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8" r:id="rId6"/>
    <p:sldId id="260" r:id="rId7"/>
    <p:sldId id="261" r:id="rId8"/>
    <p:sldId id="278" r:id="rId9"/>
    <p:sldId id="279" r:id="rId10"/>
    <p:sldId id="280" r:id="rId11"/>
    <p:sldId id="262" r:id="rId12"/>
    <p:sldId id="263" r:id="rId13"/>
    <p:sldId id="269" r:id="rId14"/>
    <p:sldId id="264" r:id="rId15"/>
    <p:sldId id="265" r:id="rId16"/>
    <p:sldId id="267" r:id="rId17"/>
    <p:sldId id="270" r:id="rId18"/>
    <p:sldId id="271" r:id="rId19"/>
    <p:sldId id="272" r:id="rId20"/>
    <p:sldId id="277" r:id="rId21"/>
    <p:sldId id="273" r:id="rId22"/>
    <p:sldId id="274" r:id="rId23"/>
    <p:sldId id="275" r:id="rId24"/>
    <p:sldId id="276" r:id="rId25"/>
    <p:sldId id="281"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09" autoAdjust="0"/>
    <p:restoredTop sz="92545" autoAdjust="0"/>
  </p:normalViewPr>
  <p:slideViewPr>
    <p:cSldViewPr snapToGrid="0">
      <p:cViewPr varScale="1">
        <p:scale>
          <a:sx n="64" d="100"/>
          <a:sy n="64" d="100"/>
        </p:scale>
        <p:origin x="7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mn-M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1E841D-1E55-4F09-9A01-127166F02DE4}" type="datetimeFigureOut">
              <a:rPr lang="mn-MN" smtClean="0"/>
              <a:t>2021.12.14</a:t>
            </a:fld>
            <a:endParaRPr lang="mn-M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mn-M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n-M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mn-M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FA2190-B4BB-4DFE-8CC1-CF0C7DB2B6B1}" type="slidenum">
              <a:rPr lang="mn-MN" smtClean="0"/>
              <a:t>‹#›</a:t>
            </a:fld>
            <a:endParaRPr lang="mn-MN"/>
          </a:p>
        </p:txBody>
      </p:sp>
    </p:spTree>
    <p:extLst>
      <p:ext uri="{BB962C8B-B14F-4D97-AF65-F5344CB8AC3E}">
        <p14:creationId xmlns:p14="http://schemas.microsoft.com/office/powerpoint/2010/main" val="3922633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n-MN" dirty="0"/>
          </a:p>
        </p:txBody>
      </p:sp>
      <p:sp>
        <p:nvSpPr>
          <p:cNvPr id="4" name="Slide Number Placeholder 3"/>
          <p:cNvSpPr>
            <a:spLocks noGrp="1"/>
          </p:cNvSpPr>
          <p:nvPr>
            <p:ph type="sldNum" sz="quarter" idx="10"/>
          </p:nvPr>
        </p:nvSpPr>
        <p:spPr/>
        <p:txBody>
          <a:bodyPr/>
          <a:lstStyle/>
          <a:p>
            <a:fld id="{76FA2190-B4BB-4DFE-8CC1-CF0C7DB2B6B1}" type="slidenum">
              <a:rPr lang="mn-MN" smtClean="0"/>
              <a:t>19</a:t>
            </a:fld>
            <a:endParaRPr lang="mn-MN"/>
          </a:p>
        </p:txBody>
      </p:sp>
    </p:spTree>
    <p:extLst>
      <p:ext uri="{BB962C8B-B14F-4D97-AF65-F5344CB8AC3E}">
        <p14:creationId xmlns:p14="http://schemas.microsoft.com/office/powerpoint/2010/main" val="677014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4A54B-FE07-4866-9FF1-53D06508D9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5F5097-7F13-4ACF-B19A-D5A72425BD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6F7B31-54D5-4E67-A47F-3F5577F46224}"/>
              </a:ext>
            </a:extLst>
          </p:cNvPr>
          <p:cNvSpPr>
            <a:spLocks noGrp="1"/>
          </p:cNvSpPr>
          <p:nvPr>
            <p:ph type="dt" sz="half" idx="10"/>
          </p:nvPr>
        </p:nvSpPr>
        <p:spPr/>
        <p:txBody>
          <a:bodyPr/>
          <a:lstStyle/>
          <a:p>
            <a:fld id="{E8F36ECF-39D7-45F7-BA32-EAB3340A4D2A}" type="datetimeFigureOut">
              <a:rPr lang="en-US" smtClean="0"/>
              <a:t>12/14/2021</a:t>
            </a:fld>
            <a:endParaRPr lang="en-US"/>
          </a:p>
        </p:txBody>
      </p:sp>
      <p:sp>
        <p:nvSpPr>
          <p:cNvPr id="5" name="Footer Placeholder 4">
            <a:extLst>
              <a:ext uri="{FF2B5EF4-FFF2-40B4-BE49-F238E27FC236}">
                <a16:creationId xmlns:a16="http://schemas.microsoft.com/office/drawing/2014/main" id="{2066D472-BF72-40DC-8D99-B6DE6CA4F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642D6A-1657-4880-A610-0774BEC96728}"/>
              </a:ext>
            </a:extLst>
          </p:cNvPr>
          <p:cNvSpPr>
            <a:spLocks noGrp="1"/>
          </p:cNvSpPr>
          <p:nvPr>
            <p:ph type="sldNum" sz="quarter" idx="12"/>
          </p:nvPr>
        </p:nvSpPr>
        <p:spPr/>
        <p:txBody>
          <a:bodyPr/>
          <a:lstStyle/>
          <a:p>
            <a:fld id="{33B75302-3072-4712-A9F9-06542B0A5853}" type="slidenum">
              <a:rPr lang="en-US" smtClean="0"/>
              <a:t>‹#›</a:t>
            </a:fld>
            <a:endParaRPr lang="en-US"/>
          </a:p>
        </p:txBody>
      </p:sp>
    </p:spTree>
    <p:extLst>
      <p:ext uri="{BB962C8B-B14F-4D97-AF65-F5344CB8AC3E}">
        <p14:creationId xmlns:p14="http://schemas.microsoft.com/office/powerpoint/2010/main" val="2588745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CD815-F6FE-4F9F-82CE-9C36263024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A350E3-43A9-407E-BF5D-98C20CB4E4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B03FE3-8943-4E30-898F-9598CA02DAD7}"/>
              </a:ext>
            </a:extLst>
          </p:cNvPr>
          <p:cNvSpPr>
            <a:spLocks noGrp="1"/>
          </p:cNvSpPr>
          <p:nvPr>
            <p:ph type="dt" sz="half" idx="10"/>
          </p:nvPr>
        </p:nvSpPr>
        <p:spPr/>
        <p:txBody>
          <a:bodyPr/>
          <a:lstStyle/>
          <a:p>
            <a:fld id="{E8F36ECF-39D7-45F7-BA32-EAB3340A4D2A}" type="datetimeFigureOut">
              <a:rPr lang="en-US" smtClean="0"/>
              <a:t>12/14/2021</a:t>
            </a:fld>
            <a:endParaRPr lang="en-US"/>
          </a:p>
        </p:txBody>
      </p:sp>
      <p:sp>
        <p:nvSpPr>
          <p:cNvPr id="5" name="Footer Placeholder 4">
            <a:extLst>
              <a:ext uri="{FF2B5EF4-FFF2-40B4-BE49-F238E27FC236}">
                <a16:creationId xmlns:a16="http://schemas.microsoft.com/office/drawing/2014/main" id="{7D8AD62D-4D84-413D-8944-59FB5F534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525A1-EEF9-4687-A4A6-A0455728DA6B}"/>
              </a:ext>
            </a:extLst>
          </p:cNvPr>
          <p:cNvSpPr>
            <a:spLocks noGrp="1"/>
          </p:cNvSpPr>
          <p:nvPr>
            <p:ph type="sldNum" sz="quarter" idx="12"/>
          </p:nvPr>
        </p:nvSpPr>
        <p:spPr/>
        <p:txBody>
          <a:bodyPr/>
          <a:lstStyle/>
          <a:p>
            <a:fld id="{33B75302-3072-4712-A9F9-06542B0A5853}" type="slidenum">
              <a:rPr lang="en-US" smtClean="0"/>
              <a:t>‹#›</a:t>
            </a:fld>
            <a:endParaRPr lang="en-US"/>
          </a:p>
        </p:txBody>
      </p:sp>
    </p:spTree>
    <p:extLst>
      <p:ext uri="{BB962C8B-B14F-4D97-AF65-F5344CB8AC3E}">
        <p14:creationId xmlns:p14="http://schemas.microsoft.com/office/powerpoint/2010/main" val="387872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000313-894F-4DBC-90FB-F21B6B17CF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6EBC72-87F3-4A1B-9CA5-DC84F2A2FC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E31FF3-C2D3-4E86-95E8-2F3F0AC54478}"/>
              </a:ext>
            </a:extLst>
          </p:cNvPr>
          <p:cNvSpPr>
            <a:spLocks noGrp="1"/>
          </p:cNvSpPr>
          <p:nvPr>
            <p:ph type="dt" sz="half" idx="10"/>
          </p:nvPr>
        </p:nvSpPr>
        <p:spPr/>
        <p:txBody>
          <a:bodyPr/>
          <a:lstStyle/>
          <a:p>
            <a:fld id="{E8F36ECF-39D7-45F7-BA32-EAB3340A4D2A}" type="datetimeFigureOut">
              <a:rPr lang="en-US" smtClean="0"/>
              <a:t>12/14/2021</a:t>
            </a:fld>
            <a:endParaRPr lang="en-US"/>
          </a:p>
        </p:txBody>
      </p:sp>
      <p:sp>
        <p:nvSpPr>
          <p:cNvPr id="5" name="Footer Placeholder 4">
            <a:extLst>
              <a:ext uri="{FF2B5EF4-FFF2-40B4-BE49-F238E27FC236}">
                <a16:creationId xmlns:a16="http://schemas.microsoft.com/office/drawing/2014/main" id="{A941EE12-16B4-4934-A3D9-9E2341F2C0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770AA4-AA08-48B4-AFDC-22E6A17C378B}"/>
              </a:ext>
            </a:extLst>
          </p:cNvPr>
          <p:cNvSpPr>
            <a:spLocks noGrp="1"/>
          </p:cNvSpPr>
          <p:nvPr>
            <p:ph type="sldNum" sz="quarter" idx="12"/>
          </p:nvPr>
        </p:nvSpPr>
        <p:spPr/>
        <p:txBody>
          <a:bodyPr/>
          <a:lstStyle/>
          <a:p>
            <a:fld id="{33B75302-3072-4712-A9F9-06542B0A5853}" type="slidenum">
              <a:rPr lang="en-US" smtClean="0"/>
              <a:t>‹#›</a:t>
            </a:fld>
            <a:endParaRPr lang="en-US"/>
          </a:p>
        </p:txBody>
      </p:sp>
    </p:spTree>
    <p:extLst>
      <p:ext uri="{BB962C8B-B14F-4D97-AF65-F5344CB8AC3E}">
        <p14:creationId xmlns:p14="http://schemas.microsoft.com/office/powerpoint/2010/main" val="1561280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A6E41-EDE8-43D9-ACFF-079323FB9E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F9F314-E6F9-4E87-B405-AE5E136950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936374-DB6F-40CB-8DE6-BAF580889F7B}"/>
              </a:ext>
            </a:extLst>
          </p:cNvPr>
          <p:cNvSpPr>
            <a:spLocks noGrp="1"/>
          </p:cNvSpPr>
          <p:nvPr>
            <p:ph type="dt" sz="half" idx="10"/>
          </p:nvPr>
        </p:nvSpPr>
        <p:spPr/>
        <p:txBody>
          <a:bodyPr/>
          <a:lstStyle/>
          <a:p>
            <a:fld id="{E8F36ECF-39D7-45F7-BA32-EAB3340A4D2A}" type="datetimeFigureOut">
              <a:rPr lang="en-US" smtClean="0"/>
              <a:t>12/14/2021</a:t>
            </a:fld>
            <a:endParaRPr lang="en-US"/>
          </a:p>
        </p:txBody>
      </p:sp>
      <p:sp>
        <p:nvSpPr>
          <p:cNvPr id="5" name="Footer Placeholder 4">
            <a:extLst>
              <a:ext uri="{FF2B5EF4-FFF2-40B4-BE49-F238E27FC236}">
                <a16:creationId xmlns:a16="http://schemas.microsoft.com/office/drawing/2014/main" id="{2F2748BE-A5BD-41A5-A20F-C057F63467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CC8B5-4D68-403E-BB7E-3B7765E789CB}"/>
              </a:ext>
            </a:extLst>
          </p:cNvPr>
          <p:cNvSpPr>
            <a:spLocks noGrp="1"/>
          </p:cNvSpPr>
          <p:nvPr>
            <p:ph type="sldNum" sz="quarter" idx="12"/>
          </p:nvPr>
        </p:nvSpPr>
        <p:spPr/>
        <p:txBody>
          <a:bodyPr/>
          <a:lstStyle/>
          <a:p>
            <a:fld id="{33B75302-3072-4712-A9F9-06542B0A5853}" type="slidenum">
              <a:rPr lang="en-US" smtClean="0"/>
              <a:t>‹#›</a:t>
            </a:fld>
            <a:endParaRPr lang="en-US"/>
          </a:p>
        </p:txBody>
      </p:sp>
    </p:spTree>
    <p:extLst>
      <p:ext uri="{BB962C8B-B14F-4D97-AF65-F5344CB8AC3E}">
        <p14:creationId xmlns:p14="http://schemas.microsoft.com/office/powerpoint/2010/main" val="1420798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C2CD5-DEA1-494C-B3D8-E58A6E801D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DE6CEA-731E-49BC-8035-F6E65DE5EC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0B9CA6-9179-4CE7-BC72-D8B7A902EBC4}"/>
              </a:ext>
            </a:extLst>
          </p:cNvPr>
          <p:cNvSpPr>
            <a:spLocks noGrp="1"/>
          </p:cNvSpPr>
          <p:nvPr>
            <p:ph type="dt" sz="half" idx="10"/>
          </p:nvPr>
        </p:nvSpPr>
        <p:spPr/>
        <p:txBody>
          <a:bodyPr/>
          <a:lstStyle/>
          <a:p>
            <a:fld id="{E8F36ECF-39D7-45F7-BA32-EAB3340A4D2A}" type="datetimeFigureOut">
              <a:rPr lang="en-US" smtClean="0"/>
              <a:t>12/14/2021</a:t>
            </a:fld>
            <a:endParaRPr lang="en-US"/>
          </a:p>
        </p:txBody>
      </p:sp>
      <p:sp>
        <p:nvSpPr>
          <p:cNvPr id="5" name="Footer Placeholder 4">
            <a:extLst>
              <a:ext uri="{FF2B5EF4-FFF2-40B4-BE49-F238E27FC236}">
                <a16:creationId xmlns:a16="http://schemas.microsoft.com/office/drawing/2014/main" id="{2164CB16-D618-4635-A70B-EFCF3FCC9F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91A27-55B3-4B86-9C3D-F08FE545F267}"/>
              </a:ext>
            </a:extLst>
          </p:cNvPr>
          <p:cNvSpPr>
            <a:spLocks noGrp="1"/>
          </p:cNvSpPr>
          <p:nvPr>
            <p:ph type="sldNum" sz="quarter" idx="12"/>
          </p:nvPr>
        </p:nvSpPr>
        <p:spPr/>
        <p:txBody>
          <a:bodyPr/>
          <a:lstStyle/>
          <a:p>
            <a:fld id="{33B75302-3072-4712-A9F9-06542B0A5853}" type="slidenum">
              <a:rPr lang="en-US" smtClean="0"/>
              <a:t>‹#›</a:t>
            </a:fld>
            <a:endParaRPr lang="en-US"/>
          </a:p>
        </p:txBody>
      </p:sp>
    </p:spTree>
    <p:extLst>
      <p:ext uri="{BB962C8B-B14F-4D97-AF65-F5344CB8AC3E}">
        <p14:creationId xmlns:p14="http://schemas.microsoft.com/office/powerpoint/2010/main" val="4079408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B2629-7F23-44F5-AB32-DC51CB43B7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3D5D39-4258-4327-8DCD-C20220FBE0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0452AE-DB79-4AE2-8D41-A1A1519292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6A33FB-824A-47B8-8B57-C3E2A82F55B3}"/>
              </a:ext>
            </a:extLst>
          </p:cNvPr>
          <p:cNvSpPr>
            <a:spLocks noGrp="1"/>
          </p:cNvSpPr>
          <p:nvPr>
            <p:ph type="dt" sz="half" idx="10"/>
          </p:nvPr>
        </p:nvSpPr>
        <p:spPr/>
        <p:txBody>
          <a:bodyPr/>
          <a:lstStyle/>
          <a:p>
            <a:fld id="{E8F36ECF-39D7-45F7-BA32-EAB3340A4D2A}" type="datetimeFigureOut">
              <a:rPr lang="en-US" smtClean="0"/>
              <a:t>12/14/2021</a:t>
            </a:fld>
            <a:endParaRPr lang="en-US"/>
          </a:p>
        </p:txBody>
      </p:sp>
      <p:sp>
        <p:nvSpPr>
          <p:cNvPr id="6" name="Footer Placeholder 5">
            <a:extLst>
              <a:ext uri="{FF2B5EF4-FFF2-40B4-BE49-F238E27FC236}">
                <a16:creationId xmlns:a16="http://schemas.microsoft.com/office/drawing/2014/main" id="{38DEA222-4E3C-40E7-9B84-58B0FD6FFA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7C81E8-7C3B-43DA-8746-34EBE895A85C}"/>
              </a:ext>
            </a:extLst>
          </p:cNvPr>
          <p:cNvSpPr>
            <a:spLocks noGrp="1"/>
          </p:cNvSpPr>
          <p:nvPr>
            <p:ph type="sldNum" sz="quarter" idx="12"/>
          </p:nvPr>
        </p:nvSpPr>
        <p:spPr/>
        <p:txBody>
          <a:bodyPr/>
          <a:lstStyle/>
          <a:p>
            <a:fld id="{33B75302-3072-4712-A9F9-06542B0A5853}" type="slidenum">
              <a:rPr lang="en-US" smtClean="0"/>
              <a:t>‹#›</a:t>
            </a:fld>
            <a:endParaRPr lang="en-US"/>
          </a:p>
        </p:txBody>
      </p:sp>
    </p:spTree>
    <p:extLst>
      <p:ext uri="{BB962C8B-B14F-4D97-AF65-F5344CB8AC3E}">
        <p14:creationId xmlns:p14="http://schemas.microsoft.com/office/powerpoint/2010/main" val="2155078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86ED-57DF-4EEB-8FC2-CE5BC7DD25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0108DF-51C7-4146-9D41-DCE440EB99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B78B27-D3B7-4E00-8D2B-E9012AD386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8ABC1C-39D8-487D-8ECE-5251DCC0E1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316FC9-FC9B-48E2-A538-9264E87F73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53EF14-3994-4596-8182-61ABBAEC6B72}"/>
              </a:ext>
            </a:extLst>
          </p:cNvPr>
          <p:cNvSpPr>
            <a:spLocks noGrp="1"/>
          </p:cNvSpPr>
          <p:nvPr>
            <p:ph type="dt" sz="half" idx="10"/>
          </p:nvPr>
        </p:nvSpPr>
        <p:spPr/>
        <p:txBody>
          <a:bodyPr/>
          <a:lstStyle/>
          <a:p>
            <a:fld id="{E8F36ECF-39D7-45F7-BA32-EAB3340A4D2A}" type="datetimeFigureOut">
              <a:rPr lang="en-US" smtClean="0"/>
              <a:t>12/14/2021</a:t>
            </a:fld>
            <a:endParaRPr lang="en-US"/>
          </a:p>
        </p:txBody>
      </p:sp>
      <p:sp>
        <p:nvSpPr>
          <p:cNvPr id="8" name="Footer Placeholder 7">
            <a:extLst>
              <a:ext uri="{FF2B5EF4-FFF2-40B4-BE49-F238E27FC236}">
                <a16:creationId xmlns:a16="http://schemas.microsoft.com/office/drawing/2014/main" id="{25259414-7B03-4CEC-B726-CA19C1AC18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85E654-8F73-4F95-AB02-61C5AA8B7E5E}"/>
              </a:ext>
            </a:extLst>
          </p:cNvPr>
          <p:cNvSpPr>
            <a:spLocks noGrp="1"/>
          </p:cNvSpPr>
          <p:nvPr>
            <p:ph type="sldNum" sz="quarter" idx="12"/>
          </p:nvPr>
        </p:nvSpPr>
        <p:spPr/>
        <p:txBody>
          <a:bodyPr/>
          <a:lstStyle/>
          <a:p>
            <a:fld id="{33B75302-3072-4712-A9F9-06542B0A5853}" type="slidenum">
              <a:rPr lang="en-US" smtClean="0"/>
              <a:t>‹#›</a:t>
            </a:fld>
            <a:endParaRPr lang="en-US"/>
          </a:p>
        </p:txBody>
      </p:sp>
    </p:spTree>
    <p:extLst>
      <p:ext uri="{BB962C8B-B14F-4D97-AF65-F5344CB8AC3E}">
        <p14:creationId xmlns:p14="http://schemas.microsoft.com/office/powerpoint/2010/main" val="975614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890D2-0EB3-443D-83B0-16894D7A9B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C1B35B-A02D-461B-A8BE-2EC52C6112C4}"/>
              </a:ext>
            </a:extLst>
          </p:cNvPr>
          <p:cNvSpPr>
            <a:spLocks noGrp="1"/>
          </p:cNvSpPr>
          <p:nvPr>
            <p:ph type="dt" sz="half" idx="10"/>
          </p:nvPr>
        </p:nvSpPr>
        <p:spPr/>
        <p:txBody>
          <a:bodyPr/>
          <a:lstStyle/>
          <a:p>
            <a:fld id="{E8F36ECF-39D7-45F7-BA32-EAB3340A4D2A}" type="datetimeFigureOut">
              <a:rPr lang="en-US" smtClean="0"/>
              <a:t>12/14/2021</a:t>
            </a:fld>
            <a:endParaRPr lang="en-US"/>
          </a:p>
        </p:txBody>
      </p:sp>
      <p:sp>
        <p:nvSpPr>
          <p:cNvPr id="4" name="Footer Placeholder 3">
            <a:extLst>
              <a:ext uri="{FF2B5EF4-FFF2-40B4-BE49-F238E27FC236}">
                <a16:creationId xmlns:a16="http://schemas.microsoft.com/office/drawing/2014/main" id="{D8DC174E-82E5-42C4-AFF8-9D02C0DF38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25C7E9-2A9E-4CE5-A604-07D0C7E5A411}"/>
              </a:ext>
            </a:extLst>
          </p:cNvPr>
          <p:cNvSpPr>
            <a:spLocks noGrp="1"/>
          </p:cNvSpPr>
          <p:nvPr>
            <p:ph type="sldNum" sz="quarter" idx="12"/>
          </p:nvPr>
        </p:nvSpPr>
        <p:spPr/>
        <p:txBody>
          <a:bodyPr/>
          <a:lstStyle/>
          <a:p>
            <a:fld id="{33B75302-3072-4712-A9F9-06542B0A5853}" type="slidenum">
              <a:rPr lang="en-US" smtClean="0"/>
              <a:t>‹#›</a:t>
            </a:fld>
            <a:endParaRPr lang="en-US"/>
          </a:p>
        </p:txBody>
      </p:sp>
    </p:spTree>
    <p:extLst>
      <p:ext uri="{BB962C8B-B14F-4D97-AF65-F5344CB8AC3E}">
        <p14:creationId xmlns:p14="http://schemas.microsoft.com/office/powerpoint/2010/main" val="3828447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34BB48-B3A3-4004-BE5C-4E92374FE349}"/>
              </a:ext>
            </a:extLst>
          </p:cNvPr>
          <p:cNvSpPr>
            <a:spLocks noGrp="1"/>
          </p:cNvSpPr>
          <p:nvPr>
            <p:ph type="dt" sz="half" idx="10"/>
          </p:nvPr>
        </p:nvSpPr>
        <p:spPr/>
        <p:txBody>
          <a:bodyPr/>
          <a:lstStyle/>
          <a:p>
            <a:fld id="{E8F36ECF-39D7-45F7-BA32-EAB3340A4D2A}" type="datetimeFigureOut">
              <a:rPr lang="en-US" smtClean="0"/>
              <a:t>12/14/2021</a:t>
            </a:fld>
            <a:endParaRPr lang="en-US"/>
          </a:p>
        </p:txBody>
      </p:sp>
      <p:sp>
        <p:nvSpPr>
          <p:cNvPr id="3" name="Footer Placeholder 2">
            <a:extLst>
              <a:ext uri="{FF2B5EF4-FFF2-40B4-BE49-F238E27FC236}">
                <a16:creationId xmlns:a16="http://schemas.microsoft.com/office/drawing/2014/main" id="{2AD888B3-C52B-4492-8DE5-7D8FAC9AB1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4B0924-04AD-4852-B1D7-05DFDD4AE1DF}"/>
              </a:ext>
            </a:extLst>
          </p:cNvPr>
          <p:cNvSpPr>
            <a:spLocks noGrp="1"/>
          </p:cNvSpPr>
          <p:nvPr>
            <p:ph type="sldNum" sz="quarter" idx="12"/>
          </p:nvPr>
        </p:nvSpPr>
        <p:spPr/>
        <p:txBody>
          <a:bodyPr/>
          <a:lstStyle/>
          <a:p>
            <a:fld id="{33B75302-3072-4712-A9F9-06542B0A5853}" type="slidenum">
              <a:rPr lang="en-US" smtClean="0"/>
              <a:t>‹#›</a:t>
            </a:fld>
            <a:endParaRPr lang="en-US"/>
          </a:p>
        </p:txBody>
      </p:sp>
    </p:spTree>
    <p:extLst>
      <p:ext uri="{BB962C8B-B14F-4D97-AF65-F5344CB8AC3E}">
        <p14:creationId xmlns:p14="http://schemas.microsoft.com/office/powerpoint/2010/main" val="357992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44AC-8C33-4FB3-AFA4-AC07A6A0F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8C16B7-6619-4933-B451-6D75874766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815DF8-8B76-453D-B4FA-EF2AA460C0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64E29F-FD0E-4864-9BE3-36ABE4FC4F19}"/>
              </a:ext>
            </a:extLst>
          </p:cNvPr>
          <p:cNvSpPr>
            <a:spLocks noGrp="1"/>
          </p:cNvSpPr>
          <p:nvPr>
            <p:ph type="dt" sz="half" idx="10"/>
          </p:nvPr>
        </p:nvSpPr>
        <p:spPr/>
        <p:txBody>
          <a:bodyPr/>
          <a:lstStyle/>
          <a:p>
            <a:fld id="{E8F36ECF-39D7-45F7-BA32-EAB3340A4D2A}" type="datetimeFigureOut">
              <a:rPr lang="en-US" smtClean="0"/>
              <a:t>12/14/2021</a:t>
            </a:fld>
            <a:endParaRPr lang="en-US"/>
          </a:p>
        </p:txBody>
      </p:sp>
      <p:sp>
        <p:nvSpPr>
          <p:cNvPr id="6" name="Footer Placeholder 5">
            <a:extLst>
              <a:ext uri="{FF2B5EF4-FFF2-40B4-BE49-F238E27FC236}">
                <a16:creationId xmlns:a16="http://schemas.microsoft.com/office/drawing/2014/main" id="{FA514BC9-3016-4E35-8A10-227C29CF4F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AB103-F489-4696-B8B9-C5C2102B6001}"/>
              </a:ext>
            </a:extLst>
          </p:cNvPr>
          <p:cNvSpPr>
            <a:spLocks noGrp="1"/>
          </p:cNvSpPr>
          <p:nvPr>
            <p:ph type="sldNum" sz="quarter" idx="12"/>
          </p:nvPr>
        </p:nvSpPr>
        <p:spPr/>
        <p:txBody>
          <a:bodyPr/>
          <a:lstStyle/>
          <a:p>
            <a:fld id="{33B75302-3072-4712-A9F9-06542B0A5853}" type="slidenum">
              <a:rPr lang="en-US" smtClean="0"/>
              <a:t>‹#›</a:t>
            </a:fld>
            <a:endParaRPr lang="en-US"/>
          </a:p>
        </p:txBody>
      </p:sp>
    </p:spTree>
    <p:extLst>
      <p:ext uri="{BB962C8B-B14F-4D97-AF65-F5344CB8AC3E}">
        <p14:creationId xmlns:p14="http://schemas.microsoft.com/office/powerpoint/2010/main" val="1295312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6BFD6-A0CE-47FC-94CE-DE4B0D5B05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F96C00-5917-4003-BD46-ADF6379747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EFF382-65FC-471A-88FE-3510010B0E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33ABA4-BDC2-4EE2-BCAD-BC048FDE72D1}"/>
              </a:ext>
            </a:extLst>
          </p:cNvPr>
          <p:cNvSpPr>
            <a:spLocks noGrp="1"/>
          </p:cNvSpPr>
          <p:nvPr>
            <p:ph type="dt" sz="half" idx="10"/>
          </p:nvPr>
        </p:nvSpPr>
        <p:spPr/>
        <p:txBody>
          <a:bodyPr/>
          <a:lstStyle/>
          <a:p>
            <a:fld id="{E8F36ECF-39D7-45F7-BA32-EAB3340A4D2A}" type="datetimeFigureOut">
              <a:rPr lang="en-US" smtClean="0"/>
              <a:t>12/14/2021</a:t>
            </a:fld>
            <a:endParaRPr lang="en-US"/>
          </a:p>
        </p:txBody>
      </p:sp>
      <p:sp>
        <p:nvSpPr>
          <p:cNvPr id="6" name="Footer Placeholder 5">
            <a:extLst>
              <a:ext uri="{FF2B5EF4-FFF2-40B4-BE49-F238E27FC236}">
                <a16:creationId xmlns:a16="http://schemas.microsoft.com/office/drawing/2014/main" id="{817BD13A-2AA5-4882-B786-18E669966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31C3F-9BDF-4AF1-9CC2-0187A25EAB3A}"/>
              </a:ext>
            </a:extLst>
          </p:cNvPr>
          <p:cNvSpPr>
            <a:spLocks noGrp="1"/>
          </p:cNvSpPr>
          <p:nvPr>
            <p:ph type="sldNum" sz="quarter" idx="12"/>
          </p:nvPr>
        </p:nvSpPr>
        <p:spPr/>
        <p:txBody>
          <a:bodyPr/>
          <a:lstStyle/>
          <a:p>
            <a:fld id="{33B75302-3072-4712-A9F9-06542B0A5853}" type="slidenum">
              <a:rPr lang="en-US" smtClean="0"/>
              <a:t>‹#›</a:t>
            </a:fld>
            <a:endParaRPr lang="en-US"/>
          </a:p>
        </p:txBody>
      </p:sp>
    </p:spTree>
    <p:extLst>
      <p:ext uri="{BB962C8B-B14F-4D97-AF65-F5344CB8AC3E}">
        <p14:creationId xmlns:p14="http://schemas.microsoft.com/office/powerpoint/2010/main" val="1671825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B5707-E104-4218-AF6A-99B3565D5E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926746-7DA4-4806-89A2-351D573B18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B7DA63-B595-452B-A3A9-A02563FB4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36ECF-39D7-45F7-BA32-EAB3340A4D2A}" type="datetimeFigureOut">
              <a:rPr lang="en-US" smtClean="0"/>
              <a:t>12/14/2021</a:t>
            </a:fld>
            <a:endParaRPr lang="en-US"/>
          </a:p>
        </p:txBody>
      </p:sp>
      <p:sp>
        <p:nvSpPr>
          <p:cNvPr id="5" name="Footer Placeholder 4">
            <a:extLst>
              <a:ext uri="{FF2B5EF4-FFF2-40B4-BE49-F238E27FC236}">
                <a16:creationId xmlns:a16="http://schemas.microsoft.com/office/drawing/2014/main" id="{5D3FC9BD-03BE-4337-B1E7-747E07197E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972B91-D7A7-421C-8555-2495844D00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75302-3072-4712-A9F9-06542B0A5853}" type="slidenum">
              <a:rPr lang="en-US" smtClean="0"/>
              <a:t>‹#›</a:t>
            </a:fld>
            <a:endParaRPr lang="en-US"/>
          </a:p>
        </p:txBody>
      </p:sp>
    </p:spTree>
    <p:extLst>
      <p:ext uri="{BB962C8B-B14F-4D97-AF65-F5344CB8AC3E}">
        <p14:creationId xmlns:p14="http://schemas.microsoft.com/office/powerpoint/2010/main" val="905458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7.jfif"/><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3.jfif"/><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671A-8B75-4ECC-BA83-F0D6AFFC94B8}"/>
              </a:ext>
            </a:extLst>
          </p:cNvPr>
          <p:cNvSpPr>
            <a:spLocks noGrp="1"/>
          </p:cNvSpPr>
          <p:nvPr>
            <p:ph type="ctrTitle"/>
          </p:nvPr>
        </p:nvSpPr>
        <p:spPr>
          <a:xfrm>
            <a:off x="1524000" y="1122363"/>
            <a:ext cx="9144000" cy="1536947"/>
          </a:xfrm>
        </p:spPr>
        <p:txBody>
          <a:bodyPr>
            <a:normAutofit/>
          </a:bodyPr>
          <a:lstStyle/>
          <a:p>
            <a:r>
              <a:rPr lang="mn-MN" sz="2800" b="1" dirty="0">
                <a:latin typeface="Times New Roman" panose="02020603050405020304" pitchFamily="18" charset="0"/>
                <a:cs typeface="Times New Roman" panose="02020603050405020304" pitchFamily="18" charset="0"/>
              </a:rPr>
              <a:t/>
            </a:r>
            <a:br>
              <a:rPr lang="mn-MN" sz="2800" b="1" dirty="0">
                <a:latin typeface="Times New Roman" panose="02020603050405020304" pitchFamily="18" charset="0"/>
                <a:cs typeface="Times New Roman" panose="02020603050405020304" pitchFamily="18" charset="0"/>
              </a:rPr>
            </a:br>
            <a:r>
              <a:rPr lang="mn-MN" sz="2800" b="1" dirty="0">
                <a:latin typeface="Times New Roman" panose="02020603050405020304" pitchFamily="18" charset="0"/>
                <a:cs typeface="Times New Roman" panose="02020603050405020304" pitchFamily="18" charset="0"/>
              </a:rPr>
              <a:t>Шилжилтийн үеийн Монголын уран зохиолын төлөв байдал, чиг хандлага</a:t>
            </a:r>
            <a:endParaRPr lang="en-US" sz="28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CFE4CC97-072F-4F67-A451-CAF95B6BF477}"/>
              </a:ext>
            </a:extLst>
          </p:cNvPr>
          <p:cNvSpPr>
            <a:spLocks noGrp="1"/>
          </p:cNvSpPr>
          <p:nvPr>
            <p:ph type="subTitle" idx="1"/>
          </p:nvPr>
        </p:nvSpPr>
        <p:spPr/>
        <p:txBody>
          <a:bodyPr>
            <a:normAutofit/>
          </a:bodyPr>
          <a:lstStyle/>
          <a:p>
            <a:r>
              <a:rPr lang="en-AU" sz="3200" b="1" i="1" dirty="0" smtClean="0">
                <a:solidFill>
                  <a:schemeClr val="accent2">
                    <a:lumMod val="75000"/>
                  </a:schemeClr>
                </a:solidFill>
                <a:latin typeface="Times New Roman" panose="02020603050405020304" pitchFamily="18" charset="0"/>
                <a:cs typeface="Times New Roman" panose="02020603050405020304" pitchFamily="18" charset="0"/>
              </a:rPr>
              <a:t>Tendency of </a:t>
            </a:r>
            <a:r>
              <a:rPr lang="en-US" sz="3200" b="1" i="1" dirty="0" smtClean="0">
                <a:solidFill>
                  <a:schemeClr val="accent2">
                    <a:lumMod val="75000"/>
                  </a:schemeClr>
                </a:solidFill>
                <a:latin typeface="Times New Roman" panose="02020603050405020304" pitchFamily="18" charset="0"/>
                <a:cs typeface="Times New Roman" panose="02020603050405020304" pitchFamily="18" charset="0"/>
              </a:rPr>
              <a:t>Mongolian Literature </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in </a:t>
            </a:r>
            <a:r>
              <a:rPr lang="en-US" sz="3200" b="1" i="1" dirty="0" smtClean="0">
                <a:solidFill>
                  <a:schemeClr val="accent2">
                    <a:lumMod val="75000"/>
                  </a:schemeClr>
                </a:solidFill>
                <a:latin typeface="Times New Roman" panose="02020603050405020304" pitchFamily="18" charset="0"/>
                <a:cs typeface="Times New Roman" panose="02020603050405020304" pitchFamily="18" charset="0"/>
              </a:rPr>
              <a:t>Transition</a:t>
            </a:r>
            <a:endParaRPr lang="en-US" sz="3200" b="1" i="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7784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n-MN" sz="2400" b="1" dirty="0" err="1" smtClean="0">
                <a:latin typeface="Times New Roman" panose="02020603050405020304" pitchFamily="18" charset="0"/>
                <a:cs typeface="Times New Roman" panose="02020603050405020304" pitchFamily="18" charset="0"/>
              </a:rPr>
              <a:t>Дүүдийгийн</a:t>
            </a:r>
            <a:r>
              <a:rPr lang="mn-MN" sz="2400" b="1" dirty="0" smtClean="0">
                <a:latin typeface="Times New Roman" panose="02020603050405020304" pitchFamily="18" charset="0"/>
                <a:cs typeface="Times New Roman" panose="02020603050405020304" pitchFamily="18" charset="0"/>
              </a:rPr>
              <a:t> дүрийн мөн чанар, уг дүрээр чухам юуг харуулах гэсэн бэ?</a:t>
            </a:r>
            <a:endParaRPr lang="mn-MN"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838200" y="1454046"/>
            <a:ext cx="5181600" cy="4722917"/>
          </a:xfrm>
        </p:spPr>
        <p:txBody>
          <a:bodyPr>
            <a:normAutofit/>
          </a:bodyPr>
          <a:lstStyle/>
          <a:p>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Хайрын төлөө өөрийгөө золиослох</a:t>
            </a:r>
          </a:p>
          <a:p>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Хүмүүнлэг нинжин сэтгэлтэй байх</a:t>
            </a:r>
          </a:p>
          <a:p>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Өршөөх уучлах сэтгэлтэй байх</a:t>
            </a:r>
          </a:p>
          <a:p>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Амьдралын төлөө тэмцэгч байх</a:t>
            </a:r>
          </a:p>
          <a:p>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Эцэг байж чадах эсвэл өрхийн тэргүүн байж чадах эсэх</a:t>
            </a:r>
          </a:p>
          <a:p>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“Хүн” хүнээрээ байхаа больсон цаг үе</a:t>
            </a:r>
          </a:p>
          <a:p>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Хүн хүнээр дутагдах гачлан</a:t>
            </a:r>
            <a:endParaRPr lang="mn-MN" sz="24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6172200" y="1454046"/>
            <a:ext cx="5181600" cy="4722917"/>
          </a:xfrm>
        </p:spPr>
        <p:txBody>
          <a:bodyPr>
            <a:normAutofit/>
          </a:bodyPr>
          <a:lstStyle/>
          <a:p>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Эдгэшгүй хүнд өвчин туссан Хажидсүрэн бүсгүй</a:t>
            </a:r>
          </a:p>
          <a:p>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Хөнгөмсөг явдалтай амьдралыг их хөнгөнөөр хардаг Лонжид</a:t>
            </a:r>
          </a:p>
          <a:p>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Сувилагч бүсгүйн зовлонт байдал</a:t>
            </a:r>
          </a:p>
          <a:p>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Хувь тавилангийн тохуурхал гэлтэй ээдрээтэй хувь заяатай, ганцаар зожиг араншинтай Навчаа</a:t>
            </a:r>
          </a:p>
          <a:p>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Сэтгэлийн цөхрөлд </a:t>
            </a:r>
            <a:r>
              <a:rPr lang="mn-MN" sz="2400" dirty="0" err="1" smtClean="0">
                <a:solidFill>
                  <a:schemeClr val="accent2">
                    <a:lumMod val="75000"/>
                  </a:schemeClr>
                </a:solidFill>
                <a:latin typeface="Times New Roman" panose="02020603050405020304" pitchFamily="18" charset="0"/>
                <a:cs typeface="Times New Roman" panose="02020603050405020304" pitchFamily="18" charset="0"/>
              </a:rPr>
              <a:t>ватай</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 яах учраа мэдэхгүй мухардсан Бат-Орших</a:t>
            </a:r>
            <a:endParaRPr lang="mn-MN" sz="2400"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0491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390" y="363215"/>
            <a:ext cx="10515600" cy="514425"/>
          </a:xfrm>
        </p:spPr>
        <p:txBody>
          <a:bodyPr>
            <a:normAutofit/>
          </a:bodyPr>
          <a:lstStyle/>
          <a:p>
            <a:r>
              <a:rPr lang="mn-MN" sz="2800" b="1" dirty="0" smtClean="0">
                <a:latin typeface="Times New Roman" panose="02020603050405020304" pitchFamily="18" charset="0"/>
                <a:cs typeface="Times New Roman" panose="02020603050405020304" pitchFamily="18" charset="0"/>
              </a:rPr>
              <a:t>Уран зохиолын судлал, шинжлэл, уран сайхны шүүмж</a:t>
            </a:r>
            <a:endParaRPr lang="mn-MN" sz="28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3905912">
            <a:off x="-1735064" y="2625503"/>
            <a:ext cx="4921370" cy="298986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737407">
            <a:off x="204772" y="2530591"/>
            <a:ext cx="4772510" cy="283560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368445">
            <a:off x="2175332" y="2029649"/>
            <a:ext cx="4776713" cy="331327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580886">
            <a:off x="4331072" y="1832079"/>
            <a:ext cx="4817659" cy="3053972"/>
          </a:xfrm>
          <a:prstGeom prst="rect">
            <a:avLst/>
          </a:prstGeom>
        </p:spPr>
      </p:pic>
      <p:pic>
        <p:nvPicPr>
          <p:cNvPr id="8" name="Picture 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5141061">
            <a:off x="5763607" y="4378768"/>
            <a:ext cx="4817660" cy="2743201"/>
          </a:xfrm>
          <a:prstGeom prst="rect">
            <a:avLst/>
          </a:prstGeom>
        </p:spPr>
      </p:pic>
      <p:pic>
        <p:nvPicPr>
          <p:cNvPr id="9" name="Picture 8"/>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5759147">
            <a:off x="8105537" y="2394870"/>
            <a:ext cx="4449172" cy="3089306"/>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93415">
            <a:off x="11037067" y="534641"/>
            <a:ext cx="2571931" cy="4275534"/>
          </a:xfrm>
          <a:prstGeom prst="rect">
            <a:avLst/>
          </a:prstGeom>
        </p:spPr>
      </p:pic>
      <p:pic>
        <p:nvPicPr>
          <p:cNvPr id="11" name="Picture 10"/>
          <p:cNvPicPr>
            <a:picLocks noChangeAspect="1"/>
          </p:cNvPicPr>
          <p:nvPr/>
        </p:nvPicPr>
        <p:blipFill>
          <a:blip r:embed="rId9"/>
          <a:stretch>
            <a:fillRect/>
          </a:stretch>
        </p:blipFill>
        <p:spPr>
          <a:xfrm rot="20287152">
            <a:off x="-926997" y="3608694"/>
            <a:ext cx="2706520" cy="3908680"/>
          </a:xfrm>
          <a:prstGeom prst="rect">
            <a:avLst/>
          </a:prstGeom>
        </p:spPr>
      </p:pic>
      <p:pic>
        <p:nvPicPr>
          <p:cNvPr id="12" name="Picture 11"/>
          <p:cNvPicPr>
            <a:picLocks noChangeAspect="1"/>
          </p:cNvPicPr>
          <p:nvPr/>
        </p:nvPicPr>
        <p:blipFill>
          <a:blip r:embed="rId10"/>
          <a:stretch>
            <a:fillRect/>
          </a:stretch>
        </p:blipFill>
        <p:spPr>
          <a:xfrm>
            <a:off x="1581340" y="4287068"/>
            <a:ext cx="2638425" cy="3332877"/>
          </a:xfrm>
          <a:prstGeom prst="rect">
            <a:avLst/>
          </a:prstGeom>
        </p:spPr>
      </p:pic>
      <p:pic>
        <p:nvPicPr>
          <p:cNvPr id="13" name="Picture 12"/>
          <p:cNvPicPr>
            <a:picLocks noChangeAspect="1"/>
          </p:cNvPicPr>
          <p:nvPr/>
        </p:nvPicPr>
        <p:blipFill>
          <a:blip r:embed="rId11"/>
          <a:stretch>
            <a:fillRect/>
          </a:stretch>
        </p:blipFill>
        <p:spPr>
          <a:xfrm rot="1138610">
            <a:off x="7082330" y="506931"/>
            <a:ext cx="2689202" cy="2660012"/>
          </a:xfrm>
          <a:prstGeom prst="rect">
            <a:avLst/>
          </a:prstGeom>
        </p:spPr>
      </p:pic>
      <p:pic>
        <p:nvPicPr>
          <p:cNvPr id="14" name="Picture 13"/>
          <p:cNvPicPr>
            <a:picLocks noChangeAspect="1"/>
          </p:cNvPicPr>
          <p:nvPr/>
        </p:nvPicPr>
        <p:blipFill>
          <a:blip r:embed="rId12"/>
          <a:stretch>
            <a:fillRect/>
          </a:stretch>
        </p:blipFill>
        <p:spPr>
          <a:xfrm rot="1279560">
            <a:off x="10550286" y="4031036"/>
            <a:ext cx="2619375" cy="3040951"/>
          </a:xfrm>
          <a:prstGeom prst="rect">
            <a:avLst/>
          </a:prstGeom>
        </p:spPr>
      </p:pic>
      <p:pic>
        <p:nvPicPr>
          <p:cNvPr id="15" name="Picture 14"/>
          <p:cNvPicPr>
            <a:picLocks noChangeAspect="1"/>
          </p:cNvPicPr>
          <p:nvPr/>
        </p:nvPicPr>
        <p:blipFill>
          <a:blip r:embed="rId13"/>
          <a:stretch>
            <a:fillRect/>
          </a:stretch>
        </p:blipFill>
        <p:spPr>
          <a:xfrm rot="19735624">
            <a:off x="4487070" y="3883069"/>
            <a:ext cx="2847749" cy="2762480"/>
          </a:xfrm>
          <a:prstGeom prst="rect">
            <a:avLst/>
          </a:prstGeom>
        </p:spPr>
      </p:pic>
      <p:pic>
        <p:nvPicPr>
          <p:cNvPr id="16" name="Picture 15"/>
          <p:cNvPicPr>
            <a:picLocks noChangeAspect="1"/>
          </p:cNvPicPr>
          <p:nvPr/>
        </p:nvPicPr>
        <p:blipFill>
          <a:blip r:embed="rId14"/>
          <a:stretch>
            <a:fillRect/>
          </a:stretch>
        </p:blipFill>
        <p:spPr>
          <a:xfrm rot="20738489">
            <a:off x="3072455" y="6193551"/>
            <a:ext cx="3258504" cy="2450253"/>
          </a:xfrm>
          <a:prstGeom prst="rect">
            <a:avLst/>
          </a:prstGeom>
        </p:spPr>
      </p:pic>
      <p:pic>
        <p:nvPicPr>
          <p:cNvPr id="17" name="Picture 16"/>
          <p:cNvPicPr>
            <a:picLocks noChangeAspect="1"/>
          </p:cNvPicPr>
          <p:nvPr/>
        </p:nvPicPr>
        <p:blipFill>
          <a:blip r:embed="rId15"/>
          <a:stretch>
            <a:fillRect/>
          </a:stretch>
        </p:blipFill>
        <p:spPr>
          <a:xfrm rot="20236441">
            <a:off x="674550" y="5158314"/>
            <a:ext cx="2619375" cy="1743075"/>
          </a:xfrm>
          <a:prstGeom prst="rect">
            <a:avLst/>
          </a:prstGeom>
        </p:spPr>
      </p:pic>
      <p:pic>
        <p:nvPicPr>
          <p:cNvPr id="18" name="Picture 17"/>
          <p:cNvPicPr>
            <a:picLocks noChangeAspect="1"/>
          </p:cNvPicPr>
          <p:nvPr/>
        </p:nvPicPr>
        <p:blipFill>
          <a:blip r:embed="rId16"/>
          <a:stretch>
            <a:fillRect/>
          </a:stretch>
        </p:blipFill>
        <p:spPr>
          <a:xfrm rot="21097852">
            <a:off x="9078856" y="4772102"/>
            <a:ext cx="1695450" cy="2686050"/>
          </a:xfrm>
          <a:prstGeom prst="rect">
            <a:avLst/>
          </a:prstGeom>
        </p:spPr>
      </p:pic>
      <p:pic>
        <p:nvPicPr>
          <p:cNvPr id="19" name="Picture 18"/>
          <p:cNvPicPr>
            <a:picLocks noChangeAspect="1"/>
          </p:cNvPicPr>
          <p:nvPr/>
        </p:nvPicPr>
        <p:blipFill>
          <a:blip r:embed="rId17"/>
          <a:stretch>
            <a:fillRect/>
          </a:stretch>
        </p:blipFill>
        <p:spPr>
          <a:xfrm rot="18725148">
            <a:off x="11307655" y="2709908"/>
            <a:ext cx="2657475" cy="1952760"/>
          </a:xfrm>
          <a:prstGeom prst="rect">
            <a:avLst/>
          </a:prstGeom>
        </p:spPr>
      </p:pic>
    </p:spTree>
    <p:extLst>
      <p:ext uri="{BB962C8B-B14F-4D97-AF65-F5344CB8AC3E}">
        <p14:creationId xmlns:p14="http://schemas.microsoft.com/office/powerpoint/2010/main" val="15363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9613"/>
          </a:xfrm>
        </p:spPr>
        <p:txBody>
          <a:bodyPr>
            <a:normAutofit/>
          </a:bodyPr>
          <a:lstStyle/>
          <a:p>
            <a:r>
              <a:rPr lang="mn-MN" sz="2400" b="1" dirty="0" smtClean="0">
                <a:latin typeface="Times New Roman" panose="02020603050405020304" pitchFamily="18" charset="0"/>
                <a:cs typeface="Times New Roman" panose="02020603050405020304" pitchFamily="18" charset="0"/>
              </a:rPr>
              <a:t>Жүжиг, кино, өгүүллэг, шүлгийн судлал, шинжлэлийн зарим бүтээлүүд</a:t>
            </a:r>
            <a:endParaRPr lang="mn-MN" sz="24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4566454">
            <a:off x="-1338262" y="3185939"/>
            <a:ext cx="4352925" cy="277049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193136" y="2128616"/>
            <a:ext cx="4586070" cy="333932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056192">
            <a:off x="4113703" y="2794495"/>
            <a:ext cx="4518651" cy="311169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025136">
            <a:off x="6766536" y="2419608"/>
            <a:ext cx="4920459" cy="324465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923929">
            <a:off x="9320148" y="2878050"/>
            <a:ext cx="4206771" cy="270225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923929">
            <a:off x="9250414" y="2878050"/>
            <a:ext cx="4206771" cy="2702257"/>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4764461">
            <a:off x="2941308" y="6538496"/>
            <a:ext cx="5526478" cy="348018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003841">
            <a:off x="-1851238" y="3155035"/>
            <a:ext cx="2474174" cy="4175071"/>
          </a:xfrm>
          <a:prstGeom prst="rect">
            <a:avLst/>
          </a:prstGeom>
        </p:spPr>
      </p:pic>
      <p:pic>
        <p:nvPicPr>
          <p:cNvPr id="14" name="Picture 13"/>
          <p:cNvPicPr>
            <a:picLocks noChangeAspect="1"/>
          </p:cNvPicPr>
          <p:nvPr/>
        </p:nvPicPr>
        <p:blipFill>
          <a:blip r:embed="rId9"/>
          <a:stretch>
            <a:fillRect/>
          </a:stretch>
        </p:blipFill>
        <p:spPr>
          <a:xfrm rot="960685">
            <a:off x="9089966" y="6839730"/>
            <a:ext cx="1743075" cy="2619375"/>
          </a:xfrm>
          <a:prstGeom prst="rect">
            <a:avLst/>
          </a:prstGeom>
        </p:spPr>
      </p:pic>
      <p:pic>
        <p:nvPicPr>
          <p:cNvPr id="15" name="Picture 14"/>
          <p:cNvPicPr>
            <a:picLocks noChangeAspect="1"/>
          </p:cNvPicPr>
          <p:nvPr/>
        </p:nvPicPr>
        <p:blipFill>
          <a:blip r:embed="rId10"/>
          <a:stretch>
            <a:fillRect/>
          </a:stretch>
        </p:blipFill>
        <p:spPr>
          <a:xfrm rot="21174640">
            <a:off x="7511286" y="6192579"/>
            <a:ext cx="1798476" cy="2542252"/>
          </a:xfrm>
          <a:prstGeom prst="rect">
            <a:avLst/>
          </a:prstGeom>
        </p:spPr>
      </p:pic>
      <p:pic>
        <p:nvPicPr>
          <p:cNvPr id="3" name="Picture 2"/>
          <p:cNvPicPr>
            <a:picLocks noChangeAspect="1"/>
          </p:cNvPicPr>
          <p:nvPr/>
        </p:nvPicPr>
        <p:blipFill>
          <a:blip r:embed="rId11"/>
          <a:stretch>
            <a:fillRect/>
          </a:stretch>
        </p:blipFill>
        <p:spPr>
          <a:xfrm rot="21241260">
            <a:off x="-1631167" y="613042"/>
            <a:ext cx="2476472" cy="3510952"/>
          </a:xfrm>
          <a:prstGeom prst="rect">
            <a:avLst/>
          </a:prstGeom>
        </p:spPr>
      </p:pic>
    </p:spTree>
    <p:extLst>
      <p:ext uri="{BB962C8B-B14F-4D97-AF65-F5344CB8AC3E}">
        <p14:creationId xmlns:p14="http://schemas.microsoft.com/office/powerpoint/2010/main" val="1122252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0753"/>
          </a:xfrm>
        </p:spPr>
        <p:txBody>
          <a:bodyPr>
            <a:normAutofit/>
          </a:bodyPr>
          <a:lstStyle/>
          <a:p>
            <a:pPr algn="ctr"/>
            <a:r>
              <a:rPr lang="mn-MN" sz="2800" b="1" dirty="0" smtClean="0">
                <a:latin typeface="Times New Roman" panose="02020603050405020304" pitchFamily="18" charset="0"/>
                <a:cs typeface="Times New Roman" panose="02020603050405020304" pitchFamily="18" charset="0"/>
              </a:rPr>
              <a:t>1990-эд оны сүүлч, </a:t>
            </a:r>
            <a:r>
              <a:rPr lang="mn-MN" sz="2800" b="1" dirty="0" smtClean="0">
                <a:latin typeface="Times New Roman" panose="02020603050405020304" pitchFamily="18" charset="0"/>
                <a:cs typeface="Times New Roman" panose="02020603050405020304" pitchFamily="18" charset="0"/>
              </a:rPr>
              <a:t>2000-аад </a:t>
            </a:r>
            <a:r>
              <a:rPr lang="mn-MN" sz="2800" b="1" dirty="0" smtClean="0">
                <a:latin typeface="Times New Roman" panose="02020603050405020304" pitchFamily="18" charset="0"/>
                <a:cs typeface="Times New Roman" panose="02020603050405020304" pitchFamily="18" charset="0"/>
              </a:rPr>
              <a:t>оны эхэн хагасын уран зохиол</a:t>
            </a:r>
            <a:endParaRPr lang="mn-MN"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15878"/>
            <a:ext cx="10515600" cy="5061085"/>
          </a:xfrm>
        </p:spPr>
        <p:txBody>
          <a:bodyPr>
            <a:normAutofit/>
          </a:bodyPr>
          <a:lstStyle/>
          <a:p>
            <a:pPr algn="just"/>
            <a:r>
              <a:rPr lang="mn-MN" sz="2400" b="1" dirty="0" smtClean="0">
                <a:solidFill>
                  <a:schemeClr val="accent2">
                    <a:lumMod val="75000"/>
                  </a:schemeClr>
                </a:solidFill>
                <a:latin typeface="Times New Roman" panose="02020603050405020304" pitchFamily="18" charset="0"/>
                <a:cs typeface="Times New Roman" panose="02020603050405020304" pitchFamily="18" charset="0"/>
              </a:rPr>
              <a:t>ХХ зууны Монголын утга зохиолд  нэлээд өвөрмөц төрхийг бий болгож, бас ч содон өнгө аяс бүхий зохиол туурвигдах болсон нь 1990-ээд оны үе болно.</a:t>
            </a:r>
            <a:r>
              <a:rPr lang="en-AU" sz="24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mn-MN" sz="2400" b="1" dirty="0" smtClean="0">
                <a:solidFill>
                  <a:schemeClr val="accent2">
                    <a:lumMod val="75000"/>
                  </a:schemeClr>
                </a:solidFill>
                <a:latin typeface="Times New Roman" panose="02020603050405020304" pitchFamily="18" charset="0"/>
                <a:cs typeface="Times New Roman" panose="02020603050405020304" pitchFamily="18" charset="0"/>
              </a:rPr>
              <a:t>Нийгмийн байгууллын хувьд социализмаас чөлөөт зах зээлийн нийгэмд шилжих процесс явагдаж, үзэл суртлын хүлээснээс ангижирч, утга зохиол, урлаг эрх чөлөөтэй туурвих таатай боломж бүрдэж өгсөн юм.</a:t>
            </a:r>
          </a:p>
          <a:p>
            <a:pPr algn="just"/>
            <a:r>
              <a:rPr lang="mn-MN" sz="2400" b="1" dirty="0" smtClean="0">
                <a:solidFill>
                  <a:schemeClr val="accent2">
                    <a:lumMod val="75000"/>
                  </a:schemeClr>
                </a:solidFill>
                <a:latin typeface="Times New Roman" panose="02020603050405020304" pitchFamily="18" charset="0"/>
                <a:cs typeface="Times New Roman" panose="02020603050405020304" pitchFamily="18" charset="0"/>
              </a:rPr>
              <a:t>Ялангуяа хүүрнэл зохиолын богино өгүүллэгийн, туужийн бүр романы төрөлд “дүрийн сэтгэл зүй”-г нээж харуулах, мэдрэмж, зөн совин, бодол бясалгалын байдлаар бичихийг чухалчилж байлаа. </a:t>
            </a:r>
          </a:p>
          <a:p>
            <a:pPr algn="just"/>
            <a:r>
              <a:rPr lang="mn-MN" sz="2400" b="1" dirty="0" smtClean="0">
                <a:solidFill>
                  <a:schemeClr val="accent2">
                    <a:lumMod val="75000"/>
                  </a:schemeClr>
                </a:solidFill>
                <a:latin typeface="Times New Roman" panose="02020603050405020304" pitchFamily="18" charset="0"/>
                <a:cs typeface="Times New Roman" panose="02020603050405020304" pitchFamily="18" charset="0"/>
              </a:rPr>
              <a:t>Социализмын үеийн бүх уран зохиолыг “</a:t>
            </a:r>
            <a:r>
              <a:rPr lang="mn-MN" sz="2400" b="1" dirty="0" err="1" smtClean="0">
                <a:solidFill>
                  <a:schemeClr val="accent2">
                    <a:lumMod val="75000"/>
                  </a:schemeClr>
                </a:solidFill>
                <a:latin typeface="Times New Roman" panose="02020603050405020304" pitchFamily="18" charset="0"/>
                <a:cs typeface="Times New Roman" panose="02020603050405020304" pitchFamily="18" charset="0"/>
              </a:rPr>
              <a:t>Люмпен</a:t>
            </a:r>
            <a:r>
              <a:rPr lang="mn-MN" sz="2400" b="1" dirty="0" smtClean="0">
                <a:solidFill>
                  <a:schemeClr val="accent2">
                    <a:lumMod val="75000"/>
                  </a:schemeClr>
                </a:solidFill>
                <a:latin typeface="Times New Roman" panose="02020603050405020304" pitchFamily="18" charset="0"/>
                <a:cs typeface="Times New Roman" panose="02020603050405020304" pitchFamily="18" charset="0"/>
              </a:rPr>
              <a:t>-</a:t>
            </a:r>
            <a:r>
              <a:rPr lang="mn-MN" sz="2400" b="1" dirty="0" err="1" smtClean="0">
                <a:solidFill>
                  <a:schemeClr val="accent2">
                    <a:lumMod val="75000"/>
                  </a:schemeClr>
                </a:solidFill>
                <a:latin typeface="Times New Roman" panose="02020603050405020304" pitchFamily="18" charset="0"/>
                <a:cs typeface="Times New Roman" panose="02020603050405020304" pitchFamily="18" charset="0"/>
              </a:rPr>
              <a:t>пастухын</a:t>
            </a:r>
            <a:r>
              <a:rPr lang="mn-MN" sz="2400" b="1" dirty="0" smtClean="0">
                <a:solidFill>
                  <a:schemeClr val="accent2">
                    <a:lumMod val="75000"/>
                  </a:schemeClr>
                </a:solidFill>
                <a:latin typeface="Times New Roman" panose="02020603050405020304" pitchFamily="18" charset="0"/>
                <a:cs typeface="Times New Roman" panose="02020603050405020304" pitchFamily="18" charset="0"/>
              </a:rPr>
              <a:t> уран зохиол” хэмээн нэрийдэж улмаар “Замдаа гарцгаая хүрээ хөвгүүдээ”/1997/ гэцгээж “Хүрээ хөвгүүд”-ийн нэгдлээс өөрсдийн уран бүтээлийн замыг эхлүүлж байсан юм. </a:t>
            </a:r>
            <a:endParaRPr lang="mn-MN" sz="2400" b="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8368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3866"/>
          </a:xfrm>
        </p:spPr>
        <p:txBody>
          <a:bodyPr>
            <a:normAutofit/>
          </a:bodyPr>
          <a:lstStyle/>
          <a:p>
            <a:pPr algn="ctr"/>
            <a:r>
              <a:rPr lang="mn-MN" sz="2800" b="1" dirty="0" smtClean="0">
                <a:latin typeface="Times New Roman" panose="02020603050405020304" pitchFamily="18" charset="0"/>
                <a:cs typeface="Times New Roman" panose="02020603050405020304" pitchFamily="18" charset="0"/>
              </a:rPr>
              <a:t>1990-эд оноос эдүгээ үеийн хүүхдийн уран зохиол</a:t>
            </a:r>
            <a:endParaRPr lang="mn-MN" sz="28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9434" y="968993"/>
            <a:ext cx="3111690" cy="4694828"/>
          </a:xfrm>
        </p:spPr>
      </p:pic>
      <p:pic>
        <p:nvPicPr>
          <p:cNvPr id="5" name="Picture 4"/>
          <p:cNvPicPr>
            <a:picLocks noChangeAspect="1"/>
          </p:cNvPicPr>
          <p:nvPr/>
        </p:nvPicPr>
        <p:blipFill>
          <a:blip r:embed="rId3"/>
          <a:stretch>
            <a:fillRect/>
          </a:stretch>
        </p:blipFill>
        <p:spPr>
          <a:xfrm rot="21000572">
            <a:off x="3204737" y="1755789"/>
            <a:ext cx="4683670" cy="5390865"/>
          </a:xfrm>
          <a:prstGeom prst="rect">
            <a:avLst/>
          </a:prstGeom>
        </p:spPr>
      </p:pic>
      <p:pic>
        <p:nvPicPr>
          <p:cNvPr id="6" name="Picture 5"/>
          <p:cNvPicPr>
            <a:picLocks noChangeAspect="1"/>
          </p:cNvPicPr>
          <p:nvPr/>
        </p:nvPicPr>
        <p:blipFill>
          <a:blip r:embed="rId4"/>
          <a:stretch>
            <a:fillRect/>
          </a:stretch>
        </p:blipFill>
        <p:spPr>
          <a:xfrm>
            <a:off x="8018272" y="1064526"/>
            <a:ext cx="2972724" cy="3015160"/>
          </a:xfrm>
          <a:prstGeom prst="rect">
            <a:avLst/>
          </a:prstGeom>
        </p:spPr>
      </p:pic>
      <p:pic>
        <p:nvPicPr>
          <p:cNvPr id="7" name="Picture 6"/>
          <p:cNvPicPr>
            <a:picLocks noChangeAspect="1"/>
          </p:cNvPicPr>
          <p:nvPr/>
        </p:nvPicPr>
        <p:blipFill>
          <a:blip r:embed="rId5"/>
          <a:stretch>
            <a:fillRect/>
          </a:stretch>
        </p:blipFill>
        <p:spPr>
          <a:xfrm rot="2279740">
            <a:off x="9047149" y="2244621"/>
            <a:ext cx="4613036" cy="4495447"/>
          </a:xfrm>
          <a:prstGeom prst="rect">
            <a:avLst/>
          </a:prstGeom>
        </p:spPr>
      </p:pic>
    </p:spTree>
    <p:extLst>
      <p:ext uri="{BB962C8B-B14F-4D97-AF65-F5344CB8AC3E}">
        <p14:creationId xmlns:p14="http://schemas.microsoft.com/office/powerpoint/2010/main" val="3945566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451" y="355015"/>
            <a:ext cx="10515600" cy="658457"/>
          </a:xfrm>
        </p:spPr>
        <p:txBody>
          <a:bodyPr>
            <a:normAutofit/>
          </a:bodyPr>
          <a:lstStyle/>
          <a:p>
            <a:r>
              <a:rPr lang="mn-MN" sz="2800" b="1" dirty="0" smtClean="0">
                <a:latin typeface="Times New Roman" panose="02020603050405020304" pitchFamily="18" charset="0"/>
                <a:cs typeface="Times New Roman" panose="02020603050405020304" pitchFamily="18" charset="0"/>
              </a:rPr>
              <a:t>Хүүхдийн зарим жүжгүүд</a:t>
            </a:r>
            <a:endParaRPr lang="mn-MN" sz="28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rot="20506536">
            <a:off x="-455755" y="1304823"/>
            <a:ext cx="3456885" cy="4555868"/>
          </a:xfrm>
          <a:prstGeom prst="rect">
            <a:avLst/>
          </a:prstGeom>
        </p:spPr>
      </p:pic>
      <p:pic>
        <p:nvPicPr>
          <p:cNvPr id="5" name="Picture 4"/>
          <p:cNvPicPr>
            <a:picLocks noChangeAspect="1"/>
          </p:cNvPicPr>
          <p:nvPr/>
        </p:nvPicPr>
        <p:blipFill>
          <a:blip r:embed="rId3"/>
          <a:stretch>
            <a:fillRect/>
          </a:stretch>
        </p:blipFill>
        <p:spPr>
          <a:xfrm>
            <a:off x="3112668" y="1858478"/>
            <a:ext cx="3603009" cy="4877841"/>
          </a:xfrm>
          <a:prstGeom prst="rect">
            <a:avLst/>
          </a:prstGeom>
        </p:spPr>
      </p:pic>
      <p:pic>
        <p:nvPicPr>
          <p:cNvPr id="6" name="Picture 5"/>
          <p:cNvPicPr>
            <a:picLocks noChangeAspect="1"/>
          </p:cNvPicPr>
          <p:nvPr/>
        </p:nvPicPr>
        <p:blipFill>
          <a:blip r:embed="rId4"/>
          <a:stretch>
            <a:fillRect/>
          </a:stretch>
        </p:blipFill>
        <p:spPr>
          <a:xfrm rot="1037249">
            <a:off x="6391521" y="1962277"/>
            <a:ext cx="3944203" cy="5287370"/>
          </a:xfrm>
          <a:prstGeom prst="rect">
            <a:avLst/>
          </a:prstGeom>
        </p:spPr>
      </p:pic>
      <p:pic>
        <p:nvPicPr>
          <p:cNvPr id="7" name="Picture 6"/>
          <p:cNvPicPr>
            <a:picLocks noChangeAspect="1"/>
          </p:cNvPicPr>
          <p:nvPr/>
        </p:nvPicPr>
        <p:blipFill>
          <a:blip r:embed="rId5"/>
          <a:stretch>
            <a:fillRect/>
          </a:stretch>
        </p:blipFill>
        <p:spPr>
          <a:xfrm rot="20985825">
            <a:off x="9778731" y="1799276"/>
            <a:ext cx="3204510" cy="4831287"/>
          </a:xfrm>
          <a:prstGeom prst="rect">
            <a:avLst/>
          </a:prstGeom>
        </p:spPr>
      </p:pic>
      <p:pic>
        <p:nvPicPr>
          <p:cNvPr id="8" name="Picture 7"/>
          <p:cNvPicPr>
            <a:picLocks noChangeAspect="1"/>
          </p:cNvPicPr>
          <p:nvPr/>
        </p:nvPicPr>
        <p:blipFill>
          <a:blip r:embed="rId6"/>
          <a:stretch>
            <a:fillRect/>
          </a:stretch>
        </p:blipFill>
        <p:spPr>
          <a:xfrm rot="21082390">
            <a:off x="1458546" y="3291721"/>
            <a:ext cx="2813539" cy="3810938"/>
          </a:xfrm>
          <a:prstGeom prst="rect">
            <a:avLst/>
          </a:prstGeom>
        </p:spPr>
      </p:pic>
    </p:spTree>
    <p:extLst>
      <p:ext uri="{BB962C8B-B14F-4D97-AF65-F5344CB8AC3E}">
        <p14:creationId xmlns:p14="http://schemas.microsoft.com/office/powerpoint/2010/main" val="4134127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8457"/>
          </a:xfrm>
        </p:spPr>
        <p:txBody>
          <a:bodyPr>
            <a:normAutofit/>
          </a:bodyPr>
          <a:lstStyle/>
          <a:p>
            <a:pPr algn="ctr"/>
            <a:r>
              <a:rPr lang="mn-MN" sz="2800" b="1" dirty="0" smtClean="0">
                <a:latin typeface="Times New Roman" panose="02020603050405020304" pitchFamily="18" charset="0"/>
                <a:cs typeface="Times New Roman" panose="02020603050405020304" pitchFamily="18" charset="0"/>
              </a:rPr>
              <a:t>Уран зохиолын тогтмол хэвлэлүүд</a:t>
            </a:r>
            <a:endParaRPr lang="mn-MN" sz="28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rot="20223004">
            <a:off x="1519508" y="4326454"/>
            <a:ext cx="3608889" cy="332992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700107" y="2253443"/>
            <a:ext cx="4694830" cy="3163155"/>
          </a:xfrm>
          <a:prstGeom prst="rect">
            <a:avLst/>
          </a:prstGeom>
        </p:spPr>
      </p:pic>
      <p:pic>
        <p:nvPicPr>
          <p:cNvPr id="6" name="Picture 5"/>
          <p:cNvPicPr>
            <a:picLocks noChangeAspect="1"/>
          </p:cNvPicPr>
          <p:nvPr/>
        </p:nvPicPr>
        <p:blipFill>
          <a:blip r:embed="rId4"/>
          <a:stretch>
            <a:fillRect/>
          </a:stretch>
        </p:blipFill>
        <p:spPr>
          <a:xfrm rot="1205550">
            <a:off x="7733954" y="1476956"/>
            <a:ext cx="3210805" cy="4306171"/>
          </a:xfrm>
          <a:prstGeom prst="rect">
            <a:avLst/>
          </a:prstGeom>
        </p:spPr>
      </p:pic>
      <p:pic>
        <p:nvPicPr>
          <p:cNvPr id="7" name="Picture 6"/>
          <p:cNvPicPr>
            <a:picLocks noChangeAspect="1"/>
          </p:cNvPicPr>
          <p:nvPr/>
        </p:nvPicPr>
        <p:blipFill>
          <a:blip r:embed="rId5"/>
          <a:stretch>
            <a:fillRect/>
          </a:stretch>
        </p:blipFill>
        <p:spPr>
          <a:xfrm rot="20482661">
            <a:off x="491262" y="1395187"/>
            <a:ext cx="3573363" cy="3790861"/>
          </a:xfrm>
          <a:prstGeom prst="rect">
            <a:avLst/>
          </a:prstGeom>
        </p:spPr>
      </p:pic>
      <p:pic>
        <p:nvPicPr>
          <p:cNvPr id="8" name="Picture 7"/>
          <p:cNvPicPr>
            <a:picLocks noChangeAspect="1"/>
          </p:cNvPicPr>
          <p:nvPr/>
        </p:nvPicPr>
        <p:blipFill>
          <a:blip r:embed="rId6"/>
          <a:stretch>
            <a:fillRect/>
          </a:stretch>
        </p:blipFill>
        <p:spPr>
          <a:xfrm rot="1691086">
            <a:off x="8340768" y="3554943"/>
            <a:ext cx="2736019" cy="3730602"/>
          </a:xfrm>
          <a:prstGeom prst="rect">
            <a:avLst/>
          </a:prstGeom>
        </p:spPr>
      </p:pic>
    </p:spTree>
    <p:extLst>
      <p:ext uri="{BB962C8B-B14F-4D97-AF65-F5344CB8AC3E}">
        <p14:creationId xmlns:p14="http://schemas.microsoft.com/office/powerpoint/2010/main" val="1536676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mn-MN" sz="2400" b="1" dirty="0" smtClean="0">
                <a:latin typeface="Times New Roman" panose="02020603050405020304" pitchFamily="18" charset="0"/>
                <a:cs typeface="Times New Roman" panose="02020603050405020304" pitchFamily="18" charset="0"/>
              </a:rPr>
              <a:t>Шилжилтийн үеийн томоохон туульсын зохиолууд ялангуяа түүхэн уран сайхны, түүхэн аж байдлын романууд дах “түүхэн дүр”-ийн бүтээлт зарим талаар шинэлэг байж дэвшил гарсан, бас ухралт ч болсон. </a:t>
            </a:r>
            <a:endParaRPr lang="mn-MN"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Тухайлбал, “Цагаагчин гахай жил” романы түүхэн дүрүүдийг тодруулахад эдүгээг хүртэл Монголын уран зохиолд дүрслэгдэж байгаагүй бодитой/эх дүртэй/, сонирхолтой дүр /”Илэрхий есөн тодорхой </a:t>
            </a:r>
            <a:r>
              <a:rPr lang="mn-MN" sz="2400" dirty="0" err="1" smtClean="0">
                <a:solidFill>
                  <a:schemeClr val="accent2">
                    <a:lumMod val="75000"/>
                  </a:schemeClr>
                </a:solidFill>
                <a:latin typeface="Times New Roman" panose="02020603050405020304" pitchFamily="18" charset="0"/>
                <a:cs typeface="Times New Roman" panose="02020603050405020304" pitchFamily="18" charset="0"/>
              </a:rPr>
              <a:t>Жамсан</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”-гийн дүр/-ийг нэрлэж байна. Энэ хүний төлөв, байдал, зан төрх, далд авьяас, </a:t>
            </a:r>
            <a:r>
              <a:rPr lang="mn-MN" sz="2400" dirty="0" err="1" smtClean="0">
                <a:solidFill>
                  <a:schemeClr val="accent2">
                    <a:lumMod val="75000"/>
                  </a:schemeClr>
                </a:solidFill>
                <a:latin typeface="Times New Roman" panose="02020603050405020304" pitchFamily="18" charset="0"/>
                <a:cs typeface="Times New Roman" panose="02020603050405020304" pitchFamily="18" charset="0"/>
              </a:rPr>
              <a:t>увьдаст</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 </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чадал зэрэг нь тухайн цагт </a:t>
            </a:r>
            <a:r>
              <a:rPr lang="en-AU" sz="2400" dirty="0" smtClean="0">
                <a:solidFill>
                  <a:schemeClr val="accent2">
                    <a:lumMod val="75000"/>
                  </a:schemeClr>
                </a:solidFill>
                <a:latin typeface="Times New Roman" panose="02020603050405020304" pitchFamily="18" charset="0"/>
                <a:cs typeface="Times New Roman" panose="02020603050405020304" pitchFamily="18" charset="0"/>
              </a:rPr>
              <a:t>VIII</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 Богдын итгэлийг олсон, улмаар түүний нууц “албат” байсан тухай.</a:t>
            </a:r>
          </a:p>
          <a:p>
            <a:pPr algn="just"/>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2000-аад оны эхэн үеэс </a:t>
            </a:r>
            <a:r>
              <a:rPr lang="en-AU" sz="2400" dirty="0" smtClean="0">
                <a:solidFill>
                  <a:schemeClr val="accent2">
                    <a:lumMod val="75000"/>
                  </a:schemeClr>
                </a:solidFill>
                <a:latin typeface="Times New Roman" panose="02020603050405020304" pitchFamily="18" charset="0"/>
                <a:cs typeface="Times New Roman" panose="02020603050405020304" pitchFamily="18" charset="0"/>
              </a:rPr>
              <a:t>VIII</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 Богдын дүрийг уран зохиол, урлагт бүтээх, дүрслэх, үзүүлэх хандлагад эерэг байдлууд анх гарсан. Энэ нь дээрх түүхэн, аж байдлын роман, түүхийн ухааны доктор О.Батсайханы “</a:t>
            </a:r>
            <a:r>
              <a:rPr lang="en-AU" sz="2400" dirty="0" smtClean="0">
                <a:solidFill>
                  <a:schemeClr val="accent2">
                    <a:lumMod val="75000"/>
                  </a:schemeClr>
                </a:solidFill>
                <a:latin typeface="Times New Roman" panose="02020603050405020304" pitchFamily="18" charset="0"/>
                <a:cs typeface="Times New Roman" panose="02020603050405020304" pitchFamily="18" charset="0"/>
              </a:rPr>
              <a:t>VIII</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 Богд Жавзандамба хутагтын намтар, бүтээлийн судалгаа”/2010/ ганц сэдэвт бүтээл ихээхэн нөлөөлсөн гэж үзэж байна. </a:t>
            </a:r>
            <a:endParaRPr lang="mn-MN" sz="2400"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8803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mn-MN" sz="2400" b="1" dirty="0" smtClean="0">
                <a:latin typeface="Times New Roman" panose="02020603050405020304" pitchFamily="18" charset="0"/>
                <a:cs typeface="Times New Roman" panose="02020603050405020304" pitchFamily="18" charset="0"/>
              </a:rPr>
              <a:t>1931-1990-ээд оны эхэн үеийг </a:t>
            </a:r>
            <a:r>
              <a:rPr lang="mn-MN" sz="2400" b="1" dirty="0" smtClean="0">
                <a:latin typeface="Times New Roman" panose="02020603050405020304" pitchFamily="18" charset="0"/>
                <a:cs typeface="Times New Roman" panose="02020603050405020304" pitchFamily="18" charset="0"/>
              </a:rPr>
              <a:t>хүртэлх </a:t>
            </a:r>
            <a:r>
              <a:rPr lang="mn-MN" sz="2400" b="1" dirty="0" smtClean="0">
                <a:latin typeface="Times New Roman" panose="02020603050405020304" pitchFamily="18" charset="0"/>
                <a:cs typeface="Times New Roman" panose="02020603050405020304" pitchFamily="18" charset="0"/>
              </a:rPr>
              <a:t>Монголын уран зохиол, урлагт </a:t>
            </a:r>
            <a:r>
              <a:rPr lang="en-AU" sz="2400" b="1" dirty="0" smtClean="0">
                <a:latin typeface="Times New Roman" panose="02020603050405020304" pitchFamily="18" charset="0"/>
                <a:cs typeface="Times New Roman" panose="02020603050405020304" pitchFamily="18" charset="0"/>
              </a:rPr>
              <a:t>VIII </a:t>
            </a:r>
            <a:r>
              <a:rPr lang="mn-MN" sz="2400" b="1" dirty="0" smtClean="0">
                <a:latin typeface="Times New Roman" panose="02020603050405020304" pitchFamily="18" charset="0"/>
                <a:cs typeface="Times New Roman" panose="02020603050405020304" pitchFamily="18" charset="0"/>
              </a:rPr>
              <a:t>Богд </a:t>
            </a:r>
            <a:r>
              <a:rPr lang="mn-MN" sz="2400" b="1" dirty="0" err="1" smtClean="0">
                <a:latin typeface="Times New Roman" panose="02020603050405020304" pitchFamily="18" charset="0"/>
                <a:cs typeface="Times New Roman" panose="02020603050405020304" pitchFamily="18" charset="0"/>
              </a:rPr>
              <a:t>Жибзүндамба</a:t>
            </a:r>
            <a:r>
              <a:rPr lang="mn-MN" sz="2400" b="1" dirty="0" smtClean="0">
                <a:latin typeface="Times New Roman" panose="02020603050405020304" pitchFamily="18" charset="0"/>
                <a:cs typeface="Times New Roman" panose="02020603050405020304" pitchFamily="18" charset="0"/>
              </a:rPr>
              <a:t> хутагтын дүрийг ийн бичиж, үзүүлж байсан билээ.</a:t>
            </a:r>
            <a:endParaRPr lang="mn-MN"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algn="just"/>
            <a:r>
              <a:rPr lang="mn-MN" dirty="0">
                <a:solidFill>
                  <a:schemeClr val="accent2">
                    <a:lumMod val="75000"/>
                  </a:schemeClr>
                </a:solidFill>
                <a:latin typeface="Times New Roman" panose="02020603050405020304" pitchFamily="18" charset="0"/>
                <a:cs typeface="Times New Roman" panose="02020603050405020304" pitchFamily="18" charset="0"/>
              </a:rPr>
              <a:t>Дөрвөн бүлэг бүхий уг хошин жүжигт Богд хааны дүрийг ийн дүрсэлж, Богд хаан хүзүүндээ том лүү өлгөөд хөлчүүрсэн байдалтай. Богдын хүзүүнээс өлгөсөн лүүнд лонхоор лонхоор архи цутгах хэдий ч  өнөөх лүү ёроолгүй учраас архи нь гоожиж сүсэгтэн олон тэр архинаас хүртэх гэж улайран зүтгэж байна. Богдын  шадар туслах хогийн </a:t>
            </a:r>
            <a:r>
              <a:rPr lang="mn-MN" dirty="0" err="1">
                <a:solidFill>
                  <a:schemeClr val="accent2">
                    <a:lumMod val="75000"/>
                  </a:schemeClr>
                </a:solidFill>
                <a:latin typeface="Times New Roman" panose="02020603050405020304" pitchFamily="18" charset="0"/>
                <a:cs typeface="Times New Roman" panose="02020603050405020304" pitchFamily="18" charset="0"/>
              </a:rPr>
              <a:t>шүүрэнд</a:t>
            </a:r>
            <a:r>
              <a:rPr lang="mn-MN" dirty="0">
                <a:solidFill>
                  <a:schemeClr val="accent2">
                    <a:lumMod val="75000"/>
                  </a:schemeClr>
                </a:solidFill>
                <a:latin typeface="Times New Roman" panose="02020603050405020304" pitchFamily="18" charset="0"/>
                <a:cs typeface="Times New Roman" panose="02020603050405020304" pitchFamily="18" charset="0"/>
              </a:rPr>
              <a:t> хөсрий шаахай углан түүнээ “Богдын сунтаг” болгон цугларсан олонд сунтгийн адис хүртээж байгаа тухай өгүүлжээ. С.Буяннэмэхийн “Усгүй хар архи” хэмээх жүжигт бүтээсэн </a:t>
            </a:r>
            <a:r>
              <a:rPr lang="en-AU" dirty="0">
                <a:solidFill>
                  <a:schemeClr val="accent2">
                    <a:lumMod val="75000"/>
                  </a:schemeClr>
                </a:solidFill>
                <a:latin typeface="Times New Roman" panose="02020603050405020304" pitchFamily="18" charset="0"/>
                <a:cs typeface="Times New Roman" panose="02020603050405020304" pitchFamily="18" charset="0"/>
              </a:rPr>
              <a:t>VIII </a:t>
            </a:r>
            <a:r>
              <a:rPr lang="mn-MN" dirty="0">
                <a:solidFill>
                  <a:schemeClr val="accent2">
                    <a:lumMod val="75000"/>
                  </a:schemeClr>
                </a:solidFill>
                <a:latin typeface="Times New Roman" panose="02020603050405020304" pitchFamily="18" charset="0"/>
                <a:cs typeface="Times New Roman" panose="02020603050405020304" pitchFamily="18" charset="0"/>
              </a:rPr>
              <a:t>Богд </a:t>
            </a:r>
            <a:r>
              <a:rPr lang="mn-MN" dirty="0" err="1">
                <a:solidFill>
                  <a:schemeClr val="accent2">
                    <a:lumMod val="75000"/>
                  </a:schemeClr>
                </a:solidFill>
                <a:latin typeface="Times New Roman" panose="02020603050405020304" pitchFamily="18" charset="0"/>
                <a:cs typeface="Times New Roman" panose="02020603050405020304" pitchFamily="18" charset="0"/>
              </a:rPr>
              <a:t>Жибзүндамбын</a:t>
            </a:r>
            <a:r>
              <a:rPr lang="mn-MN" dirty="0">
                <a:solidFill>
                  <a:schemeClr val="accent2">
                    <a:lumMod val="75000"/>
                  </a:schemeClr>
                </a:solidFill>
                <a:latin typeface="Times New Roman" panose="02020603050405020304" pitchFamily="18" charset="0"/>
                <a:cs typeface="Times New Roman" panose="02020603050405020304" pitchFamily="18" charset="0"/>
              </a:rPr>
              <a:t> дүрийг Монголын тайзны урлагт анх дүрсэлж үзүүлсэн Богд хааны дүр хэмээн судлаачид үздэг. Уг жүжгийн найруулагчаар театрын сургагч А.</a:t>
            </a:r>
            <a:r>
              <a:rPr lang="mn-MN" dirty="0" err="1">
                <a:solidFill>
                  <a:schemeClr val="accent2">
                    <a:lumMod val="75000"/>
                  </a:schemeClr>
                </a:solidFill>
                <a:latin typeface="Times New Roman" panose="02020603050405020304" pitchFamily="18" charset="0"/>
                <a:cs typeface="Times New Roman" panose="02020603050405020304" pitchFamily="18" charset="0"/>
              </a:rPr>
              <a:t>Ефремов</a:t>
            </a:r>
            <a:r>
              <a:rPr lang="mn-MN" dirty="0">
                <a:solidFill>
                  <a:schemeClr val="accent2">
                    <a:lumMod val="75000"/>
                  </a:schemeClr>
                </a:solidFill>
                <a:latin typeface="Times New Roman" panose="02020603050405020304" pitchFamily="18" charset="0"/>
                <a:cs typeface="Times New Roman" panose="02020603050405020304" pitchFamily="18" charset="0"/>
              </a:rPr>
              <a:t> ажилласан байна.</a:t>
            </a:r>
          </a:p>
        </p:txBody>
      </p:sp>
    </p:spTree>
    <p:extLst>
      <p:ext uri="{BB962C8B-B14F-4D97-AF65-F5344CB8AC3E}">
        <p14:creationId xmlns:p14="http://schemas.microsoft.com/office/powerpoint/2010/main" val="537329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mn-MN" sz="2400" b="1" dirty="0" err="1">
                <a:latin typeface="Times New Roman" panose="02020603050405020304" pitchFamily="18" charset="0"/>
                <a:cs typeface="Times New Roman" panose="02020603050405020304" pitchFamily="18" charset="0"/>
              </a:rPr>
              <a:t>Ши</a:t>
            </a:r>
            <a:r>
              <a:rPr lang="mn-MN" sz="2400" b="1" dirty="0">
                <a:latin typeface="Times New Roman" panose="02020603050405020304" pitchFamily="18" charset="0"/>
                <a:cs typeface="Times New Roman" panose="02020603050405020304" pitchFamily="18" charset="0"/>
              </a:rPr>
              <a:t>.Аюушийн “Хатан Долгор, харц Дамдин” аялгуут дуулалт, Д.Нацагдоржийн “Их авхай” /1934/ хэмээх жүжгийн Богд хааны дүр</a:t>
            </a:r>
          </a:p>
        </p:txBody>
      </p:sp>
      <p:sp>
        <p:nvSpPr>
          <p:cNvPr id="3" name="Content Placeholder 2"/>
          <p:cNvSpPr>
            <a:spLocks noGrp="1"/>
          </p:cNvSpPr>
          <p:nvPr>
            <p:ph sz="half" idx="1"/>
          </p:nvPr>
        </p:nvSpPr>
        <p:spPr>
          <a:xfrm>
            <a:off x="838200" y="1499016"/>
            <a:ext cx="5181600" cy="5358984"/>
          </a:xfrm>
        </p:spPr>
        <p:txBody>
          <a:bodyPr>
            <a:noAutofit/>
          </a:bodyPr>
          <a:lstStyle/>
          <a:p>
            <a:pPr algn="just"/>
            <a:r>
              <a:rPr lang="mn-MN" sz="1600" dirty="0">
                <a:solidFill>
                  <a:schemeClr val="accent2">
                    <a:lumMod val="75000"/>
                  </a:schemeClr>
                </a:solidFill>
                <a:latin typeface="Times New Roman" panose="02020603050405020304" pitchFamily="18" charset="0"/>
                <a:cs typeface="Times New Roman" panose="02020603050405020304" pitchFamily="18" charset="0"/>
              </a:rPr>
              <a:t>Богд </a:t>
            </a:r>
            <a:r>
              <a:rPr lang="mn-MN" sz="1600" dirty="0" err="1">
                <a:solidFill>
                  <a:schemeClr val="accent2">
                    <a:lumMod val="75000"/>
                  </a:schemeClr>
                </a:solidFill>
                <a:latin typeface="Times New Roman" panose="02020603050405020304" pitchFamily="18" charset="0"/>
                <a:cs typeface="Times New Roman" panose="02020603050405020304" pitchFamily="18" charset="0"/>
              </a:rPr>
              <a:t>Жибзүндамба</a:t>
            </a:r>
            <a:r>
              <a:rPr lang="mn-MN" sz="1600" dirty="0">
                <a:solidFill>
                  <a:schemeClr val="accent2">
                    <a:lumMod val="75000"/>
                  </a:schemeClr>
                </a:solidFill>
                <a:latin typeface="Times New Roman" panose="02020603050405020304" pitchFamily="18" charset="0"/>
                <a:cs typeface="Times New Roman" panose="02020603050405020304" pitchFamily="18" charset="0"/>
              </a:rPr>
              <a:t> хутагт тэргүүтэй хар, шар ихэс дээдсийн бусармаг хуйвалдаан, эгэл ард харц ядуусын сэтгэлээр хэрхэн тоглож байгааг, тухайлбал, хоёрдугаар үзэгдэлд Богдын ногоон ордны хаалгаар хоёр хаалгач гарч ирээд:</a:t>
            </a:r>
          </a:p>
          <a:p>
            <a:pPr algn="just"/>
            <a:r>
              <a:rPr lang="mn-MN" sz="1600" dirty="0">
                <a:solidFill>
                  <a:schemeClr val="accent2">
                    <a:lumMod val="75000"/>
                  </a:schemeClr>
                </a:solidFill>
                <a:latin typeface="Times New Roman" panose="02020603050405020304" pitchFamily="18" charset="0"/>
                <a:cs typeface="Times New Roman" panose="02020603050405020304" pitchFamily="18" charset="0"/>
              </a:rPr>
              <a:t>	... Наран гэрэлт, түмэн наст эзэн хаанаас зарлиг буулгаж</a:t>
            </a:r>
          </a:p>
          <a:p>
            <a:pPr algn="just"/>
            <a:r>
              <a:rPr lang="mn-MN" sz="1600" dirty="0">
                <a:solidFill>
                  <a:schemeClr val="accent2">
                    <a:lumMod val="75000"/>
                  </a:schemeClr>
                </a:solidFill>
                <a:latin typeface="Times New Roman" panose="02020603050405020304" pitchFamily="18" charset="0"/>
                <a:cs typeface="Times New Roman" panose="02020603050405020304" pitchFamily="18" charset="0"/>
              </a:rPr>
              <a:t>	Боол хар /харц/ Дамдины гэргий Долгорыг Ногоон дарь эх цол өргөмжилж</a:t>
            </a:r>
          </a:p>
          <a:p>
            <a:pPr algn="just"/>
            <a:r>
              <a:rPr lang="mn-MN" sz="1600" dirty="0">
                <a:solidFill>
                  <a:schemeClr val="accent2">
                    <a:lumMod val="75000"/>
                  </a:schemeClr>
                </a:solidFill>
                <a:latin typeface="Times New Roman" panose="02020603050405020304" pitchFamily="18" charset="0"/>
                <a:cs typeface="Times New Roman" panose="02020603050405020304" pitchFamily="18" charset="0"/>
              </a:rPr>
              <a:t>	Ван ноён </a:t>
            </a:r>
            <a:r>
              <a:rPr lang="mn-MN" sz="1600" dirty="0" err="1">
                <a:solidFill>
                  <a:schemeClr val="accent2">
                    <a:lumMod val="75000"/>
                  </a:schemeClr>
                </a:solidFill>
                <a:latin typeface="Times New Roman" panose="02020603050405020304" pitchFamily="18" charset="0"/>
                <a:cs typeface="Times New Roman" panose="02020603050405020304" pitchFamily="18" charset="0"/>
              </a:rPr>
              <a:t>Таяд</a:t>
            </a:r>
            <a:r>
              <a:rPr lang="mn-MN" sz="1600" dirty="0">
                <a:solidFill>
                  <a:schemeClr val="accent2">
                    <a:lumMod val="75000"/>
                  </a:schemeClr>
                </a:solidFill>
                <a:latin typeface="Times New Roman" panose="02020603050405020304" pitchFamily="18" charset="0"/>
                <a:cs typeface="Times New Roman" panose="02020603050405020304" pitchFamily="18" charset="0"/>
              </a:rPr>
              <a:t> хатан болгож шилжүүлсүгэй</a:t>
            </a:r>
          </a:p>
          <a:p>
            <a:pPr algn="just"/>
            <a:r>
              <a:rPr lang="mn-MN" sz="1600" dirty="0">
                <a:solidFill>
                  <a:schemeClr val="accent2">
                    <a:lumMod val="75000"/>
                  </a:schemeClr>
                </a:solidFill>
                <a:latin typeface="Times New Roman" panose="02020603050405020304" pitchFamily="18" charset="0"/>
                <a:cs typeface="Times New Roman" panose="02020603050405020304" pitchFamily="18" charset="0"/>
              </a:rPr>
              <a:t>	Долгор Ногоон дарь эх нааш ирж эзний хишгийг хүртсүгэй... гэж эзэн хааны зарлигийг өндөр дуугаар уншиж байна. Энэ нь харц Дамдин, хатан Долгор нарын сэтгэл рүү зүү шивэх шиг болжээ. Долгор: </a:t>
            </a:r>
          </a:p>
          <a:p>
            <a:pPr algn="just"/>
            <a:r>
              <a:rPr lang="mn-MN" sz="1600" dirty="0">
                <a:solidFill>
                  <a:schemeClr val="accent2">
                    <a:lumMod val="75000"/>
                  </a:schemeClr>
                </a:solidFill>
                <a:latin typeface="Times New Roman" panose="02020603050405020304" pitchFamily="18" charset="0"/>
                <a:cs typeface="Times New Roman" panose="02020603050405020304" pitchFamily="18" charset="0"/>
              </a:rPr>
              <a:t>	Боол миний бие чинь</a:t>
            </a:r>
          </a:p>
          <a:p>
            <a:pPr algn="just"/>
            <a:r>
              <a:rPr lang="mn-MN" sz="1600" dirty="0">
                <a:solidFill>
                  <a:schemeClr val="accent2">
                    <a:lumMod val="75000"/>
                  </a:schemeClr>
                </a:solidFill>
                <a:latin typeface="Times New Roman" panose="02020603050405020304" pitchFamily="18" charset="0"/>
                <a:cs typeface="Times New Roman" panose="02020603050405020304" pitchFamily="18" charset="0"/>
              </a:rPr>
              <a:t>	Богд эзний хишгийг хүртэхгүй.., гэж байна. Уг жүжгээр Богд хааны зүгээс нэр алдар, эрх </a:t>
            </a:r>
            <a:r>
              <a:rPr lang="mn-MN" sz="1600" dirty="0" err="1">
                <a:solidFill>
                  <a:schemeClr val="accent2">
                    <a:lumMod val="75000"/>
                  </a:schemeClr>
                </a:solidFill>
                <a:latin typeface="Times New Roman" panose="02020603050405020304" pitchFamily="18" charset="0"/>
                <a:cs typeface="Times New Roman" panose="02020603050405020304" pitchFamily="18" charset="0"/>
              </a:rPr>
              <a:t>мэдлээрээн</a:t>
            </a:r>
            <a:r>
              <a:rPr lang="mn-MN" sz="1600" dirty="0">
                <a:solidFill>
                  <a:schemeClr val="accent2">
                    <a:lumMod val="75000"/>
                  </a:schemeClr>
                </a:solidFill>
                <a:latin typeface="Times New Roman" panose="02020603050405020304" pitchFamily="18" charset="0"/>
                <a:cs typeface="Times New Roman" panose="02020603050405020304" pitchFamily="18" charset="0"/>
              </a:rPr>
              <a:t> бүхнийг шийдэж эгэл ардыг хэрхэн хагацуулж сэтгэлийн тамд унагаж байгаа бусармаг үйлийн тухай </a:t>
            </a:r>
          </a:p>
        </p:txBody>
      </p:sp>
      <p:sp>
        <p:nvSpPr>
          <p:cNvPr id="4" name="Content Placeholder 3"/>
          <p:cNvSpPr>
            <a:spLocks noGrp="1"/>
          </p:cNvSpPr>
          <p:nvPr>
            <p:ph sz="half" idx="2"/>
          </p:nvPr>
        </p:nvSpPr>
        <p:spPr>
          <a:xfrm>
            <a:off x="6172200" y="1499016"/>
            <a:ext cx="5181600" cy="4677947"/>
          </a:xfrm>
        </p:spPr>
        <p:txBody>
          <a:bodyPr>
            <a:normAutofit fontScale="92500" lnSpcReduction="10000"/>
          </a:bodyPr>
          <a:lstStyle/>
          <a:p>
            <a:pPr algn="just">
              <a:lnSpc>
                <a:spcPct val="110000"/>
              </a:lnSpc>
            </a:pPr>
            <a:r>
              <a:rPr lang="mn-MN" sz="2600" dirty="0">
                <a:solidFill>
                  <a:schemeClr val="accent2">
                    <a:lumMod val="75000"/>
                  </a:schemeClr>
                </a:solidFill>
                <a:latin typeface="Times New Roman" panose="02020603050405020304" pitchFamily="18" charset="0"/>
                <a:cs typeface="Times New Roman" panose="02020603050405020304" pitchFamily="18" charset="0"/>
              </a:rPr>
              <a:t>Богд хааны нүдийг </a:t>
            </a:r>
            <a:r>
              <a:rPr lang="mn-MN" sz="2600" dirty="0" err="1">
                <a:solidFill>
                  <a:schemeClr val="accent2">
                    <a:lumMod val="75000"/>
                  </a:schemeClr>
                </a:solidFill>
                <a:latin typeface="Times New Roman" panose="02020603050405020304" pitchFamily="18" charset="0"/>
                <a:cs typeface="Times New Roman" panose="02020603050405020304" pitchFamily="18" charset="0"/>
              </a:rPr>
              <a:t>илааршуулахын</a:t>
            </a:r>
            <a:r>
              <a:rPr lang="mn-MN" sz="2600" dirty="0">
                <a:solidFill>
                  <a:schemeClr val="accent2">
                    <a:lumMod val="75000"/>
                  </a:schemeClr>
                </a:solidFill>
                <a:latin typeface="Times New Roman" panose="02020603050405020304" pitchFamily="18" charset="0"/>
                <a:cs typeface="Times New Roman" panose="02020603050405020304" pitchFamily="18" charset="0"/>
              </a:rPr>
              <a:t> тулд амьд хүнээр барам гаргах аврал буулгасан гэдэг үйл явдлыг баримталж </a:t>
            </a:r>
            <a:r>
              <a:rPr lang="mn-MN" sz="2600" dirty="0" err="1">
                <a:solidFill>
                  <a:schemeClr val="accent2">
                    <a:lumMod val="75000"/>
                  </a:schemeClr>
                </a:solidFill>
                <a:latin typeface="Times New Roman" panose="02020603050405020304" pitchFamily="18" charset="0"/>
                <a:cs typeface="Times New Roman" panose="02020603050405020304" pitchFamily="18" charset="0"/>
              </a:rPr>
              <a:t>Ринбүүч</a:t>
            </a:r>
            <a:r>
              <a:rPr lang="mn-MN" sz="2600" dirty="0">
                <a:solidFill>
                  <a:schemeClr val="accent2">
                    <a:lumMod val="75000"/>
                  </a:schemeClr>
                </a:solidFill>
                <a:latin typeface="Times New Roman" panose="02020603050405020304" pitchFamily="18" charset="0"/>
                <a:cs typeface="Times New Roman" panose="02020603050405020304" pitchFamily="18" charset="0"/>
              </a:rPr>
              <a:t>, </a:t>
            </a:r>
            <a:r>
              <a:rPr lang="mn-MN" sz="2600" dirty="0" err="1">
                <a:solidFill>
                  <a:schemeClr val="accent2">
                    <a:lumMod val="75000"/>
                  </a:schemeClr>
                </a:solidFill>
                <a:latin typeface="Times New Roman" panose="02020603050405020304" pitchFamily="18" charset="0"/>
                <a:cs typeface="Times New Roman" panose="02020603050405020304" pitchFamily="18" charset="0"/>
              </a:rPr>
              <a:t>Жибзундамба</a:t>
            </a:r>
            <a:r>
              <a:rPr lang="mn-MN" sz="2600" dirty="0">
                <a:solidFill>
                  <a:schemeClr val="accent2">
                    <a:lumMod val="75000"/>
                  </a:schemeClr>
                </a:solidFill>
                <a:latin typeface="Times New Roman" panose="02020603050405020304" pitchFamily="18" charset="0"/>
                <a:cs typeface="Times New Roman" panose="02020603050405020304" pitchFamily="18" charset="0"/>
              </a:rPr>
              <a:t>, Базарваань, Дэжид, Амгаасэд, Оюунчимэг нарын дүрийг бүтээжээ. Энэхүү жүжигт Богд гэгээн, </a:t>
            </a:r>
            <a:r>
              <a:rPr lang="mn-MN" sz="2600" dirty="0" err="1">
                <a:solidFill>
                  <a:schemeClr val="accent2">
                    <a:lumMod val="75000"/>
                  </a:schemeClr>
                </a:solidFill>
                <a:latin typeface="Times New Roman" panose="02020603050405020304" pitchFamily="18" charset="0"/>
                <a:cs typeface="Times New Roman" panose="02020603050405020304" pitchFamily="18" charset="0"/>
              </a:rPr>
              <a:t>Ринбүүч</a:t>
            </a:r>
            <a:r>
              <a:rPr lang="mn-MN" sz="2600" dirty="0">
                <a:solidFill>
                  <a:schemeClr val="accent2">
                    <a:lumMod val="75000"/>
                  </a:schemeClr>
                </a:solidFill>
                <a:latin typeface="Times New Roman" panose="02020603050405020304" pitchFamily="18" charset="0"/>
                <a:cs typeface="Times New Roman" panose="02020603050405020304" pitchFamily="18" charset="0"/>
              </a:rPr>
              <a:t>, Базарваань нар хувийн өш хонзонгийн сэтгэл өвөрлөж арван наймтай залуу бүсгүй  Оюунчимэгийг амьдаар нь барамд гаргаж байна.</a:t>
            </a:r>
          </a:p>
          <a:p>
            <a:endParaRPr lang="mn-MN" dirty="0"/>
          </a:p>
        </p:txBody>
      </p:sp>
    </p:spTree>
    <p:extLst>
      <p:ext uri="{BB962C8B-B14F-4D97-AF65-F5344CB8AC3E}">
        <p14:creationId xmlns:p14="http://schemas.microsoft.com/office/powerpoint/2010/main" val="2766503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17AC4-2501-4D37-9C2C-57D4CBB30FB6}"/>
              </a:ext>
            </a:extLst>
          </p:cNvPr>
          <p:cNvSpPr>
            <a:spLocks noGrp="1"/>
          </p:cNvSpPr>
          <p:nvPr>
            <p:ph type="title"/>
          </p:nvPr>
        </p:nvSpPr>
        <p:spPr/>
        <p:txBody>
          <a:bodyPr>
            <a:normAutofit/>
          </a:bodyPr>
          <a:lstStyle/>
          <a:p>
            <a:pPr algn="ctr"/>
            <a:r>
              <a:rPr lang="mn-MN" sz="2800" b="1" i="1" dirty="0">
                <a:latin typeface="Times New Roman" panose="02020603050405020304" pitchFamily="18" charset="0"/>
                <a:cs typeface="Times New Roman" panose="02020603050405020304" pitchFamily="18" charset="0"/>
              </a:rPr>
              <a:t>1980-ад оны сүүлч 1990-эд оны үеийн нийгмийн болон сэтгэлгээний хувьсгалын үеийн урлаг, уран зохиолын байдал</a:t>
            </a:r>
            <a:endParaRPr lang="en-US" sz="2800" b="1" i="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06FDB4B-5DDE-48BE-91D2-775683E788A2}"/>
              </a:ext>
            </a:extLst>
          </p:cNvPr>
          <p:cNvSpPr>
            <a:spLocks noGrp="1"/>
          </p:cNvSpPr>
          <p:nvPr>
            <p:ph idx="1"/>
          </p:nvPr>
        </p:nvSpPr>
        <p:spPr/>
        <p:txBody>
          <a:bodyPr>
            <a:noAutofit/>
          </a:bodyPr>
          <a:lstStyle/>
          <a:p>
            <a:pPr algn="just"/>
            <a:r>
              <a:rPr lang="mn-MN" sz="2400" dirty="0">
                <a:solidFill>
                  <a:schemeClr val="accent2">
                    <a:lumMod val="75000"/>
                  </a:schemeClr>
                </a:solidFill>
                <a:latin typeface="Times New Roman" panose="02020603050405020304" pitchFamily="18" charset="0"/>
                <a:cs typeface="Times New Roman" panose="02020603050405020304" pitchFamily="18" charset="0"/>
              </a:rPr>
              <a:t>Монголын уран зохиолд хөдөлгөөн, урлаг утаг зохиолыг шинэчлэх эрмэлзлэл, утга соёлын үнэт зүйлийн задрал, уран бүтээлийн эрэл хайгуул, чиг хандлага өөрчлөлтөд бэлэн байсан уу? гэдэг асуудал тулгарч ирсэн байдаг. </a:t>
            </a:r>
          </a:p>
          <a:p>
            <a:pPr algn="just"/>
            <a:r>
              <a:rPr lang="mn-MN" sz="2400" dirty="0">
                <a:solidFill>
                  <a:schemeClr val="accent2">
                    <a:lumMod val="75000"/>
                  </a:schemeClr>
                </a:solidFill>
                <a:latin typeface="Times New Roman" panose="02020603050405020304" pitchFamily="18" charset="0"/>
                <a:cs typeface="Times New Roman" panose="02020603050405020304" pitchFamily="18" charset="0"/>
              </a:rPr>
              <a:t>Уран бүтээлчид Уран зохиолын ертөнцөд эрэл хайгуулыг хийцгээж </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“Зөн”, “</a:t>
            </a:r>
            <a:r>
              <a:rPr lang="mn-MN" sz="2400" dirty="0">
                <a:solidFill>
                  <a:schemeClr val="accent2">
                    <a:lumMod val="75000"/>
                  </a:schemeClr>
                </a:solidFill>
                <a:latin typeface="Times New Roman" panose="02020603050405020304" pitchFamily="18" charset="0"/>
                <a:cs typeface="Times New Roman" panose="02020603050405020304" pitchFamily="18" charset="0"/>
              </a:rPr>
              <a:t>ГУНУ”/Гол ус намуухан урсана/, “Бишүби”/билгүүнийг шүтэн бишрэхүй/, “Зүс бүгэг андууд”, “Үүлэн цэцэг”, “Шинэ цус-хязгааргүй”, “Хүрээ хөвгүүд”, “Ногоон морь</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 “</a:t>
            </a:r>
            <a:r>
              <a:rPr lang="en-AU" sz="2400" dirty="0" smtClean="0">
                <a:solidFill>
                  <a:schemeClr val="accent2">
                    <a:lumMod val="75000"/>
                  </a:schemeClr>
                </a:solidFill>
                <a:latin typeface="Times New Roman" panose="02020603050405020304" pitchFamily="18" charset="0"/>
                <a:cs typeface="Times New Roman" panose="02020603050405020304" pitchFamily="18" charset="0"/>
              </a:rPr>
              <a:t>XXI</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 зуун” </a:t>
            </a:r>
            <a:r>
              <a:rPr lang="mn-MN" sz="2400" dirty="0">
                <a:solidFill>
                  <a:schemeClr val="accent2">
                    <a:lumMod val="75000"/>
                  </a:schemeClr>
                </a:solidFill>
                <a:latin typeface="Times New Roman" panose="02020603050405020304" pitchFamily="18" charset="0"/>
                <a:cs typeface="Times New Roman" panose="02020603050405020304" pitchFamily="18" charset="0"/>
              </a:rPr>
              <a:t>зэрэг төв, бүлэг, </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бүлгэм, нэгдэл </a:t>
            </a:r>
            <a:r>
              <a:rPr lang="mn-MN" sz="2400" dirty="0">
                <a:solidFill>
                  <a:schemeClr val="accent2">
                    <a:lumMod val="75000"/>
                  </a:schemeClr>
                </a:solidFill>
                <a:latin typeface="Times New Roman" panose="02020603050405020304" pitchFamily="18" charset="0"/>
                <a:cs typeface="Times New Roman" panose="02020603050405020304" pitchFamily="18" charset="0"/>
              </a:rPr>
              <a:t>урлаг, уран зохиолын талаар өөрсдийн үзэл, баримтлалыг сурталчлах, түгээх, дэлгэрүүлэх үйл ажиллагаа идэвхтэй байлаа.</a:t>
            </a:r>
          </a:p>
          <a:p>
            <a:pPr algn="just"/>
            <a:r>
              <a:rPr lang="mn-MN" sz="2400" dirty="0">
                <a:solidFill>
                  <a:schemeClr val="accent2">
                    <a:lumMod val="75000"/>
                  </a:schemeClr>
                </a:solidFill>
                <a:latin typeface="Times New Roman" panose="02020603050405020304" pitchFamily="18" charset="0"/>
                <a:cs typeface="Times New Roman" panose="02020603050405020304" pitchFamily="18" charset="0"/>
              </a:rPr>
              <a:t>Дээр нэр дурдагдан буй төв, бүлэг, нэгдлийн гишүүд урлаг, утга зохиолыг шинэчлэх бие даасан урсгал болж төлөвшөөгүй бөгөөд уран бүтээлийн ертөнцөд сэтгэлгээний хувьсал хийх туршицын байдалтай анхны уран бүтээлүүдээ туурвисан байдаг.  </a:t>
            </a:r>
            <a:endParaRPr lang="en-US" sz="2400"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9067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4226"/>
          </a:xfrm>
        </p:spPr>
        <p:txBody>
          <a:bodyPr>
            <a:normAutofit/>
          </a:bodyPr>
          <a:lstStyle/>
          <a:p>
            <a:pPr algn="just"/>
            <a:r>
              <a:rPr lang="mn-MN" sz="2800" b="1" dirty="0" smtClean="0">
                <a:latin typeface="Times New Roman" panose="02020603050405020304" pitchFamily="18" charset="0"/>
                <a:cs typeface="Times New Roman" panose="02020603050405020304" pitchFamily="18" charset="0"/>
              </a:rPr>
              <a:t>Тууж бичлэгийн шинэ хандлага, зарим бүтээлийн жишээн дээр</a:t>
            </a:r>
            <a:endParaRPr lang="mn-MN"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989352"/>
            <a:ext cx="10515600" cy="5187611"/>
          </a:xfrm>
        </p:spPr>
        <p:txBody>
          <a:bodyPr>
            <a:normAutofit/>
          </a:bodyPr>
          <a:lstStyle/>
          <a:p>
            <a:pPr algn="just"/>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Д.</a:t>
            </a:r>
            <a:r>
              <a:rPr lang="mn-MN" sz="2400" dirty="0" err="1" smtClean="0">
                <a:solidFill>
                  <a:schemeClr val="accent2">
                    <a:lumMod val="75000"/>
                  </a:schemeClr>
                </a:solidFill>
                <a:latin typeface="Times New Roman" panose="02020603050405020304" pitchFamily="18" charset="0"/>
                <a:cs typeface="Times New Roman" panose="02020603050405020304" pitchFamily="18" charset="0"/>
              </a:rPr>
              <a:t>Норовын</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 “Хөх тавилан”, Д.Цэнджавын “Хөх жавар” туужууд дүр, дүрслэл, өгүүлэмж, хэл найруулгын хувьд өвөрмөц бүтээл болж чадсан.</a:t>
            </a:r>
          </a:p>
          <a:p>
            <a:pPr algn="just"/>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“Хөх тавилан” туужийн Бадамцэцэг ахайтан буюу “хөөрхөн эмгэний дүр”, “Хөх жавар” туужийн “харлаг” Донойн дүр эдгээр нь Монголын уран зохиолд урд өмнө дүрслэгдэж, бүтээгдээгүй дүрүүд юм. </a:t>
            </a:r>
          </a:p>
          <a:p>
            <a:pPr algn="just"/>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Учир нь, уг хоёр туужийн </a:t>
            </a:r>
          </a:p>
          <a:p>
            <a:pPr algn="just"/>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 дүрийн шугам, - дүрийн зан төрх, байдал төлөв, - дүрийн сэтгэл зүй энэ бүхнийг дүрслэхдээ зохиогчид өөрсдийн урлах арга барил, давтагдашгүй хэл, найруулгыг монголын уран зохиолын тууж бичлэгт бий болгосон.</a:t>
            </a:r>
          </a:p>
          <a:p>
            <a:pPr algn="just"/>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Зөн совин, ёр бэлгэ, түүх домог, ховс </a:t>
            </a:r>
            <a:r>
              <a:rPr lang="mn-MN" sz="2400" dirty="0" err="1" smtClean="0">
                <a:solidFill>
                  <a:schemeClr val="accent2">
                    <a:lumMod val="75000"/>
                  </a:schemeClr>
                </a:solidFill>
                <a:latin typeface="Times New Roman" panose="02020603050405020304" pitchFamily="18" charset="0"/>
                <a:cs typeface="Times New Roman" panose="02020603050405020304" pitchFamily="18" charset="0"/>
              </a:rPr>
              <a:t>увьдас</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 аман домог, мэдрэмж, дом шившлэгийн</a:t>
            </a:r>
            <a:r>
              <a:rPr lang="mn-MN" sz="2400" dirty="0">
                <a:solidFill>
                  <a:schemeClr val="accent2">
                    <a:lumMod val="75000"/>
                  </a:schemeClr>
                </a:solidFill>
                <a:latin typeface="Times New Roman" panose="02020603050405020304" pitchFamily="18" charset="0"/>
                <a:cs typeface="Times New Roman" panose="02020603050405020304" pitchFamily="18" charset="0"/>
              </a:rPr>
              <a:t> </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гээд сонирхолтой дүрслэлүүд,  сэтгэл зүйн хурц өгүүлэмжүүд, огт бүтээгдэж байгаагүй өвөрмөц “дүр”-үүд бүхий уг хоёр тууж шилжилтийн үеийн тууж бичлэгийн хөгжлийг шинэ шатанд гаргасан болно. </a:t>
            </a:r>
            <a:endParaRPr lang="mn-MN" sz="2400"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596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9059"/>
          </a:xfrm>
        </p:spPr>
        <p:txBody>
          <a:bodyPr>
            <a:normAutofit/>
          </a:bodyPr>
          <a:lstStyle/>
          <a:p>
            <a:r>
              <a:rPr lang="mn-MN" sz="2800" b="1" dirty="0" smtClean="0">
                <a:latin typeface="Times New Roman" panose="02020603050405020304" pitchFamily="18" charset="0"/>
                <a:cs typeface="Times New Roman" panose="02020603050405020304" pitchFamily="18" charset="0"/>
              </a:rPr>
              <a:t>Бямбын </a:t>
            </a:r>
            <a:r>
              <a:rPr lang="mn-MN" sz="2800" b="1" dirty="0" err="1" smtClean="0">
                <a:latin typeface="Times New Roman" panose="02020603050405020304" pitchFamily="18" charset="0"/>
                <a:cs typeface="Times New Roman" panose="02020603050405020304" pitchFamily="18" charset="0"/>
              </a:rPr>
              <a:t>Ринченгийн</a:t>
            </a:r>
            <a:r>
              <a:rPr lang="mn-MN" sz="2800" b="1" dirty="0" smtClean="0">
                <a:latin typeface="Times New Roman" panose="02020603050405020304" pitchFamily="18" charset="0"/>
                <a:cs typeface="Times New Roman" panose="02020603050405020304" pitchFamily="18" charset="0"/>
              </a:rPr>
              <a:t> “Үүрийн туяа” /1947-1955/.71.., романд</a:t>
            </a:r>
            <a:endParaRPr lang="mn-MN"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44184"/>
            <a:ext cx="10515600" cy="4932779"/>
          </a:xfrm>
        </p:spPr>
        <p:txBody>
          <a:bodyPr>
            <a:normAutofit/>
          </a:bodyPr>
          <a:lstStyle/>
          <a:p>
            <a:pPr lvl="1" algn="just"/>
            <a:r>
              <a:rPr lang="mn-MN" sz="2800" dirty="0">
                <a:solidFill>
                  <a:schemeClr val="accent2">
                    <a:lumMod val="75000"/>
                  </a:schemeClr>
                </a:solidFill>
                <a:latin typeface="Times New Roman" panose="02020603050405020304" pitchFamily="18" charset="0"/>
                <a:cs typeface="Times New Roman" panose="02020603050405020304" pitchFamily="18" charset="0"/>
              </a:rPr>
              <a:t>“..,Урьд </a:t>
            </a:r>
            <a:r>
              <a:rPr lang="mn-MN" sz="2800" dirty="0" err="1">
                <a:solidFill>
                  <a:schemeClr val="accent2">
                    <a:lumMod val="75000"/>
                  </a:schemeClr>
                </a:solidFill>
                <a:latin typeface="Times New Roman" panose="02020603050405020304" pitchFamily="18" charset="0"/>
                <a:cs typeface="Times New Roman" panose="02020603050405020304" pitchFamily="18" charset="0"/>
              </a:rPr>
              <a:t>Цэ</a:t>
            </a:r>
            <a:r>
              <a:rPr lang="mn-MN" sz="2800" dirty="0">
                <a:solidFill>
                  <a:schemeClr val="accent2">
                    <a:lumMod val="75000"/>
                  </a:schemeClr>
                </a:solidFill>
                <a:latin typeface="Times New Roman" panose="02020603050405020304" pitchFamily="18" charset="0"/>
                <a:cs typeface="Times New Roman" panose="02020603050405020304" pitchFamily="18" charset="0"/>
              </a:rPr>
              <a:t> гүн, </a:t>
            </a:r>
            <a:r>
              <a:rPr lang="mn-MN" sz="2800" dirty="0" smtClean="0">
                <a:solidFill>
                  <a:schemeClr val="accent2">
                    <a:lumMod val="75000"/>
                  </a:schemeClr>
                </a:solidFill>
                <a:latin typeface="Times New Roman" panose="02020603050405020304" pitchFamily="18" charset="0"/>
                <a:cs typeface="Times New Roman" panose="02020603050405020304" pitchFamily="18" charset="0"/>
              </a:rPr>
              <a:t>хутагтад </a:t>
            </a:r>
            <a:r>
              <a:rPr lang="mn-MN" sz="2800" dirty="0">
                <a:solidFill>
                  <a:schemeClr val="accent2">
                    <a:lumMod val="75000"/>
                  </a:schemeClr>
                </a:solidFill>
                <a:latin typeface="Times New Roman" panose="02020603050405020304" pitchFamily="18" charset="0"/>
                <a:cs typeface="Times New Roman" panose="02020603050405020304" pitchFamily="18" charset="0"/>
              </a:rPr>
              <a:t>Туул голд давхарлаг модон тагт байшин босгож өргөөд, хутагтын шадар хүн болж мандтал, </a:t>
            </a:r>
            <a:r>
              <a:rPr lang="mn-MN" sz="2800" dirty="0" err="1">
                <a:solidFill>
                  <a:schemeClr val="accent2">
                    <a:lumMod val="75000"/>
                  </a:schemeClr>
                </a:solidFill>
                <a:latin typeface="Times New Roman" panose="02020603050405020304" pitchFamily="18" charset="0"/>
                <a:cs typeface="Times New Roman" panose="02020603050405020304" pitchFamily="18" charset="0"/>
              </a:rPr>
              <a:t>Цэ</a:t>
            </a:r>
            <a:r>
              <a:rPr lang="mn-MN" sz="2800" dirty="0">
                <a:solidFill>
                  <a:schemeClr val="accent2">
                    <a:lumMod val="75000"/>
                  </a:schemeClr>
                </a:solidFill>
                <a:latin typeface="Times New Roman" panose="02020603050405020304" pitchFamily="18" charset="0"/>
                <a:cs typeface="Times New Roman" panose="02020603050405020304" pitchFamily="18" charset="0"/>
              </a:rPr>
              <a:t>, гүнгийн бага хатан Норов гэгчийн гялалзсан хар нүд нь дээрхийн таалалд нийлээд, </a:t>
            </a:r>
            <a:r>
              <a:rPr lang="mn-MN" sz="2800" dirty="0" err="1">
                <a:solidFill>
                  <a:schemeClr val="accent2">
                    <a:lumMod val="75000"/>
                  </a:schemeClr>
                </a:solidFill>
                <a:latin typeface="Times New Roman" panose="02020603050405020304" pitchFamily="18" charset="0"/>
                <a:cs typeface="Times New Roman" panose="02020603050405020304" pitchFamily="18" charset="0"/>
              </a:rPr>
              <a:t>Цэ</a:t>
            </a:r>
            <a:r>
              <a:rPr lang="mn-MN" sz="2800" dirty="0">
                <a:solidFill>
                  <a:schemeClr val="accent2">
                    <a:lumMod val="75000"/>
                  </a:schemeClr>
                </a:solidFill>
                <a:latin typeface="Times New Roman" panose="02020603050405020304" pitchFamily="18" charset="0"/>
                <a:cs typeface="Times New Roman" panose="02020603050405020304" pitchFamily="18" charset="0"/>
              </a:rPr>
              <a:t>_ гүн сүнсний </a:t>
            </a:r>
            <a:r>
              <a:rPr lang="mn-MN" sz="2800" dirty="0" err="1">
                <a:solidFill>
                  <a:schemeClr val="accent2">
                    <a:lumMod val="75000"/>
                  </a:schemeClr>
                </a:solidFill>
                <a:latin typeface="Times New Roman" panose="02020603050405020304" pitchFamily="18" charset="0"/>
                <a:cs typeface="Times New Roman" panose="02020603050405020304" pitchFamily="18" charset="0"/>
              </a:rPr>
              <a:t>огиу</a:t>
            </a:r>
            <a:r>
              <a:rPr lang="mn-MN" sz="2800" dirty="0">
                <a:solidFill>
                  <a:schemeClr val="accent2">
                    <a:lumMod val="75000"/>
                  </a:schemeClr>
                </a:solidFill>
                <a:latin typeface="Times New Roman" panose="02020603050405020304" pitchFamily="18" charset="0"/>
                <a:cs typeface="Times New Roman" panose="02020603050405020304" pitchFamily="18" charset="0"/>
              </a:rPr>
              <a:t> болсон хатнаа алджээ. Хорвоо ертөнцөд мөнх юм байдаггүй учир, дээрхийн таалах хүсэл санаа ч хурднаа хувьсаж, Норов хатны бие шалтгаантай болон хоцорчээ. Норов хатны орныг дээрхийн сэтгэлд </a:t>
            </a:r>
            <a:r>
              <a:rPr lang="mn-MN" sz="2800" dirty="0" err="1">
                <a:solidFill>
                  <a:schemeClr val="accent2">
                    <a:lumMod val="75000"/>
                  </a:schemeClr>
                </a:solidFill>
                <a:latin typeface="Times New Roman" panose="02020603050405020304" pitchFamily="18" charset="0"/>
                <a:cs typeface="Times New Roman" panose="02020603050405020304" pitchFamily="18" charset="0"/>
              </a:rPr>
              <a:t>Очирвань</a:t>
            </a:r>
            <a:r>
              <a:rPr lang="mn-MN" sz="2800" dirty="0">
                <a:solidFill>
                  <a:schemeClr val="accent2">
                    <a:lumMod val="75000"/>
                  </a:schemeClr>
                </a:solidFill>
                <a:latin typeface="Times New Roman" panose="02020603050405020304" pitchFamily="18" charset="0"/>
                <a:cs typeface="Times New Roman" panose="02020603050405020304" pitchFamily="18" charset="0"/>
              </a:rPr>
              <a:t> бурхны хувилгаан, уртлаг царайтай залуу </a:t>
            </a:r>
            <a:r>
              <a:rPr lang="mn-MN" sz="2800" dirty="0" err="1">
                <a:solidFill>
                  <a:schemeClr val="accent2">
                    <a:lumMod val="75000"/>
                  </a:schemeClr>
                </a:solidFill>
                <a:latin typeface="Times New Roman" panose="02020603050405020304" pitchFamily="18" charset="0"/>
                <a:cs typeface="Times New Roman" panose="02020603050405020304" pitchFamily="18" charset="0"/>
              </a:rPr>
              <a:t>Жалханз</a:t>
            </a:r>
            <a:r>
              <a:rPr lang="mn-MN" sz="2800" dirty="0">
                <a:solidFill>
                  <a:schemeClr val="accent2">
                    <a:lumMod val="75000"/>
                  </a:schemeClr>
                </a:solidFill>
                <a:latin typeface="Times New Roman" panose="02020603050405020304" pitchFamily="18" charset="0"/>
                <a:cs typeface="Times New Roman" panose="02020603050405020304" pitchFamily="18" charset="0"/>
              </a:rPr>
              <a:t> хутагт эзлээд, хөдөө нутгаасаа дээрхийн дуудсан таалалд нийлүүлэн ирж, хатны халааг авсан байжээ.” гэсэн байна. </a:t>
            </a:r>
          </a:p>
          <a:p>
            <a:endParaRPr lang="mn-MN" dirty="0">
              <a:solidFill>
                <a:schemeClr val="accent2">
                  <a:lumMod val="75000"/>
                </a:schemeClr>
              </a:solidFill>
            </a:endParaRPr>
          </a:p>
        </p:txBody>
      </p:sp>
    </p:spTree>
    <p:extLst>
      <p:ext uri="{BB962C8B-B14F-4D97-AF65-F5344CB8AC3E}">
        <p14:creationId xmlns:p14="http://schemas.microsoft.com/office/powerpoint/2010/main" val="2606866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4088"/>
          </a:xfrm>
        </p:spPr>
        <p:txBody>
          <a:bodyPr>
            <a:normAutofit/>
          </a:bodyPr>
          <a:lstStyle/>
          <a:p>
            <a:pPr algn="ctr"/>
            <a:r>
              <a:rPr lang="mn-MN" sz="2400" b="1" i="1" dirty="0" smtClean="0">
                <a:latin typeface="Times New Roman" panose="02020603050405020304" pitchFamily="18" charset="0"/>
                <a:cs typeface="Times New Roman" panose="02020603050405020304" pitchFamily="18" charset="0"/>
              </a:rPr>
              <a:t>“Түүхэн дүр”-ийг гажуудуулсан, түүхийг уран сайхнаар бичиж байна, хэмээн элийрсэн тийм нэгэн “роман” бол “Чингис хааны нууц түүх</a:t>
            </a:r>
            <a:r>
              <a:rPr lang="mn-MN" sz="2400" dirty="0" smtClean="0"/>
              <a:t>”</a:t>
            </a:r>
            <a:endParaRPr lang="mn-MN" sz="2400" dirty="0"/>
          </a:p>
        </p:txBody>
      </p:sp>
      <p:sp>
        <p:nvSpPr>
          <p:cNvPr id="3" name="Content Placeholder 2"/>
          <p:cNvSpPr>
            <a:spLocks noGrp="1"/>
          </p:cNvSpPr>
          <p:nvPr>
            <p:ph idx="1"/>
          </p:nvPr>
        </p:nvSpPr>
        <p:spPr>
          <a:xfrm>
            <a:off x="838200" y="1199214"/>
            <a:ext cx="10515600" cy="5658786"/>
          </a:xfrm>
        </p:spPr>
        <p:txBody>
          <a:bodyPr>
            <a:noAutofit/>
          </a:bodyPr>
          <a:lstStyle/>
          <a:p>
            <a:pPr algn="just"/>
            <a:r>
              <a:rPr lang="mn-MN" sz="2000" dirty="0">
                <a:solidFill>
                  <a:schemeClr val="accent2">
                    <a:lumMod val="75000"/>
                  </a:schemeClr>
                </a:solidFill>
                <a:latin typeface="Times New Roman" panose="02020603050405020304" pitchFamily="18" charset="0"/>
                <a:cs typeface="Times New Roman" panose="02020603050405020304" pitchFamily="18" charset="0"/>
              </a:rPr>
              <a:t>Зохиолд барьсан ганц шугам нь Чингис хааныг догшин хэрцгий, балмад, будангуй нэгэн байсан гэж үзүүлэх явдал болно.  Ингэхдээ дараах байдлаар үзүүлжээ. Үүнд, </a:t>
            </a:r>
            <a:r>
              <a:rPr lang="mn-MN" sz="2000" b="1" dirty="0">
                <a:latin typeface="Times New Roman" panose="02020603050405020304" pitchFamily="18" charset="0"/>
                <a:cs typeface="Times New Roman" panose="02020603050405020304" pitchFamily="18" charset="0"/>
              </a:rPr>
              <a:t>Нэгдүгээрт:</a:t>
            </a:r>
            <a:r>
              <a:rPr lang="mn-MN" sz="2000" dirty="0">
                <a:solidFill>
                  <a:schemeClr val="accent2">
                    <a:lumMod val="75000"/>
                  </a:schemeClr>
                </a:solidFill>
                <a:latin typeface="Times New Roman" panose="02020603050405020304" pitchFamily="18" charset="0"/>
                <a:cs typeface="Times New Roman" panose="02020603050405020304" pitchFamily="18" charset="0"/>
              </a:rPr>
              <a:t> Чингис хааны зүгээс Бөртэ хатандаа хандаж байгаа хандлага, тухайлбал, “Тэмүжин их гэдэстэй Бөртийг хурц догшин харцаар цоо ширтсээр яг л дайсантай тулалдах гэж буй мэт сэлмээ тас атгаастай тойрч байлаа.” (2006.27) гэсэн түүний энэ аймшигт байдал, догшин авираас хирдхийн жийрхсэн Бөртэ хатны байдлыг ийн дүрсэлж, “Бөртэ үнэхээр энэ өш хонзон, үхэл цус нүүрлэсэн Боржигин аймгаас, Тэмүжиний дэргэдээс үүрд холдон зайлахыг хүсэж байв.” (2006.28), бас Бөртэ хатныг Мэргэдэд булаагдаад буцааж авахдаа тулгар биетэй түүнийг Боорчид тушаагаад ийн хэлж байгаа нь, “... Тэр хүүхэд хүн болох ёсгүй. Бөртэ орилж уйлсан ч бүү зогс, гэж Тэмүжин эрс шаардав. ... Чи хүүхдийг нь замын хажуу руу шидэж орхи. Тэр хүүхэд амьд үлдэх ёсгүй гэж би чамд хэлж байна бус уу.” (2006.23)  гэсэн нь Тэмүжинийг ухаант </a:t>
            </a:r>
            <a:r>
              <a:rPr lang="mn-MN" sz="2000" dirty="0" smtClean="0">
                <a:solidFill>
                  <a:schemeClr val="accent2">
                    <a:lumMod val="75000"/>
                  </a:schemeClr>
                </a:solidFill>
                <a:latin typeface="Times New Roman" panose="02020603050405020304" pitchFamily="18" charset="0"/>
                <a:cs typeface="Times New Roman" panose="02020603050405020304" pitchFamily="18" charset="0"/>
              </a:rPr>
              <a:t>хүмүүн </a:t>
            </a:r>
            <a:r>
              <a:rPr lang="mn-MN" sz="2000" dirty="0">
                <a:solidFill>
                  <a:schemeClr val="accent2">
                    <a:lumMod val="75000"/>
                  </a:schemeClr>
                </a:solidFill>
                <a:latin typeface="Times New Roman" panose="02020603050405020304" pitchFamily="18" charset="0"/>
                <a:cs typeface="Times New Roman" panose="02020603050405020304" pitchFamily="18" charset="0"/>
              </a:rPr>
              <a:t>бус араатнаас дор авир араншинтай тэнэг мулгуу нэгэн байсан гэж үзүүлэхийг зорьсон мэт санагдаж байна. Зохиогчид түүхэн сурвалж бичгүүд, эх түүхийн зохиолууд, түүх-уран зохиолын дурсгалуудад тэмдэглэгдэж үлдсэн, Чингис хаан хиад аймгийн удам залгасан язгууртан, тал нутгийн баатар, дайчин Есүхэй эцгийнхээ оноон сонгож өгсөн их </a:t>
            </a:r>
            <a:r>
              <a:rPr lang="mn-MN" sz="2000" dirty="0" smtClean="0">
                <a:solidFill>
                  <a:schemeClr val="accent2">
                    <a:lumMod val="75000"/>
                  </a:schemeClr>
                </a:solidFill>
                <a:latin typeface="Times New Roman" panose="02020603050405020304" pitchFamily="18" charset="0"/>
                <a:cs typeface="Times New Roman" panose="02020603050405020304" pitchFamily="18" charset="0"/>
              </a:rPr>
              <a:t>хатандаа хэрхэн </a:t>
            </a:r>
            <a:r>
              <a:rPr lang="mn-MN" sz="2000" dirty="0">
                <a:solidFill>
                  <a:schemeClr val="accent2">
                    <a:lumMod val="75000"/>
                  </a:schemeClr>
                </a:solidFill>
                <a:latin typeface="Times New Roman" panose="02020603050405020304" pitchFamily="18" charset="0"/>
                <a:cs typeface="Times New Roman" panose="02020603050405020304" pitchFamily="18" charset="0"/>
              </a:rPr>
              <a:t>хандаж байсан, яаж хайрлаж, эрхэмлэн хүндэлж, үгийг нь сонсдог байсан, улмаар Бөртэ үжин их хатан эзэн Богд Чингис хааны агуу их үйл хэргийг бүтээсэн түүхэн он жилүүдэд хамт жаргал, зовлонгоо хуваалцаж нэгэн халуун амь болтлоо ижилссэн эгэлгүй их хувь тавилангийн тухайд нэгээхэн ч ач холбогдол өгөөгүй нь даанч харамсалтай, дэндүү өрөвдөм арчаагүй санагдаж байна. </a:t>
            </a:r>
          </a:p>
        </p:txBody>
      </p:sp>
    </p:spTree>
    <p:extLst>
      <p:ext uri="{BB962C8B-B14F-4D97-AF65-F5344CB8AC3E}">
        <p14:creationId xmlns:p14="http://schemas.microsoft.com/office/powerpoint/2010/main" val="1806325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39413"/>
          </a:xfrm>
        </p:spPr>
        <p:txBody>
          <a:bodyPr>
            <a:noAutofit/>
          </a:bodyPr>
          <a:lstStyle/>
          <a:p>
            <a:r>
              <a:rPr lang="mn-MN" sz="2400" b="1" dirty="0" smtClean="0">
                <a:latin typeface="Times New Roman" panose="02020603050405020304" pitchFamily="18" charset="0"/>
                <a:cs typeface="Times New Roman" panose="02020603050405020304" pitchFamily="18" charset="0"/>
              </a:rPr>
              <a:t>Хоёрдугаарт:</a:t>
            </a:r>
            <a:endParaRPr lang="mn-MN"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899410"/>
            <a:ext cx="10515600" cy="5711252"/>
          </a:xfrm>
        </p:spPr>
        <p:txBody>
          <a:bodyPr>
            <a:normAutofit/>
          </a:bodyPr>
          <a:lstStyle/>
          <a:p>
            <a:pPr algn="just"/>
            <a:r>
              <a:rPr lang="mn-MN" sz="2400" dirty="0">
                <a:solidFill>
                  <a:schemeClr val="accent2">
                    <a:lumMod val="75000"/>
                  </a:schemeClr>
                </a:solidFill>
                <a:latin typeface="Times New Roman" panose="02020603050405020304" pitchFamily="18" charset="0"/>
                <a:cs typeface="Times New Roman" panose="02020603050405020304" pitchFamily="18" charset="0"/>
              </a:rPr>
              <a:t>Зүчи, </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Цагаадай </a:t>
            </a:r>
            <a:r>
              <a:rPr lang="mn-MN" sz="2400" dirty="0">
                <a:solidFill>
                  <a:schemeClr val="accent2">
                    <a:lumMod val="75000"/>
                  </a:schemeClr>
                </a:solidFill>
                <a:latin typeface="Times New Roman" panose="02020603050405020304" pitchFamily="18" charset="0"/>
                <a:cs typeface="Times New Roman" panose="02020603050405020304" pitchFamily="18" charset="0"/>
              </a:rPr>
              <a:t>хоёрын дүрийн асуудалд, “Монголын Нууц Товчоо” зохиолоос эхлээд </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Цагаадай</a:t>
            </a:r>
            <a:r>
              <a:rPr lang="mn-MN" sz="2400" dirty="0">
                <a:solidFill>
                  <a:schemeClr val="accent2">
                    <a:lumMod val="75000"/>
                  </a:schemeClr>
                </a:solidFill>
                <a:latin typeface="Times New Roman" panose="02020603050405020304" pitchFamily="18" charset="0"/>
                <a:cs typeface="Times New Roman" panose="02020603050405020304" pitchFamily="18" charset="0"/>
              </a:rPr>
              <a:t>, Зүчийг “мэргэдийн орхидос” хэмээн түүний гарлын талаар нэн таагүй үгс чулуудаж эндээс үүдсэн хан хөвгүүдийн зөрчил эцэст нь хэн хэний нь Чингис хааны хураан байгуулсан Их Монгол улсын хаан ширээнд хаан эцгээ залгамжлах хувь тавиланг оноогоогүй нь түүхэн баримтуудаар нэгэнт батлагдсан зүйл юм. Яг үүн дээр дөрөөлөөд Зүчи, </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Цагаадай </a:t>
            </a:r>
            <a:r>
              <a:rPr lang="mn-MN" sz="2400" dirty="0">
                <a:solidFill>
                  <a:schemeClr val="accent2">
                    <a:lumMod val="75000"/>
                  </a:schemeClr>
                </a:solidFill>
                <a:latin typeface="Times New Roman" panose="02020603050405020304" pitchFamily="18" charset="0"/>
                <a:cs typeface="Times New Roman" panose="02020603050405020304" pitchFamily="18" charset="0"/>
              </a:rPr>
              <a:t>хоёрын харьцааны асуудлыг дан харлуулж (Жамухын цэргийн хүрээнээс Зүчи хөвгүүн “загасан нүдэт” </a:t>
            </a:r>
            <a:r>
              <a:rPr lang="mn-MN" sz="2400" dirty="0" err="1">
                <a:solidFill>
                  <a:schemeClr val="accent2">
                    <a:lumMod val="75000"/>
                  </a:schemeClr>
                </a:solidFill>
                <a:latin typeface="Times New Roman" panose="02020603050405020304" pitchFamily="18" charset="0"/>
                <a:cs typeface="Times New Roman" panose="02020603050405020304" pitchFamily="18" charset="0"/>
              </a:rPr>
              <a:t>Тату</a:t>
            </a:r>
            <a:r>
              <a:rPr lang="mn-MN" sz="2400" dirty="0">
                <a:solidFill>
                  <a:schemeClr val="accent2">
                    <a:lumMod val="75000"/>
                  </a:schemeClr>
                </a:solidFill>
                <a:latin typeface="Times New Roman" panose="02020603050405020304" pitchFamily="18" charset="0"/>
                <a:cs typeface="Times New Roman" panose="02020603050405020304" pitchFamily="18" charset="0"/>
              </a:rPr>
              <a:t>-гийн хүчээр </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Цагаадай </a:t>
            </a:r>
            <a:r>
              <a:rPr lang="mn-MN" sz="2400" dirty="0">
                <a:solidFill>
                  <a:schemeClr val="accent2">
                    <a:lumMod val="75000"/>
                  </a:schemeClr>
                </a:solidFill>
                <a:latin typeface="Times New Roman" panose="02020603050405020304" pitchFamily="18" charset="0"/>
                <a:cs typeface="Times New Roman" panose="02020603050405020304" pitchFamily="18" charset="0"/>
              </a:rPr>
              <a:t>дүүгийнхээ хамтаар оргож гэртээ ирснийг нь (2006.37) эс тооцвол) улмаар зориудаар Зүчийг </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Цагаадайгаас </a:t>
            </a:r>
            <a:r>
              <a:rPr lang="mn-MN" sz="2400" dirty="0">
                <a:solidFill>
                  <a:schemeClr val="accent2">
                    <a:lumMod val="75000"/>
                  </a:schemeClr>
                </a:solidFill>
                <a:latin typeface="Times New Roman" panose="02020603050405020304" pitchFamily="18" charset="0"/>
                <a:cs typeface="Times New Roman" panose="02020603050405020304" pitchFamily="18" charset="0"/>
              </a:rPr>
              <a:t>илт илүү болгон харуулж, бүр гадаад төрх, байдлаар нь хүртэл ийн ялгаж, “өндөр гоолиг биетэй Зүчи, бахим шаантаг шиг </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Цагаадай </a:t>
            </a:r>
            <a:r>
              <a:rPr lang="mn-MN" sz="2400" dirty="0">
                <a:solidFill>
                  <a:schemeClr val="accent2">
                    <a:lumMod val="75000"/>
                  </a:schemeClr>
                </a:solidFill>
                <a:latin typeface="Times New Roman" panose="02020603050405020304" pitchFamily="18" charset="0"/>
                <a:cs typeface="Times New Roman" panose="02020603050405020304" pitchFamily="18" charset="0"/>
              </a:rPr>
              <a:t>хоёр нүдээ гялалзуулан эцэг, эхийнхээ өмнө зогсоно. ”  (2006.36) гэсэн нь туйлын ядмаг дүрслэл болсон байна. </a:t>
            </a:r>
          </a:p>
        </p:txBody>
      </p:sp>
    </p:spTree>
    <p:extLst>
      <p:ext uri="{BB962C8B-B14F-4D97-AF65-F5344CB8AC3E}">
        <p14:creationId xmlns:p14="http://schemas.microsoft.com/office/powerpoint/2010/main" val="3635328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049149"/>
            <a:ext cx="10568066" cy="646331"/>
          </a:xfrm>
          <a:prstGeom prst="rect">
            <a:avLst/>
          </a:prstGeom>
        </p:spPr>
        <p:txBody>
          <a:bodyPr wrap="square">
            <a:spAutoFit/>
          </a:bodyPr>
          <a:lstStyle/>
          <a:p>
            <a:pPr algn="just"/>
            <a:endParaRPr lang="mn-MN" dirty="0" smtClean="0">
              <a:latin typeface="Times New Roman" panose="02020603050405020304" pitchFamily="18" charset="0"/>
              <a:cs typeface="Times New Roman" panose="02020603050405020304" pitchFamily="18" charset="0"/>
            </a:endParaRPr>
          </a:p>
          <a:p>
            <a:pPr algn="just"/>
            <a:endParaRPr lang="mn-MN" dirty="0">
              <a:latin typeface="Times New Roman" panose="02020603050405020304" pitchFamily="18" charset="0"/>
              <a:cs typeface="Times New Roman" panose="02020603050405020304" pitchFamily="18" charset="0"/>
            </a:endParaRPr>
          </a:p>
        </p:txBody>
      </p:sp>
      <p:sp>
        <p:nvSpPr>
          <p:cNvPr id="3" name="Rectangle 2"/>
          <p:cNvSpPr/>
          <p:nvPr/>
        </p:nvSpPr>
        <p:spPr>
          <a:xfrm>
            <a:off x="659567" y="284976"/>
            <a:ext cx="10553076" cy="5940088"/>
          </a:xfrm>
          <a:prstGeom prst="rect">
            <a:avLst/>
          </a:prstGeom>
        </p:spPr>
        <p:txBody>
          <a:bodyPr wrap="square">
            <a:spAutoFit/>
          </a:bodyPr>
          <a:lstStyle/>
          <a:p>
            <a:pPr algn="just">
              <a:tabLst>
                <a:tab pos="4572000" algn="l"/>
              </a:tabLst>
            </a:pPr>
            <a:r>
              <a:rPr lang="mn-MN" sz="2000" b="1" dirty="0" smtClean="0">
                <a:latin typeface="Times New Roman" panose="02020603050405020304" pitchFamily="18" charset="0"/>
                <a:cs typeface="Times New Roman" panose="02020603050405020304" pitchFamily="18" charset="0"/>
              </a:rPr>
              <a:t>Гуравдугаарт:     </a:t>
            </a:r>
            <a:r>
              <a:rPr lang="mn-MN" sz="2000" dirty="0" smtClean="0">
                <a:solidFill>
                  <a:schemeClr val="accent2">
                    <a:lumMod val="75000"/>
                  </a:schemeClr>
                </a:solidFill>
                <a:latin typeface="Times New Roman" panose="02020603050405020304" pitchFamily="18" charset="0"/>
                <a:cs typeface="Times New Roman" panose="02020603050405020304" pitchFamily="18" charset="0"/>
              </a:rPr>
              <a:t>Бэлгийн </a:t>
            </a:r>
            <a:r>
              <a:rPr lang="mn-MN" sz="2000" dirty="0">
                <a:solidFill>
                  <a:schemeClr val="accent2">
                    <a:lumMod val="75000"/>
                  </a:schemeClr>
                </a:solidFill>
                <a:latin typeface="Times New Roman" panose="02020603050405020304" pitchFamily="18" charset="0"/>
                <a:cs typeface="Times New Roman" panose="02020603050405020304" pitchFamily="18" charset="0"/>
              </a:rPr>
              <a:t>гаж донтон маягаар дүрсэлсэн нь. Зохиолд энэ асуудалд хэтэрхий эрээ цээргүй хандсан байна. Ингэхдээ Бөртэ, Есүгэн, Хулан хатдаар дамжуулж Чингис хааны “дүр”-ийн хувьд энэ асуудлыг бас хутгасан байгаа юм. </a:t>
            </a:r>
            <a:r>
              <a:rPr lang="mn-MN" sz="2000" dirty="0" smtClean="0">
                <a:solidFill>
                  <a:schemeClr val="accent2">
                    <a:lumMod val="75000"/>
                  </a:schemeClr>
                </a:solidFill>
                <a:latin typeface="Times New Roman" panose="02020603050405020304" pitchFamily="18" charset="0"/>
                <a:cs typeface="Times New Roman" panose="02020603050405020304" pitchFamily="18" charset="0"/>
              </a:rPr>
              <a:t>Дай </a:t>
            </a:r>
            <a:r>
              <a:rPr lang="mn-MN" sz="2000" dirty="0">
                <a:solidFill>
                  <a:schemeClr val="accent2">
                    <a:lumMod val="75000"/>
                  </a:schemeClr>
                </a:solidFill>
                <a:latin typeface="Times New Roman" panose="02020603050405020304" pitchFamily="18" charset="0"/>
                <a:cs typeface="Times New Roman" panose="02020603050405020304" pitchFamily="18" charset="0"/>
              </a:rPr>
              <a:t>Сэцэний охин Бөртэ-г хязгааргүй их бэлгийн дур хүсэлтэй байсан төдийгүй бүр бэлгийн гаж зуршилтай байсан мэтээр дүрсэлж,  “..галзуурсан тачаалд автаж </a:t>
            </a:r>
            <a:r>
              <a:rPr lang="mn-MN" sz="2000" dirty="0" err="1">
                <a:solidFill>
                  <a:schemeClr val="accent2">
                    <a:lumMod val="75000"/>
                  </a:schemeClr>
                </a:solidFill>
                <a:latin typeface="Times New Roman" panose="02020603050405020304" pitchFamily="18" charset="0"/>
                <a:cs typeface="Times New Roman" panose="02020603050405020304" pitchFamily="18" charset="0"/>
              </a:rPr>
              <a:t>төдөлгүй</a:t>
            </a:r>
            <a:r>
              <a:rPr lang="mn-MN" sz="2000" dirty="0">
                <a:solidFill>
                  <a:schemeClr val="accent2">
                    <a:lumMod val="75000"/>
                  </a:schemeClr>
                </a:solidFill>
                <a:latin typeface="Times New Roman" panose="02020603050405020304" pitchFamily="18" charset="0"/>
                <a:cs typeface="Times New Roman" panose="02020603050405020304" pitchFamily="18" charset="0"/>
              </a:rPr>
              <a:t> Бөртэ дур хүсэл нь ханахдаа бахардан </a:t>
            </a:r>
            <a:r>
              <a:rPr lang="mn-MN" sz="2000" dirty="0" err="1">
                <a:solidFill>
                  <a:schemeClr val="accent2">
                    <a:lumMod val="75000"/>
                  </a:schemeClr>
                </a:solidFill>
                <a:latin typeface="Times New Roman" panose="02020603050405020304" pitchFamily="18" charset="0"/>
                <a:cs typeface="Times New Roman" panose="02020603050405020304" pitchFamily="18" charset="0"/>
              </a:rPr>
              <a:t>хашгираад</a:t>
            </a:r>
            <a:r>
              <a:rPr lang="mn-MN" sz="2000" dirty="0">
                <a:solidFill>
                  <a:schemeClr val="accent2">
                    <a:lumMod val="75000"/>
                  </a:schemeClr>
                </a:solidFill>
                <a:latin typeface="Times New Roman" panose="02020603050405020304" pitchFamily="18" charset="0"/>
                <a:cs typeface="Times New Roman" panose="02020603050405020304" pitchFamily="18" charset="0"/>
              </a:rPr>
              <a:t> ухаан алдан унав.” (2006.29) гэсэн байгаа бөгөөд “Тэмүжин Бөртийн шаардсанаар их хатнаа Есүгэнийг харж байхад эдэлж эхлэв. ... Хөндлөнгөөс хүн харж байх нь туйлын хурц мэдрэмж, сэрэмж төрүүлдгийг Тэмүжин ч, Бөртэ ч, Есүгэн ч мэдэрлээ. ... Удалгүй ухаан орж сэргэсэн Бөртэ тэдний янаглахыг гар биеэрээ мэдэрч байв.” (2006.42-43) гэжээ. Улмаар өтөлж хөгширсөн Бөртэ Чингис хааныг залуу охидтой зугаацахыг хөндлөнгөөс харж дарс шимж суудаг ажилтай болсон төдийгүй маргааш өглөө нь шөнийн ужид цэнгэлийнхээ золиос болгож залуу охидыг тас </a:t>
            </a:r>
            <a:r>
              <a:rPr lang="mn-MN" sz="2000" dirty="0" err="1">
                <a:solidFill>
                  <a:schemeClr val="accent2">
                    <a:lumMod val="75000"/>
                  </a:schemeClr>
                </a:solidFill>
                <a:latin typeface="Times New Roman" panose="02020603050405020304" pitchFamily="18" charset="0"/>
                <a:cs typeface="Times New Roman" panose="02020603050405020304" pitchFamily="18" charset="0"/>
              </a:rPr>
              <a:t>цавцуулан</a:t>
            </a:r>
            <a:r>
              <a:rPr lang="mn-MN" sz="2000" dirty="0">
                <a:solidFill>
                  <a:schemeClr val="accent2">
                    <a:lumMod val="75000"/>
                  </a:schemeClr>
                </a:solidFill>
                <a:latin typeface="Times New Roman" panose="02020603050405020304" pitchFamily="18" charset="0"/>
                <a:cs typeface="Times New Roman" panose="02020603050405020304" pitchFamily="18" charset="0"/>
              </a:rPr>
              <a:t> хороодог, зэрэг </a:t>
            </a:r>
            <a:r>
              <a:rPr lang="mn-MN" sz="2000" dirty="0" smtClean="0">
                <a:solidFill>
                  <a:schemeClr val="accent2">
                    <a:lumMod val="75000"/>
                  </a:schemeClr>
                </a:solidFill>
                <a:latin typeface="Times New Roman" panose="02020603050405020304" pitchFamily="18" charset="0"/>
                <a:cs typeface="Times New Roman" panose="02020603050405020304" pitchFamily="18" charset="0"/>
              </a:rPr>
              <a:t>дээрх </a:t>
            </a:r>
            <a:r>
              <a:rPr lang="mn-MN" sz="2000" dirty="0">
                <a:solidFill>
                  <a:schemeClr val="accent2">
                    <a:lumMod val="75000"/>
                  </a:schemeClr>
                </a:solidFill>
                <a:latin typeface="Times New Roman" panose="02020603050405020304" pitchFamily="18" charset="0"/>
                <a:cs typeface="Times New Roman" panose="02020603050405020304" pitchFamily="18" charset="0"/>
              </a:rPr>
              <a:t>өгүүлэмжүүд үнэхээр туйлын ядмаг эвлүүлэг болжээ, гэхээс өөрөөр хэлэх үг алга байна. Зохиогчид Чингис хааны “дүр”-ийн гадаад төрх, байдлыг Хулан бүсгүй, Чингис хааны хээрийн цацарт түүнийг анхлан харж буйгаар ийн дүрсэлж, “Намхан нуруутай, даахирч ширэлдсэн үстэй, бууралтсан өтгөн сахалтай тэр хүн дэргэд ирээд ширтэх нь даанч аймаар, бүр дух хацрыг нь өрөмдөх шиг болжээ. Тэр хүнээс морины хөлс, галын утаа үнэртэж байв.” (2006.259), “Олныг бишрүүлж, айлган довтлогч, хамгийг дийлэгч их Чингис хаан гэхэд даан ч гологдмоор царай муутай онигор хар хүн өмнө нь зогсож байлаа.” (2006.260-261) </a:t>
            </a:r>
          </a:p>
        </p:txBody>
      </p:sp>
    </p:spTree>
    <p:extLst>
      <p:ext uri="{BB962C8B-B14F-4D97-AF65-F5344CB8AC3E}">
        <p14:creationId xmlns:p14="http://schemas.microsoft.com/office/powerpoint/2010/main" val="1532976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r>
              <a:rPr lang="mn-MN" sz="2800" b="1" dirty="0" smtClean="0">
                <a:latin typeface="Times New Roman" panose="02020603050405020304" pitchFamily="18" charset="0"/>
                <a:cs typeface="Times New Roman" panose="02020603050405020304" pitchFamily="18" charset="0"/>
              </a:rPr>
              <a:t>Шилжилтийн үеийн уран зохиолын тухайд,</a:t>
            </a:r>
            <a:endParaRPr lang="mn-MN"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49311"/>
            <a:ext cx="10515600" cy="5127652"/>
          </a:xfrm>
        </p:spPr>
        <p:txBody>
          <a:bodyPr>
            <a:normAutofit/>
          </a:bodyPr>
          <a:lstStyle/>
          <a:p>
            <a:pPr algn="just"/>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Ер нь тухайн цаг үед нийгмийн байдал сэтгэлгээнд гарсан өөрчлөлтүүд, уран зохиол, урлагийн туурвил зүйн шинэ эрэл хайгуул, олон өнцгөөс харах хараас зэрэг нь шинэчлэлийг эхлүүлэх </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нөхцөлийг </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бүрдүүлж өгсөн.</a:t>
            </a:r>
          </a:p>
          <a:p>
            <a:pPr algn="just"/>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Хамгийн гол уран бүтээлчдэд чөлөөтэй бичих бүтээх туурвих хүрээнд уран бүтээлийн сэдвийн чөлөөт байдал байлаа.</a:t>
            </a:r>
          </a:p>
          <a:p>
            <a:pPr algn="just"/>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Шилжилтийн үеийн уран зохиол уран сайхны сэтгэлгээ, туурвил зүйн хувьд шинийг эрэлхийлсэн, ингэхдээ үндэстнийхээ өвөрмөц шинжийг хадгалж үлдэх гэсэн, Дорно дахины гүн ухааны уламжлал, Өрнө дахины орчин ахуйгаас ололттой, дэвшилттэй байдлыг нь олж харах гэсэн, бүтээлчээр урлах туурвихдаа хослуулах гэсэн хосолмол шинжтэй, уламжлалаа эргэж шүүн тунгаасан, сэтгэлгээний эрх чөлөөт байдалд ухаалгаар хандах гэсэн, авах гээхийн сургаалаар нөхцөл байдлыг эргэцүүлсэн бас зарим талаараа уран сайхны, урлагийн үнэний зүй тогтолд хүрэх гэсэн зохиол бүтээлүүд цөөнгүй гарсан болно.</a:t>
            </a:r>
            <a:endParaRPr lang="mn-MN" sz="2400"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3664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dirty="0"/>
              <a:t> </a:t>
            </a:r>
            <a:r>
              <a:rPr lang="mn-MN" sz="3200" b="1" dirty="0" smtClean="0">
                <a:solidFill>
                  <a:schemeClr val="accent2">
                    <a:lumMod val="75000"/>
                  </a:schemeClr>
                </a:solidFill>
                <a:latin typeface="Times New Roman" panose="02020603050405020304" pitchFamily="18" charset="0"/>
                <a:cs typeface="Times New Roman" panose="02020603050405020304" pitchFamily="18" charset="0"/>
              </a:rPr>
              <a:t>	</a:t>
            </a:r>
            <a:br>
              <a:rPr lang="mn-MN" sz="3200" b="1" dirty="0" smtClean="0">
                <a:solidFill>
                  <a:schemeClr val="accent2">
                    <a:lumMod val="75000"/>
                  </a:schemeClr>
                </a:solidFill>
                <a:latin typeface="Times New Roman" panose="02020603050405020304" pitchFamily="18" charset="0"/>
                <a:cs typeface="Times New Roman" panose="02020603050405020304" pitchFamily="18" charset="0"/>
              </a:rPr>
            </a:br>
            <a:r>
              <a:rPr lang="mn-MN" sz="3200" b="1" dirty="0">
                <a:solidFill>
                  <a:schemeClr val="accent2">
                    <a:lumMod val="75000"/>
                  </a:schemeClr>
                </a:solidFill>
                <a:latin typeface="Times New Roman" panose="02020603050405020304" pitchFamily="18" charset="0"/>
                <a:cs typeface="Times New Roman" panose="02020603050405020304" pitchFamily="18" charset="0"/>
              </a:rPr>
              <a:t/>
            </a:r>
            <a:br>
              <a:rPr lang="mn-MN" sz="3200" b="1" dirty="0">
                <a:solidFill>
                  <a:schemeClr val="accent2">
                    <a:lumMod val="75000"/>
                  </a:schemeClr>
                </a:solidFill>
                <a:latin typeface="Times New Roman" panose="02020603050405020304" pitchFamily="18" charset="0"/>
                <a:cs typeface="Times New Roman" panose="02020603050405020304" pitchFamily="18" charset="0"/>
              </a:rPr>
            </a:br>
            <a:r>
              <a:rPr lang="mn-MN" sz="3200" b="1" dirty="0" smtClean="0">
                <a:solidFill>
                  <a:schemeClr val="accent2">
                    <a:lumMod val="75000"/>
                  </a:schemeClr>
                </a:solidFill>
                <a:latin typeface="Times New Roman" panose="02020603050405020304" pitchFamily="18" charset="0"/>
                <a:cs typeface="Times New Roman" panose="02020603050405020304" pitchFamily="18" charset="0"/>
              </a:rPr>
              <a:t/>
            </a:r>
            <a:br>
              <a:rPr lang="mn-MN" sz="3200" b="1" dirty="0" smtClean="0">
                <a:solidFill>
                  <a:schemeClr val="accent2">
                    <a:lumMod val="75000"/>
                  </a:schemeClr>
                </a:solidFill>
                <a:latin typeface="Times New Roman" panose="02020603050405020304" pitchFamily="18" charset="0"/>
                <a:cs typeface="Times New Roman" panose="02020603050405020304" pitchFamily="18" charset="0"/>
              </a:rPr>
            </a:br>
            <a:r>
              <a:rPr lang="mn-MN" sz="3200" b="1" dirty="0">
                <a:solidFill>
                  <a:schemeClr val="accent2">
                    <a:lumMod val="75000"/>
                  </a:schemeClr>
                </a:solidFill>
                <a:latin typeface="Times New Roman" panose="02020603050405020304" pitchFamily="18" charset="0"/>
                <a:cs typeface="Times New Roman" panose="02020603050405020304" pitchFamily="18" charset="0"/>
              </a:rPr>
              <a:t/>
            </a:r>
            <a:br>
              <a:rPr lang="mn-MN" sz="3200" b="1" dirty="0">
                <a:solidFill>
                  <a:schemeClr val="accent2">
                    <a:lumMod val="75000"/>
                  </a:schemeClr>
                </a:solidFill>
                <a:latin typeface="Times New Roman" panose="02020603050405020304" pitchFamily="18" charset="0"/>
                <a:cs typeface="Times New Roman" panose="02020603050405020304" pitchFamily="18" charset="0"/>
              </a:rPr>
            </a:br>
            <a:r>
              <a:rPr lang="mn-MN" sz="3200" b="1" dirty="0" smtClean="0">
                <a:solidFill>
                  <a:schemeClr val="accent2">
                    <a:lumMod val="75000"/>
                  </a:schemeClr>
                </a:solidFill>
                <a:latin typeface="Times New Roman" panose="02020603050405020304" pitchFamily="18" charset="0"/>
                <a:cs typeface="Times New Roman" panose="02020603050405020304" pitchFamily="18" charset="0"/>
              </a:rPr>
              <a:t/>
            </a:r>
            <a:br>
              <a:rPr lang="mn-MN" sz="3200" b="1" dirty="0" smtClean="0">
                <a:solidFill>
                  <a:schemeClr val="accent2">
                    <a:lumMod val="75000"/>
                  </a:schemeClr>
                </a:solidFill>
                <a:latin typeface="Times New Roman" panose="02020603050405020304" pitchFamily="18" charset="0"/>
                <a:cs typeface="Times New Roman" panose="02020603050405020304" pitchFamily="18" charset="0"/>
              </a:rPr>
            </a:br>
            <a:r>
              <a:rPr lang="mn-MN" sz="3200" b="1" dirty="0">
                <a:solidFill>
                  <a:schemeClr val="accent2">
                    <a:lumMod val="75000"/>
                  </a:schemeClr>
                </a:solidFill>
                <a:latin typeface="Times New Roman" panose="02020603050405020304" pitchFamily="18" charset="0"/>
                <a:cs typeface="Times New Roman" panose="02020603050405020304" pitchFamily="18" charset="0"/>
              </a:rPr>
              <a:t/>
            </a:r>
            <a:br>
              <a:rPr lang="mn-MN" sz="3200" b="1" dirty="0">
                <a:solidFill>
                  <a:schemeClr val="accent2">
                    <a:lumMod val="75000"/>
                  </a:schemeClr>
                </a:solidFill>
                <a:latin typeface="Times New Roman" panose="02020603050405020304" pitchFamily="18" charset="0"/>
                <a:cs typeface="Times New Roman" panose="02020603050405020304" pitchFamily="18" charset="0"/>
              </a:rPr>
            </a:br>
            <a:r>
              <a:rPr lang="mn-MN" sz="3200" b="1" dirty="0" smtClean="0">
                <a:solidFill>
                  <a:schemeClr val="accent2">
                    <a:lumMod val="75000"/>
                  </a:schemeClr>
                </a:solidFill>
                <a:latin typeface="Times New Roman" panose="02020603050405020304" pitchFamily="18" charset="0"/>
                <a:cs typeface="Times New Roman" panose="02020603050405020304" pitchFamily="18" charset="0"/>
              </a:rPr>
              <a:t/>
            </a:r>
            <a:br>
              <a:rPr lang="mn-MN" sz="3200" b="1" dirty="0" smtClean="0">
                <a:solidFill>
                  <a:schemeClr val="accent2">
                    <a:lumMod val="75000"/>
                  </a:schemeClr>
                </a:solidFill>
                <a:latin typeface="Times New Roman" panose="02020603050405020304" pitchFamily="18" charset="0"/>
                <a:cs typeface="Times New Roman" panose="02020603050405020304" pitchFamily="18" charset="0"/>
              </a:rPr>
            </a:br>
            <a:r>
              <a:rPr lang="mn-MN" sz="3200" b="1" dirty="0">
                <a:solidFill>
                  <a:schemeClr val="accent2">
                    <a:lumMod val="75000"/>
                  </a:schemeClr>
                </a:solidFill>
                <a:latin typeface="Times New Roman" panose="02020603050405020304" pitchFamily="18" charset="0"/>
                <a:cs typeface="Times New Roman" panose="02020603050405020304" pitchFamily="18" charset="0"/>
              </a:rPr>
              <a:t/>
            </a:r>
            <a:br>
              <a:rPr lang="mn-MN" sz="3200" b="1" dirty="0">
                <a:solidFill>
                  <a:schemeClr val="accent2">
                    <a:lumMod val="75000"/>
                  </a:schemeClr>
                </a:solidFill>
                <a:latin typeface="Times New Roman" panose="02020603050405020304" pitchFamily="18" charset="0"/>
                <a:cs typeface="Times New Roman" panose="02020603050405020304" pitchFamily="18" charset="0"/>
              </a:rPr>
            </a:br>
            <a:r>
              <a:rPr lang="mn-MN" sz="3200" b="1" dirty="0" smtClean="0">
                <a:solidFill>
                  <a:schemeClr val="accent2">
                    <a:lumMod val="75000"/>
                  </a:schemeClr>
                </a:solidFill>
                <a:latin typeface="Times New Roman" panose="02020603050405020304" pitchFamily="18" charset="0"/>
                <a:cs typeface="Times New Roman" panose="02020603050405020304" pitchFamily="18" charset="0"/>
              </a:rPr>
              <a:t>		АНХААРАЛ ТАВЬСАНД БАЯРЛАЛАА.</a:t>
            </a:r>
            <a:endParaRPr lang="mn-MN" sz="3200" b="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0991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5D9E8-29EB-4DB2-9920-6B7B21FA47F4}"/>
              </a:ext>
            </a:extLst>
          </p:cNvPr>
          <p:cNvSpPr>
            <a:spLocks noGrp="1"/>
          </p:cNvSpPr>
          <p:nvPr>
            <p:ph type="title"/>
          </p:nvPr>
        </p:nvSpPr>
        <p:spPr/>
        <p:txBody>
          <a:bodyPr>
            <a:normAutofit/>
          </a:bodyPr>
          <a:lstStyle/>
          <a:p>
            <a:r>
              <a:rPr lang="mn-MN" sz="2400" b="1" dirty="0">
                <a:latin typeface="Times New Roman" panose="02020603050405020304" pitchFamily="18" charset="0"/>
                <a:cs typeface="Times New Roman" panose="02020603050405020304" pitchFamily="18" charset="0"/>
              </a:rPr>
              <a:t>Тухайн үеийн бүтээлүүдийг ажиглавал</a:t>
            </a:r>
            <a:r>
              <a:rPr lang="en-US" sz="2400" b="1" i="1"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98AA7786-398E-40A7-9320-56E882030577}"/>
              </a:ext>
            </a:extLst>
          </p:cNvPr>
          <p:cNvSpPr>
            <a:spLocks noGrp="1"/>
          </p:cNvSpPr>
          <p:nvPr>
            <p:ph idx="1"/>
          </p:nvPr>
        </p:nvSpPr>
        <p:spPr>
          <a:xfrm>
            <a:off x="838200" y="1289154"/>
            <a:ext cx="10515600" cy="5276538"/>
          </a:xfrm>
        </p:spPr>
        <p:txBody>
          <a:bodyPr>
            <a:normAutofit/>
          </a:bodyPr>
          <a:lstStyle/>
          <a:p>
            <a:pPr algn="just"/>
            <a:r>
              <a:rPr lang="mn-MN" b="1" i="1" dirty="0">
                <a:solidFill>
                  <a:schemeClr val="accent2">
                    <a:lumMod val="75000"/>
                  </a:schemeClr>
                </a:solidFill>
                <a:latin typeface="Times New Roman" panose="02020603050405020304" pitchFamily="18" charset="0"/>
                <a:cs typeface="Times New Roman" panose="02020603050405020304" pitchFamily="18" charset="0"/>
              </a:rPr>
              <a:t>Сэтгэл зүйн байдлын хувьд тогтворгүй, амьдралд хандах хандлага идэвхгүй, сул дорой байдал, гутрангуй өнгө аяс бүхий бүтээлүүд.</a:t>
            </a:r>
          </a:p>
          <a:p>
            <a:pPr algn="just"/>
            <a:r>
              <a:rPr lang="mn-MN" b="1" i="1" dirty="0">
                <a:solidFill>
                  <a:schemeClr val="accent2">
                    <a:lumMod val="75000"/>
                  </a:schemeClr>
                </a:solidFill>
                <a:latin typeface="Times New Roman" panose="02020603050405020304" pitchFamily="18" charset="0"/>
                <a:cs typeface="Times New Roman" panose="02020603050405020304" pitchFamily="18" charset="0"/>
              </a:rPr>
              <a:t>Нийгмийг, үзэл суртлыг хурцаар шүүмжилсэн байдал.</a:t>
            </a:r>
          </a:p>
          <a:p>
            <a:pPr algn="just"/>
            <a:r>
              <a:rPr lang="mn-MN" b="1" i="1" dirty="0">
                <a:solidFill>
                  <a:schemeClr val="accent2">
                    <a:lumMod val="75000"/>
                  </a:schemeClr>
                </a:solidFill>
                <a:latin typeface="Times New Roman" panose="02020603050405020304" pitchFamily="18" charset="0"/>
                <a:cs typeface="Times New Roman" panose="02020603050405020304" pitchFamily="18" charset="0"/>
              </a:rPr>
              <a:t>Нийгмийн ороо, бусгаа цаг үеийн дүйвээнээр “арилжааны маяг”-ийн бүтээл борооны дараах мөөг шиг олширсон.</a:t>
            </a:r>
          </a:p>
          <a:p>
            <a:pPr algn="just"/>
            <a:r>
              <a:rPr lang="mn-MN" b="1" i="1" dirty="0">
                <a:solidFill>
                  <a:schemeClr val="accent2">
                    <a:lumMod val="75000"/>
                  </a:schemeClr>
                </a:solidFill>
                <a:latin typeface="Times New Roman" panose="02020603050405020304" pitchFamily="18" charset="0"/>
                <a:cs typeface="Times New Roman" panose="02020603050405020304" pitchFamily="18" charset="0"/>
              </a:rPr>
              <a:t>Нийгмийн оюун санааны доройтол, “харанхуй байдал”-ыг овжиноор ашиглаж Өрнийн утга зохиолын үеэ өнгөрөөсөн урсгал зэргээр хэлбэр хөөж бичих асуудал газар авсан. Энэ нь урлаг, утга зохиолын мөн чанарыг хөгжүүлэх биш, ядуу сэтгэлгээ, ядмаг дүрслэл, хоосон дүрийг “бүтээх” зэрэг нь уран зохиолын хөгжилд дэвшил авчраагүй болно. </a:t>
            </a:r>
            <a:endParaRPr lang="en-US" b="1" i="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7431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5E0AC-D1E9-49B8-BF55-110C8F4F4318}"/>
              </a:ext>
            </a:extLst>
          </p:cNvPr>
          <p:cNvSpPr>
            <a:spLocks noGrp="1"/>
          </p:cNvSpPr>
          <p:nvPr>
            <p:ph type="title"/>
          </p:nvPr>
        </p:nvSpPr>
        <p:spPr/>
        <p:txBody>
          <a:bodyPr>
            <a:normAutofit/>
          </a:bodyPr>
          <a:lstStyle/>
          <a:p>
            <a:r>
              <a:rPr lang="mn-MN" sz="2800" b="1" i="1" dirty="0">
                <a:latin typeface="Times New Roman" panose="02020603050405020304" pitchFamily="18" charset="0"/>
                <a:cs typeface="Times New Roman" panose="02020603050405020304" pitchFamily="18" charset="0"/>
              </a:rPr>
              <a:t>Уран зохиолын төрлөөр шинэ тутам бүтээлүүд гарсан нь, онцлох зохиолууд </a:t>
            </a:r>
            <a:r>
              <a:rPr lang="en-US" sz="2800" b="1" i="1"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B958BF7C-46B5-4089-AF5F-DC2839CB4D1D}"/>
              </a:ext>
            </a:extLst>
          </p:cNvPr>
          <p:cNvSpPr>
            <a:spLocks noGrp="1"/>
          </p:cNvSpPr>
          <p:nvPr>
            <p:ph idx="1"/>
          </p:nvPr>
        </p:nvSpPr>
        <p:spPr>
          <a:xfrm>
            <a:off x="838200" y="1499015"/>
            <a:ext cx="10515600" cy="5216577"/>
          </a:xfrm>
        </p:spPr>
        <p:txBody>
          <a:bodyPr>
            <a:noAutofit/>
          </a:bodyPr>
          <a:lstStyle/>
          <a:p>
            <a:pPr algn="just">
              <a:lnSpc>
                <a:spcPct val="100000"/>
              </a:lnSpc>
            </a:pPr>
            <a:r>
              <a:rPr lang="mn-MN" sz="2000" b="1" i="1" dirty="0" smtClean="0">
                <a:latin typeface="Times New Roman" panose="02020603050405020304" pitchFamily="18" charset="0"/>
                <a:cs typeface="Times New Roman" panose="02020603050405020304" pitchFamily="18" charset="0"/>
              </a:rPr>
              <a:t>РОМАН</a:t>
            </a:r>
            <a:r>
              <a:rPr lang="mn-MN" sz="2000" b="1" dirty="0" smtClean="0">
                <a:solidFill>
                  <a:schemeClr val="accent2">
                    <a:lumMod val="75000"/>
                  </a:schemeClr>
                </a:solidFill>
                <a:latin typeface="Times New Roman" panose="02020603050405020304" pitchFamily="18" charset="0"/>
                <a:cs typeface="Times New Roman" panose="02020603050405020304" pitchFamily="18" charset="0"/>
              </a:rPr>
              <a:t> 	Д.Төрбатын </a:t>
            </a:r>
            <a:r>
              <a:rPr lang="mn-MN" sz="2000" b="1" dirty="0">
                <a:solidFill>
                  <a:schemeClr val="accent2">
                    <a:lumMod val="75000"/>
                  </a:schemeClr>
                </a:solidFill>
                <a:latin typeface="Times New Roman" panose="02020603050405020304" pitchFamily="18" charset="0"/>
                <a:cs typeface="Times New Roman" panose="02020603050405020304" pitchFamily="18" charset="0"/>
              </a:rPr>
              <a:t>12 жилээр нэрлэсэн болон түүхэн хаад, хатдын тухай. “Могойн чуулган” роман нь /1991/, Г.Нямаагийн “Цадиг хууч” /1990/, Л.Дашнямын “Цөллөг”, Д.Батбаярын “Мементо-г бүтээхүй”, Д.Урианхайн “Зүүд ба улаан нулимс”, </a:t>
            </a:r>
            <a:r>
              <a:rPr lang="mn-MN" sz="2000" b="1" dirty="0" smtClean="0">
                <a:solidFill>
                  <a:schemeClr val="accent2">
                    <a:lumMod val="75000"/>
                  </a:schemeClr>
                </a:solidFill>
                <a:latin typeface="Times New Roman" panose="02020603050405020304" pitchFamily="18" charset="0"/>
                <a:cs typeface="Times New Roman" panose="02020603050405020304" pitchFamily="18" charset="0"/>
              </a:rPr>
              <a:t>Г.Мэнд-</a:t>
            </a:r>
            <a:r>
              <a:rPr lang="mn-MN" sz="2000" b="1" dirty="0" err="1" smtClean="0">
                <a:solidFill>
                  <a:schemeClr val="accent2">
                    <a:lumMod val="75000"/>
                  </a:schemeClr>
                </a:solidFill>
                <a:latin typeface="Times New Roman" panose="02020603050405020304" pitchFamily="18" charset="0"/>
                <a:cs typeface="Times New Roman" panose="02020603050405020304" pitchFamily="18" charset="0"/>
              </a:rPr>
              <a:t>Ооёогийн</a:t>
            </a:r>
            <a:r>
              <a:rPr lang="mn-MN" sz="2000" b="1" dirty="0" smtClean="0">
                <a:solidFill>
                  <a:schemeClr val="accent2">
                    <a:lumMod val="75000"/>
                  </a:schemeClr>
                </a:solidFill>
                <a:latin typeface="Times New Roman" panose="02020603050405020304" pitchFamily="18" charset="0"/>
                <a:cs typeface="Times New Roman" panose="02020603050405020304" pitchFamily="18" charset="0"/>
              </a:rPr>
              <a:t> “Гэгээнтэн” /2012/, Д.Цэнджавын “Цагаагчин гахай жил” /2011/, “Эрдэнэ Жонон ван </a:t>
            </a:r>
            <a:r>
              <a:rPr lang="mn-MN" sz="2000" b="1" dirty="0" err="1" smtClean="0">
                <a:solidFill>
                  <a:schemeClr val="accent2">
                    <a:lumMod val="75000"/>
                  </a:schemeClr>
                </a:solidFill>
                <a:latin typeface="Times New Roman" panose="02020603050405020304" pitchFamily="18" charset="0"/>
                <a:cs typeface="Times New Roman" panose="02020603050405020304" pitchFamily="18" charset="0"/>
              </a:rPr>
              <a:t>Ширнэндамдин</a:t>
            </a:r>
            <a:r>
              <a:rPr lang="mn-MN" sz="2000" b="1" dirty="0" smtClean="0">
                <a:solidFill>
                  <a:schemeClr val="accent2">
                    <a:lumMod val="75000"/>
                  </a:schemeClr>
                </a:solidFill>
                <a:latin typeface="Times New Roman" panose="02020603050405020304" pitchFamily="18" charset="0"/>
                <a:cs typeface="Times New Roman" panose="02020603050405020304" pitchFamily="18" charset="0"/>
              </a:rPr>
              <a:t>”/2016/, Даг.Жамьянгийн “Чингис хааны мэнгэ” С.Жаргалсайхан. Л.Удвал “Чингис хааны нууц түүх” /2006/, П.Баярсайханы “Хотын онгон” /1994/, Г.</a:t>
            </a:r>
            <a:r>
              <a:rPr lang="mn-MN" sz="2000" b="1" dirty="0" err="1" smtClean="0">
                <a:solidFill>
                  <a:schemeClr val="accent2">
                    <a:lumMod val="75000"/>
                  </a:schemeClr>
                </a:solidFill>
                <a:latin typeface="Times New Roman" panose="02020603050405020304" pitchFamily="18" charset="0"/>
                <a:cs typeface="Times New Roman" panose="02020603050405020304" pitchFamily="18" charset="0"/>
              </a:rPr>
              <a:t>Наминчимэдийн</a:t>
            </a:r>
            <a:r>
              <a:rPr lang="mn-MN" sz="2000" b="1" dirty="0" smtClean="0">
                <a:solidFill>
                  <a:schemeClr val="accent2">
                    <a:lumMod val="75000"/>
                  </a:schemeClr>
                </a:solidFill>
                <a:latin typeface="Times New Roman" panose="02020603050405020304" pitchFamily="18" charset="0"/>
                <a:cs typeface="Times New Roman" panose="02020603050405020304" pitchFamily="18" charset="0"/>
              </a:rPr>
              <a:t> “Аугаа эрин Хөх </a:t>
            </a:r>
            <a:r>
              <a:rPr lang="mn-MN" sz="2000" b="1" dirty="0">
                <a:solidFill>
                  <a:schemeClr val="accent2">
                    <a:lumMod val="75000"/>
                  </a:schemeClr>
                </a:solidFill>
                <a:latin typeface="Times New Roman" panose="02020603050405020304" pitchFamily="18" charset="0"/>
                <a:cs typeface="Times New Roman" panose="02020603050405020304" pitchFamily="18" charset="0"/>
              </a:rPr>
              <a:t>илдний очис” </a:t>
            </a:r>
            <a:r>
              <a:rPr lang="mn-MN" sz="2000" b="1" dirty="0" smtClean="0">
                <a:solidFill>
                  <a:schemeClr val="accent2">
                    <a:lumMod val="75000"/>
                  </a:schemeClr>
                </a:solidFill>
                <a:latin typeface="Times New Roman" panose="02020603050405020304" pitchFamily="18" charset="0"/>
                <a:cs typeface="Times New Roman" panose="02020603050405020304" pitchFamily="18" charset="0"/>
              </a:rPr>
              <a:t>/2017/, Ц.Буянзаяагийн </a:t>
            </a:r>
            <a:r>
              <a:rPr lang="mn-MN" sz="2000" b="1" dirty="0">
                <a:solidFill>
                  <a:schemeClr val="accent2">
                    <a:lumMod val="75000"/>
                  </a:schemeClr>
                </a:solidFill>
                <a:latin typeface="Times New Roman" panose="02020603050405020304" pitchFamily="18" charset="0"/>
                <a:cs typeface="Times New Roman" panose="02020603050405020304" pitchFamily="18" charset="0"/>
              </a:rPr>
              <a:t>“Улаан шувууны жиргээ</a:t>
            </a:r>
            <a:r>
              <a:rPr lang="mn-MN" sz="2000" b="1" dirty="0" smtClean="0">
                <a:solidFill>
                  <a:schemeClr val="accent2">
                    <a:lumMod val="75000"/>
                  </a:schemeClr>
                </a:solidFill>
                <a:latin typeface="Times New Roman" panose="02020603050405020304" pitchFamily="18" charset="0"/>
                <a:cs typeface="Times New Roman" panose="02020603050405020304" pitchFamily="18" charset="0"/>
              </a:rPr>
              <a:t>” /2002/, </a:t>
            </a:r>
            <a:r>
              <a:rPr lang="mn-MN" sz="2000" b="1" dirty="0">
                <a:solidFill>
                  <a:schemeClr val="accent2">
                    <a:lumMod val="75000"/>
                  </a:schemeClr>
                </a:solidFill>
                <a:latin typeface="Times New Roman" panose="02020603050405020304" pitchFamily="18" charset="0"/>
                <a:cs typeface="Times New Roman" panose="02020603050405020304" pitchFamily="18" charset="0"/>
              </a:rPr>
              <a:t>Г.Аюурзанын “Илбэ зэрэглээ” /2003/, </a:t>
            </a:r>
            <a:r>
              <a:rPr lang="mn-MN" sz="2000" b="1" dirty="0" smtClean="0">
                <a:solidFill>
                  <a:schemeClr val="accent2">
                    <a:lumMod val="75000"/>
                  </a:schemeClr>
                </a:solidFill>
                <a:latin typeface="Times New Roman" panose="02020603050405020304" pitchFamily="18" charset="0"/>
                <a:cs typeface="Times New Roman" panose="02020603050405020304" pitchFamily="18" charset="0"/>
              </a:rPr>
              <a:t>“</a:t>
            </a:r>
            <a:r>
              <a:rPr lang="mn-MN" sz="2000" b="1" dirty="0">
                <a:solidFill>
                  <a:schemeClr val="accent2">
                    <a:lumMod val="75000"/>
                  </a:schemeClr>
                </a:solidFill>
                <a:latin typeface="Times New Roman" panose="02020603050405020304" pitchFamily="18" charset="0"/>
                <a:cs typeface="Times New Roman" panose="02020603050405020304" pitchFamily="18" charset="0"/>
              </a:rPr>
              <a:t>Бөөгийн домог” /2010/, “Шүгдэн” /2012/, </a:t>
            </a:r>
            <a:r>
              <a:rPr lang="mn-MN" sz="2000" b="1" dirty="0" smtClean="0">
                <a:solidFill>
                  <a:schemeClr val="accent2">
                    <a:lumMod val="75000"/>
                  </a:schemeClr>
                </a:solidFill>
                <a:latin typeface="Times New Roman" panose="02020603050405020304" pitchFamily="18" charset="0"/>
                <a:cs typeface="Times New Roman" panose="02020603050405020304" pitchFamily="18" charset="0"/>
              </a:rPr>
              <a:t>“</a:t>
            </a:r>
            <a:r>
              <a:rPr lang="mn-MN" sz="2000" b="1" dirty="0">
                <a:solidFill>
                  <a:schemeClr val="accent2">
                    <a:lumMod val="75000"/>
                  </a:schemeClr>
                </a:solidFill>
                <a:latin typeface="Times New Roman" panose="02020603050405020304" pitchFamily="18" charset="0"/>
                <a:cs typeface="Times New Roman" panose="02020603050405020304" pitchFamily="18" charset="0"/>
              </a:rPr>
              <a:t>Сахиуст хангайн нууц” //, </a:t>
            </a:r>
            <a:r>
              <a:rPr lang="mn-MN" sz="2000" b="1" dirty="0" smtClean="0">
                <a:solidFill>
                  <a:schemeClr val="accent2">
                    <a:lumMod val="75000"/>
                  </a:schemeClr>
                </a:solidFill>
                <a:latin typeface="Times New Roman" panose="02020603050405020304" pitchFamily="18" charset="0"/>
                <a:cs typeface="Times New Roman" panose="02020603050405020304" pitchFamily="18" charset="0"/>
              </a:rPr>
              <a:t>Д.Оюунчимэгийн “Оройн ганц мод”/2016/</a:t>
            </a:r>
            <a:endParaRPr lang="mn-MN" sz="2000" b="1" dirty="0">
              <a:solidFill>
                <a:schemeClr val="accent2">
                  <a:lumMod val="75000"/>
                </a:schemeClr>
              </a:solidFill>
              <a:latin typeface="Times New Roman" panose="02020603050405020304" pitchFamily="18" charset="0"/>
              <a:cs typeface="Times New Roman" panose="02020603050405020304" pitchFamily="18" charset="0"/>
            </a:endParaRPr>
          </a:p>
          <a:p>
            <a:pPr algn="just">
              <a:lnSpc>
                <a:spcPct val="100000"/>
              </a:lnSpc>
            </a:pPr>
            <a:r>
              <a:rPr lang="mn-MN" sz="2000" b="1" dirty="0" smtClean="0">
                <a:latin typeface="Times New Roman" panose="02020603050405020304" pitchFamily="18" charset="0"/>
                <a:cs typeface="Times New Roman" panose="02020603050405020304" pitchFamily="18" charset="0"/>
              </a:rPr>
              <a:t>ТУУЖ 	</a:t>
            </a:r>
            <a:r>
              <a:rPr lang="mn-MN" sz="2000" b="1" dirty="0" smtClean="0">
                <a:solidFill>
                  <a:schemeClr val="accent2">
                    <a:lumMod val="75000"/>
                  </a:schemeClr>
                </a:solidFill>
                <a:latin typeface="Times New Roman" panose="02020603050405020304" pitchFamily="18" charset="0"/>
                <a:cs typeface="Times New Roman" panose="02020603050405020304" pitchFamily="18" charset="0"/>
              </a:rPr>
              <a:t>Ч.Галсангийн </a:t>
            </a:r>
            <a:r>
              <a:rPr lang="mn-MN" sz="2000" b="1" dirty="0">
                <a:solidFill>
                  <a:schemeClr val="accent2">
                    <a:lumMod val="75000"/>
                  </a:schemeClr>
                </a:solidFill>
                <a:latin typeface="Times New Roman" panose="02020603050405020304" pitchFamily="18" charset="0"/>
                <a:cs typeface="Times New Roman" panose="02020603050405020304" pitchFamily="18" charset="0"/>
              </a:rPr>
              <a:t>“Аянгат цагийн </a:t>
            </a:r>
            <a:r>
              <a:rPr lang="mn-MN" sz="2000" b="1" dirty="0" smtClean="0">
                <a:solidFill>
                  <a:schemeClr val="accent2">
                    <a:lumMod val="75000"/>
                  </a:schemeClr>
                </a:solidFill>
                <a:latin typeface="Times New Roman" panose="02020603050405020304" pitchFamily="18" charset="0"/>
                <a:cs typeface="Times New Roman" panose="02020603050405020304" pitchFamily="18" charset="0"/>
              </a:rPr>
              <a:t>тууж” </a:t>
            </a:r>
            <a:r>
              <a:rPr lang="mn-MN" sz="2000" b="1" dirty="0">
                <a:solidFill>
                  <a:schemeClr val="accent2">
                    <a:lumMod val="75000"/>
                  </a:schemeClr>
                </a:solidFill>
                <a:latin typeface="Times New Roman" panose="02020603050405020304" pitchFamily="18" charset="0"/>
                <a:cs typeface="Times New Roman" panose="02020603050405020304" pitchFamily="18" charset="0"/>
              </a:rPr>
              <a:t>//, С.Пүрэвийн “Сүүдэр догшрох цаг” //, Д.Норовын “Хөх тавилан” /2003/, Б.Догмидын “Хөх тайгын үлгэр” //, Д.Цэнджавын “Хөх жавар” </a:t>
            </a:r>
            <a:r>
              <a:rPr lang="mn-MN" sz="2000" b="1" dirty="0" smtClean="0">
                <a:solidFill>
                  <a:schemeClr val="accent2">
                    <a:lumMod val="75000"/>
                  </a:schemeClr>
                </a:solidFill>
                <a:latin typeface="Times New Roman" panose="02020603050405020304" pitchFamily="18" charset="0"/>
                <a:cs typeface="Times New Roman" panose="02020603050405020304" pitchFamily="18" charset="0"/>
              </a:rPr>
              <a:t>/2008/, </a:t>
            </a:r>
            <a:r>
              <a:rPr lang="mn-MN" sz="2000" b="1" dirty="0">
                <a:solidFill>
                  <a:schemeClr val="accent2">
                    <a:lumMod val="75000"/>
                  </a:schemeClr>
                </a:solidFill>
                <a:latin typeface="Times New Roman" panose="02020603050405020304" pitchFamily="18" charset="0"/>
                <a:cs typeface="Times New Roman" panose="02020603050405020304" pitchFamily="18" charset="0"/>
              </a:rPr>
              <a:t>“Тэнгэрт хальсан тоос” </a:t>
            </a:r>
            <a:r>
              <a:rPr lang="mn-MN" sz="2000" b="1" dirty="0" smtClean="0">
                <a:solidFill>
                  <a:schemeClr val="accent2">
                    <a:lumMod val="75000"/>
                  </a:schemeClr>
                </a:solidFill>
                <a:latin typeface="Times New Roman" panose="02020603050405020304" pitchFamily="18" charset="0"/>
                <a:cs typeface="Times New Roman" panose="02020603050405020304" pitchFamily="18" charset="0"/>
              </a:rPr>
              <a:t>/2007/“, “</a:t>
            </a:r>
            <a:r>
              <a:rPr lang="mn-MN" sz="2000" b="1" dirty="0">
                <a:solidFill>
                  <a:schemeClr val="accent2">
                    <a:lumMod val="75000"/>
                  </a:schemeClr>
                </a:solidFill>
                <a:latin typeface="Times New Roman" panose="02020603050405020304" pitchFamily="18" charset="0"/>
                <a:cs typeface="Times New Roman" panose="02020603050405020304" pitchFamily="18" charset="0"/>
              </a:rPr>
              <a:t>Цахарын хар шуурга” </a:t>
            </a:r>
            <a:r>
              <a:rPr lang="mn-MN" sz="2000" b="1" dirty="0" smtClean="0">
                <a:solidFill>
                  <a:schemeClr val="accent2">
                    <a:lumMod val="75000"/>
                  </a:schemeClr>
                </a:solidFill>
                <a:latin typeface="Times New Roman" panose="02020603050405020304" pitchFamily="18" charset="0"/>
                <a:cs typeface="Times New Roman" panose="02020603050405020304" pitchFamily="18" charset="0"/>
              </a:rPr>
              <a:t>/</a:t>
            </a:r>
            <a:r>
              <a:rPr lang="en-AU" sz="2000" b="1" dirty="0" smtClean="0">
                <a:solidFill>
                  <a:schemeClr val="accent2">
                    <a:lumMod val="75000"/>
                  </a:schemeClr>
                </a:solidFill>
                <a:latin typeface="Times New Roman" panose="02020603050405020304" pitchFamily="18" charset="0"/>
                <a:cs typeface="Times New Roman" panose="02020603050405020304" pitchFamily="18" charset="0"/>
              </a:rPr>
              <a:t>2007</a:t>
            </a:r>
            <a:r>
              <a:rPr lang="mn-MN" sz="2000" b="1" dirty="0" smtClean="0">
                <a:solidFill>
                  <a:schemeClr val="accent2">
                    <a:lumMod val="75000"/>
                  </a:schemeClr>
                </a:solidFill>
                <a:latin typeface="Times New Roman" panose="02020603050405020304" pitchFamily="18" charset="0"/>
                <a:cs typeface="Times New Roman" panose="02020603050405020304" pitchFamily="18" charset="0"/>
              </a:rPr>
              <a:t>/, П.Баярсайханы “Нохойн хэвтэр”/1995/ </a:t>
            </a:r>
            <a:r>
              <a:rPr lang="mn-MN" sz="2000" b="1" dirty="0">
                <a:solidFill>
                  <a:schemeClr val="accent2">
                    <a:lumMod val="75000"/>
                  </a:schemeClr>
                </a:solidFill>
                <a:latin typeface="Times New Roman" panose="02020603050405020304" pitchFamily="18" charset="0"/>
                <a:cs typeface="Times New Roman" panose="02020603050405020304" pitchFamily="18" charset="0"/>
              </a:rPr>
              <a:t>Д.Энхболдын “Паанан” //,”Соёо” //,  С.Жаргалсайханы “Айлын том хүү” </a:t>
            </a:r>
            <a:r>
              <a:rPr lang="mn-MN" sz="2000" b="1" dirty="0" smtClean="0">
                <a:solidFill>
                  <a:schemeClr val="accent2">
                    <a:lumMod val="75000"/>
                  </a:schemeClr>
                </a:solidFill>
                <a:latin typeface="Times New Roman" panose="02020603050405020304" pitchFamily="18" charset="0"/>
                <a:cs typeface="Times New Roman" panose="02020603050405020304" pitchFamily="18" charset="0"/>
              </a:rPr>
              <a:t>//, Т.Бум-Эрдэнийн “Үр харам”/2014/ </a:t>
            </a:r>
            <a:endParaRPr lang="mn-MN" sz="2000" b="1" dirty="0">
              <a:solidFill>
                <a:schemeClr val="accent2">
                  <a:lumMod val="75000"/>
                </a:schemeClr>
              </a:solidFill>
              <a:latin typeface="Times New Roman" panose="02020603050405020304" pitchFamily="18" charset="0"/>
              <a:cs typeface="Times New Roman" panose="02020603050405020304" pitchFamily="18" charset="0"/>
            </a:endParaRPr>
          </a:p>
          <a:p>
            <a:pPr marL="0" indent="0">
              <a:buNone/>
            </a:pP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750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44344"/>
          </a:xfrm>
        </p:spPr>
        <p:txBody>
          <a:bodyPr>
            <a:normAutofit/>
          </a:bodyPr>
          <a:lstStyle/>
          <a:p>
            <a:r>
              <a:rPr lang="mn-MN" sz="2400" b="1" dirty="0" smtClean="0">
                <a:latin typeface="Times New Roman" panose="02020603050405020304" pitchFamily="18" charset="0"/>
                <a:cs typeface="Times New Roman" panose="02020603050405020304" pitchFamily="18" charset="0"/>
              </a:rPr>
              <a:t>Өгүүллэгээс: </a:t>
            </a:r>
            <a:endParaRPr lang="mn-MN"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929390"/>
            <a:ext cx="10515600" cy="5247573"/>
          </a:xfrm>
        </p:spPr>
        <p:txBody>
          <a:bodyPr>
            <a:normAutofit fontScale="92500" lnSpcReduction="20000"/>
          </a:bodyPr>
          <a:lstStyle/>
          <a:p>
            <a:pPr algn="just">
              <a:lnSpc>
                <a:spcPct val="110000"/>
              </a:lnSpc>
            </a:pPr>
            <a:r>
              <a:rPr lang="mn-MN" sz="2400" b="1" dirty="0">
                <a:solidFill>
                  <a:schemeClr val="accent2">
                    <a:lumMod val="75000"/>
                  </a:schemeClr>
                </a:solidFill>
                <a:latin typeface="Times New Roman" panose="02020603050405020304" pitchFamily="18" charset="0"/>
                <a:cs typeface="Times New Roman" panose="02020603050405020304" pitchFamily="18" charset="0"/>
              </a:rPr>
              <a:t>ӨГҮҮЛЛЭГ П.Пүрэвсүрэнгийн “Тавилан” /1990/, Б.Догмидын “Хөх тэнгэрийн зарлиг” //, Ж.Дашзэвэгийн “Гүн шөнө” //, Д.Намсрайн “Жамухын өчил” //, “</a:t>
            </a:r>
            <a:r>
              <a:rPr lang="mn-MN" sz="2400" b="1" dirty="0" err="1">
                <a:solidFill>
                  <a:schemeClr val="accent2">
                    <a:lumMod val="75000"/>
                  </a:schemeClr>
                </a:solidFill>
                <a:latin typeface="Times New Roman" panose="02020603050405020304" pitchFamily="18" charset="0"/>
                <a:cs typeface="Times New Roman" panose="02020603050405020304" pitchFamily="18" charset="0"/>
              </a:rPr>
              <a:t>Цэгцэрийн</a:t>
            </a:r>
            <a:r>
              <a:rPr lang="mn-MN" sz="2400" b="1" dirty="0">
                <a:solidFill>
                  <a:schemeClr val="accent2">
                    <a:lumMod val="75000"/>
                  </a:schemeClr>
                </a:solidFill>
                <a:latin typeface="Times New Roman" panose="02020603050405020304" pitchFamily="18" charset="0"/>
                <a:cs typeface="Times New Roman" panose="02020603050405020304" pitchFamily="18" charset="0"/>
              </a:rPr>
              <a:t> шар тал” //, </a:t>
            </a:r>
            <a:r>
              <a:rPr lang="mn-MN" sz="2400" b="1" dirty="0" smtClean="0">
                <a:solidFill>
                  <a:schemeClr val="accent2">
                    <a:lumMod val="75000"/>
                  </a:schemeClr>
                </a:solidFill>
                <a:latin typeface="Times New Roman" panose="02020603050405020304" pitchFamily="18" charset="0"/>
                <a:cs typeface="Times New Roman" panose="02020603050405020304" pitchFamily="18" charset="0"/>
              </a:rPr>
              <a:t>Б.Догмидын “Нутаг” //, Ж.Лхагвын “Нутгийн тэнхээ” //, Д.</a:t>
            </a:r>
            <a:r>
              <a:rPr lang="mn-MN" sz="2400" b="1" dirty="0" err="1" smtClean="0">
                <a:solidFill>
                  <a:schemeClr val="accent2">
                    <a:lumMod val="75000"/>
                  </a:schemeClr>
                </a:solidFill>
                <a:latin typeface="Times New Roman" panose="02020603050405020304" pitchFamily="18" charset="0"/>
                <a:cs typeface="Times New Roman" panose="02020603050405020304" pitchFamily="18" charset="0"/>
              </a:rPr>
              <a:t>Норовын</a:t>
            </a:r>
            <a:r>
              <a:rPr lang="mn-MN" sz="24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mn-MN" sz="2400" b="1" dirty="0">
                <a:solidFill>
                  <a:schemeClr val="accent2">
                    <a:lumMod val="75000"/>
                  </a:schemeClr>
                </a:solidFill>
                <a:latin typeface="Times New Roman" panose="02020603050405020304" pitchFamily="18" charset="0"/>
                <a:cs typeface="Times New Roman" panose="02020603050405020304" pitchFamily="18" charset="0"/>
              </a:rPr>
              <a:t>“Хүйтэн цуст” //, “Үхэл хүлээх газар” //, </a:t>
            </a:r>
            <a:r>
              <a:rPr lang="mn-MN" sz="2400" b="1" dirty="0" smtClean="0">
                <a:solidFill>
                  <a:schemeClr val="accent2">
                    <a:lumMod val="75000"/>
                  </a:schemeClr>
                </a:solidFill>
                <a:latin typeface="Times New Roman" panose="02020603050405020304" pitchFamily="18" charset="0"/>
                <a:cs typeface="Times New Roman" panose="02020603050405020304" pitchFamily="18" charset="0"/>
              </a:rPr>
              <a:t>“</a:t>
            </a:r>
            <a:r>
              <a:rPr lang="mn-MN" sz="2400" b="1" dirty="0" err="1" smtClean="0">
                <a:solidFill>
                  <a:schemeClr val="accent2">
                    <a:lumMod val="75000"/>
                  </a:schemeClr>
                </a:solidFill>
                <a:latin typeface="Times New Roman" panose="02020603050405020304" pitchFamily="18" charset="0"/>
                <a:cs typeface="Times New Roman" panose="02020603050405020304" pitchFamily="18" charset="0"/>
              </a:rPr>
              <a:t>Паанаг</a:t>
            </a:r>
            <a:r>
              <a:rPr lang="mn-MN" sz="2400" b="1" dirty="0" smtClean="0">
                <a:solidFill>
                  <a:schemeClr val="accent2">
                    <a:lumMod val="75000"/>
                  </a:schemeClr>
                </a:solidFill>
                <a:latin typeface="Times New Roman" panose="02020603050405020304" pitchFamily="18" charset="0"/>
                <a:cs typeface="Times New Roman" panose="02020603050405020304" pitchFamily="18" charset="0"/>
              </a:rPr>
              <a:t>” //, “Хар гэгээ” //, “Эр хүн” //, Ц.Түмэнбаярын </a:t>
            </a:r>
            <a:r>
              <a:rPr lang="mn-MN" sz="2400" b="1" dirty="0">
                <a:solidFill>
                  <a:schemeClr val="accent2">
                    <a:lumMod val="75000"/>
                  </a:schemeClr>
                </a:solidFill>
                <a:latin typeface="Times New Roman" panose="02020603050405020304" pitchFamily="18" charset="0"/>
                <a:cs typeface="Times New Roman" panose="02020603050405020304" pitchFamily="18" charset="0"/>
              </a:rPr>
              <a:t>“Цагаан сүүний домог” /1991/, “Гэгээ” /1992/, “Өдтэй бичиг” /1995/, “Нүцгэн натур” /1996/, “Диваажинд өмсөх гоёл” /1998/, “Согоо суман” /2005</a:t>
            </a:r>
            <a:r>
              <a:rPr lang="mn-MN" sz="2400" b="1" dirty="0" smtClean="0">
                <a:solidFill>
                  <a:schemeClr val="accent2">
                    <a:lumMod val="75000"/>
                  </a:schemeClr>
                </a:solidFill>
                <a:latin typeface="Times New Roman" panose="02020603050405020304" pitchFamily="18" charset="0"/>
                <a:cs typeface="Times New Roman" panose="02020603050405020304" pitchFamily="18" charset="0"/>
              </a:rPr>
              <a:t>/, “Урд уулын зэрэглээ” //,  </a:t>
            </a:r>
            <a:r>
              <a:rPr lang="mn-MN" sz="2400" b="1" dirty="0">
                <a:solidFill>
                  <a:schemeClr val="accent2">
                    <a:lumMod val="75000"/>
                  </a:schemeClr>
                </a:solidFill>
                <a:latin typeface="Times New Roman" panose="02020603050405020304" pitchFamily="18" charset="0"/>
                <a:cs typeface="Times New Roman" panose="02020603050405020304" pitchFamily="18" charset="0"/>
              </a:rPr>
              <a:t>Д.Цэнджавын “Алтан жүн жор” /1996/, “Чисчүүний хээ” /1996/, </a:t>
            </a:r>
            <a:r>
              <a:rPr lang="mn-MN" sz="2400" b="1" dirty="0" smtClean="0">
                <a:solidFill>
                  <a:schemeClr val="accent2">
                    <a:lumMod val="75000"/>
                  </a:schemeClr>
                </a:solidFill>
                <a:latin typeface="Times New Roman" panose="02020603050405020304" pitchFamily="18" charset="0"/>
                <a:cs typeface="Times New Roman" panose="02020603050405020304" pitchFamily="18" charset="0"/>
              </a:rPr>
              <a:t>“Мэнгэ” /1995/, “Сүй мөнгөн хажаас” /2006/, “</a:t>
            </a:r>
            <a:r>
              <a:rPr lang="mn-MN" sz="2400" b="1" dirty="0">
                <a:solidFill>
                  <a:schemeClr val="accent2">
                    <a:lumMod val="75000"/>
                  </a:schemeClr>
                </a:solidFill>
                <a:latin typeface="Times New Roman" panose="02020603050405020304" pitchFamily="18" charset="0"/>
                <a:cs typeface="Times New Roman" panose="02020603050405020304" pitchFamily="18" charset="0"/>
              </a:rPr>
              <a:t>Хоёрын даваа” /1999</a:t>
            </a:r>
            <a:r>
              <a:rPr lang="mn-MN" sz="2400" b="1" dirty="0" smtClean="0">
                <a:solidFill>
                  <a:schemeClr val="accent2">
                    <a:lumMod val="75000"/>
                  </a:schemeClr>
                </a:solidFill>
                <a:latin typeface="Times New Roman" panose="02020603050405020304" pitchFamily="18" charset="0"/>
                <a:cs typeface="Times New Roman" panose="02020603050405020304" pitchFamily="18" charset="0"/>
              </a:rPr>
              <a:t>/, “” </a:t>
            </a:r>
            <a:r>
              <a:rPr lang="mn-MN" sz="2400" b="1" dirty="0">
                <a:solidFill>
                  <a:schemeClr val="accent2">
                    <a:lumMod val="75000"/>
                  </a:schemeClr>
                </a:solidFill>
                <a:latin typeface="Times New Roman" panose="02020603050405020304" pitchFamily="18" charset="0"/>
                <a:cs typeface="Times New Roman" panose="02020603050405020304" pitchFamily="18" charset="0"/>
              </a:rPr>
              <a:t>Б.Золбаярын “Бүтэн” /2004</a:t>
            </a:r>
            <a:r>
              <a:rPr lang="mn-MN" sz="2400" b="1" dirty="0" smtClean="0">
                <a:solidFill>
                  <a:schemeClr val="accent2">
                    <a:lumMod val="75000"/>
                  </a:schemeClr>
                </a:solidFill>
                <a:latin typeface="Times New Roman" panose="02020603050405020304" pitchFamily="18" charset="0"/>
                <a:cs typeface="Times New Roman" panose="02020603050405020304" pitchFamily="18" charset="0"/>
              </a:rPr>
              <a:t>/, С.Эрдэнийн “Нууц тарни” //, “Бэлэвсэн хүүхнүүдийн найр” //, “Халиун бугын урамдаан” //, С.Пүрэвийн “Тасын суудал” //, Л.Лхагвадоржийн “Жатга” //, Р.Мөнхбатын “Хөгжимчин бүсгүйн хөрөг” //, С.</a:t>
            </a:r>
            <a:r>
              <a:rPr lang="mn-MN" sz="2400" b="1" dirty="0" err="1" smtClean="0">
                <a:solidFill>
                  <a:schemeClr val="accent2">
                    <a:lumMod val="75000"/>
                  </a:schemeClr>
                </a:solidFill>
                <a:latin typeface="Times New Roman" panose="02020603050405020304" pitchFamily="18" charset="0"/>
                <a:cs typeface="Times New Roman" panose="02020603050405020304" pitchFamily="18" charset="0"/>
              </a:rPr>
              <a:t>Анударын</a:t>
            </a:r>
            <a:r>
              <a:rPr lang="mn-MN" sz="2400" b="1" dirty="0" smtClean="0">
                <a:solidFill>
                  <a:schemeClr val="accent2">
                    <a:lumMod val="75000"/>
                  </a:schemeClr>
                </a:solidFill>
                <a:latin typeface="Times New Roman" panose="02020603050405020304" pitchFamily="18" charset="0"/>
                <a:cs typeface="Times New Roman" panose="02020603050405020304" pitchFamily="18" charset="0"/>
              </a:rPr>
              <a:t> зарим өгүүллэгүүд нь шилжилтийн үеийн богино өгүүллэгийн өнгө төрхийг тодорхойлж, үзэл санааны эргэлтийг олон янзаар тусгаж шинэ нийгмийн байдалд дасан зохицох, эсвэл сөрж зогсох, үгүй бол мухардалд орж өөрөө өөртөө, бүр нийгэмд амьдралд хүртэл гутрах хандлага уран зохиолоор илэрч байлаа.</a:t>
            </a:r>
          </a:p>
          <a:p>
            <a:pPr algn="just"/>
            <a:endParaRPr lang="mn-MN" sz="2400" b="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9801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F63AA-976D-4126-B416-3C2B6D2E4787}"/>
              </a:ext>
            </a:extLst>
          </p:cNvPr>
          <p:cNvSpPr>
            <a:spLocks noGrp="1"/>
          </p:cNvSpPr>
          <p:nvPr>
            <p:ph type="title"/>
          </p:nvPr>
        </p:nvSpPr>
        <p:spPr>
          <a:xfrm>
            <a:off x="838200" y="365125"/>
            <a:ext cx="10515600" cy="1460500"/>
          </a:xfrm>
        </p:spPr>
        <p:txBody>
          <a:bodyPr>
            <a:normAutofit fontScale="90000"/>
          </a:bodyPr>
          <a:lstStyle/>
          <a:p>
            <a:pPr algn="just"/>
            <a:r>
              <a:rPr lang="mn-MN" sz="2400" dirty="0">
                <a:latin typeface="Times New Roman" panose="02020603050405020304" pitchFamily="18" charset="0"/>
                <a:cs typeface="Times New Roman" panose="02020603050405020304" pitchFamily="18" charset="0"/>
              </a:rPr>
              <a:t>ШҮЛЭГ</a:t>
            </a:r>
            <a:r>
              <a:rPr lang="mn-MN" sz="2800" dirty="0">
                <a:latin typeface="Times New Roman" panose="02020603050405020304" pitchFamily="18" charset="0"/>
                <a:cs typeface="Times New Roman" panose="02020603050405020304" pitchFamily="18" charset="0"/>
              </a:rPr>
              <a:t>	</a:t>
            </a:r>
            <a:r>
              <a:rPr lang="mn-MN" sz="2700" dirty="0" smtClean="0">
                <a:solidFill>
                  <a:schemeClr val="accent2">
                    <a:lumMod val="75000"/>
                  </a:schemeClr>
                </a:solidFill>
                <a:latin typeface="Times New Roman" panose="02020603050405020304" pitchFamily="18" charset="0"/>
                <a:cs typeface="Times New Roman" panose="02020603050405020304" pitchFamily="18" charset="0"/>
              </a:rPr>
              <a:t>1991 онд “Ахуйн шүлгийг үзэн ядна. Яруу найргийн магтаалд ханаж цадлаа. Бид жинхэнэ яруу найргийн төлөө тэмцэнэ.”/47/ хэмээн Монголын утга зохиолд орж ирсэн Ц.Буянзаяа, Г.Аюурзана, Л.Өлзийтөгс, Б.Галсансүх нарын шүлэгчид эдүгээ нэгэнт зохиол бүтээл нь өөрийн гэсэн уншигчидтай болсон байна. </a:t>
            </a:r>
            <a:endParaRPr lang="en-US" sz="27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81DF9A8-4DEC-4AD5-9818-86A0673F054B}"/>
              </a:ext>
            </a:extLst>
          </p:cNvPr>
          <p:cNvSpPr>
            <a:spLocks noGrp="1"/>
          </p:cNvSpPr>
          <p:nvPr>
            <p:ph idx="1"/>
          </p:nvPr>
        </p:nvSpPr>
        <p:spPr>
          <a:xfrm>
            <a:off x="838200" y="2060811"/>
            <a:ext cx="10515600" cy="4116151"/>
          </a:xfrm>
        </p:spPr>
        <p:txBody>
          <a:bodyPr>
            <a:normAutofit lnSpcReduction="10000"/>
          </a:bodyPr>
          <a:lstStyle/>
          <a:p>
            <a:pPr algn="just"/>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Шүлэгч О.Дашбалбарын “</a:t>
            </a:r>
            <a:r>
              <a:rPr lang="mn-MN" sz="2400" dirty="0" err="1" smtClean="0">
                <a:solidFill>
                  <a:schemeClr val="accent2">
                    <a:lumMod val="75000"/>
                  </a:schemeClr>
                </a:solidFill>
                <a:latin typeface="Times New Roman" panose="02020603050405020304" pitchFamily="18" charset="0"/>
                <a:cs typeface="Times New Roman" panose="02020603050405020304" pitchFamily="18" charset="0"/>
              </a:rPr>
              <a:t>ГУНУ</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 танхимд Л.Энх-Амгалан,Ж.Болд-Эрдэнэ, Ц.</a:t>
            </a:r>
            <a:r>
              <a:rPr lang="mn-MN" sz="2400" dirty="0">
                <a:solidFill>
                  <a:schemeClr val="accent2">
                    <a:lumMod val="75000"/>
                  </a:schemeClr>
                </a:solidFill>
                <a:latin typeface="Times New Roman" panose="02020603050405020304" pitchFamily="18" charset="0"/>
                <a:cs typeface="Times New Roman" panose="02020603050405020304" pitchFamily="18" charset="0"/>
              </a:rPr>
              <a:t>Б</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авуудорж, Ц.Хулан, Т.Содномнамжил нарын залуус дагалдан суралцаж байлаа. </a:t>
            </a:r>
          </a:p>
          <a:p>
            <a:pPr algn="just"/>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“Зүс бүгэг андууд” бүлгэмийн гол уриа нь “Шүлэг бол сэрэл мөн”, “Шүлэг бол </a:t>
            </a:r>
            <a:r>
              <a:rPr lang="mn-MN" sz="2400" dirty="0">
                <a:solidFill>
                  <a:schemeClr val="accent2">
                    <a:lumMod val="75000"/>
                  </a:schemeClr>
                </a:solidFill>
                <a:latin typeface="Times New Roman" panose="02020603050405020304" pitchFamily="18" charset="0"/>
                <a:cs typeface="Times New Roman" panose="02020603050405020304" pitchFamily="18" charset="0"/>
              </a:rPr>
              <a:t>м</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эдрэхүй мөн” хэмээн </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томьёолж </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Ц.Цэнд, Р.Даваасүрэн, Б.Пүрэвсүрэн, М.</a:t>
            </a:r>
            <a:r>
              <a:rPr lang="mn-MN" sz="2400" dirty="0" err="1" smtClean="0">
                <a:solidFill>
                  <a:schemeClr val="accent2">
                    <a:lumMod val="75000"/>
                  </a:schemeClr>
                </a:solidFill>
                <a:latin typeface="Times New Roman" panose="02020603050405020304" pitchFamily="18" charset="0"/>
                <a:cs typeface="Times New Roman" panose="02020603050405020304" pitchFamily="18" charset="0"/>
              </a:rPr>
              <a:t>Уянсүх</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 Г.Бадамсамбуу нарын, мөн “Санчир”, “Авангардууд”, “Хүрээ хөвгүүд”-ийн Ч.Мөнхбаяр, Б.Галсансүх, С.Анударь, Д.Дашмөнх, Д.</a:t>
            </a:r>
            <a:r>
              <a:rPr lang="mn-MN" sz="2400" dirty="0" err="1" smtClean="0">
                <a:solidFill>
                  <a:schemeClr val="accent2">
                    <a:lumMod val="75000"/>
                  </a:schemeClr>
                </a:solidFill>
                <a:latin typeface="Times New Roman" panose="02020603050405020304" pitchFamily="18" charset="0"/>
                <a:cs typeface="Times New Roman" panose="02020603050405020304" pitchFamily="18" charset="0"/>
              </a:rPr>
              <a:t>Энхболдбаатар</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 нарын шүлэг зохиол нь хэлбэрийг чухалчилж, агуулгад бас ч шинийг турших зорилгоор шүлэг зохиолоо бичиж байлаа. </a:t>
            </a:r>
          </a:p>
          <a:p>
            <a:pPr algn="just"/>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Шилжилтийн үеийн яруу найрагт “нийтийн дуу”-ын шүлэг газар авч өөр хоорондоо ялгарахааргүй үг, аялгуу бүхий “дуу”-ны бөөгнөрөл дээд цэгтээ хүрсэн.</a:t>
            </a:r>
            <a:endParaRPr lang="en-US" sz="2400"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1085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9400"/>
          </a:xfrm>
        </p:spPr>
        <p:txBody>
          <a:bodyPr>
            <a:normAutofit/>
          </a:bodyPr>
          <a:lstStyle/>
          <a:p>
            <a:r>
              <a:rPr lang="mn-MN" sz="2800" b="1" dirty="0" smtClean="0">
                <a:latin typeface="Times New Roman" panose="02020603050405020304" pitchFamily="18" charset="0"/>
                <a:cs typeface="Times New Roman" panose="02020603050405020304" pitchFamily="18" charset="0"/>
              </a:rPr>
              <a:t>1990-2021 оны жүжгүүдээс, дуулалт жүжиг</a:t>
            </a:r>
            <a:endParaRPr lang="mn-MN"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64526"/>
            <a:ext cx="10515600" cy="5112437"/>
          </a:xfrm>
        </p:spPr>
        <p:txBody>
          <a:bodyPr>
            <a:normAutofit/>
          </a:bodyPr>
          <a:lstStyle/>
          <a:p>
            <a:pPr algn="just"/>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ЖҮЖИГ	Д.Батбаярын “Үхэл миний өмч”, “Мартагдсан аялгуу”//, С.Баясгалангийн “Өрлөг жанжны өчил” /1990/, Ж.Шагдарын “Цагаан дар </a:t>
            </a:r>
            <a:r>
              <a:rPr lang="mn-MN" sz="2400" dirty="0">
                <a:solidFill>
                  <a:schemeClr val="accent2">
                    <a:lumMod val="75000"/>
                  </a:schemeClr>
                </a:solidFill>
                <a:latin typeface="Times New Roman" panose="02020603050405020304" pitchFamily="18" charset="0"/>
                <a:cs typeface="Times New Roman" panose="02020603050405020304" pitchFamily="18" charset="0"/>
              </a:rPr>
              <a:t>эх” /1991/, С.Жаргалсайханы “Там” /1992/, “Халуун газар”//, “Хаан түүх” /1995, 1996, 2001/, “Би эрчүүдийг хүснэ” /2000/, П.Баярсайханы “Хүн гөрөөс” /1990/,  “Албин” /1992/, Ш.Цэнд-Аюушийн “Хар будаа” /1993/, Д.Урианхайн “Төрөхөөс өмнө үхэхээс хойно” //, “Ганц алхахад л уулзана” //, “Цонхоор харсан хүн” //, “Хүн бүгд-би” /1995/, Б.Лхагвасүрэнгийн “Хүйтэн сэнтий” //, “Сарны цагаан цус” //, “Тамгагүй төр” /1998/, “Атга нөж” //, Ц.Балдоржийн </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“Хэрээ”//, “</a:t>
            </a:r>
            <a:r>
              <a:rPr lang="mn-MN" sz="2400" dirty="0" err="1" smtClean="0">
                <a:solidFill>
                  <a:schemeClr val="accent2">
                    <a:lumMod val="75000"/>
                  </a:schemeClr>
                </a:solidFill>
                <a:latin typeface="Times New Roman" panose="02020603050405020304" pitchFamily="18" charset="0"/>
                <a:cs typeface="Times New Roman" panose="02020603050405020304" pitchFamily="18" charset="0"/>
              </a:rPr>
              <a:t>Эмсүүд</a:t>
            </a:r>
            <a:r>
              <a:rPr lang="mn-MN" sz="2400" dirty="0">
                <a:solidFill>
                  <a:schemeClr val="accent2">
                    <a:lumMod val="75000"/>
                  </a:schemeClr>
                </a:solidFill>
                <a:latin typeface="Times New Roman" panose="02020603050405020304" pitchFamily="18" charset="0"/>
                <a:cs typeface="Times New Roman" panose="02020603050405020304" pitchFamily="18" charset="0"/>
              </a:rPr>
              <a:t>”//, “Өв залгамжлагч”//, </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П.Баярсайханы “Албин”//, “Хүн гөрөөс”//, “Тамын оромж”//, У.Шигүүргийн </a:t>
            </a:r>
            <a:r>
              <a:rPr lang="mn-MN" sz="2400" dirty="0">
                <a:solidFill>
                  <a:schemeClr val="accent2">
                    <a:lumMod val="75000"/>
                  </a:schemeClr>
                </a:solidFill>
                <a:latin typeface="Times New Roman" panose="02020603050405020304" pitchFamily="18" charset="0"/>
                <a:cs typeface="Times New Roman" panose="02020603050405020304" pitchFamily="18" charset="0"/>
              </a:rPr>
              <a:t>“</a:t>
            </a:r>
            <a:r>
              <a:rPr lang="mn-MN" sz="2400" dirty="0" err="1">
                <a:solidFill>
                  <a:schemeClr val="accent2">
                    <a:lumMod val="75000"/>
                  </a:schemeClr>
                </a:solidFill>
                <a:latin typeface="Times New Roman" panose="02020603050405020304" pitchFamily="18" charset="0"/>
                <a:cs typeface="Times New Roman" panose="02020603050405020304" pitchFamily="18" charset="0"/>
              </a:rPr>
              <a:t>Навчсан</a:t>
            </a:r>
            <a:r>
              <a:rPr lang="mn-MN" sz="2400" dirty="0">
                <a:solidFill>
                  <a:schemeClr val="accent2">
                    <a:lumMod val="75000"/>
                  </a:schemeClr>
                </a:solidFill>
                <a:latin typeface="Times New Roman" panose="02020603050405020304" pitchFamily="18" charset="0"/>
                <a:cs typeface="Times New Roman" panose="02020603050405020304" pitchFamily="18" charset="0"/>
              </a:rPr>
              <a:t> хуй” //, Б.</a:t>
            </a:r>
            <a:r>
              <a:rPr lang="mn-MN" sz="2400" dirty="0" err="1">
                <a:solidFill>
                  <a:schemeClr val="accent2">
                    <a:lumMod val="75000"/>
                  </a:schemeClr>
                </a:solidFill>
                <a:latin typeface="Times New Roman" panose="02020603050405020304" pitchFamily="18" charset="0"/>
                <a:cs typeface="Times New Roman" panose="02020603050405020304" pitchFamily="18" charset="0"/>
              </a:rPr>
              <a:t>Батрэгзэдмаагийн</a:t>
            </a:r>
            <a:r>
              <a:rPr lang="mn-MN" sz="2400" dirty="0">
                <a:solidFill>
                  <a:schemeClr val="accent2">
                    <a:lumMod val="75000"/>
                  </a:schemeClr>
                </a:solidFill>
                <a:latin typeface="Times New Roman" panose="02020603050405020304" pitchFamily="18" charset="0"/>
                <a:cs typeface="Times New Roman" panose="02020603050405020304" pitchFamily="18" charset="0"/>
              </a:rPr>
              <a:t> “Хаалганы өмнө” //, Д.Төрбатын “Оройн дээд” //, </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А.Шартолгойн </a:t>
            </a:r>
            <a:r>
              <a:rPr lang="mn-MN" sz="2400" dirty="0">
                <a:solidFill>
                  <a:schemeClr val="accent2">
                    <a:lumMod val="75000"/>
                  </a:schemeClr>
                </a:solidFill>
                <a:latin typeface="Times New Roman" panose="02020603050405020304" pitchFamily="18" charset="0"/>
                <a:cs typeface="Times New Roman" panose="02020603050405020304" pitchFamily="18" charset="0"/>
              </a:rPr>
              <a:t>“Саран хөхөө</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”/2014/, </a:t>
            </a:r>
            <a:r>
              <a:rPr lang="mn-MN" sz="2400" dirty="0">
                <a:solidFill>
                  <a:schemeClr val="accent2">
                    <a:lumMod val="75000"/>
                  </a:schemeClr>
                </a:solidFill>
                <a:latin typeface="Times New Roman" panose="02020603050405020304" pitchFamily="18" charset="0"/>
                <a:cs typeface="Times New Roman" panose="02020603050405020304" pitchFamily="18" charset="0"/>
              </a:rPr>
              <a:t>“Үлэмжийн чанар” </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 П.Бадарч, Д.Төрбат нарын цомнолоор “Оройн дээд” дуулалт жүжиг /2014/, </a:t>
            </a:r>
            <a:r>
              <a:rPr lang="mn-MN" sz="2400" dirty="0">
                <a:solidFill>
                  <a:schemeClr val="accent2">
                    <a:lumMod val="75000"/>
                  </a:schemeClr>
                </a:solidFill>
                <a:latin typeface="Times New Roman" panose="02020603050405020304" pitchFamily="18" charset="0"/>
                <a:cs typeface="Times New Roman" panose="02020603050405020304" pitchFamily="18" charset="0"/>
              </a:rPr>
              <a:t>П.Цогнэмэхийн “Тэнгэрийн андгай” /2021/, С.Баярсайханы “Гоолингоо” </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дуулалт жүжиг/2010</a:t>
            </a:r>
            <a:r>
              <a:rPr lang="mn-MN" sz="2400" dirty="0">
                <a:solidFill>
                  <a:schemeClr val="accent2">
                    <a:lumMod val="75000"/>
                  </a:schemeClr>
                </a:solidFill>
                <a:latin typeface="Times New Roman" panose="02020603050405020304" pitchFamily="18" charset="0"/>
                <a:cs typeface="Times New Roman" panose="02020603050405020304" pitchFamily="18" charset="0"/>
              </a:rPr>
              <a:t>/, “Нил цагаан” /2021/ </a:t>
            </a:r>
          </a:p>
        </p:txBody>
      </p:sp>
    </p:spTree>
    <p:extLst>
      <p:ext uri="{BB962C8B-B14F-4D97-AF65-F5344CB8AC3E}">
        <p14:creationId xmlns:p14="http://schemas.microsoft.com/office/powerpoint/2010/main" val="3934399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4245"/>
          </a:xfrm>
        </p:spPr>
        <p:txBody>
          <a:bodyPr>
            <a:normAutofit/>
          </a:bodyPr>
          <a:lstStyle/>
          <a:p>
            <a:r>
              <a:rPr lang="mn-MN" sz="2800" b="1" dirty="0" smtClean="0">
                <a:latin typeface="Times New Roman" panose="02020603050405020304" pitchFamily="18" charset="0"/>
                <a:cs typeface="Times New Roman" panose="02020603050405020304" pitchFamily="18" charset="0"/>
              </a:rPr>
              <a:t>Жүжгийн зохиолын хувьд:</a:t>
            </a:r>
            <a:endParaRPr lang="mn-MN"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805218"/>
            <a:ext cx="10515600" cy="6155140"/>
          </a:xfrm>
        </p:spPr>
        <p:txBody>
          <a:bodyPr>
            <a:noAutofit/>
          </a:bodyPr>
          <a:lstStyle/>
          <a:p>
            <a:pPr algn="just"/>
            <a:r>
              <a:rPr lang="mn-MN" dirty="0" smtClean="0">
                <a:solidFill>
                  <a:schemeClr val="accent2">
                    <a:lumMod val="75000"/>
                  </a:schemeClr>
                </a:solidFill>
                <a:latin typeface="Times New Roman" panose="02020603050405020304" pitchFamily="18" charset="0"/>
                <a:cs typeface="Times New Roman" panose="02020603050405020304" pitchFamily="18" charset="0"/>
              </a:rPr>
              <a:t>Тухайн цаг үед нийгмийн байдал зарим талаараа тогтворгүй, тодорхой чиг баримжаа бүдэг, бүрхэг, үзэл санааны ертөнцөд янз бүрийн өнгө давамгайлсан уран зохиол, урлагийн бүтээлүүд гарч байсан. Уран зохиол, урлагийн хам хүрээнд өвөрмөц төрөл болох жүжгийн зохиолын байдал ямар байсан бэ?</a:t>
            </a:r>
          </a:p>
          <a:p>
            <a:pPr algn="just"/>
            <a:r>
              <a:rPr lang="mn-MN" dirty="0" smtClean="0">
                <a:solidFill>
                  <a:schemeClr val="accent2">
                    <a:lumMod val="75000"/>
                  </a:schemeClr>
                </a:solidFill>
                <a:latin typeface="Times New Roman" panose="02020603050405020304" pitchFamily="18" charset="0"/>
                <a:cs typeface="Times New Roman" panose="02020603050405020304" pitchFamily="18" charset="0"/>
              </a:rPr>
              <a:t>Уран зохиолын реалист чиглэлийн жүжгүүд, түүхэн болон аж байдлын сэдэвтэй, нийгмийн хурц, тулгамдсан асуудлыг хөндсөн жүжгүүд</a:t>
            </a:r>
          </a:p>
          <a:p>
            <a:pPr algn="just"/>
            <a:r>
              <a:rPr lang="mn-MN" dirty="0" smtClean="0">
                <a:solidFill>
                  <a:schemeClr val="accent2">
                    <a:lumMod val="75000"/>
                  </a:schemeClr>
                </a:solidFill>
                <a:latin typeface="Times New Roman" panose="02020603050405020304" pitchFamily="18" charset="0"/>
                <a:cs typeface="Times New Roman" panose="02020603050405020304" pitchFamily="18" charset="0"/>
              </a:rPr>
              <a:t>Нийгмийн сэтгэлгээний хувьсан хувирч байгаа өөрчлөлтүүд, хүн хэмээх </a:t>
            </a:r>
            <a:r>
              <a:rPr lang="mn-MN" dirty="0" err="1" smtClean="0">
                <a:solidFill>
                  <a:schemeClr val="accent2">
                    <a:lumMod val="75000"/>
                  </a:schemeClr>
                </a:solidFill>
                <a:latin typeface="Times New Roman" panose="02020603050405020304" pitchFamily="18" charset="0"/>
                <a:cs typeface="Times New Roman" panose="02020603050405020304" pitchFamily="18" charset="0"/>
              </a:rPr>
              <a:t>бодгалын</a:t>
            </a:r>
            <a:r>
              <a:rPr lang="mn-MN" dirty="0" smtClean="0">
                <a:solidFill>
                  <a:schemeClr val="accent2">
                    <a:lumMod val="75000"/>
                  </a:schemeClr>
                </a:solidFill>
                <a:latin typeface="Times New Roman" panose="02020603050405020304" pitchFamily="18" charset="0"/>
                <a:cs typeface="Times New Roman" panose="02020603050405020304" pitchFamily="18" charset="0"/>
              </a:rPr>
              <a:t> оршихуйн тухай асуудал, хүний төрөлхтний үнэт зүйлийн чухал нь юу болох, оршин байгаа ахуй, амьдралд нугарах, бөхийх, сөгдөх, үл итгэх байдал</a:t>
            </a:r>
          </a:p>
          <a:p>
            <a:pPr algn="just"/>
            <a:r>
              <a:rPr lang="mn-MN" dirty="0" smtClean="0">
                <a:solidFill>
                  <a:schemeClr val="accent2">
                    <a:lumMod val="75000"/>
                  </a:schemeClr>
                </a:solidFill>
                <a:latin typeface="Times New Roman" panose="02020603050405020304" pitchFamily="18" charset="0"/>
                <a:cs typeface="Times New Roman" panose="02020603050405020304" pitchFamily="18" charset="0"/>
              </a:rPr>
              <a:t>Бүтээл гэхээс илүү нийгмийн хар </a:t>
            </a:r>
            <a:r>
              <a:rPr lang="mn-MN" dirty="0" smtClean="0">
                <a:solidFill>
                  <a:schemeClr val="accent2">
                    <a:lumMod val="75000"/>
                  </a:schemeClr>
                </a:solidFill>
                <a:latin typeface="Times New Roman" panose="02020603050405020304" pitchFamily="18" charset="0"/>
                <a:cs typeface="Times New Roman" panose="02020603050405020304" pitchFamily="18" charset="0"/>
              </a:rPr>
              <a:t>масс-д </a:t>
            </a:r>
            <a:r>
              <a:rPr lang="mn-MN" dirty="0" smtClean="0">
                <a:solidFill>
                  <a:schemeClr val="accent2">
                    <a:lumMod val="75000"/>
                  </a:schemeClr>
                </a:solidFill>
                <a:latin typeface="Times New Roman" panose="02020603050405020304" pitchFamily="18" charset="0"/>
                <a:cs typeface="Times New Roman" panose="02020603050405020304" pitchFamily="18" charset="0"/>
              </a:rPr>
              <a:t>зориулсан “арилжаа”-ны жүжгүүд, хошин шогийн хамгийн доод түвшний үзүүлбэрүүд</a:t>
            </a:r>
            <a:endParaRPr lang="mn-MN"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9933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9216"/>
          </a:xfrm>
        </p:spPr>
        <p:txBody>
          <a:bodyPr>
            <a:normAutofit/>
          </a:bodyPr>
          <a:lstStyle/>
          <a:p>
            <a:r>
              <a:rPr lang="mn-MN" sz="2800" b="1" dirty="0" smtClean="0">
                <a:latin typeface="Times New Roman" panose="02020603050405020304" pitchFamily="18" charset="0"/>
                <a:cs typeface="Times New Roman" panose="02020603050405020304" pitchFamily="18" charset="0"/>
              </a:rPr>
              <a:t>Зохиолч Д.Урианхайн жүжгүүдийг онцолж үзвэл:</a:t>
            </a:r>
            <a:endParaRPr lang="mn-MN"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04342"/>
            <a:ext cx="10515600" cy="5172621"/>
          </a:xfrm>
        </p:spPr>
        <p:txBody>
          <a:bodyPr>
            <a:normAutofit/>
          </a:bodyPr>
          <a:lstStyle/>
          <a:p>
            <a:pPr algn="just"/>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Уран зохиолын олон урсгалаар бичиж, туурвиж уран бүтээлийн эрэл хайгуулыг байнга туршин үзэж, хийж байдаг хүн бол Д.Урианхай зохиолч.</a:t>
            </a:r>
          </a:p>
          <a:p>
            <a:pPr algn="just"/>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Түүний жүжгүүд реалист, </a:t>
            </a:r>
            <a:r>
              <a:rPr lang="mn-MN" sz="2400" dirty="0" err="1" smtClean="0">
                <a:solidFill>
                  <a:schemeClr val="accent2">
                    <a:lumMod val="75000"/>
                  </a:schemeClr>
                </a:solidFill>
                <a:latin typeface="Times New Roman" panose="02020603050405020304" pitchFamily="18" charset="0"/>
                <a:cs typeface="Times New Roman" panose="02020603050405020304" pitchFamily="18" charset="0"/>
              </a:rPr>
              <a:t>абсурд</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 </a:t>
            </a:r>
            <a:r>
              <a:rPr lang="mn-MN" sz="2400" dirty="0" err="1" smtClean="0">
                <a:solidFill>
                  <a:schemeClr val="accent2">
                    <a:lumMod val="75000"/>
                  </a:schemeClr>
                </a:solidFill>
                <a:latin typeface="Times New Roman" panose="02020603050405020304" pitchFamily="18" charset="0"/>
                <a:cs typeface="Times New Roman" panose="02020603050405020304" pitchFamily="18" charset="0"/>
              </a:rPr>
              <a:t>модерн</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 </a:t>
            </a:r>
            <a:r>
              <a:rPr lang="mn-MN" sz="2400" dirty="0" err="1" smtClean="0">
                <a:solidFill>
                  <a:schemeClr val="accent2">
                    <a:lumMod val="75000"/>
                  </a:schemeClr>
                </a:solidFill>
                <a:latin typeface="Times New Roman" panose="02020603050405020304" pitchFamily="18" charset="0"/>
                <a:cs typeface="Times New Roman" panose="02020603050405020304" pitchFamily="18" charset="0"/>
              </a:rPr>
              <a:t>экзистенциалист</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 зэрэг урсгалын хүрээнд, бас гүн ухааны өнгө аяс бүхий байдлаар бичигдсэн жүжгүүд </a:t>
            </a:r>
          </a:p>
          <a:p>
            <a:pPr algn="just"/>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 Төрөхөөс өмнө үхэхээс хойно /реалист/</a:t>
            </a:r>
          </a:p>
          <a:p>
            <a:pPr algn="just"/>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 Ганц алхахад л уулзана /</a:t>
            </a:r>
            <a:r>
              <a:rPr lang="mn-MN" sz="2400" dirty="0" err="1" smtClean="0">
                <a:solidFill>
                  <a:schemeClr val="accent2">
                    <a:lumMod val="75000"/>
                  </a:schemeClr>
                </a:solidFill>
                <a:latin typeface="Times New Roman" panose="02020603050405020304" pitchFamily="18" charset="0"/>
                <a:cs typeface="Times New Roman" panose="02020603050405020304" pitchFamily="18" charset="0"/>
              </a:rPr>
              <a:t>абсурд</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a:t>
            </a:r>
          </a:p>
          <a:p>
            <a:pPr algn="just"/>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 Хоёроос хасах нэг, тэнцэх нь тэг буюу харанхуйд харагдахгүй /</a:t>
            </a:r>
            <a:r>
              <a:rPr lang="mn-MN" sz="2400" dirty="0" err="1" smtClean="0">
                <a:solidFill>
                  <a:schemeClr val="accent2">
                    <a:lumMod val="75000"/>
                  </a:schemeClr>
                </a:solidFill>
                <a:latin typeface="Times New Roman" panose="02020603050405020304" pitchFamily="18" charset="0"/>
                <a:cs typeface="Times New Roman" panose="02020603050405020304" pitchFamily="18" charset="0"/>
              </a:rPr>
              <a:t>модерн</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a:t>
            </a:r>
          </a:p>
          <a:p>
            <a:pPr algn="just"/>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 Хүн бүгд би /</a:t>
            </a:r>
            <a:r>
              <a:rPr lang="mn-MN" sz="2400" dirty="0" err="1" smtClean="0">
                <a:solidFill>
                  <a:schemeClr val="accent2">
                    <a:lumMod val="75000"/>
                  </a:schemeClr>
                </a:solidFill>
                <a:latin typeface="Times New Roman" panose="02020603050405020304" pitchFamily="18" charset="0"/>
                <a:cs typeface="Times New Roman" panose="02020603050405020304" pitchFamily="18" charset="0"/>
              </a:rPr>
              <a:t>экзистенциалист</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a:t>
            </a:r>
          </a:p>
          <a:p>
            <a:pPr marL="0" indent="0" algn="just">
              <a:buNone/>
            </a:pP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Тухайлбал, “Хүн бүгд би” жүжиг нь зургаан баатартай боловч цорын ганц дүртэй бөгөөд Дүүдий гэгч эрэгтэй болно. Жүжиг нэлээд өгүүлэмжийн хувьд нурших маягтай, тэрээр бодол, эргэцүүлэл, өчил, </a:t>
            </a:r>
            <a:r>
              <a:rPr lang="mn-MN" sz="2400" dirty="0" err="1" smtClean="0">
                <a:solidFill>
                  <a:schemeClr val="accent2">
                    <a:lumMod val="75000"/>
                  </a:schemeClr>
                </a:solidFill>
                <a:latin typeface="Times New Roman" panose="02020603050405020304" pitchFamily="18" charset="0"/>
                <a:cs typeface="Times New Roman" panose="02020603050405020304" pitchFamily="18" charset="0"/>
              </a:rPr>
              <a:t>гунихрал</a:t>
            </a:r>
            <a:r>
              <a:rPr lang="mn-MN" sz="2400" dirty="0" smtClean="0">
                <a:solidFill>
                  <a:schemeClr val="accent2">
                    <a:lumMod val="75000"/>
                  </a:schemeClr>
                </a:solidFill>
                <a:latin typeface="Times New Roman" panose="02020603050405020304" pitchFamily="18" charset="0"/>
                <a:cs typeface="Times New Roman" panose="02020603050405020304" pitchFamily="18" charset="0"/>
              </a:rPr>
              <a:t>, бодрол, бясалгал гээд олон төрх байдлаар гарч өнөөгийн нийгмийн сэтгэлзүйн гажуудал, эвдрэл, хоосрол,үнэн дүр төрхийг эмгэнэлт хэлбэрээр сонирхолтой үзүүлсэн.</a:t>
            </a:r>
            <a:endParaRPr lang="mn-MN" sz="2400"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9438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886</TotalTime>
  <Words>2752</Words>
  <Application>Microsoft Office PowerPoint</Application>
  <PresentationFormat>Widescreen</PresentationFormat>
  <Paragraphs>90</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Office Theme</vt:lpstr>
      <vt:lpstr> Шилжилтийн үеийн Монголын уран зохиолын төлөв байдал, чиг хандлага</vt:lpstr>
      <vt:lpstr>1980-ад оны сүүлч 1990-эд оны үеийн нийгмийн болон сэтгэлгээний хувьсгалын үеийн урлаг, уран зохиолын байдал</vt:lpstr>
      <vt:lpstr>Тухайн үеийн бүтээлүүдийг ажиглавал;</vt:lpstr>
      <vt:lpstr>Уран зохиолын төрлөөр шинэ тутам бүтээлүүд гарсан нь, онцлох зохиолууд ;</vt:lpstr>
      <vt:lpstr>Өгүүллэгээс: </vt:lpstr>
      <vt:lpstr>ШҮЛЭГ 1991 онд “Ахуйн шүлгийг үзэн ядна. Яруу найргийн магтаалд ханаж цадлаа. Бид жинхэнэ яруу найргийн төлөө тэмцэнэ.”/47/ хэмээн Монголын утга зохиолд орж ирсэн Ц.Буянзаяа, Г.Аюурзана, Л.Өлзийтөгс, Б.Галсансүх нарын шүлэгчид эдүгээ нэгэнт зохиол бүтээл нь өөрийн гэсэн уншигчидтай болсон байна. </vt:lpstr>
      <vt:lpstr>1990-2021 оны жүжгүүдээс, дуулалт жүжиг</vt:lpstr>
      <vt:lpstr>Жүжгийн зохиолын хувьд:</vt:lpstr>
      <vt:lpstr>Зохиолч Д.Урианхайн жүжгүүдийг онцолж үзвэл:</vt:lpstr>
      <vt:lpstr>Дүүдийгийн дүрийн мөн чанар, уг дүрээр чухам юуг харуулах гэсэн бэ?</vt:lpstr>
      <vt:lpstr>Уран зохиолын судлал, шинжлэл, уран сайхны шүүмж</vt:lpstr>
      <vt:lpstr>Жүжиг, кино, өгүүллэг, шүлгийн судлал, шинжлэлийн зарим бүтээлүүд</vt:lpstr>
      <vt:lpstr>1990-эд оны сүүлч, 2000-аад оны эхэн хагасын уран зохиол</vt:lpstr>
      <vt:lpstr>1990-эд оноос эдүгээ үеийн хүүхдийн уран зохиол</vt:lpstr>
      <vt:lpstr>Хүүхдийн зарим жүжгүүд</vt:lpstr>
      <vt:lpstr>Уран зохиолын тогтмол хэвлэлүүд</vt:lpstr>
      <vt:lpstr>Шилжилтийн үеийн томоохон туульсын зохиолууд ялангуяа түүхэн уран сайхны, түүхэн аж байдлын романууд дах “түүхэн дүр”-ийн бүтээлт зарим талаар шинэлэг байж дэвшил гарсан, бас ухралт ч болсон. </vt:lpstr>
      <vt:lpstr>1931-1990-ээд оны эхэн үеийг хүртэлх Монголын уран зохиол, урлагт VIII Богд Жибзүндамба хутагтын дүрийг ийн бичиж, үзүүлж байсан билээ.</vt:lpstr>
      <vt:lpstr>Ши.Аюушийн “Хатан Долгор, харц Дамдин” аялгуут дуулалт, Д.Нацагдоржийн “Их авхай” /1934/ хэмээх жүжгийн Богд хааны дүр</vt:lpstr>
      <vt:lpstr>Тууж бичлэгийн шинэ хандлага, зарим бүтээлийн жишээн дээр</vt:lpstr>
      <vt:lpstr>Бямбын Ринченгийн “Үүрийн туяа” /1947-1955/.71.., романд</vt:lpstr>
      <vt:lpstr>“Түүхэн дүр”-ийг гажуудуулсан, түүхийг уран сайхнаар бичиж байна, хэмээн элийрсэн тийм нэгэн “роман” бол “Чингис хааны нууц түүх”</vt:lpstr>
      <vt:lpstr>Хоёрдугаарт:</vt:lpstr>
      <vt:lpstr>PowerPoint Presentation</vt:lpstr>
      <vt:lpstr>Шилжилтийн үеийн уран зохиолын тухайд,</vt:lpstr>
      <vt:lpstr>            АНХААРАЛ ТАВЬСАНД БАЯРЛАЛАА.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Монголын уран зохиол дах "түүхэн дүр"-ийн асуудалд, уран зохиолын шинэ хандлага</dc:title>
  <dc:creator>Khishigsukh Byambasuren</dc:creator>
  <cp:lastModifiedBy>Khishigsukh Byambasuren</cp:lastModifiedBy>
  <cp:revision>72</cp:revision>
  <dcterms:created xsi:type="dcterms:W3CDTF">2021-12-07T06:41:12Z</dcterms:created>
  <dcterms:modified xsi:type="dcterms:W3CDTF">2021-12-14T13:10:55Z</dcterms:modified>
</cp:coreProperties>
</file>