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4710" autoAdjust="0"/>
  </p:normalViewPr>
  <p:slideViewPr>
    <p:cSldViewPr snapToGrid="0">
      <p:cViewPr varScale="1">
        <p:scale>
          <a:sx n="108" d="100"/>
          <a:sy n="108" d="100"/>
        </p:scale>
        <p:origin x="72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/>
              <a:pPr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/>
              <a:pPr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/>
              <a:pPr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/>
              <a:pPr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/>
              <a:pPr/>
              <a:t>11/26/2021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/>
              <a:pPr/>
              <a:t>11/26/2021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/>
              <a:pPr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/>
              <a:pPr/>
              <a:t>11/26/2021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/>
              <a:pPr/>
              <a:t>11/26/2021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/>
              <a:pPr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/>
              <a:pPr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/>
              <a:pPr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lV3qCzM5uQ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youtube.com/watch?v=5Da2iw59ErU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2D1B35-F734-47F6-9318-A4D5AAD4D9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AMERICAN VOICES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B9E0E62-E8E3-455C-A9BE-DE46EA4411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Based</a:t>
            </a:r>
            <a:r>
              <a:rPr lang="cs-CZ"/>
              <a:t> on </a:t>
            </a:r>
            <a:r>
              <a:rPr lang="cs-CZ">
                <a:solidFill>
                  <a:srgbClr val="0070C0"/>
                </a:solidFill>
              </a:rPr>
              <a:t>Wolfram</a:t>
            </a:r>
            <a:r>
              <a:rPr lang="cs-CZ"/>
              <a:t> and </a:t>
            </a:r>
            <a:r>
              <a:rPr lang="cs-CZ" err="1">
                <a:solidFill>
                  <a:srgbClr val="0070C0"/>
                </a:solidFill>
              </a:rPr>
              <a:t>ward</a:t>
            </a:r>
            <a:endParaRPr lang="cs-CZ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762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831F27-1010-4A6D-8815-659C40923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73934"/>
            <a:ext cx="8726054" cy="579011"/>
          </a:xfrm>
        </p:spPr>
        <p:txBody>
          <a:bodyPr>
            <a:normAutofit fontScale="90000"/>
          </a:bodyPr>
          <a:lstStyle/>
          <a:p>
            <a:r>
              <a:rPr lang="cs-CZ"/>
              <a:t>APPALACHIAN ENGLISH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B84B443-DD8F-48DF-8C68-DB14CFC9B441}"/>
              </a:ext>
            </a:extLst>
          </p:cNvPr>
          <p:cNvSpPr txBox="1"/>
          <p:nvPr/>
        </p:nvSpPr>
        <p:spPr>
          <a:xfrm>
            <a:off x="252846" y="1241434"/>
            <a:ext cx="73862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noProof="1">
                <a:latin typeface="Bahnschrift Condensed" panose="020B0502040204020203" pitchFamily="34" charset="0"/>
              </a:rPr>
              <a:t>Southern American English (SAE) is the most widely recognized regional dialect of American English, but is also most negatively evaluated  → negative stereotypes and linguistic discrimination  </a:t>
            </a:r>
            <a:br>
              <a:rPr lang="cs-CZ" noProof="1">
                <a:latin typeface="Bahnschrift Condensed" panose="020B0502040204020203" pitchFamily="34" charset="0"/>
              </a:rPr>
            </a:br>
            <a:r>
              <a:rPr lang="cs-CZ" noProof="1">
                <a:latin typeface="Bahnschrift Condensed" panose="020B0502040204020203" pitchFamily="34" charset="0"/>
              </a:rPr>
              <a:t>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noProof="1">
                <a:latin typeface="Bahnschrift Condensed" panose="020B0502040204020203" pitchFamily="34" charset="0"/>
              </a:rPr>
              <a:t>exaggerated portrayals in movies (</a:t>
            </a:r>
            <a:r>
              <a:rPr lang="cs-CZ" i="1" noProof="1">
                <a:latin typeface="Bahnschrift Condensed" panose="020B0502040204020203" pitchFamily="34" charset="0"/>
              </a:rPr>
              <a:t>Gone with the Wind)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i="1" noProof="1">
              <a:latin typeface="Bahnschrift Condensed" panose="020B0502040204020203" pitchFamily="3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noProof="1">
                <a:latin typeface="Bahnschrift Condensed" panose="020B0502040204020203" pitchFamily="34" charset="0"/>
              </a:rPr>
              <a:t>features:</a:t>
            </a:r>
            <a:br>
              <a:rPr lang="cs-CZ" noProof="1">
                <a:latin typeface="Bahnschrift Condensed" panose="020B0502040204020203" pitchFamily="34" charset="0"/>
              </a:rPr>
            </a:br>
            <a:r>
              <a:rPr lang="cs-CZ" noProof="1">
                <a:latin typeface="Bahnschrift Condensed" panose="020B0502040204020203" pitchFamily="34" charset="0"/>
              </a:rPr>
              <a:t>- y‘all, fixin‘ (meaning intending) </a:t>
            </a:r>
            <a:br>
              <a:rPr lang="cs-CZ" noProof="1">
                <a:latin typeface="Bahnschrift Condensed" panose="020B0502040204020203" pitchFamily="34" charset="0"/>
              </a:rPr>
            </a:br>
            <a:r>
              <a:rPr lang="cs-CZ" noProof="1">
                <a:latin typeface="Bahnschrift Condensed" panose="020B0502040204020203" pitchFamily="34" charset="0"/>
              </a:rPr>
              <a:t>- using more modals for politeness (I might could leave work early today, might should oughta) </a:t>
            </a:r>
            <a:br>
              <a:rPr lang="cs-CZ" noProof="1">
                <a:latin typeface="Bahnschrift Condensed" panose="020B0502040204020203" pitchFamily="34" charset="0"/>
              </a:rPr>
            </a:br>
            <a:r>
              <a:rPr lang="cs-CZ" noProof="1">
                <a:latin typeface="Bahnschrift Condensed" panose="020B0502040204020203" pitchFamily="34" charset="0"/>
              </a:rPr>
              <a:t>- merging vowels: pen – pin, ten – tin </a:t>
            </a:r>
            <a:br>
              <a:rPr lang="cs-CZ" noProof="1">
                <a:latin typeface="Bahnschrift Condensed" panose="020B0502040204020203" pitchFamily="34" charset="0"/>
              </a:rPr>
            </a:br>
            <a:r>
              <a:rPr lang="cs-CZ" noProof="1">
                <a:latin typeface="Bahnschrift Condensed" panose="020B0502040204020203" pitchFamily="34" charset="0"/>
              </a:rPr>
              <a:t>- „Southern Shift“: the vowel in </a:t>
            </a:r>
            <a:r>
              <a:rPr lang="cs-CZ" i="1" noProof="1">
                <a:latin typeface="Bahnschrift Condensed" panose="020B0502040204020203" pitchFamily="34" charset="0"/>
              </a:rPr>
              <a:t>way, stayed </a:t>
            </a:r>
            <a:r>
              <a:rPr lang="cs-CZ" noProof="1">
                <a:latin typeface="Bahnschrift Condensed" panose="020B0502040204020203" pitchFamily="34" charset="0"/>
              </a:rPr>
              <a:t>sounds like the one in </a:t>
            </a:r>
            <a:r>
              <a:rPr lang="cs-CZ" i="1" noProof="1">
                <a:latin typeface="Bahnschrift Condensed" panose="020B0502040204020203" pitchFamily="34" charset="0"/>
              </a:rPr>
              <a:t>father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i="1" noProof="1">
              <a:latin typeface="Bahnschrift Condensed" panose="020B0502040204020203" pitchFamily="3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noProof="1">
                <a:latin typeface="Bahnschrift Condensed" panose="020B0502040204020203" pitchFamily="34" charset="0"/>
              </a:rPr>
              <a:t>the diffusion of these features is most likely caused by the urbanization process; migration to towns → contact among formerly local dialects → the spreading of dialects </a:t>
            </a:r>
          </a:p>
          <a:p>
            <a:endParaRPr lang="cs-CZ">
              <a:latin typeface="Bahnschrift Condensed" panose="020B0502040204020203" pitchFamily="34" charset="0"/>
            </a:endParaRPr>
          </a:p>
        </p:txBody>
      </p:sp>
      <p:pic>
        <p:nvPicPr>
          <p:cNvPr id="4" name="Obrázek 3" descr="Obsah obrázku text, osoba, dítě, pózování&#10;&#10;Popis byl vytvořen automaticky">
            <a:extLst>
              <a:ext uri="{FF2B5EF4-FFF2-40B4-BE49-F238E27FC236}">
                <a16:creationId xmlns:a16="http://schemas.microsoft.com/office/drawing/2014/main" id="{57B38331-2A6E-46FF-A73F-A87E16878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334" y="141010"/>
            <a:ext cx="2251798" cy="3239719"/>
          </a:xfrm>
          <a:prstGeom prst="rect">
            <a:avLst/>
          </a:prstGeom>
        </p:spPr>
      </p:pic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5E39B914-1DB0-433E-A102-A73059681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610" y="3617153"/>
            <a:ext cx="3145971" cy="185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96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831F27-1010-4A6D-8815-659C40923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73934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cs-CZ"/>
              <a:t>YAKKING WITH THE YANKEES (NEW ENGLAND)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B84B443-DD8F-48DF-8C68-DB14CFC9B441}"/>
              </a:ext>
            </a:extLst>
          </p:cNvPr>
          <p:cNvSpPr txBox="1"/>
          <p:nvPr/>
        </p:nvSpPr>
        <p:spPr>
          <a:xfrm>
            <a:off x="457200" y="1835449"/>
            <a:ext cx="81141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err="1">
                <a:latin typeface="Bahnschrift Condensed" panose="020B0502040204020203" pitchFamily="34" charset="0"/>
              </a:rPr>
              <a:t>Specific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vocabulary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relating</a:t>
            </a:r>
            <a:r>
              <a:rPr lang="cs-CZ">
                <a:latin typeface="Bahnschrift Condensed" panose="020B0502040204020203" pitchFamily="34" charset="0"/>
              </a:rPr>
              <a:t> to </a:t>
            </a:r>
            <a:r>
              <a:rPr lang="cs-CZ" err="1">
                <a:latin typeface="Bahnschrift Condensed" panose="020B0502040204020203" pitchFamily="34" charset="0"/>
              </a:rPr>
              <a:t>nautical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terms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or</a:t>
            </a:r>
            <a:r>
              <a:rPr lang="cs-CZ">
                <a:latin typeface="Bahnschrift Condensed" panose="020B0502040204020203" pitchFamily="34" charset="0"/>
              </a:rPr>
              <a:t> gastronomy (</a:t>
            </a:r>
            <a:r>
              <a:rPr lang="cs-CZ" i="1" err="1">
                <a:latin typeface="Bahnschrift Condensed" panose="020B0502040204020203" pitchFamily="34" charset="0"/>
              </a:rPr>
              <a:t>hamburg</a:t>
            </a:r>
            <a:r>
              <a:rPr lang="cs-CZ" i="1">
                <a:latin typeface="Bahnschrift Condensed" panose="020B0502040204020203" pitchFamily="34" charset="0"/>
              </a:rPr>
              <a:t> -  </a:t>
            </a:r>
            <a:r>
              <a:rPr lang="cs-CZ" err="1">
                <a:latin typeface="Bahnschrift Condensed" panose="020B0502040204020203" pitchFamily="34" charset="0"/>
              </a:rPr>
              <a:t>ground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beef</a:t>
            </a:r>
            <a:r>
              <a:rPr lang="cs-CZ">
                <a:latin typeface="Bahnschrift Condensed" panose="020B0502040204020203" pitchFamily="34" charset="0"/>
              </a:rPr>
              <a:t>, </a:t>
            </a:r>
            <a:r>
              <a:rPr lang="cs-CZ" i="1" err="1">
                <a:latin typeface="Bahnschrift Condensed" panose="020B0502040204020203" pitchFamily="34" charset="0"/>
              </a:rPr>
              <a:t>tonic</a:t>
            </a:r>
            <a:r>
              <a:rPr lang="cs-CZ" i="1">
                <a:latin typeface="Bahnschrift Condensed" panose="020B0502040204020203" pitchFamily="34" charset="0"/>
              </a:rPr>
              <a:t>  -  </a:t>
            </a:r>
            <a:r>
              <a:rPr lang="cs-CZ" err="1">
                <a:latin typeface="Bahnschrift Condensed" panose="020B0502040204020203" pitchFamily="34" charset="0"/>
              </a:rPr>
              <a:t>carbonated</a:t>
            </a:r>
            <a:r>
              <a:rPr lang="cs-CZ">
                <a:latin typeface="Bahnschrift Condensed" panose="020B0502040204020203" pitchFamily="34" charset="0"/>
              </a:rPr>
              <a:t> drink) </a:t>
            </a:r>
            <a:br>
              <a:rPr lang="cs-CZ">
                <a:latin typeface="Bahnschrift Condensed" panose="020B0502040204020203" pitchFamily="34" charset="0"/>
              </a:rPr>
            </a:br>
            <a:endParaRPr lang="cs-CZ"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err="1">
                <a:latin typeface="Bahnschrift Condensed" panose="020B0502040204020203" pitchFamily="34" charset="0"/>
              </a:rPr>
              <a:t>Pronunciation</a:t>
            </a:r>
            <a:r>
              <a:rPr lang="cs-CZ">
                <a:latin typeface="Bahnschrift Condensed" panose="020B0502040204020203" pitchFamily="34" charset="0"/>
              </a:rPr>
              <a:t>:</a:t>
            </a:r>
            <a:br>
              <a:rPr lang="cs-CZ">
                <a:latin typeface="Bahnschrift Condensed" panose="020B0502040204020203" pitchFamily="34" charset="0"/>
              </a:rPr>
            </a:br>
            <a:r>
              <a:rPr lang="cs-CZ">
                <a:latin typeface="Bahnschrift Condensed" panose="020B0502040204020203" pitchFamily="34" charset="0"/>
              </a:rPr>
              <a:t>- </a:t>
            </a:r>
            <a:r>
              <a:rPr lang="cs-CZ" err="1">
                <a:latin typeface="Bahnschrift Condensed" panose="020B0502040204020203" pitchFamily="34" charset="0"/>
              </a:rPr>
              <a:t>Dropping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of</a:t>
            </a:r>
            <a:r>
              <a:rPr lang="cs-CZ">
                <a:latin typeface="Bahnschrift Condensed" panose="020B0502040204020203" pitchFamily="34" charset="0"/>
              </a:rPr>
              <a:t> post-</a:t>
            </a:r>
            <a:r>
              <a:rPr lang="cs-CZ" err="1">
                <a:latin typeface="Bahnschrift Condensed" panose="020B0502040204020203" pitchFamily="34" charset="0"/>
              </a:rPr>
              <a:t>vocalic</a:t>
            </a:r>
            <a:r>
              <a:rPr lang="cs-CZ">
                <a:latin typeface="Bahnschrift Condensed" panose="020B0502040204020203" pitchFamily="34" charset="0"/>
              </a:rPr>
              <a:t> r (</a:t>
            </a:r>
            <a:r>
              <a:rPr lang="cs-CZ" i="1" err="1">
                <a:latin typeface="Bahnschrift Condensed" panose="020B0502040204020203" pitchFamily="34" charset="0"/>
              </a:rPr>
              <a:t>cah</a:t>
            </a:r>
            <a:r>
              <a:rPr lang="cs-CZ">
                <a:latin typeface="Bahnschrift Condensed" panose="020B0502040204020203" pitchFamily="34" charset="0"/>
              </a:rPr>
              <a:t>  </a:t>
            </a:r>
            <a:r>
              <a:rPr lang="cs-CZ" err="1">
                <a:latin typeface="Bahnschrift Condensed" panose="020B0502040204020203" pitchFamily="34" charset="0"/>
              </a:rPr>
              <a:t>for</a:t>
            </a:r>
            <a:r>
              <a:rPr lang="cs-CZ">
                <a:latin typeface="Bahnschrift Condensed" panose="020B0502040204020203" pitchFamily="34" charset="0"/>
              </a:rPr>
              <a:t> car, </a:t>
            </a:r>
            <a:r>
              <a:rPr lang="cs-CZ" i="1" err="1">
                <a:latin typeface="Bahnschrift Condensed" panose="020B0502040204020203" pitchFamily="34" charset="0"/>
              </a:rPr>
              <a:t>bahn</a:t>
            </a:r>
            <a:r>
              <a:rPr lang="cs-CZ">
                <a:latin typeface="Bahnschrift Condensed" panose="020B0502040204020203" pitchFamily="34" charset="0"/>
              </a:rPr>
              <a:t>  </a:t>
            </a:r>
            <a:r>
              <a:rPr lang="cs-CZ" err="1">
                <a:latin typeface="Bahnschrift Condensed" panose="020B0502040204020203" pitchFamily="34" charset="0"/>
              </a:rPr>
              <a:t>for</a:t>
            </a:r>
            <a:r>
              <a:rPr lang="cs-CZ">
                <a:latin typeface="Bahnschrift Condensed" panose="020B0502040204020203" pitchFamily="34" charset="0"/>
              </a:rPr>
              <a:t> barn, </a:t>
            </a:r>
            <a:r>
              <a:rPr lang="cs-CZ" i="1" err="1">
                <a:latin typeface="Bahnschrift Condensed" panose="020B0502040204020203" pitchFamily="34" charset="0"/>
              </a:rPr>
              <a:t>Woosta</a:t>
            </a:r>
            <a:r>
              <a:rPr lang="cs-CZ" i="1">
                <a:latin typeface="Bahnschrift Condensed" panose="020B0502040204020203" pitchFamily="34" charset="0"/>
              </a:rPr>
              <a:t>  </a:t>
            </a:r>
            <a:r>
              <a:rPr lang="cs-CZ" err="1">
                <a:latin typeface="Bahnschrift Condensed" panose="020B0502040204020203" pitchFamily="34" charset="0"/>
              </a:rPr>
              <a:t>for</a:t>
            </a:r>
            <a:r>
              <a:rPr lang="cs-CZ">
                <a:latin typeface="Bahnschrift Condensed" panose="020B0502040204020203" pitchFamily="34" charset="0"/>
              </a:rPr>
              <a:t> Worcester) </a:t>
            </a:r>
            <a:br>
              <a:rPr lang="cs-CZ">
                <a:latin typeface="Bahnschrift Condensed" panose="020B0502040204020203" pitchFamily="34" charset="0"/>
              </a:rPr>
            </a:br>
            <a:r>
              <a:rPr lang="cs-CZ">
                <a:latin typeface="Bahnschrift Condensed" panose="020B0502040204020203" pitchFamily="34" charset="0"/>
              </a:rPr>
              <a:t>- </a:t>
            </a:r>
            <a:r>
              <a:rPr lang="cs-CZ" err="1">
                <a:latin typeface="Bahnschrift Condensed" panose="020B0502040204020203" pitchFamily="34" charset="0"/>
              </a:rPr>
              <a:t>distinction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between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i="1" err="1">
                <a:latin typeface="Bahnschrift Condensed" panose="020B0502040204020203" pitchFamily="34" charset="0"/>
              </a:rPr>
              <a:t>for</a:t>
            </a:r>
            <a:r>
              <a:rPr lang="cs-CZ" i="1">
                <a:latin typeface="Bahnschrift Condensed" panose="020B0502040204020203" pitchFamily="34" charset="0"/>
              </a:rPr>
              <a:t> x </a:t>
            </a:r>
            <a:r>
              <a:rPr lang="cs-CZ" i="1" err="1">
                <a:latin typeface="Bahnschrift Condensed" panose="020B0502040204020203" pitchFamily="34" charset="0"/>
              </a:rPr>
              <a:t>four</a:t>
            </a:r>
            <a:r>
              <a:rPr lang="cs-CZ" i="1">
                <a:latin typeface="Bahnschrift Condensed" panose="020B0502040204020203" pitchFamily="34" charset="0"/>
              </a:rPr>
              <a:t>, </a:t>
            </a:r>
            <a:r>
              <a:rPr lang="cs-CZ" i="1" err="1">
                <a:latin typeface="Bahnschrift Condensed" panose="020B0502040204020203" pitchFamily="34" charset="0"/>
              </a:rPr>
              <a:t>horse</a:t>
            </a:r>
            <a:r>
              <a:rPr lang="cs-CZ" i="1">
                <a:latin typeface="Bahnschrift Condensed" panose="020B0502040204020203" pitchFamily="34" charset="0"/>
              </a:rPr>
              <a:t> x </a:t>
            </a:r>
            <a:r>
              <a:rPr lang="cs-CZ" i="1" err="1">
                <a:latin typeface="Bahnschrift Condensed" panose="020B0502040204020203" pitchFamily="34" charset="0"/>
              </a:rPr>
              <a:t>hoarse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br>
              <a:rPr lang="cs-CZ" i="1">
                <a:latin typeface="Bahnschrift Condensed" panose="020B0502040204020203" pitchFamily="34" charset="0"/>
              </a:rPr>
            </a:br>
            <a:r>
              <a:rPr lang="cs-CZ" i="1">
                <a:latin typeface="Bahnschrift Condensed" panose="020B0502040204020203" pitchFamily="34" charset="0"/>
              </a:rPr>
              <a:t>-  </a:t>
            </a:r>
            <a:r>
              <a:rPr lang="cs-CZ">
                <a:latin typeface="Bahnschrift Condensed" panose="020B0502040204020203" pitchFamily="34" charset="0"/>
              </a:rPr>
              <a:t>Vermont: </a:t>
            </a:r>
            <a:r>
              <a:rPr lang="cs-CZ" i="1" err="1">
                <a:latin typeface="Bahnschrift Condensed" panose="020B0502040204020203" pitchFamily="34" charset="0"/>
              </a:rPr>
              <a:t>cow</a:t>
            </a:r>
            <a:r>
              <a:rPr lang="cs-CZ" i="1">
                <a:latin typeface="Bahnschrift Condensed" panose="020B0502040204020203" pitchFamily="34" charset="0"/>
              </a:rPr>
              <a:t>  </a:t>
            </a:r>
            <a:r>
              <a:rPr lang="cs-CZ" err="1">
                <a:latin typeface="Bahnschrift Condensed" panose="020B0502040204020203" pitchFamily="34" charset="0"/>
              </a:rPr>
              <a:t>pronounced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like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i="1" err="1">
                <a:latin typeface="Bahnschrift Condensed" panose="020B0502040204020203" pitchFamily="34" charset="0"/>
              </a:rPr>
              <a:t>kyou</a:t>
            </a:r>
            <a:r>
              <a:rPr lang="cs-CZ">
                <a:latin typeface="Bahnschrift Condensed" panose="020B0502040204020203" pitchFamily="34" charset="0"/>
              </a:rPr>
              <a:t>, </a:t>
            </a:r>
            <a:r>
              <a:rPr lang="cs-CZ" i="1" err="1">
                <a:latin typeface="Bahnschrift Condensed" panose="020B0502040204020203" pitchFamily="34" charset="0"/>
              </a:rPr>
              <a:t>kite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like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i="1" err="1">
                <a:latin typeface="Bahnschrift Condensed" panose="020B0502040204020203" pitchFamily="34" charset="0"/>
              </a:rPr>
              <a:t>koit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r>
              <a:rPr lang="cs-CZ">
                <a:latin typeface="Bahnschrift Condensed" panose="020B0502040204020203" pitchFamily="34" charset="0"/>
              </a:rPr>
              <a:t>; </a:t>
            </a:r>
            <a:r>
              <a:rPr lang="cs-CZ" err="1">
                <a:latin typeface="Bahnschrift Condensed" panose="020B0502040204020203" pitchFamily="34" charset="0"/>
              </a:rPr>
              <a:t>glottal</a:t>
            </a:r>
            <a:r>
              <a:rPr lang="cs-CZ">
                <a:latin typeface="Bahnschrift Condensed" panose="020B0502040204020203" pitchFamily="34" charset="0"/>
              </a:rPr>
              <a:t> stop</a:t>
            </a:r>
            <a:br>
              <a:rPr lang="cs-CZ" i="1">
                <a:latin typeface="Bahnschrift Condensed" panose="020B0502040204020203" pitchFamily="34" charset="0"/>
              </a:rPr>
            </a:br>
            <a:r>
              <a:rPr lang="cs-CZ" i="1">
                <a:latin typeface="Bahnschrift Condensed" panose="020B0502040204020203" pitchFamily="34" charset="0"/>
              </a:rPr>
              <a:t>- </a:t>
            </a:r>
            <a:r>
              <a:rPr lang="cs-CZ">
                <a:latin typeface="Bahnschrift Condensed" panose="020B0502040204020203" pitchFamily="34" charset="0"/>
              </a:rPr>
              <a:t>many </a:t>
            </a:r>
            <a:r>
              <a:rPr lang="cs-CZ" err="1">
                <a:latin typeface="Bahnschrift Condensed" panose="020B0502040204020203" pitchFamily="34" charset="0"/>
              </a:rPr>
              <a:t>differences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among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the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states</a:t>
            </a:r>
            <a:r>
              <a:rPr lang="cs-CZ">
                <a:latin typeface="Bahnschrift Condensed" panose="020B0502040204020203" pitchFamily="34" charset="0"/>
              </a:rPr>
              <a:t> and </a:t>
            </a:r>
            <a:r>
              <a:rPr lang="cs-CZ" err="1">
                <a:latin typeface="Bahnschrift Condensed" panose="020B0502040204020203" pitchFamily="34" charset="0"/>
              </a:rPr>
              <a:t>ages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br>
              <a:rPr lang="cs-CZ">
                <a:latin typeface="Bahnschrift Condensed" panose="020B0502040204020203" pitchFamily="34" charset="0"/>
              </a:rPr>
            </a:br>
            <a:endParaRPr lang="cs-CZ"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err="1">
                <a:latin typeface="Bahnschrift Condensed" panose="020B0502040204020203" pitchFamily="34" charset="0"/>
              </a:rPr>
              <a:t>Traditional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dialects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remain</a:t>
            </a:r>
            <a:r>
              <a:rPr lang="cs-CZ">
                <a:latin typeface="Bahnschrift Condensed" panose="020B0502040204020203" pitchFamily="34" charset="0"/>
              </a:rPr>
              <a:t> in </a:t>
            </a:r>
            <a:r>
              <a:rPr lang="cs-CZ" err="1">
                <a:latin typeface="Bahnschrift Condensed" panose="020B0502040204020203" pitchFamily="34" charset="0"/>
              </a:rPr>
              <a:t>rural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areas</a:t>
            </a:r>
            <a:r>
              <a:rPr lang="cs-CZ">
                <a:latin typeface="Bahnschrift Condensed" panose="020B0502040204020203" pitchFamily="34" charset="0"/>
              </a:rPr>
              <a:t> and </a:t>
            </a:r>
            <a:r>
              <a:rPr lang="cs-CZ" err="1">
                <a:latin typeface="Bahnschrift Condensed" panose="020B0502040204020203" pitchFamily="34" charset="0"/>
              </a:rPr>
              <a:t>areas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with</a:t>
            </a:r>
            <a:r>
              <a:rPr lang="cs-CZ">
                <a:latin typeface="Bahnschrift Condensed" panose="020B0502040204020203" pitchFamily="34" charset="0"/>
              </a:rPr>
              <a:t> many </a:t>
            </a:r>
            <a:r>
              <a:rPr lang="cs-CZ" err="1">
                <a:latin typeface="Bahnschrift Condensed" panose="020B0502040204020203" pitchFamily="34" charset="0"/>
              </a:rPr>
              <a:t>local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people</a:t>
            </a:r>
            <a:r>
              <a:rPr lang="cs-CZ">
                <a:latin typeface="Bahnschrift Condensed" panose="020B0502040204020203" pitchFamily="34" charset="0"/>
              </a:rPr>
              <a:t>; </a:t>
            </a:r>
            <a:r>
              <a:rPr lang="cs-CZ" err="1">
                <a:latin typeface="Bahnschrift Condensed" panose="020B0502040204020203" pitchFamily="34" charset="0"/>
              </a:rPr>
              <a:t>however</a:t>
            </a:r>
            <a:r>
              <a:rPr lang="cs-CZ">
                <a:latin typeface="Bahnschrift Condensed" panose="020B0502040204020203" pitchFamily="34" charset="0"/>
              </a:rPr>
              <a:t>, </a:t>
            </a:r>
            <a:r>
              <a:rPr lang="cs-CZ" err="1">
                <a:latin typeface="Bahnschrift Condensed" panose="020B0502040204020203" pitchFamily="34" charset="0"/>
              </a:rPr>
              <a:t>due</a:t>
            </a:r>
            <a:r>
              <a:rPr lang="cs-CZ">
                <a:latin typeface="Bahnschrift Condensed" panose="020B0502040204020203" pitchFamily="34" charset="0"/>
              </a:rPr>
              <a:t> to </a:t>
            </a:r>
            <a:r>
              <a:rPr lang="cs-CZ" err="1">
                <a:latin typeface="Bahnschrift Condensed" panose="020B0502040204020203" pitchFamily="34" charset="0"/>
              </a:rPr>
              <a:t>immigration</a:t>
            </a:r>
            <a:r>
              <a:rPr lang="cs-CZ">
                <a:latin typeface="Bahnschrift Condensed" panose="020B0502040204020203" pitchFamily="34" charset="0"/>
              </a:rPr>
              <a:t>, </a:t>
            </a:r>
            <a:r>
              <a:rPr lang="cs-CZ" err="1">
                <a:latin typeface="Bahnschrift Condensed" panose="020B0502040204020203" pitchFamily="34" charset="0"/>
              </a:rPr>
              <a:t>some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of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the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traditional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features</a:t>
            </a:r>
            <a:r>
              <a:rPr lang="cs-CZ">
                <a:latin typeface="Bahnschrift Condensed" panose="020B0502040204020203" pitchFamily="34" charset="0"/>
              </a:rPr>
              <a:t> are </a:t>
            </a:r>
            <a:r>
              <a:rPr lang="cs-CZ" err="1">
                <a:latin typeface="Bahnschrift Condensed" panose="020B0502040204020203" pitchFamily="34" charset="0"/>
              </a:rPr>
              <a:t>disappearing</a:t>
            </a:r>
            <a:r>
              <a:rPr lang="cs-CZ">
                <a:latin typeface="Bahnschrift Condensed" panose="020B0502040204020203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>
              <a:latin typeface="Bahnschrift Condensed" panose="020B0502040204020203" pitchFamily="34" charset="0"/>
            </a:endParaRPr>
          </a:p>
        </p:txBody>
      </p:sp>
      <p:pic>
        <p:nvPicPr>
          <p:cNvPr id="7" name="Obrázek 6" descr="Obsah obrázku mapa&#10;&#10;Popis byl vytvořen automaticky">
            <a:extLst>
              <a:ext uri="{FF2B5EF4-FFF2-40B4-BE49-F238E27FC236}">
                <a16:creationId xmlns:a16="http://schemas.microsoft.com/office/drawing/2014/main" id="{ACAA73D8-942B-48D4-BB2C-CF6A9A462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699" y="1193501"/>
            <a:ext cx="28575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4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831F27-1010-4A6D-8815-659C40923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36" y="437717"/>
            <a:ext cx="9753599" cy="620578"/>
          </a:xfrm>
        </p:spPr>
        <p:txBody>
          <a:bodyPr>
            <a:noAutofit/>
          </a:bodyPr>
          <a:lstStyle/>
          <a:p>
            <a:r>
              <a:rPr lang="cs-CZ" sz="4400" err="1"/>
              <a:t>Beantown</a:t>
            </a:r>
            <a:r>
              <a:rPr lang="cs-CZ" sz="4400"/>
              <a:t> </a:t>
            </a:r>
            <a:r>
              <a:rPr lang="cs-CZ" sz="4400" err="1"/>
              <a:t>babble</a:t>
            </a:r>
            <a:r>
              <a:rPr lang="cs-CZ" sz="4400"/>
              <a:t> (</a:t>
            </a:r>
            <a:r>
              <a:rPr lang="cs-CZ" sz="4400" err="1"/>
              <a:t>boston</a:t>
            </a:r>
            <a:r>
              <a:rPr lang="cs-CZ" sz="4400"/>
              <a:t>, </a:t>
            </a:r>
            <a:r>
              <a:rPr lang="cs-CZ" sz="4400" err="1"/>
              <a:t>ma</a:t>
            </a:r>
            <a:r>
              <a:rPr lang="cs-CZ" sz="4400"/>
              <a:t>) 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A208F0B-F7E9-465C-AD27-BE551947777D}"/>
              </a:ext>
            </a:extLst>
          </p:cNvPr>
          <p:cNvSpPr txBox="1"/>
          <p:nvPr/>
        </p:nvSpPr>
        <p:spPr>
          <a:xfrm>
            <a:off x="517236" y="1336111"/>
            <a:ext cx="78357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>
                <a:latin typeface="Bahnschrift Condensed" panose="020B0502040204020203" pitchFamily="34" charset="0"/>
              </a:rPr>
              <a:t>Boston </a:t>
            </a:r>
            <a:r>
              <a:rPr lang="cs-CZ" err="1">
                <a:latin typeface="Bahnschrift Condensed" panose="020B0502040204020203" pitchFamily="34" charset="0"/>
              </a:rPr>
              <a:t>accent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represented</a:t>
            </a:r>
            <a:r>
              <a:rPr lang="cs-CZ">
                <a:latin typeface="Bahnschrift Condensed" panose="020B0502040204020203" pitchFamily="34" charset="0"/>
              </a:rPr>
              <a:t> in </a:t>
            </a:r>
            <a:r>
              <a:rPr lang="cs-CZ" i="1" err="1">
                <a:latin typeface="Bahnschrift Condensed" panose="020B0502040204020203" pitchFamily="34" charset="0"/>
              </a:rPr>
              <a:t>Good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r>
              <a:rPr lang="cs-CZ" i="1" err="1">
                <a:latin typeface="Bahnschrift Condensed" panose="020B0502040204020203" pitchFamily="34" charset="0"/>
              </a:rPr>
              <a:t>Will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r>
              <a:rPr lang="cs-CZ" i="1" err="1">
                <a:latin typeface="Bahnschrift Condensed" panose="020B0502040204020203" pitchFamily="34" charset="0"/>
              </a:rPr>
              <a:t>Hunting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br>
              <a:rPr lang="cs-CZ" i="1">
                <a:latin typeface="Bahnschrift Condensed" panose="020B0502040204020203" pitchFamily="34" charset="0"/>
              </a:rPr>
            </a:br>
            <a:endParaRPr lang="cs-CZ" i="1"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err="1">
                <a:latin typeface="Bahnschrift Condensed" panose="020B0502040204020203" pitchFamily="34" charset="0"/>
              </a:rPr>
              <a:t>Pronunciation</a:t>
            </a:r>
            <a:r>
              <a:rPr lang="cs-CZ">
                <a:latin typeface="Bahnschrift Condensed" panose="020B0502040204020203" pitchFamily="34" charset="0"/>
              </a:rPr>
              <a:t>:</a:t>
            </a:r>
            <a:br>
              <a:rPr lang="cs-CZ">
                <a:latin typeface="Bahnschrift Condensed" panose="020B0502040204020203" pitchFamily="34" charset="0"/>
              </a:rPr>
            </a:br>
            <a:r>
              <a:rPr lang="cs-CZ">
                <a:latin typeface="Bahnschrift Condensed" panose="020B0502040204020203" pitchFamily="34" charset="0"/>
              </a:rPr>
              <a:t>- non-</a:t>
            </a:r>
            <a:r>
              <a:rPr lang="cs-CZ" err="1">
                <a:latin typeface="Bahnschrift Condensed" panose="020B0502040204020203" pitchFamily="34" charset="0"/>
              </a:rPr>
              <a:t>rhotic</a:t>
            </a:r>
            <a:r>
              <a:rPr lang="cs-CZ">
                <a:latin typeface="Bahnschrift Condensed" panose="020B0502040204020203" pitchFamily="34" charset="0"/>
              </a:rPr>
              <a:t> (</a:t>
            </a:r>
            <a:r>
              <a:rPr lang="cs-CZ" i="1" err="1">
                <a:latin typeface="Bahnschrift Condensed" panose="020B0502040204020203" pitchFamily="34" charset="0"/>
              </a:rPr>
              <a:t>Pahk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r>
              <a:rPr lang="cs-CZ" i="1" err="1">
                <a:latin typeface="Bahnschrift Condensed" panose="020B0502040204020203" pitchFamily="34" charset="0"/>
              </a:rPr>
              <a:t>the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r>
              <a:rPr lang="cs-CZ" i="1" err="1">
                <a:latin typeface="Bahnschrift Condensed" panose="020B0502040204020203" pitchFamily="34" charset="0"/>
              </a:rPr>
              <a:t>cah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r>
              <a:rPr lang="cs-CZ">
                <a:latin typeface="Bahnschrift Condensed" panose="020B0502040204020203" pitchFamily="34" charset="0"/>
              </a:rPr>
              <a:t>) but </a:t>
            </a:r>
            <a:r>
              <a:rPr lang="cs-CZ" err="1">
                <a:latin typeface="Bahnschrift Condensed" panose="020B0502040204020203" pitchFamily="34" charset="0"/>
              </a:rPr>
              <a:t>they</a:t>
            </a:r>
            <a:r>
              <a:rPr lang="cs-CZ">
                <a:latin typeface="Bahnschrift Condensed" panose="020B0502040204020203" pitchFamily="34" charset="0"/>
              </a:rPr>
              <a:t> use </a:t>
            </a:r>
            <a:r>
              <a:rPr lang="cs-CZ" err="1">
                <a:latin typeface="Bahnschrift Condensed" panose="020B0502040204020203" pitchFamily="34" charset="0"/>
              </a:rPr>
              <a:t>the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intrusive</a:t>
            </a:r>
            <a:r>
              <a:rPr lang="cs-CZ">
                <a:latin typeface="Bahnschrift Condensed" panose="020B0502040204020203" pitchFamily="34" charset="0"/>
              </a:rPr>
              <a:t> r (</a:t>
            </a:r>
            <a:r>
              <a:rPr lang="cs-CZ" i="1" err="1">
                <a:latin typeface="Bahnschrift Condensed" panose="020B0502040204020203" pitchFamily="34" charset="0"/>
              </a:rPr>
              <a:t>the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r>
              <a:rPr lang="cs-CZ" i="1" err="1">
                <a:latin typeface="Bahnschrift Condensed" panose="020B0502040204020203" pitchFamily="34" charset="0"/>
              </a:rPr>
              <a:t>idear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r>
              <a:rPr lang="cs-CZ" i="1" err="1">
                <a:latin typeface="Bahnschrift Condensed" panose="020B0502040204020203" pitchFamily="34" charset="0"/>
              </a:rPr>
              <a:t>of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r>
              <a:rPr lang="cs-CZ" i="1" err="1">
                <a:latin typeface="Bahnschrift Condensed" panose="020B0502040204020203" pitchFamily="34" charset="0"/>
              </a:rPr>
              <a:t>it</a:t>
            </a:r>
            <a:r>
              <a:rPr lang="cs-CZ" i="1">
                <a:latin typeface="Bahnschrift Condensed" panose="020B0502040204020203" pitchFamily="34" charset="0"/>
              </a:rPr>
              <a:t>) </a:t>
            </a:r>
            <a:br>
              <a:rPr lang="cs-CZ">
                <a:latin typeface="Bahnschrift Condensed" panose="020B0502040204020203" pitchFamily="34" charset="0"/>
              </a:rPr>
            </a:br>
            <a:r>
              <a:rPr lang="cs-CZ">
                <a:latin typeface="Bahnschrift Condensed" panose="020B0502040204020203" pitchFamily="34" charset="0"/>
              </a:rPr>
              <a:t>- </a:t>
            </a:r>
            <a:r>
              <a:rPr lang="cs-CZ" err="1">
                <a:latin typeface="Bahnschrift Condensed" panose="020B0502040204020203" pitchFamily="34" charset="0"/>
              </a:rPr>
              <a:t>broadened</a:t>
            </a:r>
            <a:r>
              <a:rPr lang="cs-CZ">
                <a:latin typeface="Bahnschrift Condensed" panose="020B0502040204020203" pitchFamily="34" charset="0"/>
              </a:rPr>
              <a:t> and </a:t>
            </a:r>
            <a:r>
              <a:rPr lang="cs-CZ" err="1">
                <a:latin typeface="Bahnschrift Condensed" panose="020B0502040204020203" pitchFamily="34" charset="0"/>
              </a:rPr>
              <a:t>lowered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vowels</a:t>
            </a:r>
            <a:r>
              <a:rPr lang="cs-CZ">
                <a:latin typeface="Bahnschrift Condensed" panose="020B0502040204020203" pitchFamily="34" charset="0"/>
              </a:rPr>
              <a:t> (</a:t>
            </a:r>
            <a:r>
              <a:rPr lang="cs-CZ" i="1" err="1">
                <a:latin typeface="Bahnschrift Condensed" panose="020B0502040204020203" pitchFamily="34" charset="0"/>
              </a:rPr>
              <a:t>bahthroom</a:t>
            </a:r>
            <a:r>
              <a:rPr lang="cs-CZ" i="1">
                <a:latin typeface="Bahnschrift Condensed" panose="020B0502040204020203" pitchFamily="34" charset="0"/>
              </a:rPr>
              <a:t>) </a:t>
            </a:r>
            <a:br>
              <a:rPr lang="cs-CZ" i="1">
                <a:latin typeface="Bahnschrift Condensed" panose="020B0502040204020203" pitchFamily="34" charset="0"/>
              </a:rPr>
            </a:br>
            <a:r>
              <a:rPr lang="cs-CZ" i="1">
                <a:latin typeface="Bahnschrift Condensed" panose="020B0502040204020203" pitchFamily="34" charset="0"/>
              </a:rPr>
              <a:t>- </a:t>
            </a:r>
            <a:r>
              <a:rPr lang="cs-CZ" err="1">
                <a:latin typeface="Bahnschrift Condensed" panose="020B0502040204020203" pitchFamily="34" charset="0"/>
              </a:rPr>
              <a:t>merging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of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i="1" err="1">
                <a:latin typeface="Bahnschrift Condensed" panose="020B0502040204020203" pitchFamily="34" charset="0"/>
              </a:rPr>
              <a:t>cot</a:t>
            </a:r>
            <a:r>
              <a:rPr lang="cs-CZ" i="1">
                <a:latin typeface="Bahnschrift Condensed" panose="020B0502040204020203" pitchFamily="34" charset="0"/>
              </a:rPr>
              <a:t> – </a:t>
            </a:r>
            <a:r>
              <a:rPr lang="cs-CZ" i="1" err="1">
                <a:latin typeface="Bahnschrift Condensed" panose="020B0502040204020203" pitchFamily="34" charset="0"/>
              </a:rPr>
              <a:t>caught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br>
              <a:rPr lang="cs-CZ" i="1">
                <a:latin typeface="Bahnschrift Condensed" panose="020B0502040204020203" pitchFamily="34" charset="0"/>
              </a:rPr>
            </a:br>
            <a:endParaRPr lang="cs-CZ" i="1"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err="1">
                <a:latin typeface="Bahnschrift Condensed" panose="020B0502040204020203" pitchFamily="34" charset="0"/>
              </a:rPr>
              <a:t>Distinctive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vocabulary</a:t>
            </a:r>
            <a:r>
              <a:rPr lang="cs-CZ">
                <a:latin typeface="Bahnschrift Condensed" panose="020B0502040204020203" pitchFamily="34" charset="0"/>
              </a:rPr>
              <a:t> (</a:t>
            </a:r>
            <a:r>
              <a:rPr lang="cs-CZ" i="1" err="1">
                <a:latin typeface="Bahnschrift Condensed" panose="020B0502040204020203" pitchFamily="34" charset="0"/>
              </a:rPr>
              <a:t>That‘s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r>
              <a:rPr lang="cs-CZ" i="1" err="1">
                <a:latin typeface="Bahnschrift Condensed" panose="020B0502040204020203" pitchFamily="34" charset="0"/>
              </a:rPr>
              <a:t>wicked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r>
              <a:rPr lang="cs-CZ" i="1" err="1">
                <a:latin typeface="Bahnschrift Condensed" panose="020B0502040204020203" pitchFamily="34" charset="0"/>
              </a:rPr>
              <a:t>pissa</a:t>
            </a:r>
            <a:r>
              <a:rPr lang="cs-CZ" i="1">
                <a:latin typeface="Bahnschrift Condensed" panose="020B0502040204020203" pitchFamily="34" charset="0"/>
              </a:rPr>
              <a:t>! = </a:t>
            </a:r>
            <a:r>
              <a:rPr lang="cs-CZ">
                <a:latin typeface="Bahnschrift Condensed" panose="020B0502040204020203" pitchFamily="34" charset="0"/>
              </a:rPr>
              <a:t> very </a:t>
            </a:r>
            <a:r>
              <a:rPr lang="cs-CZ" err="1">
                <a:latin typeface="Bahnschrift Condensed" panose="020B0502040204020203" pitchFamily="34" charset="0"/>
              </a:rPr>
              <a:t>good</a:t>
            </a:r>
            <a:r>
              <a:rPr lang="cs-CZ">
                <a:latin typeface="Bahnschrift Condensed" panose="020B0502040204020203" pitchFamily="34" charset="0"/>
              </a:rPr>
              <a:t>, </a:t>
            </a:r>
            <a:r>
              <a:rPr lang="cs-CZ" i="1" err="1">
                <a:latin typeface="Bahnschrift Condensed" panose="020B0502040204020203" pitchFamily="34" charset="0"/>
              </a:rPr>
              <a:t>bubbler</a:t>
            </a:r>
            <a:r>
              <a:rPr lang="cs-CZ" i="1">
                <a:latin typeface="Bahnschrift Condensed" panose="020B0502040204020203" pitchFamily="34" charset="0"/>
              </a:rPr>
              <a:t> – </a:t>
            </a:r>
            <a:r>
              <a:rPr lang="cs-CZ" err="1">
                <a:latin typeface="Bahnschrift Condensed" panose="020B0502040204020203" pitchFamily="34" charset="0"/>
              </a:rPr>
              <a:t>water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fountain</a:t>
            </a:r>
            <a:r>
              <a:rPr lang="cs-CZ">
                <a:latin typeface="Bahnschrift Condensed" panose="020B0502040204020203" pitchFamily="34" charset="0"/>
              </a:rPr>
              <a:t>, </a:t>
            </a:r>
            <a:r>
              <a:rPr lang="cs-CZ" i="1">
                <a:latin typeface="Bahnschrift Condensed" panose="020B0502040204020203" pitchFamily="34" charset="0"/>
              </a:rPr>
              <a:t>So </a:t>
            </a:r>
            <a:r>
              <a:rPr lang="cs-CZ" i="1" err="1">
                <a:latin typeface="Bahnschrift Condensed" panose="020B0502040204020203" pitchFamily="34" charset="0"/>
              </a:rPr>
              <a:t>don‘t</a:t>
            </a:r>
            <a:r>
              <a:rPr lang="cs-CZ" i="1">
                <a:latin typeface="Bahnschrift Condensed" panose="020B0502040204020203" pitchFamily="34" charset="0"/>
              </a:rPr>
              <a:t> I – </a:t>
            </a:r>
            <a:r>
              <a:rPr lang="cs-CZ">
                <a:latin typeface="Bahnschrift Condensed" panose="020B0502040204020203" pitchFamily="34" charset="0"/>
              </a:rPr>
              <a:t>So do I) </a:t>
            </a:r>
            <a:br>
              <a:rPr lang="cs-CZ">
                <a:latin typeface="Bahnschrift Condensed" panose="020B0502040204020203" pitchFamily="34" charset="0"/>
              </a:rPr>
            </a:br>
            <a:endParaRPr lang="cs-CZ"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err="1">
                <a:latin typeface="Bahnschrift Condensed" panose="020B0502040204020203" pitchFamily="34" charset="0"/>
              </a:rPr>
              <a:t>First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group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of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settlers</a:t>
            </a:r>
            <a:r>
              <a:rPr lang="cs-CZ">
                <a:latin typeface="Bahnschrift Condensed" panose="020B0502040204020203" pitchFamily="34" charset="0"/>
              </a:rPr>
              <a:t> – </a:t>
            </a:r>
            <a:r>
              <a:rPr lang="cs-CZ" err="1">
                <a:latin typeface="Bahnschrift Condensed" panose="020B0502040204020203" pitchFamily="34" charset="0"/>
              </a:rPr>
              <a:t>English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Puritans</a:t>
            </a:r>
            <a:r>
              <a:rPr lang="cs-CZ">
                <a:latin typeface="Bahnschrift Condensed" panose="020B0502040204020203" pitchFamily="34" charset="0"/>
              </a:rPr>
              <a:t>, </a:t>
            </a:r>
            <a:r>
              <a:rPr lang="cs-CZ" err="1">
                <a:latin typeface="Bahnschrift Condensed" panose="020B0502040204020203" pitchFamily="34" charset="0"/>
              </a:rPr>
              <a:t>later</a:t>
            </a:r>
            <a:r>
              <a:rPr lang="cs-CZ">
                <a:latin typeface="Bahnschrift Condensed" panose="020B0502040204020203" pitchFamily="34" charset="0"/>
              </a:rPr>
              <a:t> many </a:t>
            </a:r>
            <a:r>
              <a:rPr lang="cs-CZ" err="1">
                <a:latin typeface="Bahnschrift Condensed" panose="020B0502040204020203" pitchFamily="34" charset="0"/>
              </a:rPr>
              <a:t>immigrants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br>
              <a:rPr lang="cs-CZ">
                <a:latin typeface="Bahnschrift Condensed" panose="020B0502040204020203" pitchFamily="34" charset="0"/>
              </a:rPr>
            </a:br>
            <a:endParaRPr lang="cs-CZ"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err="1">
                <a:latin typeface="Bahnschrift Condensed" panose="020B0502040204020203" pitchFamily="34" charset="0"/>
              </a:rPr>
              <a:t>Dialect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variation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among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ethnic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groups</a:t>
            </a:r>
            <a:r>
              <a:rPr lang="cs-CZ">
                <a:latin typeface="Bahnschrift Condensed" panose="020B0502040204020203" pitchFamily="34" charset="0"/>
              </a:rPr>
              <a:t> (</a:t>
            </a:r>
            <a:r>
              <a:rPr lang="cs-CZ" err="1">
                <a:latin typeface="Bahnschrift Condensed" panose="020B0502040204020203" pitchFamily="34" charset="0"/>
              </a:rPr>
              <a:t>Jewish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people</a:t>
            </a:r>
            <a:r>
              <a:rPr lang="cs-CZ">
                <a:latin typeface="Bahnschrift Condensed" panose="020B0502040204020203" pitchFamily="34" charset="0"/>
              </a:rPr>
              <a:t> – more </a:t>
            </a:r>
            <a:r>
              <a:rPr lang="cs-CZ" err="1">
                <a:latin typeface="Bahnschrift Condensed" panose="020B0502040204020203" pitchFamily="34" charset="0"/>
              </a:rPr>
              <a:t>rhotic</a:t>
            </a:r>
            <a:r>
              <a:rPr lang="cs-CZ">
                <a:latin typeface="Bahnschrift Condensed" panose="020B0502040204020203" pitchFamily="34" charset="0"/>
              </a:rPr>
              <a:t>, </a:t>
            </a:r>
            <a:r>
              <a:rPr lang="cs-CZ" err="1">
                <a:latin typeface="Bahnschrift Condensed" panose="020B0502040204020203" pitchFamily="34" charset="0"/>
              </a:rPr>
              <a:t>Italians</a:t>
            </a:r>
            <a:r>
              <a:rPr lang="cs-CZ">
                <a:latin typeface="Bahnschrift Condensed" panose="020B0502040204020203" pitchFamily="34" charset="0"/>
              </a:rPr>
              <a:t> – non-</a:t>
            </a:r>
            <a:r>
              <a:rPr lang="cs-CZ" err="1">
                <a:latin typeface="Bahnschrift Condensed" panose="020B0502040204020203" pitchFamily="34" charset="0"/>
              </a:rPr>
              <a:t>rhotic</a:t>
            </a:r>
            <a:r>
              <a:rPr lang="cs-CZ">
                <a:latin typeface="Bahnschrift Condensed" panose="020B0502040204020203" pitchFamily="34" charset="0"/>
              </a:rPr>
              <a:t> </a:t>
            </a:r>
          </a:p>
          <a:p>
            <a:endParaRPr lang="cs-CZ">
              <a:latin typeface="Bahnschrift Condensed" panose="020B0502040204020203" pitchFamily="34" charset="0"/>
            </a:endParaRPr>
          </a:p>
        </p:txBody>
      </p:sp>
      <p:pic>
        <p:nvPicPr>
          <p:cNvPr id="5" name="Obrázek 4" descr="Obsah obrázku text, osoba, lidé&#10;&#10;Popis byl vytvořen automaticky">
            <a:extLst>
              <a:ext uri="{FF2B5EF4-FFF2-40B4-BE49-F238E27FC236}">
                <a16:creationId xmlns:a16="http://schemas.microsoft.com/office/drawing/2014/main" id="{4D5368ED-896C-4AAD-ABF9-A5AB32AFA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2995" y="280698"/>
            <a:ext cx="1738597" cy="2505075"/>
          </a:xfrm>
          <a:prstGeom prst="rect">
            <a:avLst/>
          </a:prstGeom>
        </p:spPr>
      </p:pic>
      <p:pic>
        <p:nvPicPr>
          <p:cNvPr id="7" name="Obrázek 6" descr="Obsah obrázku exteriér, směr, silnice, dálnice&#10;&#10;Popis byl vytvořen automaticky">
            <a:extLst>
              <a:ext uri="{FF2B5EF4-FFF2-40B4-BE49-F238E27FC236}">
                <a16:creationId xmlns:a16="http://schemas.microsoft.com/office/drawing/2014/main" id="{B9988D8F-FF45-4BB9-B3A7-C0AFA85D0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676" y="2268975"/>
            <a:ext cx="2565449" cy="358889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BAFAB12-1015-4977-8F1C-D87E623DFC4C}"/>
              </a:ext>
            </a:extLst>
          </p:cNvPr>
          <p:cNvSpPr txBox="1"/>
          <p:nvPr/>
        </p:nvSpPr>
        <p:spPr>
          <a:xfrm>
            <a:off x="6363665" y="5713556"/>
            <a:ext cx="2417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err="1">
                <a:solidFill>
                  <a:schemeClr val="bg1"/>
                </a:solidFill>
                <a:latin typeface="Abadi Extra Light" panose="020B0604020202020204" pitchFamily="34" charset="0"/>
              </a:rPr>
              <a:t>The</a:t>
            </a:r>
            <a:r>
              <a:rPr lang="cs-CZ" sz="1400">
                <a:solidFill>
                  <a:schemeClr val="bg1"/>
                </a:solidFill>
                <a:latin typeface="Abadi Extra Light" panose="020B0604020202020204" pitchFamily="34" charset="0"/>
              </a:rPr>
              <a:t> Big </a:t>
            </a:r>
            <a:r>
              <a:rPr lang="cs-CZ" sz="1400" err="1">
                <a:solidFill>
                  <a:schemeClr val="bg1"/>
                </a:solidFill>
                <a:latin typeface="Abadi Extra Light" panose="020B0604020202020204" pitchFamily="34" charset="0"/>
              </a:rPr>
              <a:t>Dig</a:t>
            </a:r>
            <a:r>
              <a:rPr lang="cs-CZ" sz="1400">
                <a:solidFill>
                  <a:schemeClr val="bg1"/>
                </a:solidFill>
                <a:latin typeface="Abadi Extra Light" panose="020B0604020202020204" pitchFamily="34" charset="0"/>
              </a:rPr>
              <a:t> (a </a:t>
            </a:r>
            <a:r>
              <a:rPr lang="cs-CZ" sz="1400" err="1">
                <a:solidFill>
                  <a:schemeClr val="bg1"/>
                </a:solidFill>
                <a:latin typeface="Abadi Extra Light" panose="020B0604020202020204" pitchFamily="34" charset="0"/>
              </a:rPr>
              <a:t>notoriously</a:t>
            </a:r>
            <a:r>
              <a:rPr lang="cs-CZ" sz="1400">
                <a:solidFill>
                  <a:schemeClr val="bg1"/>
                </a:solidFill>
                <a:latin typeface="Abadi Extra Light" panose="020B0604020202020204" pitchFamily="34" charset="0"/>
              </a:rPr>
              <a:t> </a:t>
            </a:r>
            <a:r>
              <a:rPr lang="cs-CZ" sz="1400" err="1">
                <a:solidFill>
                  <a:schemeClr val="bg1"/>
                </a:solidFill>
                <a:latin typeface="Abadi Extra Light" panose="020B0604020202020204" pitchFamily="34" charset="0"/>
              </a:rPr>
              <a:t>slow</a:t>
            </a:r>
            <a:r>
              <a:rPr lang="cs-CZ" sz="1400">
                <a:solidFill>
                  <a:schemeClr val="bg1"/>
                </a:solidFill>
                <a:latin typeface="Abadi Extra Light" panose="020B0604020202020204" pitchFamily="34" charset="0"/>
              </a:rPr>
              <a:t> </a:t>
            </a:r>
            <a:r>
              <a:rPr lang="cs-CZ" sz="1400" err="1">
                <a:solidFill>
                  <a:schemeClr val="bg1"/>
                </a:solidFill>
                <a:latin typeface="Abadi Extra Light" panose="020B0604020202020204" pitchFamily="34" charset="0"/>
              </a:rPr>
              <a:t>construction</a:t>
            </a:r>
            <a:r>
              <a:rPr lang="cs-CZ" sz="1400">
                <a:solidFill>
                  <a:schemeClr val="bg1"/>
                </a:solidFill>
                <a:latin typeface="Abadi Extra Light" panose="020B0604020202020204" pitchFamily="34" charset="0"/>
              </a:rPr>
              <a:t> </a:t>
            </a:r>
            <a:r>
              <a:rPr lang="cs-CZ" sz="1400" err="1">
                <a:solidFill>
                  <a:schemeClr val="bg1"/>
                </a:solidFill>
                <a:latin typeface="Abadi Extra Light" panose="020B0604020202020204" pitchFamily="34" charset="0"/>
              </a:rPr>
              <a:t>project</a:t>
            </a:r>
            <a:r>
              <a:rPr lang="cs-CZ" sz="1400">
                <a:solidFill>
                  <a:schemeClr val="bg1"/>
                </a:solidFill>
                <a:latin typeface="Abadi Extra Light" panose="020B0604020202020204" pitchFamily="34" charset="0"/>
              </a:rPr>
              <a:t> in Boston) </a:t>
            </a:r>
          </a:p>
        </p:txBody>
      </p:sp>
    </p:spTree>
    <p:extLst>
      <p:ext uri="{BB962C8B-B14F-4D97-AF65-F5344CB8AC3E}">
        <p14:creationId xmlns:p14="http://schemas.microsoft.com/office/powerpoint/2010/main" val="2705114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831F27-1010-4A6D-8815-659C40923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54266"/>
            <a:ext cx="10396882" cy="1151965"/>
          </a:xfrm>
        </p:spPr>
        <p:txBody>
          <a:bodyPr>
            <a:normAutofit/>
          </a:bodyPr>
          <a:lstStyle/>
          <a:p>
            <a:r>
              <a:rPr lang="cs-CZ" err="1"/>
              <a:t>Mainely</a:t>
            </a:r>
            <a:r>
              <a:rPr lang="cs-CZ"/>
              <a:t> </a:t>
            </a:r>
            <a:r>
              <a:rPr lang="cs-CZ" err="1"/>
              <a:t>english</a:t>
            </a:r>
            <a:r>
              <a:rPr lang="cs-CZ"/>
              <a:t> (</a:t>
            </a:r>
            <a:r>
              <a:rPr lang="cs-CZ" err="1"/>
              <a:t>maine</a:t>
            </a:r>
            <a:r>
              <a:rPr lang="cs-CZ"/>
              <a:t>)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B84B443-DD8F-48DF-8C68-DB14CFC9B441}"/>
              </a:ext>
            </a:extLst>
          </p:cNvPr>
          <p:cNvSpPr txBox="1"/>
          <p:nvPr/>
        </p:nvSpPr>
        <p:spPr>
          <a:xfrm>
            <a:off x="438727" y="1606231"/>
            <a:ext cx="81141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>
                <a:latin typeface="Bahnschrift Condensed" panose="020B0502040204020203" pitchFamily="34" charset="0"/>
              </a:rPr>
              <a:t>Word </a:t>
            </a:r>
            <a:r>
              <a:rPr lang="cs-CZ" err="1">
                <a:latin typeface="Bahnschrift Condensed" panose="020B0502040204020203" pitchFamily="34" charset="0"/>
              </a:rPr>
              <a:t>plays</a:t>
            </a:r>
            <a:r>
              <a:rPr lang="cs-CZ">
                <a:latin typeface="Bahnschrift Condensed" panose="020B0502040204020203" pitchFamily="34" charset="0"/>
              </a:rPr>
              <a:t> – Maine </a:t>
            </a:r>
            <a:r>
              <a:rPr lang="cs-CZ" err="1">
                <a:latin typeface="Bahnschrift Condensed" panose="020B0502040204020203" pitchFamily="34" charset="0"/>
              </a:rPr>
              <a:t>included</a:t>
            </a:r>
            <a:r>
              <a:rPr lang="cs-CZ">
                <a:latin typeface="Bahnschrift Condensed" panose="020B0502040204020203" pitchFamily="34" charset="0"/>
              </a:rPr>
              <a:t> in business </a:t>
            </a:r>
            <a:r>
              <a:rPr lang="cs-CZ" err="1">
                <a:latin typeface="Bahnschrift Condensed" panose="020B0502040204020203" pitchFamily="34" charset="0"/>
              </a:rPr>
              <a:t>names</a:t>
            </a:r>
            <a:r>
              <a:rPr lang="cs-CZ">
                <a:latin typeface="Bahnschrift Condensed" panose="020B0502040204020203" pitchFamily="34" charset="0"/>
              </a:rPr>
              <a:t>, </a:t>
            </a:r>
            <a:r>
              <a:rPr lang="cs-CZ" err="1">
                <a:latin typeface="Bahnschrift Condensed" panose="020B0502040204020203" pitchFamily="34" charset="0"/>
              </a:rPr>
              <a:t>etc</a:t>
            </a:r>
            <a:r>
              <a:rPr lang="cs-CZ">
                <a:latin typeface="Bahnschrift Condensed" panose="020B0502040204020203" pitchFamily="34" charset="0"/>
              </a:rPr>
              <a:t>. (</a:t>
            </a:r>
            <a:r>
              <a:rPr lang="cs-CZ" i="1">
                <a:latin typeface="Bahnschrift Condensed" panose="020B0502040204020203" pitchFamily="34" charset="0"/>
              </a:rPr>
              <a:t>Project </a:t>
            </a:r>
            <a:r>
              <a:rPr lang="cs-CZ" i="1" err="1">
                <a:latin typeface="Bahnschrift Condensed" panose="020B0502040204020203" pitchFamily="34" charset="0"/>
              </a:rPr>
              <a:t>Mainestay</a:t>
            </a:r>
            <a:r>
              <a:rPr lang="cs-CZ" i="1">
                <a:latin typeface="Bahnschrift Condensed" panose="020B0502040204020203" pitchFamily="34" charset="0"/>
              </a:rPr>
              <a:t>, </a:t>
            </a:r>
            <a:r>
              <a:rPr lang="cs-CZ" i="1" err="1">
                <a:latin typeface="Bahnschrift Condensed" panose="020B0502040204020203" pitchFamily="34" charset="0"/>
              </a:rPr>
              <a:t>Mainely</a:t>
            </a:r>
            <a:r>
              <a:rPr lang="cs-CZ" i="1">
                <a:latin typeface="Bahnschrift Condensed" panose="020B0502040204020203" pitchFamily="34" charset="0"/>
              </a:rPr>
              <a:t> Audio, Maine-</a:t>
            </a:r>
            <a:r>
              <a:rPr lang="cs-CZ" i="1" err="1">
                <a:latin typeface="Bahnschrift Condensed" panose="020B0502040204020203" pitchFamily="34" charset="0"/>
              </a:rPr>
              <a:t>iacs</a:t>
            </a:r>
            <a:r>
              <a:rPr lang="cs-CZ" i="1">
                <a:latin typeface="Bahnschrift Condensed" panose="020B0502040204020203" pitchFamily="34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i="1"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err="1">
                <a:latin typeface="Bahnschrift Condensed" panose="020B0502040204020203" pitchFamily="34" charset="0"/>
              </a:rPr>
              <a:t>Due</a:t>
            </a:r>
            <a:r>
              <a:rPr lang="cs-CZ">
                <a:latin typeface="Bahnschrift Condensed" panose="020B0502040204020203" pitchFamily="34" charset="0"/>
              </a:rPr>
              <a:t> to </a:t>
            </a:r>
            <a:r>
              <a:rPr lang="cs-CZ" err="1">
                <a:latin typeface="Bahnschrift Condensed" panose="020B0502040204020203" pitchFamily="34" charset="0"/>
              </a:rPr>
              <a:t>historical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reasons</a:t>
            </a:r>
            <a:r>
              <a:rPr lang="cs-CZ">
                <a:latin typeface="Bahnschrift Condensed" panose="020B0502040204020203" pitchFamily="34" charset="0"/>
              </a:rPr>
              <a:t>, many </a:t>
            </a:r>
            <a:r>
              <a:rPr lang="cs-CZ" err="1">
                <a:latin typeface="Bahnschrift Condensed" panose="020B0502040204020203" pitchFamily="34" charset="0"/>
              </a:rPr>
              <a:t>people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still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speak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French</a:t>
            </a:r>
            <a:r>
              <a:rPr lang="cs-CZ">
                <a:latin typeface="Bahnschrift Condensed" panose="020B0502040204020203" pitchFamily="34" charset="0"/>
              </a:rPr>
              <a:t>; </a:t>
            </a:r>
            <a:r>
              <a:rPr lang="cs-CZ" err="1">
                <a:latin typeface="Bahnschrift Condensed" panose="020B0502040204020203" pitchFamily="34" charset="0"/>
              </a:rPr>
              <a:t>French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strongly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influenced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English</a:t>
            </a:r>
            <a:r>
              <a:rPr lang="cs-CZ">
                <a:latin typeface="Bahnschrift Condensed" panose="020B0502040204020203" pitchFamily="34" charset="0"/>
              </a:rPr>
              <a:t> (</a:t>
            </a:r>
            <a:r>
              <a:rPr lang="cs-CZ" err="1">
                <a:latin typeface="Bahnschrift Condensed" panose="020B0502040204020203" pitchFamily="34" charset="0"/>
              </a:rPr>
              <a:t>French</a:t>
            </a:r>
            <a:r>
              <a:rPr lang="cs-CZ">
                <a:latin typeface="Bahnschrift Condensed" panose="020B0502040204020203" pitchFamily="34" charset="0"/>
              </a:rPr>
              <a:t> sentence </a:t>
            </a:r>
            <a:r>
              <a:rPr lang="cs-CZ" err="1">
                <a:latin typeface="Bahnschrift Condensed" panose="020B0502040204020203" pitchFamily="34" charset="0"/>
              </a:rPr>
              <a:t>structures</a:t>
            </a:r>
            <a:r>
              <a:rPr lang="cs-CZ">
                <a:latin typeface="Bahnschrift Condensed" panose="020B0502040204020203" pitchFamily="34" charset="0"/>
              </a:rPr>
              <a:t>, </a:t>
            </a:r>
            <a:r>
              <a:rPr lang="cs-CZ" err="1">
                <a:latin typeface="Bahnschrift Condensed" panose="020B0502040204020203" pitchFamily="34" charset="0"/>
              </a:rPr>
              <a:t>pronunciation</a:t>
            </a:r>
            <a:r>
              <a:rPr lang="cs-CZ">
                <a:latin typeface="Bahnschrift Condensed" panose="020B0502040204020203" pitchFamily="34" charset="0"/>
              </a:rPr>
              <a:t>, </a:t>
            </a:r>
            <a:r>
              <a:rPr lang="cs-CZ" err="1">
                <a:latin typeface="Bahnschrift Condensed" panose="020B0502040204020203" pitchFamily="34" charset="0"/>
              </a:rPr>
              <a:t>vocabulary</a:t>
            </a:r>
            <a:r>
              <a:rPr lang="cs-CZ">
                <a:latin typeface="Bahnschrift Condensed" panose="020B0502040204020203" pitchFamily="34" charset="0"/>
              </a:rPr>
              <a:t>…)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err="1">
                <a:latin typeface="Bahnschrift Condensed" panose="020B0502040204020203" pitchFamily="34" charset="0"/>
              </a:rPr>
              <a:t>Pronunciation</a:t>
            </a:r>
            <a:r>
              <a:rPr lang="cs-CZ">
                <a:latin typeface="Bahnschrift Condensed" panose="020B0502040204020203" pitchFamily="34" charset="0"/>
              </a:rPr>
              <a:t>:</a:t>
            </a:r>
            <a:br>
              <a:rPr lang="cs-CZ">
                <a:latin typeface="Bahnschrift Condensed" panose="020B0502040204020203" pitchFamily="34" charset="0"/>
              </a:rPr>
            </a:br>
            <a:r>
              <a:rPr lang="cs-CZ">
                <a:latin typeface="Bahnschrift Condensed" panose="020B0502040204020203" pitchFamily="34" charset="0"/>
              </a:rPr>
              <a:t>- </a:t>
            </a:r>
            <a:r>
              <a:rPr lang="cs-CZ" err="1">
                <a:latin typeface="Bahnschrift Condensed" panose="020B0502040204020203" pitchFamily="34" charset="0"/>
              </a:rPr>
              <a:t>Mostly</a:t>
            </a:r>
            <a:r>
              <a:rPr lang="cs-CZ">
                <a:latin typeface="Bahnschrift Condensed" panose="020B0502040204020203" pitchFamily="34" charset="0"/>
              </a:rPr>
              <a:t> non-</a:t>
            </a:r>
            <a:r>
              <a:rPr lang="cs-CZ" err="1">
                <a:latin typeface="Bahnschrift Condensed" panose="020B0502040204020203" pitchFamily="34" charset="0"/>
              </a:rPr>
              <a:t>rhotic</a:t>
            </a:r>
            <a:r>
              <a:rPr lang="cs-CZ">
                <a:latin typeface="Bahnschrift Condensed" panose="020B0502040204020203" pitchFamily="34" charset="0"/>
              </a:rPr>
              <a:t>, but </a:t>
            </a:r>
            <a:r>
              <a:rPr lang="cs-CZ" err="1">
                <a:latin typeface="Bahnschrift Condensed" panose="020B0502040204020203" pitchFamily="34" charset="0"/>
              </a:rPr>
              <a:t>the</a:t>
            </a:r>
            <a:r>
              <a:rPr lang="cs-CZ">
                <a:latin typeface="Bahnschrift Condensed" panose="020B0502040204020203" pitchFamily="34" charset="0"/>
              </a:rPr>
              <a:t> r </a:t>
            </a:r>
            <a:r>
              <a:rPr lang="cs-CZ" err="1">
                <a:latin typeface="Bahnschrift Condensed" panose="020B0502040204020203" pitchFamily="34" charset="0"/>
              </a:rPr>
              <a:t>is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replaced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with</a:t>
            </a:r>
            <a:r>
              <a:rPr lang="cs-CZ">
                <a:latin typeface="Bahnschrift Condensed" panose="020B0502040204020203" pitchFamily="34" charset="0"/>
              </a:rPr>
              <a:t> a </a:t>
            </a:r>
            <a:r>
              <a:rPr lang="cs-CZ" err="1">
                <a:latin typeface="Bahnschrift Condensed" panose="020B0502040204020203" pitchFamily="34" charset="0"/>
              </a:rPr>
              <a:t>vowel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sound</a:t>
            </a:r>
            <a:r>
              <a:rPr lang="cs-CZ">
                <a:latin typeface="Bahnschrift Condensed" panose="020B0502040204020203" pitchFamily="34" charset="0"/>
              </a:rPr>
              <a:t> → </a:t>
            </a:r>
            <a:r>
              <a:rPr lang="cs-CZ" err="1">
                <a:latin typeface="Bahnschrift Condensed" panose="020B0502040204020203" pitchFamily="34" charset="0"/>
              </a:rPr>
              <a:t>sounds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like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the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words</a:t>
            </a:r>
            <a:r>
              <a:rPr lang="cs-CZ">
                <a:latin typeface="Bahnschrift Condensed" panose="020B0502040204020203" pitchFamily="34" charset="0"/>
              </a:rPr>
              <a:t> (</a:t>
            </a:r>
            <a:r>
              <a:rPr lang="cs-CZ" i="1" err="1">
                <a:latin typeface="Bahnschrift Condensed" panose="020B0502040204020203" pitchFamily="34" charset="0"/>
              </a:rPr>
              <a:t>door</a:t>
            </a:r>
            <a:r>
              <a:rPr lang="cs-CZ" i="1">
                <a:latin typeface="Bahnschrift Condensed" panose="020B0502040204020203" pitchFamily="34" charset="0"/>
              </a:rPr>
              <a:t>, </a:t>
            </a:r>
            <a:r>
              <a:rPr lang="cs-CZ" i="1" err="1">
                <a:latin typeface="Bahnschrift Condensed" panose="020B0502040204020203" pitchFamily="34" charset="0"/>
              </a:rPr>
              <a:t>frontier</a:t>
            </a:r>
            <a:r>
              <a:rPr lang="cs-CZ" i="1">
                <a:latin typeface="Bahnschrift Condensed" panose="020B0502040204020203" pitchFamily="34" charset="0"/>
              </a:rPr>
              <a:t>, </a:t>
            </a:r>
            <a:r>
              <a:rPr lang="cs-CZ" i="1" err="1">
                <a:latin typeface="Bahnschrift Condensed" panose="020B0502040204020203" pitchFamily="34" charset="0"/>
              </a:rPr>
              <a:t>etc</a:t>
            </a:r>
            <a:r>
              <a:rPr lang="cs-CZ" i="1">
                <a:latin typeface="Bahnschrift Condensed" panose="020B0502040204020203" pitchFamily="34" charset="0"/>
              </a:rPr>
              <a:t>.) </a:t>
            </a:r>
            <a:r>
              <a:rPr lang="cs-CZ" err="1">
                <a:latin typeface="Bahnschrift Condensed" panose="020B0502040204020203" pitchFamily="34" charset="0"/>
              </a:rPr>
              <a:t>have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an</a:t>
            </a:r>
            <a:r>
              <a:rPr lang="cs-CZ">
                <a:latin typeface="Bahnschrift Condensed" panose="020B0502040204020203" pitchFamily="34" charset="0"/>
              </a:rPr>
              <a:t> extra </a:t>
            </a:r>
            <a:r>
              <a:rPr lang="cs-CZ" err="1">
                <a:latin typeface="Bahnschrift Condensed" panose="020B0502040204020203" pitchFamily="34" charset="0"/>
              </a:rPr>
              <a:t>syllable</a:t>
            </a:r>
            <a:r>
              <a:rPr lang="cs-CZ">
                <a:latin typeface="Bahnschrift Condensed" panose="020B0502040204020203" pitchFamily="34" charset="0"/>
              </a:rPr>
              <a:t>, </a:t>
            </a:r>
            <a:r>
              <a:rPr lang="cs-CZ" err="1">
                <a:latin typeface="Bahnschrift Condensed" panose="020B0502040204020203" pitchFamily="34" charset="0"/>
              </a:rPr>
              <a:t>sometimes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spelled</a:t>
            </a:r>
            <a:r>
              <a:rPr lang="cs-CZ">
                <a:latin typeface="Bahnschrift Condensed" panose="020B0502040204020203" pitchFamily="34" charset="0"/>
              </a:rPr>
              <a:t> as </a:t>
            </a:r>
            <a:r>
              <a:rPr lang="cs-CZ" err="1">
                <a:latin typeface="Bahnschrift Condensed" panose="020B0502040204020203" pitchFamily="34" charset="0"/>
              </a:rPr>
              <a:t>ah</a:t>
            </a:r>
            <a:r>
              <a:rPr lang="cs-CZ">
                <a:latin typeface="Bahnschrift Condensed" panose="020B0502040204020203" pitchFamily="34" charset="0"/>
              </a:rPr>
              <a:t> (</a:t>
            </a:r>
            <a:r>
              <a:rPr lang="cs-CZ" i="1" err="1">
                <a:latin typeface="Bahnschrift Condensed" panose="020B0502040204020203" pitchFamily="34" charset="0"/>
              </a:rPr>
              <a:t>lobstah</a:t>
            </a:r>
            <a:r>
              <a:rPr lang="cs-CZ" i="1">
                <a:latin typeface="Bahnschrift Condensed" panose="020B0502040204020203" pitchFamily="34" charset="0"/>
              </a:rPr>
              <a:t>, </a:t>
            </a:r>
            <a:r>
              <a:rPr lang="cs-CZ" i="1" err="1">
                <a:latin typeface="Bahnschrift Condensed" panose="020B0502040204020203" pitchFamily="34" charset="0"/>
              </a:rPr>
              <a:t>bumpah</a:t>
            </a:r>
            <a:r>
              <a:rPr lang="cs-CZ" i="1">
                <a:latin typeface="Bahnschrift Condensed" panose="020B0502040204020203" pitchFamily="34" charset="0"/>
              </a:rPr>
              <a:t>)</a:t>
            </a:r>
            <a:br>
              <a:rPr lang="cs-CZ" i="1">
                <a:latin typeface="Bahnschrift Condensed" panose="020B0502040204020203" pitchFamily="34" charset="0"/>
              </a:rPr>
            </a:br>
            <a:r>
              <a:rPr lang="cs-CZ" i="1">
                <a:latin typeface="Bahnschrift Condensed" panose="020B0502040204020203" pitchFamily="34" charset="0"/>
              </a:rPr>
              <a:t>- </a:t>
            </a:r>
            <a:r>
              <a:rPr lang="cs-CZ" err="1">
                <a:latin typeface="Bahnschrift Condensed" panose="020B0502040204020203" pitchFamily="34" charset="0"/>
              </a:rPr>
              <a:t>the</a:t>
            </a:r>
            <a:r>
              <a:rPr lang="cs-CZ">
                <a:latin typeface="Bahnschrift Condensed" panose="020B0502040204020203" pitchFamily="34" charset="0"/>
              </a:rPr>
              <a:t> –</a:t>
            </a:r>
            <a:r>
              <a:rPr lang="cs-CZ" err="1">
                <a:latin typeface="Bahnschrift Condensed" panose="020B0502040204020203" pitchFamily="34" charset="0"/>
              </a:rPr>
              <a:t>ing</a:t>
            </a:r>
            <a:r>
              <a:rPr lang="cs-CZ">
                <a:latin typeface="Bahnschrift Condensed" panose="020B0502040204020203" pitchFamily="34" charset="0"/>
              </a:rPr>
              <a:t> (</a:t>
            </a:r>
            <a:r>
              <a:rPr lang="cs-CZ" i="1" err="1">
                <a:latin typeface="Bahnschrift Condensed" panose="020B0502040204020203" pitchFamily="34" charset="0"/>
              </a:rPr>
              <a:t>sleeping</a:t>
            </a:r>
            <a:r>
              <a:rPr lang="cs-CZ" i="1">
                <a:latin typeface="Bahnschrift Condensed" panose="020B0502040204020203" pitchFamily="34" charset="0"/>
              </a:rPr>
              <a:t>, </a:t>
            </a:r>
            <a:r>
              <a:rPr lang="cs-CZ" i="1" err="1">
                <a:latin typeface="Bahnschrift Condensed" panose="020B0502040204020203" pitchFamily="34" charset="0"/>
              </a:rPr>
              <a:t>running</a:t>
            </a:r>
            <a:r>
              <a:rPr lang="cs-CZ" i="1">
                <a:latin typeface="Bahnschrift Condensed" panose="020B0502040204020203" pitchFamily="34" charset="0"/>
              </a:rPr>
              <a:t>) </a:t>
            </a:r>
            <a:r>
              <a:rPr lang="cs-CZ" err="1">
                <a:latin typeface="Bahnschrift Condensed" panose="020B0502040204020203" pitchFamily="34" charset="0"/>
              </a:rPr>
              <a:t>may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be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pronounced</a:t>
            </a:r>
            <a:r>
              <a:rPr lang="cs-CZ">
                <a:latin typeface="Bahnschrift Condensed" panose="020B0502040204020203" pitchFamily="34" charset="0"/>
              </a:rPr>
              <a:t> as </a:t>
            </a:r>
            <a:r>
              <a:rPr lang="cs-CZ" i="1">
                <a:latin typeface="Bahnschrift Condensed" panose="020B0502040204020203" pitchFamily="34" charset="0"/>
              </a:rPr>
              <a:t>n </a:t>
            </a:r>
            <a:r>
              <a:rPr lang="cs-CZ" err="1">
                <a:latin typeface="Bahnschrift Condensed" panose="020B0502040204020203" pitchFamily="34" charset="0"/>
              </a:rPr>
              <a:t>instead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of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i="1" err="1">
                <a:latin typeface="Bahnschrift Condensed" panose="020B0502040204020203" pitchFamily="34" charset="0"/>
              </a:rPr>
              <a:t>ng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br>
              <a:rPr lang="cs-CZ" i="1">
                <a:latin typeface="Bahnschrift Condensed" panose="020B0502040204020203" pitchFamily="34" charset="0"/>
              </a:rPr>
            </a:br>
            <a:r>
              <a:rPr lang="cs-CZ" i="1">
                <a:latin typeface="Bahnschrift Condensed" panose="020B0502040204020203" pitchFamily="34" charset="0"/>
              </a:rPr>
              <a:t>- </a:t>
            </a:r>
            <a:r>
              <a:rPr lang="cs-CZ" err="1">
                <a:latin typeface="Bahnschrift Condensed" panose="020B0502040204020203" pitchFamily="34" charset="0"/>
              </a:rPr>
              <a:t>unstressed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syllables</a:t>
            </a:r>
            <a:r>
              <a:rPr lang="cs-CZ">
                <a:latin typeface="Bahnschrift Condensed" panose="020B0502040204020203" pitchFamily="34" charset="0"/>
              </a:rPr>
              <a:t> in </a:t>
            </a:r>
            <a:r>
              <a:rPr lang="cs-CZ" err="1">
                <a:latin typeface="Bahnschrift Condensed" panose="020B0502040204020203" pitchFamily="34" charset="0"/>
              </a:rPr>
              <a:t>the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middle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of</a:t>
            </a:r>
            <a:r>
              <a:rPr lang="cs-CZ">
                <a:latin typeface="Bahnschrift Condensed" panose="020B0502040204020203" pitchFamily="34" charset="0"/>
              </a:rPr>
              <a:t> a </a:t>
            </a:r>
            <a:r>
              <a:rPr lang="cs-CZ" err="1">
                <a:latin typeface="Bahnschrift Condensed" panose="020B0502040204020203" pitchFamily="34" charset="0"/>
              </a:rPr>
              <a:t>word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tend</a:t>
            </a:r>
            <a:r>
              <a:rPr lang="cs-CZ">
                <a:latin typeface="Bahnschrift Condensed" panose="020B0502040204020203" pitchFamily="34" charset="0"/>
              </a:rPr>
              <a:t> to </a:t>
            </a:r>
            <a:r>
              <a:rPr lang="cs-CZ" err="1">
                <a:latin typeface="Bahnschrift Condensed" panose="020B0502040204020203" pitchFamily="34" charset="0"/>
              </a:rPr>
              <a:t>be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dropped</a:t>
            </a:r>
            <a:r>
              <a:rPr lang="cs-CZ">
                <a:latin typeface="Bahnschrift Condensed" panose="020B0502040204020203" pitchFamily="34" charset="0"/>
              </a:rPr>
              <a:t> (</a:t>
            </a:r>
            <a:r>
              <a:rPr lang="cs-CZ" i="1" err="1">
                <a:latin typeface="Bahnschrift Condensed" panose="020B0502040204020203" pitchFamily="34" charset="0"/>
              </a:rPr>
              <a:t>prob‘ly</a:t>
            </a:r>
            <a:r>
              <a:rPr lang="cs-CZ" i="1">
                <a:latin typeface="Bahnschrift Condensed" panose="020B0502040204020203" pitchFamily="34" charset="0"/>
              </a:rPr>
              <a:t>, </a:t>
            </a:r>
            <a:r>
              <a:rPr lang="cs-CZ" i="1" err="1">
                <a:latin typeface="Bahnschrift Condensed" panose="020B0502040204020203" pitchFamily="34" charset="0"/>
              </a:rPr>
              <a:t>Sad‘dy</a:t>
            </a:r>
            <a:r>
              <a:rPr lang="cs-CZ" i="1">
                <a:latin typeface="Bahnschrift Condensed" panose="020B0502040204020203" pitchFamily="34" charset="0"/>
              </a:rPr>
              <a:t>  </a:t>
            </a:r>
            <a:r>
              <a:rPr lang="cs-CZ" err="1">
                <a:latin typeface="Bahnschrift Condensed" panose="020B0502040204020203" pitchFamily="34" charset="0"/>
              </a:rPr>
              <a:t>for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Saturday</a:t>
            </a:r>
            <a:r>
              <a:rPr lang="cs-CZ">
                <a:latin typeface="Bahnschrift Condensed" panose="020B0502040204020203" pitchFamily="34" charset="0"/>
              </a:rPr>
              <a:t>) </a:t>
            </a:r>
            <a:br>
              <a:rPr lang="cs-CZ">
                <a:latin typeface="Bahnschrift Condensed" panose="020B0502040204020203" pitchFamily="34" charset="0"/>
              </a:rPr>
            </a:br>
            <a:r>
              <a:rPr lang="cs-CZ">
                <a:latin typeface="Bahnschrift Condensed" panose="020B0502040204020203" pitchFamily="34" charset="0"/>
              </a:rPr>
              <a:t>- </a:t>
            </a:r>
            <a:r>
              <a:rPr lang="cs-CZ" err="1">
                <a:latin typeface="Bahnschrift Condensed" panose="020B0502040204020203" pitchFamily="34" charset="0"/>
              </a:rPr>
              <a:t>merging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of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i="1">
                <a:latin typeface="Bahnschrift Condensed" panose="020B0502040204020203" pitchFamily="34" charset="0"/>
              </a:rPr>
              <a:t>cod-</a:t>
            </a:r>
            <a:r>
              <a:rPr lang="cs-CZ" i="1" err="1">
                <a:latin typeface="Bahnschrift Condensed" panose="020B0502040204020203" pitchFamily="34" charset="0"/>
              </a:rPr>
              <a:t>caught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i="1"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err="1">
                <a:latin typeface="Bahnschrift Condensed" panose="020B0502040204020203" pitchFamily="34" charset="0"/>
              </a:rPr>
              <a:t>Vocabulary</a:t>
            </a:r>
            <a:r>
              <a:rPr lang="cs-CZ">
                <a:latin typeface="Bahnschrift Condensed" panose="020B0502040204020203" pitchFamily="34" charset="0"/>
              </a:rPr>
              <a:t>: </a:t>
            </a:r>
            <a:r>
              <a:rPr lang="cs-CZ" i="1" err="1">
                <a:latin typeface="Bahnschrift Condensed" panose="020B0502040204020203" pitchFamily="34" charset="0"/>
              </a:rPr>
              <a:t>junk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of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wood</a:t>
            </a:r>
            <a:r>
              <a:rPr lang="cs-CZ">
                <a:latin typeface="Bahnschrift Condensed" panose="020B0502040204020203" pitchFamily="34" charset="0"/>
              </a:rPr>
              <a:t> – </a:t>
            </a:r>
            <a:r>
              <a:rPr lang="cs-CZ" err="1">
                <a:latin typeface="Bahnschrift Condensed" panose="020B0502040204020203" pitchFamily="34" charset="0"/>
              </a:rPr>
              <a:t>piece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of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wood</a:t>
            </a:r>
            <a:r>
              <a:rPr lang="cs-CZ">
                <a:latin typeface="Bahnschrift Condensed" panose="020B0502040204020203" pitchFamily="34" charset="0"/>
              </a:rPr>
              <a:t>, </a:t>
            </a:r>
            <a:r>
              <a:rPr lang="cs-CZ" i="1" err="1">
                <a:latin typeface="Bahnschrift Condensed" panose="020B0502040204020203" pitchFamily="34" charset="0"/>
              </a:rPr>
              <a:t>cunnin</a:t>
            </a:r>
            <a:r>
              <a:rPr lang="cs-CZ" i="1">
                <a:latin typeface="Bahnschrift Condensed" panose="020B0502040204020203" pitchFamily="34" charset="0"/>
              </a:rPr>
              <a:t>‘ </a:t>
            </a:r>
            <a:r>
              <a:rPr lang="cs-CZ">
                <a:latin typeface="Bahnschrift Condensed" panose="020B0502040204020203" pitchFamily="34" charset="0"/>
              </a:rPr>
              <a:t>– </a:t>
            </a:r>
            <a:r>
              <a:rPr lang="cs-CZ" err="1">
                <a:latin typeface="Bahnschrift Condensed" panose="020B0502040204020203" pitchFamily="34" charset="0"/>
              </a:rPr>
              <a:t>cute</a:t>
            </a:r>
            <a:r>
              <a:rPr lang="cs-CZ">
                <a:latin typeface="Bahnschrift Condensed" panose="020B0502040204020203" pitchFamily="34" charset="0"/>
              </a:rPr>
              <a:t>, </a:t>
            </a:r>
            <a:r>
              <a:rPr lang="cs-CZ" i="1" err="1">
                <a:latin typeface="Bahnschrift Condensed" panose="020B0502040204020203" pitchFamily="34" charset="0"/>
              </a:rPr>
              <a:t>foolishness</a:t>
            </a:r>
            <a:r>
              <a:rPr lang="cs-CZ" i="1">
                <a:latin typeface="Bahnschrift Condensed" panose="020B0502040204020203" pitchFamily="34" charset="0"/>
              </a:rPr>
              <a:t> – </a:t>
            </a:r>
            <a:r>
              <a:rPr lang="cs-CZ" err="1">
                <a:latin typeface="Bahnschrift Condensed" panose="020B0502040204020203" pitchFamily="34" charset="0"/>
              </a:rPr>
              <a:t>something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annoying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or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stupid</a:t>
            </a:r>
            <a:r>
              <a:rPr lang="cs-CZ">
                <a:latin typeface="Bahnschrift Condensed" panose="020B0502040204020203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>
              <a:latin typeface="Bahnschrift Condensed" panose="020B0502040204020203" pitchFamily="34" charset="0"/>
            </a:endParaRPr>
          </a:p>
        </p:txBody>
      </p:sp>
      <p:pic>
        <p:nvPicPr>
          <p:cNvPr id="4" name="Obrázek 3" descr="Obsah obrázku mapa&#10;&#10;Popis byl vytvořen automaticky">
            <a:extLst>
              <a:ext uri="{FF2B5EF4-FFF2-40B4-BE49-F238E27FC236}">
                <a16:creationId xmlns:a16="http://schemas.microsoft.com/office/drawing/2014/main" id="{370AFC16-E8D0-4ECE-A916-BAB296ED6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699" y="244156"/>
            <a:ext cx="28575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86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831F27-1010-4A6D-8815-659C40923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54266"/>
            <a:ext cx="10396882" cy="1151965"/>
          </a:xfrm>
        </p:spPr>
        <p:txBody>
          <a:bodyPr>
            <a:normAutofit/>
          </a:bodyPr>
          <a:lstStyle/>
          <a:p>
            <a:r>
              <a:rPr lang="cs-CZ" dirty="0"/>
              <a:t>NEW YORK TAWK (NY)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B84B443-DD8F-48DF-8C68-DB14CFC9B441}"/>
              </a:ext>
            </a:extLst>
          </p:cNvPr>
          <p:cNvSpPr txBox="1"/>
          <p:nvPr/>
        </p:nvSpPr>
        <p:spPr>
          <a:xfrm>
            <a:off x="438727" y="1606231"/>
            <a:ext cx="84325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Bahnschrift Condensed" panose="020B0502040204020203" pitchFamily="34" charset="0"/>
              </a:rPr>
              <a:t>New </a:t>
            </a:r>
            <a:r>
              <a:rPr lang="cs-CZ" dirty="0" err="1">
                <a:latin typeface="Bahnschrift Condensed" panose="020B0502040204020203" pitchFamily="34" charset="0"/>
              </a:rPr>
              <a:t>Yorkers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tend</a:t>
            </a:r>
            <a:r>
              <a:rPr lang="cs-CZ" dirty="0">
                <a:latin typeface="Bahnschrift Condensed" panose="020B0502040204020203" pitchFamily="34" charset="0"/>
              </a:rPr>
              <a:t> to </a:t>
            </a:r>
            <a:r>
              <a:rPr lang="cs-CZ" dirty="0" err="1">
                <a:latin typeface="Bahnschrift Condensed" panose="020B0502040204020203" pitchFamily="34" charset="0"/>
              </a:rPr>
              <a:t>be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quite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conscious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of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their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accent</a:t>
            </a:r>
            <a:r>
              <a:rPr lang="cs-CZ" dirty="0">
                <a:latin typeface="Bahnschrift Condensed" panose="020B0502040204020203" pitchFamily="34" charset="0"/>
              </a:rPr>
              <a:t>, </a:t>
            </a:r>
            <a:r>
              <a:rPr lang="cs-CZ" dirty="0" err="1">
                <a:latin typeface="Bahnschrift Condensed" panose="020B0502040204020203" pitchFamily="34" charset="0"/>
              </a:rPr>
              <a:t>sometimes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trying</a:t>
            </a:r>
            <a:r>
              <a:rPr lang="cs-CZ" dirty="0">
                <a:latin typeface="Bahnschrift Condensed" panose="020B0502040204020203" pitchFamily="34" charset="0"/>
              </a:rPr>
              <a:t> to limit </a:t>
            </a:r>
            <a:r>
              <a:rPr lang="cs-CZ" dirty="0" err="1">
                <a:latin typeface="Bahnschrift Condensed" panose="020B0502040204020203" pitchFamily="34" charset="0"/>
              </a:rPr>
              <a:t>it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or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get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rid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of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the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features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which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would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give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it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away</a:t>
            </a:r>
            <a:r>
              <a:rPr lang="cs-CZ" dirty="0">
                <a:latin typeface="Bahnschrift Condensed" panose="020B0502040204020203" pitchFamily="34" charset="0"/>
              </a:rPr>
              <a:t> (</a:t>
            </a:r>
            <a:r>
              <a:rPr lang="cs-CZ" dirty="0" err="1">
                <a:latin typeface="Bahnschrift Condensed" panose="020B0502040204020203" pitchFamily="34" charset="0"/>
              </a:rPr>
              <a:t>especially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the</a:t>
            </a:r>
            <a:r>
              <a:rPr lang="cs-CZ" dirty="0">
                <a:latin typeface="Bahnschrift Condensed" panose="020B0502040204020203" pitchFamily="34" charset="0"/>
              </a:rPr>
              <a:t> r </a:t>
            </a:r>
            <a:r>
              <a:rPr lang="cs-CZ" dirty="0" err="1">
                <a:latin typeface="Bahnschrift Condensed" panose="020B0502040204020203" pitchFamily="34" charset="0"/>
              </a:rPr>
              <a:t>sound</a:t>
            </a:r>
            <a:r>
              <a:rPr lang="cs-CZ" dirty="0">
                <a:latin typeface="Bahnschrift Condensed" panose="020B0502040204020203" pitchFamily="34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Bahnschrift Condensed" panose="020B0502040204020203" pitchFamily="34" charset="0"/>
              </a:rPr>
              <a:t>NY </a:t>
            </a:r>
            <a:r>
              <a:rPr lang="cs-CZ" dirty="0" err="1">
                <a:latin typeface="Bahnschrift Condensed" panose="020B0502040204020203" pitchFamily="34" charset="0"/>
              </a:rPr>
              <a:t>accent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is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used</a:t>
            </a:r>
            <a:r>
              <a:rPr lang="cs-CZ" dirty="0">
                <a:latin typeface="Bahnschrift Condensed" panose="020B0502040204020203" pitchFamily="34" charset="0"/>
              </a:rPr>
              <a:t> by many </a:t>
            </a:r>
            <a:r>
              <a:rPr lang="cs-CZ" dirty="0" err="1">
                <a:latin typeface="Bahnschrift Condensed" panose="020B0502040204020203" pitchFamily="34" charset="0"/>
              </a:rPr>
              <a:t>classes</a:t>
            </a:r>
            <a:r>
              <a:rPr lang="cs-CZ" dirty="0">
                <a:latin typeface="Bahnschrift Condensed" panose="020B0502040204020203" pitchFamily="34" charset="0"/>
              </a:rPr>
              <a:t>, </a:t>
            </a:r>
            <a:r>
              <a:rPr lang="cs-CZ" dirty="0" err="1">
                <a:latin typeface="Bahnschrift Condensed" panose="020B0502040204020203" pitchFamily="34" charset="0"/>
              </a:rPr>
              <a:t>generations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and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ethnic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groups</a:t>
            </a:r>
            <a:endParaRPr lang="cs-CZ" dirty="0"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Bahnschrift Condensed" panose="020B0502040204020203" pitchFamily="34" charset="0"/>
              </a:rPr>
              <a:t>A center </a:t>
            </a:r>
            <a:r>
              <a:rPr lang="cs-CZ" dirty="0" err="1">
                <a:latin typeface="Bahnschrift Condensed" panose="020B0502040204020203" pitchFamily="34" charset="0"/>
              </a:rPr>
              <a:t>of</a:t>
            </a:r>
            <a:r>
              <a:rPr lang="cs-CZ" dirty="0">
                <a:latin typeface="Bahnschrift Condensed" panose="020B0502040204020203" pitchFamily="34" charset="0"/>
              </a:rPr>
              <a:t> pop </a:t>
            </a:r>
            <a:r>
              <a:rPr lang="cs-CZ" dirty="0" err="1">
                <a:latin typeface="Bahnschrift Condensed" panose="020B0502040204020203" pitchFamily="34" charset="0"/>
              </a:rPr>
              <a:t>culture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and</a:t>
            </a:r>
            <a:r>
              <a:rPr lang="cs-CZ" dirty="0">
                <a:latin typeface="Bahnschrift Condensed" panose="020B0502040204020203" pitchFamily="34" charset="0"/>
              </a:rPr>
              <a:t> rap → </a:t>
            </a:r>
            <a:r>
              <a:rPr lang="cs-CZ" dirty="0" err="1">
                <a:latin typeface="Bahnschrift Condensed" panose="020B0502040204020203" pitchFamily="34" charset="0"/>
              </a:rPr>
              <a:t>spreading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of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terms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like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i="1" dirty="0" err="1">
                <a:latin typeface="Bahnschrift Condensed" panose="020B0502040204020203" pitchFamily="34" charset="0"/>
              </a:rPr>
              <a:t>da</a:t>
            </a:r>
            <a:r>
              <a:rPr lang="cs-CZ" i="1" dirty="0">
                <a:latin typeface="Bahnschrift Condensed" panose="020B0502040204020203" pitchFamily="34" charset="0"/>
              </a:rPr>
              <a:t> bomb </a:t>
            </a:r>
            <a:r>
              <a:rPr lang="cs-CZ" dirty="0" err="1">
                <a:latin typeface="Bahnschrift Condensed" panose="020B0502040204020203" pitchFamily="34" charset="0"/>
              </a:rPr>
              <a:t>and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others</a:t>
            </a:r>
            <a:endParaRPr lang="cs-CZ" dirty="0"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Bahnschrift Condensed" panose="020B0502040204020203" pitchFamily="34" charset="0"/>
              </a:rPr>
              <a:t>Non-</a:t>
            </a:r>
            <a:r>
              <a:rPr lang="cs-CZ" dirty="0" err="1">
                <a:latin typeface="Bahnschrift Condensed" panose="020B0502040204020203" pitchFamily="34" charset="0"/>
              </a:rPr>
              <a:t>rhoticity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is</a:t>
            </a:r>
            <a:r>
              <a:rPr lang="cs-CZ" dirty="0">
                <a:latin typeface="Bahnschrift Condensed" panose="020B0502040204020203" pitchFamily="34" charset="0"/>
              </a:rPr>
              <a:t>, </a:t>
            </a:r>
            <a:r>
              <a:rPr lang="cs-CZ" dirty="0" err="1">
                <a:latin typeface="Bahnschrift Condensed" panose="020B0502040204020203" pitchFamily="34" charset="0"/>
              </a:rPr>
              <a:t>however</a:t>
            </a:r>
            <a:r>
              <a:rPr lang="cs-CZ" dirty="0">
                <a:latin typeface="Bahnschrift Condensed" panose="020B0502040204020203" pitchFamily="34" charset="0"/>
              </a:rPr>
              <a:t>, </a:t>
            </a:r>
            <a:r>
              <a:rPr lang="cs-CZ" dirty="0" err="1">
                <a:latin typeface="Bahnschrift Condensed" panose="020B0502040204020203" pitchFamily="34" charset="0"/>
              </a:rPr>
              <a:t>only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viewed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negatively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when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combined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with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other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features</a:t>
            </a:r>
            <a:br>
              <a:rPr lang="cs-CZ" dirty="0">
                <a:latin typeface="Bahnschrift Condensed" panose="020B0502040204020203" pitchFamily="34" charset="0"/>
              </a:rPr>
            </a:br>
            <a:r>
              <a:rPr lang="cs-CZ" dirty="0">
                <a:latin typeface="Bahnschrift Condensed" panose="020B0502040204020203" pitchFamily="34" charset="0"/>
              </a:rPr>
              <a:t>- </a:t>
            </a:r>
            <a:r>
              <a:rPr lang="cs-CZ" dirty="0" err="1">
                <a:latin typeface="Bahnschrift Condensed" panose="020B0502040204020203" pitchFamily="34" charset="0"/>
              </a:rPr>
              <a:t>the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vowel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sound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i="1" dirty="0" err="1">
                <a:latin typeface="Bahnschrift Condensed" panose="020B0502040204020203" pitchFamily="34" charset="0"/>
              </a:rPr>
              <a:t>aw</a:t>
            </a:r>
            <a:r>
              <a:rPr lang="cs-CZ" i="1" dirty="0">
                <a:latin typeface="Bahnschrift Condensed" panose="020B0502040204020203" pitchFamily="34" charset="0"/>
              </a:rPr>
              <a:t>  </a:t>
            </a:r>
            <a:r>
              <a:rPr lang="cs-CZ" dirty="0">
                <a:latin typeface="Bahnschrift Condensed" panose="020B0502040204020203" pitchFamily="34" charset="0"/>
              </a:rPr>
              <a:t>in </a:t>
            </a:r>
            <a:r>
              <a:rPr lang="cs-CZ" dirty="0" err="1">
                <a:latin typeface="Bahnschrift Condensed" panose="020B0502040204020203" pitchFamily="34" charset="0"/>
              </a:rPr>
              <a:t>all</a:t>
            </a:r>
            <a:r>
              <a:rPr lang="cs-CZ" dirty="0">
                <a:latin typeface="Bahnschrift Condensed" panose="020B0502040204020203" pitchFamily="34" charset="0"/>
              </a:rPr>
              <a:t>, </a:t>
            </a:r>
            <a:r>
              <a:rPr lang="cs-CZ" dirty="0" err="1">
                <a:latin typeface="Bahnschrift Condensed" panose="020B0502040204020203" pitchFamily="34" charset="0"/>
              </a:rPr>
              <a:t>coffee</a:t>
            </a:r>
            <a:r>
              <a:rPr lang="cs-CZ" dirty="0">
                <a:latin typeface="Bahnschrift Condensed" panose="020B0502040204020203" pitchFamily="34" charset="0"/>
              </a:rPr>
              <a:t>, </a:t>
            </a:r>
            <a:r>
              <a:rPr lang="cs-CZ" dirty="0" err="1">
                <a:latin typeface="Bahnschrift Condensed" panose="020B0502040204020203" pitchFamily="34" charset="0"/>
              </a:rPr>
              <a:t>caught</a:t>
            </a:r>
            <a:r>
              <a:rPr lang="cs-CZ" dirty="0">
                <a:latin typeface="Bahnschrift Condensed" panose="020B0502040204020203" pitchFamily="34" charset="0"/>
              </a:rPr>
              <a:t>, </a:t>
            </a:r>
            <a:r>
              <a:rPr lang="cs-CZ" dirty="0" err="1">
                <a:latin typeface="Bahnschrift Condensed" panose="020B0502040204020203" pitchFamily="34" charset="0"/>
              </a:rPr>
              <a:t>saw</a:t>
            </a:r>
            <a:r>
              <a:rPr lang="cs-CZ" dirty="0">
                <a:latin typeface="Bahnschrift Condensed" panose="020B0502040204020203" pitchFamily="34" charset="0"/>
              </a:rPr>
              <a:t>; no </a:t>
            </a:r>
            <a:r>
              <a:rPr lang="cs-CZ" dirty="0" err="1">
                <a:latin typeface="Bahnschrift Condensed" panose="020B0502040204020203" pitchFamily="34" charset="0"/>
              </a:rPr>
              <a:t>difference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between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i="1" dirty="0" err="1">
                <a:latin typeface="Bahnschrift Condensed" panose="020B0502040204020203" pitchFamily="34" charset="0"/>
              </a:rPr>
              <a:t>shore</a:t>
            </a:r>
            <a:r>
              <a:rPr lang="cs-CZ" i="1" dirty="0">
                <a:latin typeface="Bahnschrift Condensed" panose="020B0502040204020203" pitchFamily="34" charset="0"/>
              </a:rPr>
              <a:t>-</a:t>
            </a:r>
            <a:r>
              <a:rPr lang="cs-CZ" i="1" dirty="0" err="1">
                <a:latin typeface="Bahnschrift Condensed" panose="020B0502040204020203" pitchFamily="34" charset="0"/>
              </a:rPr>
              <a:t>sure</a:t>
            </a:r>
            <a:r>
              <a:rPr lang="cs-CZ" i="1" dirty="0">
                <a:latin typeface="Bahnschrift Condensed" panose="020B0502040204020203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i="1" dirty="0"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Bahnschrift Condensed" panose="020B0502040204020203" pitchFamily="34" charset="0"/>
              </a:rPr>
              <a:t>a lot </a:t>
            </a:r>
            <a:r>
              <a:rPr lang="cs-CZ" dirty="0" err="1">
                <a:latin typeface="Bahnschrift Condensed" panose="020B0502040204020203" pitchFamily="34" charset="0"/>
              </a:rPr>
              <a:t>of</a:t>
            </a:r>
            <a:r>
              <a:rPr lang="cs-CZ" dirty="0">
                <a:latin typeface="Bahnschrift Condensed" panose="020B0502040204020203" pitchFamily="34" charset="0"/>
              </a:rPr>
              <a:t> ‚</a:t>
            </a:r>
            <a:r>
              <a:rPr lang="cs-CZ" dirty="0" err="1">
                <a:latin typeface="Bahnschrift Condensed" panose="020B0502040204020203" pitchFamily="34" charset="0"/>
              </a:rPr>
              <a:t>Yiddishisms</a:t>
            </a:r>
            <a:r>
              <a:rPr lang="cs-CZ" dirty="0">
                <a:latin typeface="Bahnschrift Condensed" panose="020B0502040204020203" pitchFamily="34" charset="0"/>
              </a:rPr>
              <a:t>‘  in </a:t>
            </a:r>
            <a:r>
              <a:rPr lang="cs-CZ" dirty="0" err="1">
                <a:latin typeface="Bahnschrift Condensed" panose="020B0502040204020203" pitchFamily="34" charset="0"/>
              </a:rPr>
              <a:t>vocabulary</a:t>
            </a:r>
            <a:r>
              <a:rPr lang="cs-CZ" dirty="0">
                <a:latin typeface="Bahnschrift Condensed" panose="020B0502040204020203" pitchFamily="34" charset="0"/>
              </a:rPr>
              <a:t> – </a:t>
            </a:r>
            <a:r>
              <a:rPr lang="cs-CZ" i="1" dirty="0" err="1">
                <a:latin typeface="Bahnschrift Condensed" panose="020B0502040204020203" pitchFamily="34" charset="0"/>
              </a:rPr>
              <a:t>schlep</a:t>
            </a:r>
            <a:r>
              <a:rPr lang="cs-CZ" i="1" dirty="0">
                <a:latin typeface="Bahnschrift Condensed" panose="020B0502040204020203" pitchFamily="34" charset="0"/>
              </a:rPr>
              <a:t> </a:t>
            </a:r>
            <a:r>
              <a:rPr lang="cs-CZ" dirty="0">
                <a:latin typeface="Bahnschrift Condensed" panose="020B0502040204020203" pitchFamily="34" charset="0"/>
              </a:rPr>
              <a:t> (to </a:t>
            </a:r>
            <a:r>
              <a:rPr lang="cs-CZ" dirty="0" err="1">
                <a:latin typeface="Bahnschrift Condensed" panose="020B0502040204020203" pitchFamily="34" charset="0"/>
              </a:rPr>
              <a:t>travel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or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carry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something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an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annoying</a:t>
            </a:r>
            <a:r>
              <a:rPr lang="cs-CZ" dirty="0">
                <a:latin typeface="Bahnschrift Condensed" panose="020B0502040204020203" pitchFamily="34" charset="0"/>
              </a:rPr>
              <a:t> distance) </a:t>
            </a:r>
            <a:r>
              <a:rPr lang="cs-CZ" dirty="0" err="1">
                <a:latin typeface="Bahnschrift Condensed" panose="020B0502040204020203" pitchFamily="34" charset="0"/>
              </a:rPr>
              <a:t>etc</a:t>
            </a:r>
            <a:r>
              <a:rPr lang="cs-CZ" dirty="0">
                <a:latin typeface="Bahnschrift Condensed" panose="020B0502040204020203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Bahnschrift Condensed" panose="020B0502040204020203" pitchFamily="34" charset="0"/>
            </a:endParaRPr>
          </a:p>
        </p:txBody>
      </p:sp>
      <p:pic>
        <p:nvPicPr>
          <p:cNvPr id="5" name="Obrázek 4" descr="Obsah obrázku osoba, muž, oblek, tmavé&#10;&#10;Popis byl vytvořen automaticky">
            <a:extLst>
              <a:ext uri="{FF2B5EF4-FFF2-40B4-BE49-F238E27FC236}">
                <a16:creationId xmlns:a16="http://schemas.microsoft.com/office/drawing/2014/main" id="{6C033ED6-53C8-4C76-B62D-853FCD27F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676" y="2106812"/>
            <a:ext cx="2246523" cy="323686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243AB3D-C487-407E-A60C-4B179216B53D}"/>
              </a:ext>
            </a:extLst>
          </p:cNvPr>
          <p:cNvSpPr txBox="1"/>
          <p:nvPr/>
        </p:nvSpPr>
        <p:spPr>
          <a:xfrm>
            <a:off x="9259676" y="5618904"/>
            <a:ext cx="25527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>
                <a:solidFill>
                  <a:schemeClr val="bg1"/>
                </a:solidFill>
                <a:latin typeface="Bahnschrift Condensed" panose="020B0502040204020203" pitchFamily="34" charset="0"/>
              </a:rPr>
              <a:t>Franklin Roosevelt: </a:t>
            </a:r>
            <a:r>
              <a:rPr lang="cs-CZ" sz="1500" err="1">
                <a:solidFill>
                  <a:schemeClr val="bg1"/>
                </a:solidFill>
                <a:latin typeface="Bahnschrift Condensed" panose="020B0502040204020203" pitchFamily="34" charset="0"/>
              </a:rPr>
              <a:t>Americans</a:t>
            </a:r>
            <a:r>
              <a:rPr lang="cs-CZ" sz="1500">
                <a:solidFill>
                  <a:schemeClr val="bg1"/>
                </a:solidFill>
                <a:latin typeface="Bahnschrift Condensed" panose="020B0502040204020203" pitchFamily="34" charset="0"/>
              </a:rPr>
              <a:t> „</a:t>
            </a:r>
            <a:r>
              <a:rPr lang="cs-CZ" sz="1500" err="1">
                <a:solidFill>
                  <a:schemeClr val="bg1"/>
                </a:solidFill>
                <a:latin typeface="Bahnschrift Condensed" panose="020B0502040204020203" pitchFamily="34" charset="0"/>
              </a:rPr>
              <a:t>have</a:t>
            </a:r>
            <a:r>
              <a:rPr lang="cs-CZ" sz="150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cs-CZ" sz="1500" err="1">
                <a:solidFill>
                  <a:schemeClr val="bg1"/>
                </a:solidFill>
                <a:latin typeface="Bahnschrift Condensed" panose="020B0502040204020203" pitchFamily="34" charset="0"/>
              </a:rPr>
              <a:t>nothing</a:t>
            </a:r>
            <a:r>
              <a:rPr lang="cs-CZ" sz="1500">
                <a:solidFill>
                  <a:schemeClr val="bg1"/>
                </a:solidFill>
                <a:latin typeface="Bahnschrift Condensed" panose="020B0502040204020203" pitchFamily="34" charset="0"/>
              </a:rPr>
              <a:t> to </a:t>
            </a:r>
            <a:r>
              <a:rPr lang="cs-CZ" sz="1500" err="1">
                <a:solidFill>
                  <a:schemeClr val="bg1"/>
                </a:solidFill>
                <a:latin typeface="Bahnschrift Condensed" panose="020B0502040204020203" pitchFamily="34" charset="0"/>
              </a:rPr>
              <a:t>fear</a:t>
            </a:r>
            <a:r>
              <a:rPr lang="cs-CZ" sz="150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1500">
                <a:solidFill>
                  <a:schemeClr val="bg1"/>
                </a:solidFill>
                <a:latin typeface="Bahnschrift Condensed" panose="020B0502040204020203" pitchFamily="34" charset="0"/>
              </a:rPr>
              <a:t>[fee</a:t>
            </a:r>
            <a:r>
              <a:rPr lang="cs-CZ" sz="1500">
                <a:solidFill>
                  <a:schemeClr val="bg1"/>
                </a:solidFill>
                <a:latin typeface="Bahnschrift Condensed" panose="020B0502040204020203" pitchFamily="34" charset="0"/>
              </a:rPr>
              <a:t>-</a:t>
            </a:r>
            <a:r>
              <a:rPr lang="cs-CZ" sz="1500" err="1">
                <a:solidFill>
                  <a:schemeClr val="bg1"/>
                </a:solidFill>
                <a:latin typeface="Bahnschrift Condensed" panose="020B0502040204020203" pitchFamily="34" charset="0"/>
              </a:rPr>
              <a:t>uh</a:t>
            </a:r>
            <a:r>
              <a:rPr lang="cs-CZ" sz="1500">
                <a:solidFill>
                  <a:schemeClr val="bg1"/>
                </a:solidFill>
                <a:latin typeface="Bahnschrift Condensed" panose="020B0502040204020203" pitchFamily="34" charset="0"/>
              </a:rPr>
              <a:t>] but </a:t>
            </a:r>
            <a:r>
              <a:rPr lang="cs-CZ" sz="1500" err="1">
                <a:solidFill>
                  <a:schemeClr val="bg1"/>
                </a:solidFill>
                <a:latin typeface="Bahnschrift Condensed" panose="020B0502040204020203" pitchFamily="34" charset="0"/>
              </a:rPr>
              <a:t>fear</a:t>
            </a:r>
            <a:r>
              <a:rPr lang="cs-CZ" sz="150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cs-CZ" sz="1500" err="1">
                <a:solidFill>
                  <a:schemeClr val="bg1"/>
                </a:solidFill>
                <a:latin typeface="Bahnschrift Condensed" panose="020B0502040204020203" pitchFamily="34" charset="0"/>
              </a:rPr>
              <a:t>itself</a:t>
            </a:r>
            <a:r>
              <a:rPr lang="cs-CZ" sz="1500">
                <a:solidFill>
                  <a:schemeClr val="bg1"/>
                </a:solidFill>
                <a:latin typeface="Bahnschrift Condensed" panose="020B0502040204020203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885369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831F27-1010-4A6D-8815-659C40923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436" y="90366"/>
            <a:ext cx="10918371" cy="1377319"/>
          </a:xfrm>
        </p:spPr>
        <p:txBody>
          <a:bodyPr>
            <a:normAutofit/>
          </a:bodyPr>
          <a:lstStyle/>
          <a:p>
            <a:r>
              <a:rPr lang="cs-CZ" sz="4000" dirty="0"/>
              <a:t>More </a:t>
            </a:r>
            <a:r>
              <a:rPr lang="cs-CZ" sz="4000" dirty="0" err="1"/>
              <a:t>than</a:t>
            </a:r>
            <a:r>
              <a:rPr lang="cs-CZ" sz="4000" dirty="0"/>
              <a:t> just </a:t>
            </a:r>
            <a:r>
              <a:rPr lang="cs-CZ" sz="4000" dirty="0" err="1"/>
              <a:t>yada</a:t>
            </a:r>
            <a:r>
              <a:rPr lang="cs-CZ" sz="4000" dirty="0"/>
              <a:t> </a:t>
            </a:r>
            <a:r>
              <a:rPr lang="cs-CZ" sz="4000" dirty="0" err="1"/>
              <a:t>yada</a:t>
            </a:r>
            <a:r>
              <a:rPr lang="cs-CZ" sz="4000" dirty="0"/>
              <a:t> </a:t>
            </a:r>
            <a:r>
              <a:rPr lang="cs-CZ" sz="4000" dirty="0" err="1"/>
              <a:t>yada</a:t>
            </a:r>
            <a:r>
              <a:rPr lang="cs-CZ" sz="4000" dirty="0"/>
              <a:t> (</a:t>
            </a:r>
            <a:r>
              <a:rPr lang="cs-CZ" sz="4000" dirty="0" err="1"/>
              <a:t>jewish</a:t>
            </a:r>
            <a:r>
              <a:rPr lang="cs-CZ" sz="4000" dirty="0"/>
              <a:t> </a:t>
            </a:r>
            <a:r>
              <a:rPr lang="cs-CZ" sz="4000" dirty="0" err="1"/>
              <a:t>english</a:t>
            </a:r>
            <a:r>
              <a:rPr lang="cs-CZ" sz="4000" dirty="0"/>
              <a:t>)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B84B443-DD8F-48DF-8C68-DB14CFC9B441}"/>
              </a:ext>
            </a:extLst>
          </p:cNvPr>
          <p:cNvSpPr txBox="1"/>
          <p:nvPr/>
        </p:nvSpPr>
        <p:spPr>
          <a:xfrm>
            <a:off x="182972" y="1203926"/>
            <a:ext cx="110674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>
                <a:latin typeface="Bahnschrift Condensed" pitchFamily="34" charset="0"/>
              </a:rPr>
              <a:t>Group</a:t>
            </a:r>
            <a:r>
              <a:rPr lang="cs-CZ" sz="1400" dirty="0">
                <a:latin typeface="Bahnschrift Condensed" pitchFamily="34" charset="0"/>
              </a:rPr>
              <a:t> </a:t>
            </a:r>
            <a:r>
              <a:rPr lang="cs-CZ" sz="1400" dirty="0" err="1">
                <a:latin typeface="Bahnschrift Condensed" pitchFamily="34" charset="0"/>
              </a:rPr>
              <a:t>membership</a:t>
            </a:r>
            <a:r>
              <a:rPr lang="cs-CZ" sz="1400" dirty="0">
                <a:latin typeface="Bahnschrift Condensed" pitchFamily="34" charset="0"/>
              </a:rPr>
              <a:t>, a </a:t>
            </a:r>
            <a:r>
              <a:rPr lang="cs-CZ" sz="1400" dirty="0" err="1">
                <a:latin typeface="Bahnschrift Condensed" pitchFamily="34" charset="0"/>
              </a:rPr>
              <a:t>strong</a:t>
            </a:r>
            <a:r>
              <a:rPr lang="cs-CZ" sz="1400" dirty="0">
                <a:latin typeface="Bahnschrift Condensed" pitchFamily="34" charset="0"/>
              </a:rPr>
              <a:t> </a:t>
            </a:r>
            <a:r>
              <a:rPr lang="cs-CZ" sz="1400" dirty="0" err="1">
                <a:latin typeface="Bahnschrift Condensed" pitchFamily="34" charset="0"/>
              </a:rPr>
              <a:t>sense</a:t>
            </a:r>
            <a:r>
              <a:rPr lang="cs-CZ" sz="1400" dirty="0">
                <a:latin typeface="Bahnschrift Condensed" pitchFamily="34" charset="0"/>
              </a:rPr>
              <a:t> </a:t>
            </a:r>
            <a:r>
              <a:rPr lang="cs-CZ" sz="1400" dirty="0" err="1">
                <a:latin typeface="Bahnschrift Condensed" pitchFamily="34" charset="0"/>
              </a:rPr>
              <a:t>of</a:t>
            </a:r>
            <a:r>
              <a:rPr lang="cs-CZ" sz="1400" dirty="0">
                <a:latin typeface="Bahnschrift Condensed" pitchFamily="34" charset="0"/>
              </a:rPr>
              <a:t> </a:t>
            </a:r>
            <a:r>
              <a:rPr lang="cs-CZ" sz="1400" dirty="0" err="1">
                <a:latin typeface="Bahnschrift Condensed" pitchFamily="34" charset="0"/>
              </a:rPr>
              <a:t>community</a:t>
            </a:r>
            <a:r>
              <a:rPr lang="cs-CZ" sz="1400" dirty="0">
                <a:latin typeface="Bahnschrift Condensed" pitchFamily="34" charset="0"/>
              </a:rPr>
              <a:t> → </a:t>
            </a:r>
            <a:r>
              <a:rPr lang="cs-CZ" sz="1400" dirty="0" err="1">
                <a:latin typeface="Bahnschrift Condensed" pitchFamily="34" charset="0"/>
              </a:rPr>
              <a:t>reinforce</a:t>
            </a:r>
            <a:r>
              <a:rPr lang="cs-CZ" sz="1400" dirty="0">
                <a:latin typeface="Bahnschrift Condensed" pitchFamily="34" charset="0"/>
              </a:rPr>
              <a:t> </a:t>
            </a:r>
            <a:r>
              <a:rPr lang="cs-CZ" sz="1400" dirty="0" err="1">
                <a:latin typeface="Bahnschrift Condensed" pitchFamily="34" charset="0"/>
              </a:rPr>
              <a:t>shared</a:t>
            </a:r>
            <a:r>
              <a:rPr lang="cs-CZ" sz="1400" dirty="0">
                <a:latin typeface="Bahnschrift Condensed" pitchFamily="34" charset="0"/>
              </a:rPr>
              <a:t> </a:t>
            </a:r>
            <a:r>
              <a:rPr lang="cs-CZ" sz="1400" dirty="0" err="1">
                <a:latin typeface="Bahnschrift Condensed" pitchFamily="34" charset="0"/>
              </a:rPr>
              <a:t>dialect</a:t>
            </a:r>
            <a:r>
              <a:rPr lang="cs-CZ" sz="1400" dirty="0">
                <a:latin typeface="Bahnschrift Condensed" pitchFamily="34" charset="0"/>
              </a:rPr>
              <a:t> </a:t>
            </a:r>
            <a:r>
              <a:rPr lang="cs-CZ" sz="1400" dirty="0" err="1">
                <a:latin typeface="Bahnschrift Condensed" pitchFamily="34" charset="0"/>
              </a:rPr>
              <a:t>features</a:t>
            </a:r>
            <a:r>
              <a:rPr lang="cs-CZ" sz="1400" dirty="0">
                <a:latin typeface="Bahnschrift Condensed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ahnschrift Condensed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Bahnschrift Condensed" pitchFamily="34" charset="0"/>
              </a:rPr>
              <a:t>Two main varieties of Jewish English – </a:t>
            </a:r>
            <a:r>
              <a:rPr lang="en-US" sz="1400" b="1" dirty="0">
                <a:latin typeface="Bahnschrift Condensed" pitchFamily="34" charset="0"/>
              </a:rPr>
              <a:t>Sephardim</a:t>
            </a:r>
            <a:r>
              <a:rPr lang="en-US" sz="1400" dirty="0">
                <a:latin typeface="Bahnschrift Condensed" pitchFamily="34" charset="0"/>
              </a:rPr>
              <a:t> and </a:t>
            </a:r>
            <a:r>
              <a:rPr lang="en-US" sz="1400" b="1" dirty="0">
                <a:latin typeface="Bahnschrift Condensed" pitchFamily="34" charset="0"/>
              </a:rPr>
              <a:t>Ashkenazim</a:t>
            </a:r>
            <a:endParaRPr lang="cs-CZ" sz="1400" b="1" dirty="0">
              <a:latin typeface="Bahnschrift Condensed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b="1" dirty="0">
              <a:latin typeface="Bahnschrift Condensed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>
                <a:latin typeface="Bahnschrift Condensed" pitchFamily="34" charset="0"/>
              </a:rPr>
              <a:t>Immigration</a:t>
            </a:r>
            <a:r>
              <a:rPr lang="cs-CZ" sz="1400" dirty="0">
                <a:latin typeface="Bahnschrift Condensed" pitchFamily="34" charset="0"/>
              </a:rPr>
              <a:t> </a:t>
            </a:r>
            <a:r>
              <a:rPr lang="cs-CZ" sz="1400" dirty="0" err="1">
                <a:latin typeface="Bahnschrift Condensed" pitchFamily="34" charset="0"/>
              </a:rPr>
              <a:t>waves</a:t>
            </a:r>
            <a:r>
              <a:rPr lang="cs-CZ" sz="1400" dirty="0">
                <a:latin typeface="Bahnschrift Condensed" pitchFamily="34" charset="0"/>
              </a:rPr>
              <a:t>: 1600s </a:t>
            </a:r>
            <a:r>
              <a:rPr lang="cs-CZ" sz="1400" dirty="0" err="1">
                <a:latin typeface="Bahnschrift Condensed" pitchFamily="34" charset="0"/>
              </a:rPr>
              <a:t>and</a:t>
            </a:r>
            <a:r>
              <a:rPr lang="cs-CZ" sz="1400" dirty="0">
                <a:latin typeface="Bahnschrift Condensed" pitchFamily="34" charset="0"/>
              </a:rPr>
              <a:t> </a:t>
            </a:r>
            <a:r>
              <a:rPr lang="cs-CZ" sz="1400" dirty="0" err="1">
                <a:latin typeface="Bahnschrift Condensed" pitchFamily="34" charset="0"/>
              </a:rPr>
              <a:t>late</a:t>
            </a:r>
            <a:r>
              <a:rPr lang="cs-CZ" sz="1400" dirty="0">
                <a:latin typeface="Bahnschrift Condensed" pitchFamily="34" charset="0"/>
              </a:rPr>
              <a:t> 1800s/</a:t>
            </a:r>
            <a:r>
              <a:rPr lang="cs-CZ" sz="1400" dirty="0" err="1">
                <a:latin typeface="Bahnschrift Condensed" pitchFamily="34" charset="0"/>
              </a:rPr>
              <a:t>early</a:t>
            </a:r>
            <a:r>
              <a:rPr lang="cs-CZ" sz="1400" dirty="0">
                <a:latin typeface="Bahnschrift Condensed" pitchFamily="34" charset="0"/>
              </a:rPr>
              <a:t> 1900s → </a:t>
            </a:r>
            <a:r>
              <a:rPr lang="cs-CZ" sz="1400" dirty="0" err="1">
                <a:latin typeface="Bahnschrift Condensed" pitchFamily="34" charset="0"/>
              </a:rPr>
              <a:t>brought</a:t>
            </a:r>
            <a:r>
              <a:rPr lang="cs-CZ" sz="1400" dirty="0">
                <a:latin typeface="Bahnschrift Condensed" pitchFamily="34" charset="0"/>
              </a:rPr>
              <a:t> </a:t>
            </a:r>
            <a:r>
              <a:rPr lang="cs-CZ" sz="1400" dirty="0" err="1">
                <a:latin typeface="Bahnschrift Condensed" pitchFamily="34" charset="0"/>
              </a:rPr>
              <a:t>Yiddish</a:t>
            </a:r>
            <a:r>
              <a:rPr lang="cs-CZ" sz="1400" dirty="0">
                <a:latin typeface="Bahnschrift Condensed" pitchFamily="34" charset="0"/>
              </a:rPr>
              <a:t>/</a:t>
            </a:r>
            <a:r>
              <a:rPr lang="cs-CZ" sz="1400" dirty="0" err="1">
                <a:latin typeface="Bahnschrift Condensed" pitchFamily="34" charset="0"/>
              </a:rPr>
              <a:t>Hebrew</a:t>
            </a:r>
            <a:r>
              <a:rPr lang="cs-CZ" sz="1400" dirty="0">
                <a:latin typeface="Bahnschrift Condensed" pitchFamily="34" charset="0"/>
              </a:rPr>
              <a:t> to </a:t>
            </a:r>
            <a:r>
              <a:rPr lang="cs-CZ" sz="1400" dirty="0" err="1">
                <a:latin typeface="Bahnschrift Condensed" pitchFamily="34" charset="0"/>
              </a:rPr>
              <a:t>America</a:t>
            </a:r>
            <a:r>
              <a:rPr lang="cs-CZ" sz="1400" dirty="0">
                <a:latin typeface="Bahnschrift Condensed" pitchFamily="34" charset="0"/>
              </a:rPr>
              <a:t> → these </a:t>
            </a:r>
            <a:r>
              <a:rPr lang="cs-CZ" sz="1400" dirty="0" err="1">
                <a:latin typeface="Bahnschrift Condensed" pitchFamily="34" charset="0"/>
              </a:rPr>
              <a:t>later</a:t>
            </a:r>
            <a:r>
              <a:rPr lang="cs-CZ" sz="1400" dirty="0">
                <a:latin typeface="Bahnschrift Condensed" pitchFamily="34" charset="0"/>
              </a:rPr>
              <a:t> </a:t>
            </a:r>
            <a:r>
              <a:rPr lang="cs-CZ" sz="1400" dirty="0" err="1">
                <a:latin typeface="Bahnschrift Condensed" pitchFamily="34" charset="0"/>
              </a:rPr>
              <a:t>combined</a:t>
            </a:r>
            <a:r>
              <a:rPr lang="cs-CZ" sz="1400" dirty="0">
                <a:latin typeface="Bahnschrift Condensed" pitchFamily="34" charset="0"/>
              </a:rPr>
              <a:t> </a:t>
            </a:r>
            <a:r>
              <a:rPr lang="cs-CZ" sz="1400" dirty="0" err="1">
                <a:latin typeface="Bahnschrift Condensed" pitchFamily="34" charset="0"/>
              </a:rPr>
              <a:t>with</a:t>
            </a:r>
            <a:r>
              <a:rPr lang="cs-CZ" sz="1400" dirty="0">
                <a:latin typeface="Bahnschrift Condensed" pitchFamily="34" charset="0"/>
              </a:rPr>
              <a:t> </a:t>
            </a:r>
            <a:r>
              <a:rPr lang="cs-CZ" sz="1400" dirty="0" err="1">
                <a:latin typeface="Bahnschrift Condensed" pitchFamily="34" charset="0"/>
              </a:rPr>
              <a:t>English</a:t>
            </a:r>
            <a:r>
              <a:rPr lang="cs-CZ" sz="1400" dirty="0">
                <a:latin typeface="Bahnschrift Condensed" pitchFamily="34" charset="0"/>
              </a:rPr>
              <a:t> </a:t>
            </a:r>
            <a:endParaRPr lang="cs-CZ" sz="1400" b="1" dirty="0">
              <a:latin typeface="Bahnschrift Condensed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b="1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sz="1400" b="1" dirty="0">
                <a:latin typeface="Bahnschrift Condensed" pitchFamily="34" charset="0"/>
              </a:rPr>
              <a:t>      </a:t>
            </a:r>
            <a:r>
              <a:rPr lang="cs-CZ" sz="1400" dirty="0" err="1">
                <a:latin typeface="Bahnschrift Condensed" pitchFamily="34" charset="0"/>
              </a:rPr>
              <a:t>Vocabulary</a:t>
            </a:r>
            <a:r>
              <a:rPr lang="cs-CZ" sz="1400" dirty="0">
                <a:latin typeface="Bahnschrift Condensed" pitchFamily="34" charset="0"/>
              </a:rPr>
              <a:t>: </a:t>
            </a:r>
            <a:r>
              <a:rPr lang="cs-CZ" sz="1400" i="1" dirty="0" err="1">
                <a:latin typeface="Bahnschrift Condensed" pitchFamily="34" charset="0"/>
              </a:rPr>
              <a:t>kosher</a:t>
            </a:r>
            <a:r>
              <a:rPr lang="cs-CZ" sz="1400" i="1" dirty="0">
                <a:latin typeface="Bahnschrift Condensed" pitchFamily="34" charset="0"/>
              </a:rPr>
              <a:t>, </a:t>
            </a:r>
            <a:r>
              <a:rPr lang="cs-CZ" sz="1400" i="1" dirty="0" err="1">
                <a:latin typeface="Bahnschrift Condensed" pitchFamily="34" charset="0"/>
              </a:rPr>
              <a:t>bagel</a:t>
            </a:r>
            <a:r>
              <a:rPr lang="cs-CZ" sz="1400" i="1" dirty="0">
                <a:latin typeface="Bahnschrift Condensed" pitchFamily="34" charset="0"/>
              </a:rPr>
              <a:t>, </a:t>
            </a:r>
            <a:r>
              <a:rPr lang="cs-CZ" sz="1400" i="1" dirty="0" err="1">
                <a:latin typeface="Bahnschrift Condensed" pitchFamily="34" charset="0"/>
              </a:rPr>
              <a:t>kibitz</a:t>
            </a:r>
            <a:r>
              <a:rPr lang="cs-CZ" sz="1400" i="1" dirty="0">
                <a:latin typeface="Bahnschrift Condensed" pitchFamily="34" charset="0"/>
              </a:rPr>
              <a:t>, </a:t>
            </a:r>
            <a:r>
              <a:rPr lang="cs-CZ" sz="1400" i="1" dirty="0" err="1">
                <a:latin typeface="Bahnschrift Condensed" pitchFamily="34" charset="0"/>
              </a:rPr>
              <a:t>mensch</a:t>
            </a:r>
            <a:r>
              <a:rPr lang="cs-CZ" sz="1400" i="1" dirty="0">
                <a:latin typeface="Bahnschrift Condensed" pitchFamily="34" charset="0"/>
              </a:rPr>
              <a:t>, </a:t>
            </a:r>
            <a:r>
              <a:rPr lang="cs-CZ" sz="1400" i="1" dirty="0" err="1">
                <a:latin typeface="Bahnschrift Condensed" pitchFamily="34" charset="0"/>
              </a:rPr>
              <a:t>yarmulka</a:t>
            </a:r>
            <a:br>
              <a:rPr lang="cs-CZ" sz="1400" i="1" dirty="0">
                <a:latin typeface="Bahnschrift Condensed" pitchFamily="34" charset="0"/>
              </a:rPr>
            </a:br>
            <a:endParaRPr lang="cs-CZ" sz="1400" b="1" dirty="0">
              <a:latin typeface="Bahnschrift Condensed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400" dirty="0">
                <a:latin typeface="Bahnschrift Condensed" pitchFamily="34" charset="0"/>
              </a:rPr>
              <a:t>      </a:t>
            </a:r>
            <a:r>
              <a:rPr lang="cs-CZ" sz="1400" dirty="0" err="1">
                <a:latin typeface="Bahnschrift Condensed" pitchFamily="34" charset="0"/>
              </a:rPr>
              <a:t>Yiddish</a:t>
            </a:r>
            <a:r>
              <a:rPr lang="cs-CZ" sz="1400" dirty="0">
                <a:latin typeface="Bahnschrift Condensed" pitchFamily="34" charset="0"/>
              </a:rPr>
              <a:t> </a:t>
            </a:r>
            <a:r>
              <a:rPr lang="cs-CZ" sz="1400" dirty="0" err="1">
                <a:latin typeface="Bahnschrift Condensed" pitchFamily="34" charset="0"/>
              </a:rPr>
              <a:t>words</a:t>
            </a:r>
            <a:r>
              <a:rPr lang="cs-CZ" sz="1400" dirty="0">
                <a:latin typeface="Bahnschrift Condensed" pitchFamily="34" charset="0"/>
              </a:rPr>
              <a:t> </a:t>
            </a:r>
            <a:r>
              <a:rPr lang="cs-CZ" sz="1400" dirty="0" err="1">
                <a:latin typeface="Bahnschrift Condensed" pitchFamily="34" charset="0"/>
              </a:rPr>
              <a:t>integrated</a:t>
            </a:r>
            <a:r>
              <a:rPr lang="cs-CZ" sz="1400" dirty="0">
                <a:latin typeface="Bahnschrift Condensed" pitchFamily="34" charset="0"/>
              </a:rPr>
              <a:t> </a:t>
            </a:r>
            <a:r>
              <a:rPr lang="cs-CZ" sz="1400" dirty="0" err="1">
                <a:latin typeface="Bahnschrift Condensed" pitchFamily="34" charset="0"/>
              </a:rPr>
              <a:t>into</a:t>
            </a:r>
            <a:r>
              <a:rPr lang="cs-CZ" sz="1400" dirty="0">
                <a:latin typeface="Bahnschrift Condensed" pitchFamily="34" charset="0"/>
              </a:rPr>
              <a:t> </a:t>
            </a:r>
            <a:r>
              <a:rPr lang="cs-CZ" sz="1400" dirty="0" err="1">
                <a:latin typeface="Bahnschrift Condensed" pitchFamily="34" charset="0"/>
              </a:rPr>
              <a:t>English</a:t>
            </a:r>
            <a:r>
              <a:rPr lang="cs-CZ" sz="1400" dirty="0">
                <a:latin typeface="Bahnschrift Condensed" pitchFamily="34" charset="0"/>
              </a:rPr>
              <a:t> </a:t>
            </a:r>
            <a:r>
              <a:rPr lang="cs-CZ" sz="1400" dirty="0" err="1">
                <a:latin typeface="Bahnschrift Condensed" pitchFamily="34" charset="0"/>
              </a:rPr>
              <a:t>through</a:t>
            </a:r>
            <a:r>
              <a:rPr lang="cs-CZ" sz="1400" dirty="0">
                <a:latin typeface="Bahnschrift Condensed" pitchFamily="34" charset="0"/>
              </a:rPr>
              <a:t> </a:t>
            </a:r>
            <a:r>
              <a:rPr lang="cs-CZ" sz="1400" dirty="0" err="1">
                <a:latin typeface="Bahnschrift Condensed" pitchFamily="34" charset="0"/>
              </a:rPr>
              <a:t>the</a:t>
            </a:r>
            <a:r>
              <a:rPr lang="cs-CZ" sz="1400" dirty="0">
                <a:latin typeface="Bahnschrift Condensed" pitchFamily="34" charset="0"/>
              </a:rPr>
              <a:t> </a:t>
            </a:r>
            <a:r>
              <a:rPr lang="cs-CZ" sz="1400" dirty="0" err="1">
                <a:latin typeface="Bahnschrift Condensed" pitchFamily="34" charset="0"/>
              </a:rPr>
              <a:t>usage</a:t>
            </a:r>
            <a:r>
              <a:rPr lang="cs-CZ" sz="1400" dirty="0">
                <a:latin typeface="Bahnschrift Condensed" pitchFamily="34" charset="0"/>
              </a:rPr>
              <a:t> </a:t>
            </a:r>
            <a:r>
              <a:rPr lang="cs-CZ" sz="1400" dirty="0" err="1">
                <a:latin typeface="Bahnschrift Condensed" pitchFamily="34" charset="0"/>
              </a:rPr>
              <a:t>of</a:t>
            </a:r>
            <a:r>
              <a:rPr lang="cs-CZ" sz="1400" dirty="0">
                <a:latin typeface="Bahnschrift Condensed" pitchFamily="34" charset="0"/>
              </a:rPr>
              <a:t> </a:t>
            </a:r>
            <a:r>
              <a:rPr lang="cs-CZ" sz="1400" dirty="0" err="1">
                <a:latin typeface="Bahnschrift Condensed" pitchFamily="34" charset="0"/>
              </a:rPr>
              <a:t>suffixes</a:t>
            </a:r>
            <a:r>
              <a:rPr lang="cs-CZ" sz="1400" dirty="0">
                <a:latin typeface="Bahnschrift Condensed" pitchFamily="34" charset="0"/>
              </a:rPr>
              <a:t> – </a:t>
            </a:r>
            <a:r>
              <a:rPr lang="cs-CZ" sz="1400" dirty="0" err="1">
                <a:latin typeface="Bahnschrift Condensed" pitchFamily="34" charset="0"/>
              </a:rPr>
              <a:t>shlepn</a:t>
            </a:r>
            <a:r>
              <a:rPr lang="cs-CZ" sz="1400" dirty="0">
                <a:latin typeface="Bahnschrift Condensed" pitchFamily="34" charset="0"/>
              </a:rPr>
              <a:t> (to </a:t>
            </a:r>
            <a:r>
              <a:rPr lang="cs-CZ" sz="1400" dirty="0" err="1">
                <a:latin typeface="Bahnschrift Condensed" pitchFamily="34" charset="0"/>
              </a:rPr>
              <a:t>drag</a:t>
            </a:r>
            <a:r>
              <a:rPr lang="cs-CZ" sz="1400" dirty="0">
                <a:latin typeface="Bahnschrift Condensed" pitchFamily="34" charset="0"/>
              </a:rPr>
              <a:t>, </a:t>
            </a:r>
            <a:r>
              <a:rPr lang="cs-CZ" sz="1400" dirty="0" err="1">
                <a:latin typeface="Bahnschrift Condensed" pitchFamily="34" charset="0"/>
              </a:rPr>
              <a:t>carry</a:t>
            </a:r>
            <a:r>
              <a:rPr lang="cs-CZ" sz="1400" dirty="0">
                <a:latin typeface="Bahnschrift Condensed" pitchFamily="34" charset="0"/>
              </a:rPr>
              <a:t>) → </a:t>
            </a:r>
            <a:r>
              <a:rPr lang="cs-CZ" sz="1400" dirty="0" err="1">
                <a:latin typeface="Bahnschrift Condensed" pitchFamily="34" charset="0"/>
              </a:rPr>
              <a:t>shleps</a:t>
            </a:r>
            <a:r>
              <a:rPr lang="cs-CZ" sz="1400" dirty="0">
                <a:latin typeface="Bahnschrift Condensed" pitchFamily="34" charset="0"/>
              </a:rPr>
              <a:t>, </a:t>
            </a:r>
            <a:r>
              <a:rPr lang="cs-CZ" sz="1400" dirty="0" err="1">
                <a:latin typeface="Bahnschrift Condensed" pitchFamily="34" charset="0"/>
              </a:rPr>
              <a:t>shlepped</a:t>
            </a:r>
            <a:r>
              <a:rPr lang="cs-CZ" sz="1400" dirty="0">
                <a:latin typeface="Bahnschrift Condensed" pitchFamily="34" charset="0"/>
              </a:rPr>
              <a:t>, </a:t>
            </a:r>
            <a:r>
              <a:rPr lang="cs-CZ" sz="1400" dirty="0" err="1">
                <a:latin typeface="Bahnschrift Condensed" pitchFamily="34" charset="0"/>
              </a:rPr>
              <a:t>shlepping</a:t>
            </a:r>
            <a:r>
              <a:rPr lang="cs-CZ" sz="1400" dirty="0">
                <a:latin typeface="Bahnschrift Condensed" pitchFamily="34" charset="0"/>
              </a:rPr>
              <a:t>; </a:t>
            </a:r>
            <a:r>
              <a:rPr lang="cs-CZ" sz="1400" i="1" dirty="0">
                <a:latin typeface="Bahnschrift Condensed" pitchFamily="34" charset="0"/>
              </a:rPr>
              <a:t>beatnik </a:t>
            </a:r>
            <a:r>
              <a:rPr lang="cs-CZ" sz="1400" dirty="0">
                <a:latin typeface="Bahnschrift Condensed" pitchFamily="34" charset="0"/>
              </a:rPr>
              <a:t>(Slavic</a:t>
            </a:r>
            <a:r>
              <a:rPr lang="cs-CZ" sz="1400" i="1" dirty="0">
                <a:latin typeface="Bahnschrift Condensed" pitchFamily="34" charset="0"/>
              </a:rPr>
              <a:t> -nik</a:t>
            </a:r>
            <a:r>
              <a:rPr lang="cs-CZ" sz="1400" dirty="0">
                <a:latin typeface="Bahnschrift Condensed" pitchFamily="34" charset="0"/>
              </a:rPr>
              <a:t>)</a:t>
            </a:r>
            <a:endParaRPr lang="en-US" sz="1400" dirty="0">
              <a:latin typeface="Bahnschrift Condensed" pitchFamily="34" charset="0"/>
            </a:endParaRPr>
          </a:p>
          <a:p>
            <a:pPr marL="285750" indent="-285750"/>
            <a:endParaRPr lang="cs-CZ" sz="1400" dirty="0">
              <a:latin typeface="Bahnschrift Condensed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>
                <a:latin typeface="Bahnschrift Condensed" pitchFamily="34" charset="0"/>
              </a:rPr>
              <a:t>Vocabulary</a:t>
            </a:r>
            <a:r>
              <a:rPr lang="cs-CZ" sz="1400" dirty="0">
                <a:latin typeface="Bahnschrift Condensed" pitchFamily="34" charset="0"/>
              </a:rPr>
              <a:t>: </a:t>
            </a:r>
            <a:r>
              <a:rPr lang="cs-CZ" sz="1400" dirty="0" err="1">
                <a:latin typeface="Bahnschrift Condensed" pitchFamily="34" charset="0"/>
              </a:rPr>
              <a:t>names</a:t>
            </a:r>
            <a:r>
              <a:rPr lang="cs-CZ" sz="1400" dirty="0">
                <a:latin typeface="Bahnschrift Condensed" pitchFamily="34" charset="0"/>
              </a:rPr>
              <a:t> </a:t>
            </a:r>
            <a:r>
              <a:rPr lang="cs-CZ" sz="1400" dirty="0" err="1">
                <a:latin typeface="Bahnschrift Condensed" pitchFamily="34" charset="0"/>
              </a:rPr>
              <a:t>for</a:t>
            </a:r>
            <a:r>
              <a:rPr lang="cs-CZ" sz="1400" dirty="0">
                <a:latin typeface="Bahnschrift Condensed" pitchFamily="34" charset="0"/>
              </a:rPr>
              <a:t> </a:t>
            </a:r>
            <a:r>
              <a:rPr lang="cs-CZ" sz="1400" dirty="0" err="1">
                <a:latin typeface="Bahnschrift Condensed" pitchFamily="34" charset="0"/>
              </a:rPr>
              <a:t>holidays</a:t>
            </a:r>
            <a:r>
              <a:rPr lang="cs-CZ" sz="1400" dirty="0">
                <a:latin typeface="Bahnschrift Condensed" pitchFamily="34" charset="0"/>
              </a:rPr>
              <a:t> </a:t>
            </a:r>
            <a:r>
              <a:rPr lang="cs-CZ" sz="1400" dirty="0" err="1">
                <a:latin typeface="Bahnschrift Condensed" pitchFamily="34" charset="0"/>
              </a:rPr>
              <a:t>and</a:t>
            </a:r>
            <a:r>
              <a:rPr lang="cs-CZ" sz="1400" dirty="0">
                <a:latin typeface="Bahnschrift Condensed" pitchFamily="34" charset="0"/>
              </a:rPr>
              <a:t> </a:t>
            </a:r>
            <a:r>
              <a:rPr lang="cs-CZ" sz="1400" dirty="0" err="1">
                <a:latin typeface="Bahnschrift Condensed" pitchFamily="34" charset="0"/>
              </a:rPr>
              <a:t>celebrations</a:t>
            </a:r>
            <a:r>
              <a:rPr lang="cs-CZ" sz="1400" dirty="0">
                <a:latin typeface="Bahnschrift Condensed" pitchFamily="34" charset="0"/>
              </a:rPr>
              <a:t>, </a:t>
            </a:r>
            <a:r>
              <a:rPr lang="cs-CZ" sz="1400" dirty="0" err="1">
                <a:latin typeface="Bahnschrift Condensed" pitchFamily="34" charset="0"/>
              </a:rPr>
              <a:t>religious</a:t>
            </a:r>
            <a:r>
              <a:rPr lang="cs-CZ" sz="1400" dirty="0">
                <a:latin typeface="Bahnschrift Condensed" pitchFamily="34" charset="0"/>
              </a:rPr>
              <a:t> </a:t>
            </a:r>
            <a:r>
              <a:rPr lang="cs-CZ" sz="1400" dirty="0" err="1">
                <a:latin typeface="Bahnschrift Condensed" pitchFamily="34" charset="0"/>
              </a:rPr>
              <a:t>terms</a:t>
            </a:r>
            <a:r>
              <a:rPr lang="cs-CZ" sz="1400" dirty="0">
                <a:latin typeface="Bahnschrift Condensed" pitchFamily="34" charset="0"/>
              </a:rPr>
              <a:t> (</a:t>
            </a:r>
            <a:r>
              <a:rPr lang="cs-CZ" sz="1400" i="1" dirty="0">
                <a:latin typeface="Bahnschrift Condensed" pitchFamily="34" charset="0"/>
              </a:rPr>
              <a:t>bar </a:t>
            </a:r>
            <a:r>
              <a:rPr lang="cs-CZ" sz="1400" i="1" dirty="0" err="1">
                <a:latin typeface="Bahnschrift Condensed" pitchFamily="34" charset="0"/>
              </a:rPr>
              <a:t>mitzvah</a:t>
            </a:r>
            <a:r>
              <a:rPr lang="cs-CZ" sz="1400" i="1" dirty="0">
                <a:latin typeface="Bahnschrift Condensed" pitchFamily="34" charset="0"/>
              </a:rPr>
              <a:t>, </a:t>
            </a:r>
            <a:r>
              <a:rPr lang="cs-CZ" sz="1400" i="1" dirty="0" err="1">
                <a:latin typeface="Bahnschrift Condensed" pitchFamily="34" charset="0"/>
              </a:rPr>
              <a:t>kippah</a:t>
            </a:r>
            <a:r>
              <a:rPr lang="cs-CZ" sz="1400" i="1" dirty="0">
                <a:latin typeface="Bahnschrift Condensed" pitchFamily="34" charset="0"/>
              </a:rPr>
              <a:t>/</a:t>
            </a:r>
            <a:r>
              <a:rPr lang="cs-CZ" sz="1400" i="1" dirty="0" err="1">
                <a:latin typeface="Bahnschrift Condensed" pitchFamily="34" charset="0"/>
              </a:rPr>
              <a:t>yarmulka</a:t>
            </a:r>
            <a:r>
              <a:rPr lang="cs-CZ" sz="1400" i="1" dirty="0">
                <a:latin typeface="Bahnschrift Condensed" pitchFamily="34" charset="0"/>
              </a:rPr>
              <a:t>….)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i="1" dirty="0">
              <a:latin typeface="Bahnschrift Condensed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>
                <a:latin typeface="Bahnschrift Condensed" pitchFamily="34" charset="0"/>
              </a:rPr>
              <a:t>Pronunciation</a:t>
            </a:r>
            <a:r>
              <a:rPr lang="cs-CZ" sz="1400" dirty="0">
                <a:latin typeface="Bahnschrift Condensed" pitchFamily="34" charset="0"/>
              </a:rPr>
              <a:t>:</a:t>
            </a:r>
            <a:br>
              <a:rPr lang="cs-CZ" sz="1400" dirty="0">
                <a:latin typeface="Bahnschrift Condensed" pitchFamily="34" charset="0"/>
              </a:rPr>
            </a:br>
            <a:r>
              <a:rPr lang="cs-CZ" sz="1400" dirty="0">
                <a:latin typeface="Bahnschrift Condensed" pitchFamily="34" charset="0"/>
              </a:rPr>
              <a:t>- most </a:t>
            </a:r>
            <a:r>
              <a:rPr lang="cs-CZ" sz="1400" dirty="0" err="1">
                <a:latin typeface="Bahnschrift Condensed" pitchFamily="34" charset="0"/>
              </a:rPr>
              <a:t>closely</a:t>
            </a:r>
            <a:r>
              <a:rPr lang="cs-CZ" sz="1400" dirty="0">
                <a:latin typeface="Bahnschrift Condensed" pitchFamily="34" charset="0"/>
              </a:rPr>
              <a:t> </a:t>
            </a:r>
            <a:r>
              <a:rPr lang="cs-CZ" sz="1400" dirty="0" err="1">
                <a:latin typeface="Bahnschrift Condensed" pitchFamily="34" charset="0"/>
              </a:rPr>
              <a:t>associated</a:t>
            </a:r>
            <a:r>
              <a:rPr lang="cs-CZ" sz="1400" dirty="0">
                <a:latin typeface="Bahnschrift Condensed" pitchFamily="34" charset="0"/>
              </a:rPr>
              <a:t> </a:t>
            </a:r>
            <a:r>
              <a:rPr lang="cs-CZ" sz="1400" dirty="0" err="1">
                <a:latin typeface="Bahnschrift Condensed" pitchFamily="34" charset="0"/>
              </a:rPr>
              <a:t>with</a:t>
            </a:r>
            <a:r>
              <a:rPr lang="cs-CZ" sz="1400" dirty="0">
                <a:latin typeface="Bahnschrift Condensed" pitchFamily="34" charset="0"/>
              </a:rPr>
              <a:t> NYC </a:t>
            </a:r>
            <a:br>
              <a:rPr lang="cs-CZ" sz="1400" dirty="0">
                <a:latin typeface="Bahnschrift Condensed" pitchFamily="34" charset="0"/>
              </a:rPr>
            </a:br>
            <a:r>
              <a:rPr lang="cs-CZ" sz="1400" dirty="0">
                <a:latin typeface="Bahnschrift Condensed" pitchFamily="34" charset="0"/>
              </a:rPr>
              <a:t>- </a:t>
            </a:r>
            <a:r>
              <a:rPr lang="cs-CZ" sz="1400" dirty="0" err="1">
                <a:latin typeface="Bahnschrift Condensed" pitchFamily="34" charset="0"/>
              </a:rPr>
              <a:t>pitch</a:t>
            </a:r>
            <a:r>
              <a:rPr lang="cs-CZ" sz="1400" dirty="0">
                <a:latin typeface="Bahnschrift Condensed" pitchFamily="34" charset="0"/>
              </a:rPr>
              <a:t> </a:t>
            </a:r>
            <a:r>
              <a:rPr lang="cs-CZ" sz="1400" dirty="0" err="1">
                <a:latin typeface="Bahnschrift Condensed" pitchFamily="34" charset="0"/>
              </a:rPr>
              <a:t>raising</a:t>
            </a:r>
            <a:r>
              <a:rPr lang="cs-CZ" sz="1400" dirty="0">
                <a:latin typeface="Bahnschrift Condensed" pitchFamily="34" charset="0"/>
              </a:rPr>
              <a:t>, </a:t>
            </a:r>
            <a:r>
              <a:rPr lang="cs-CZ" sz="1400" dirty="0" err="1">
                <a:latin typeface="Bahnschrift Condensed" pitchFamily="34" charset="0"/>
              </a:rPr>
              <a:t>strong</a:t>
            </a:r>
            <a:r>
              <a:rPr lang="cs-CZ" sz="1400" dirty="0">
                <a:latin typeface="Bahnschrift Condensed" pitchFamily="34" charset="0"/>
              </a:rPr>
              <a:t> </a:t>
            </a:r>
            <a:r>
              <a:rPr lang="cs-CZ" sz="1400" dirty="0" err="1">
                <a:latin typeface="Bahnschrift Condensed" pitchFamily="34" charset="0"/>
              </a:rPr>
              <a:t>hissing</a:t>
            </a:r>
            <a:r>
              <a:rPr lang="cs-CZ" sz="1400" dirty="0">
                <a:latin typeface="Bahnschrift Condensed" pitchFamily="34" charset="0"/>
              </a:rPr>
              <a:t> </a:t>
            </a:r>
            <a:r>
              <a:rPr lang="cs-CZ" sz="1400" dirty="0" err="1">
                <a:latin typeface="Bahnschrift Condensed" pitchFamily="34" charset="0"/>
              </a:rPr>
              <a:t>of</a:t>
            </a:r>
            <a:r>
              <a:rPr lang="cs-CZ" sz="1400" dirty="0">
                <a:latin typeface="Bahnschrift Condensed" pitchFamily="34" charset="0"/>
              </a:rPr>
              <a:t> s, </a:t>
            </a:r>
            <a:r>
              <a:rPr lang="cs-CZ" sz="1400" dirty="0" err="1">
                <a:latin typeface="Bahnschrift Condensed" pitchFamily="34" charset="0"/>
              </a:rPr>
              <a:t>hard</a:t>
            </a:r>
            <a:r>
              <a:rPr lang="cs-CZ" sz="1400" dirty="0">
                <a:latin typeface="Bahnschrift Condensed" pitchFamily="34" charset="0"/>
              </a:rPr>
              <a:t> g in –</a:t>
            </a:r>
            <a:r>
              <a:rPr lang="cs-CZ" sz="1400" dirty="0" err="1">
                <a:latin typeface="Bahnschrift Condensed" pitchFamily="34" charset="0"/>
              </a:rPr>
              <a:t>ing</a:t>
            </a:r>
            <a:r>
              <a:rPr lang="cs-CZ" sz="1400" dirty="0">
                <a:latin typeface="Bahnschrift Condensed" pitchFamily="34" charset="0"/>
              </a:rPr>
              <a:t> </a:t>
            </a:r>
            <a:r>
              <a:rPr lang="cs-CZ" sz="1400" dirty="0" err="1">
                <a:latin typeface="Bahnschrift Condensed" pitchFamily="34" charset="0"/>
              </a:rPr>
              <a:t>endings</a:t>
            </a:r>
            <a:r>
              <a:rPr lang="cs-CZ" sz="1400" dirty="0">
                <a:latin typeface="Bahnschrift Condensed" pitchFamily="34" charset="0"/>
              </a:rPr>
              <a:t>, </a:t>
            </a:r>
            <a:r>
              <a:rPr lang="cs-CZ" sz="1400" dirty="0" err="1">
                <a:latin typeface="Bahnschrift Condensed" pitchFamily="34" charset="0"/>
              </a:rPr>
              <a:t>intrusive</a:t>
            </a:r>
            <a:r>
              <a:rPr lang="cs-CZ" sz="1400" dirty="0">
                <a:latin typeface="Bahnschrift Condensed" pitchFamily="34" charset="0"/>
              </a:rPr>
              <a:t> r</a:t>
            </a:r>
            <a:br>
              <a:rPr lang="cs-CZ" sz="1400" dirty="0">
                <a:latin typeface="Bahnschrift Condensed" pitchFamily="34" charset="0"/>
              </a:rPr>
            </a:br>
            <a:r>
              <a:rPr lang="cs-CZ" sz="1400" dirty="0">
                <a:latin typeface="Bahnschrift Condensed" pitchFamily="34" charset="0"/>
              </a:rPr>
              <a:t>- </a:t>
            </a:r>
            <a:r>
              <a:rPr lang="cs-CZ" sz="1400" dirty="0" err="1">
                <a:latin typeface="Bahnschrift Condensed" pitchFamily="34" charset="0"/>
              </a:rPr>
              <a:t>loudness</a:t>
            </a:r>
            <a:r>
              <a:rPr lang="cs-CZ" sz="1400" dirty="0">
                <a:latin typeface="Bahnschrift Condensed" pitchFamily="34" charset="0"/>
              </a:rPr>
              <a:t>, </a:t>
            </a:r>
            <a:r>
              <a:rPr lang="cs-CZ" sz="1400" dirty="0" err="1">
                <a:latin typeface="Bahnschrift Condensed" pitchFamily="34" charset="0"/>
              </a:rPr>
              <a:t>exaggerated</a:t>
            </a:r>
            <a:r>
              <a:rPr lang="cs-CZ" sz="1400" dirty="0">
                <a:latin typeface="Bahnschrift Condensed" pitchFamily="34" charset="0"/>
              </a:rPr>
              <a:t> </a:t>
            </a:r>
            <a:r>
              <a:rPr lang="cs-CZ" sz="1400" dirty="0" err="1">
                <a:latin typeface="Bahnschrift Condensed" pitchFamily="34" charset="0"/>
              </a:rPr>
              <a:t>intonation</a:t>
            </a:r>
            <a:r>
              <a:rPr lang="cs-CZ" sz="1400" dirty="0">
                <a:latin typeface="Bahnschrift Condensed" pitchFamily="34" charset="0"/>
              </a:rPr>
              <a:t> </a:t>
            </a:r>
            <a:r>
              <a:rPr lang="cs-CZ" sz="1400" dirty="0" err="1">
                <a:latin typeface="Bahnschrift Condensed" pitchFamily="34" charset="0"/>
              </a:rPr>
              <a:t>and</a:t>
            </a:r>
            <a:r>
              <a:rPr lang="cs-CZ" sz="1400" dirty="0">
                <a:latin typeface="Bahnschrift Condensed" pitchFamily="34" charset="0"/>
              </a:rPr>
              <a:t> </a:t>
            </a:r>
            <a:r>
              <a:rPr lang="cs-CZ" sz="1400" dirty="0" err="1">
                <a:latin typeface="Bahnschrift Condensed" pitchFamily="34" charset="0"/>
              </a:rPr>
              <a:t>gesture</a:t>
            </a:r>
            <a:r>
              <a:rPr lang="cs-CZ" sz="1400" dirty="0">
                <a:latin typeface="Bahnschrift Condensed" pitchFamily="34" charset="0"/>
              </a:rPr>
              <a:t>, </a:t>
            </a:r>
            <a:r>
              <a:rPr lang="cs-CZ" sz="1400" dirty="0" err="1">
                <a:latin typeface="Bahnschrift Condensed" pitchFamily="34" charset="0"/>
              </a:rPr>
              <a:t>fast</a:t>
            </a:r>
            <a:r>
              <a:rPr lang="cs-CZ" sz="1400" dirty="0">
                <a:latin typeface="Bahnschrift Condensed" pitchFamily="34" charset="0"/>
              </a:rPr>
              <a:t> </a:t>
            </a:r>
            <a:r>
              <a:rPr lang="cs-CZ" sz="1400" dirty="0" err="1">
                <a:latin typeface="Bahnschrift Condensed" pitchFamily="34" charset="0"/>
              </a:rPr>
              <a:t>rate</a:t>
            </a:r>
            <a:r>
              <a:rPr lang="cs-CZ" sz="1400" dirty="0">
                <a:latin typeface="Bahnschrift Condensed" pitchFamily="34" charset="0"/>
              </a:rPr>
              <a:t> </a:t>
            </a:r>
            <a:r>
              <a:rPr lang="cs-CZ" sz="1400" dirty="0" err="1">
                <a:latin typeface="Bahnschrift Condensed" pitchFamily="34" charset="0"/>
              </a:rPr>
              <a:t>of</a:t>
            </a:r>
            <a:r>
              <a:rPr lang="cs-CZ" sz="1400" dirty="0">
                <a:latin typeface="Bahnschrift Condensed" pitchFamily="34" charset="0"/>
              </a:rPr>
              <a:t> </a:t>
            </a:r>
            <a:r>
              <a:rPr lang="cs-CZ" sz="1400" dirty="0" err="1">
                <a:latin typeface="Bahnschrift Condensed" pitchFamily="34" charset="0"/>
              </a:rPr>
              <a:t>speech</a:t>
            </a:r>
            <a:r>
              <a:rPr lang="cs-CZ" sz="1400" dirty="0">
                <a:latin typeface="Bahnschrift Condensed" pitchFamily="34" charset="0"/>
              </a:rPr>
              <a:t> (</a:t>
            </a:r>
            <a:r>
              <a:rPr lang="cs-CZ" sz="1400" dirty="0" err="1">
                <a:latin typeface="Bahnschrift Condensed" pitchFamily="34" charset="0"/>
              </a:rPr>
              <a:t>all</a:t>
            </a:r>
            <a:r>
              <a:rPr lang="cs-CZ" sz="1400" dirty="0">
                <a:latin typeface="Bahnschrift Condensed" pitchFamily="34" charset="0"/>
              </a:rPr>
              <a:t> </a:t>
            </a:r>
            <a:r>
              <a:rPr lang="cs-CZ" sz="1400" dirty="0" err="1">
                <a:latin typeface="Bahnschrift Condensed" pitchFamily="34" charset="0"/>
              </a:rPr>
              <a:t>derived</a:t>
            </a:r>
            <a:r>
              <a:rPr lang="cs-CZ" sz="1400" dirty="0">
                <a:latin typeface="Bahnschrift Condensed" pitchFamily="34" charset="0"/>
              </a:rPr>
              <a:t> </a:t>
            </a:r>
            <a:r>
              <a:rPr lang="cs-CZ" sz="1400" dirty="0" err="1">
                <a:latin typeface="Bahnschrift Condensed" pitchFamily="34" charset="0"/>
              </a:rPr>
              <a:t>from</a:t>
            </a:r>
            <a:r>
              <a:rPr lang="cs-CZ" sz="1400" dirty="0">
                <a:latin typeface="Bahnschrift Condensed" pitchFamily="34" charset="0"/>
              </a:rPr>
              <a:t> </a:t>
            </a:r>
            <a:r>
              <a:rPr lang="cs-CZ" sz="1400" dirty="0" err="1">
                <a:latin typeface="Bahnschrift Condensed" pitchFamily="34" charset="0"/>
              </a:rPr>
              <a:t>Yiddish</a:t>
            </a:r>
            <a:r>
              <a:rPr lang="cs-CZ" sz="1400" dirty="0">
                <a:latin typeface="Bahnschrift Condensed" pitchFamily="34" charset="0"/>
              </a:rPr>
              <a:t>) </a:t>
            </a:r>
          </a:p>
          <a:p>
            <a:pPr marL="285750" indent="-285750"/>
            <a:endParaRPr lang="cs-CZ" sz="1400" dirty="0">
              <a:latin typeface="Bahnschrift Condensed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Bahnschrift Condensed" pitchFamily="34" charset="0"/>
              </a:rPr>
              <a:t>„</a:t>
            </a:r>
            <a:r>
              <a:rPr lang="cs-CZ" sz="1400" dirty="0" err="1">
                <a:latin typeface="Bahnschrift Condensed" pitchFamily="34" charset="0"/>
              </a:rPr>
              <a:t>Yiddish</a:t>
            </a:r>
            <a:r>
              <a:rPr lang="cs-CZ" sz="1400" dirty="0">
                <a:latin typeface="Bahnschrift Condensed" pitchFamily="34" charset="0"/>
              </a:rPr>
              <a:t> </a:t>
            </a:r>
            <a:r>
              <a:rPr lang="cs-CZ" sz="1400" dirty="0" err="1">
                <a:latin typeface="Bahnschrift Condensed" pitchFamily="34" charset="0"/>
              </a:rPr>
              <a:t>Movement</a:t>
            </a:r>
            <a:r>
              <a:rPr lang="cs-CZ" sz="1400" dirty="0">
                <a:latin typeface="Bahnschrift Condensed" pitchFamily="34" charset="0"/>
              </a:rPr>
              <a:t>“: a </a:t>
            </a:r>
            <a:r>
              <a:rPr lang="cs-CZ" sz="1400" dirty="0" err="1">
                <a:latin typeface="Bahnschrift Condensed" pitchFamily="34" charset="0"/>
              </a:rPr>
              <a:t>syntactic</a:t>
            </a:r>
            <a:r>
              <a:rPr lang="cs-CZ" sz="1400" dirty="0">
                <a:latin typeface="Bahnschrift Condensed" pitchFamily="34" charset="0"/>
              </a:rPr>
              <a:t> feature </a:t>
            </a:r>
            <a:r>
              <a:rPr lang="cs-CZ" sz="1400" dirty="0" err="1">
                <a:latin typeface="Bahnschrift Condensed" pitchFamily="34" charset="0"/>
              </a:rPr>
              <a:t>used</a:t>
            </a:r>
            <a:r>
              <a:rPr lang="cs-CZ" sz="1400" dirty="0">
                <a:latin typeface="Bahnschrift Condensed" pitchFamily="34" charset="0"/>
              </a:rPr>
              <a:t> to </a:t>
            </a:r>
            <a:r>
              <a:rPr lang="cs-CZ" sz="1400" dirty="0" err="1">
                <a:latin typeface="Bahnschrift Condensed" pitchFamily="34" charset="0"/>
              </a:rPr>
              <a:t>convey</a:t>
            </a:r>
            <a:r>
              <a:rPr lang="cs-CZ" sz="1400" dirty="0">
                <a:latin typeface="Bahnschrift Condensed" pitchFamily="34" charset="0"/>
              </a:rPr>
              <a:t> </a:t>
            </a:r>
            <a:r>
              <a:rPr lang="cs-CZ" sz="1400" dirty="0" err="1">
                <a:latin typeface="Bahnschrift Condensed" pitchFamily="34" charset="0"/>
              </a:rPr>
              <a:t>sarcasm</a:t>
            </a:r>
            <a:r>
              <a:rPr lang="cs-CZ" sz="1400" dirty="0">
                <a:latin typeface="Bahnschrift Condensed" pitchFamily="34" charset="0"/>
              </a:rPr>
              <a:t> – </a:t>
            </a:r>
            <a:r>
              <a:rPr lang="cs-CZ" sz="1400" dirty="0" err="1">
                <a:latin typeface="Bahnschrift Condensed" pitchFamily="34" charset="0"/>
              </a:rPr>
              <a:t>moving</a:t>
            </a:r>
            <a:r>
              <a:rPr lang="cs-CZ" sz="1400" dirty="0">
                <a:latin typeface="Bahnschrift Condensed" pitchFamily="34" charset="0"/>
              </a:rPr>
              <a:t> </a:t>
            </a:r>
            <a:r>
              <a:rPr lang="cs-CZ" sz="1400" dirty="0" err="1">
                <a:latin typeface="Bahnschrift Condensed" pitchFamily="34" charset="0"/>
              </a:rPr>
              <a:t>adjectives</a:t>
            </a:r>
            <a:r>
              <a:rPr lang="cs-CZ" sz="1400" dirty="0">
                <a:latin typeface="Bahnschrift Condensed" pitchFamily="34" charset="0"/>
              </a:rPr>
              <a:t>, </a:t>
            </a:r>
            <a:r>
              <a:rPr lang="cs-CZ" sz="1400" dirty="0" err="1">
                <a:latin typeface="Bahnschrift Condensed" pitchFamily="34" charset="0"/>
              </a:rPr>
              <a:t>adverbs</a:t>
            </a:r>
            <a:r>
              <a:rPr lang="cs-CZ" sz="1400" dirty="0">
                <a:latin typeface="Bahnschrift Condensed" pitchFamily="34" charset="0"/>
              </a:rPr>
              <a:t> </a:t>
            </a:r>
            <a:r>
              <a:rPr lang="cs-CZ" sz="1400" dirty="0" err="1">
                <a:latin typeface="Bahnschrift Condensed" pitchFamily="34" charset="0"/>
              </a:rPr>
              <a:t>or</a:t>
            </a:r>
            <a:r>
              <a:rPr lang="cs-CZ" sz="1400" dirty="0">
                <a:latin typeface="Bahnschrift Condensed" pitchFamily="34" charset="0"/>
              </a:rPr>
              <a:t> </a:t>
            </a:r>
            <a:r>
              <a:rPr lang="cs-CZ" sz="1400" dirty="0" err="1">
                <a:latin typeface="Bahnschrift Condensed" pitchFamily="34" charset="0"/>
              </a:rPr>
              <a:t>nouns</a:t>
            </a:r>
            <a:r>
              <a:rPr lang="cs-CZ" sz="1400" dirty="0">
                <a:latin typeface="Bahnschrift Condensed" pitchFamily="34" charset="0"/>
              </a:rPr>
              <a:t> to </a:t>
            </a:r>
            <a:r>
              <a:rPr lang="cs-CZ" sz="1400" dirty="0" err="1">
                <a:latin typeface="Bahnschrift Condensed" pitchFamily="34" charset="0"/>
              </a:rPr>
              <a:t>the</a:t>
            </a:r>
            <a:r>
              <a:rPr lang="cs-CZ" sz="1400" dirty="0">
                <a:latin typeface="Bahnschrift Condensed" pitchFamily="34" charset="0"/>
              </a:rPr>
              <a:t> </a:t>
            </a:r>
            <a:r>
              <a:rPr lang="cs-CZ" sz="1400" dirty="0" err="1">
                <a:latin typeface="Bahnschrift Condensed" pitchFamily="34" charset="0"/>
              </a:rPr>
              <a:t>beginning</a:t>
            </a:r>
            <a:r>
              <a:rPr lang="cs-CZ" sz="1400" dirty="0">
                <a:latin typeface="Bahnschrift Condensed" pitchFamily="34" charset="0"/>
              </a:rPr>
              <a:t> </a:t>
            </a:r>
            <a:r>
              <a:rPr lang="cs-CZ" sz="1400" dirty="0" err="1">
                <a:latin typeface="Bahnschrift Condensed" pitchFamily="34" charset="0"/>
              </a:rPr>
              <a:t>of</a:t>
            </a:r>
            <a:r>
              <a:rPr lang="cs-CZ" sz="1400" dirty="0">
                <a:latin typeface="Bahnschrift Condensed" pitchFamily="34" charset="0"/>
              </a:rPr>
              <a:t> </a:t>
            </a:r>
            <a:r>
              <a:rPr lang="cs-CZ" sz="1400" dirty="0" err="1">
                <a:latin typeface="Bahnschrift Condensed" pitchFamily="34" charset="0"/>
              </a:rPr>
              <a:t>the</a:t>
            </a:r>
            <a:r>
              <a:rPr lang="cs-CZ" sz="1400" dirty="0">
                <a:latin typeface="Bahnschrift Condensed" pitchFamily="34" charset="0"/>
              </a:rPr>
              <a:t> sentence </a:t>
            </a:r>
            <a:r>
              <a:rPr lang="cs-CZ" sz="1400" dirty="0" err="1">
                <a:latin typeface="Bahnschrift Condensed" pitchFamily="34" charset="0"/>
              </a:rPr>
              <a:t>and</a:t>
            </a:r>
            <a:r>
              <a:rPr lang="cs-CZ" sz="1400" dirty="0">
                <a:latin typeface="Bahnschrift Condensed" pitchFamily="34" charset="0"/>
              </a:rPr>
              <a:t> </a:t>
            </a:r>
            <a:r>
              <a:rPr lang="cs-CZ" sz="1400" dirty="0" err="1">
                <a:latin typeface="Bahnschrift Condensed" pitchFamily="34" charset="0"/>
              </a:rPr>
              <a:t>stressing</a:t>
            </a:r>
            <a:r>
              <a:rPr lang="cs-CZ" sz="1400" dirty="0">
                <a:latin typeface="Bahnschrift Condensed" pitchFamily="34" charset="0"/>
              </a:rPr>
              <a:t> </a:t>
            </a:r>
            <a:r>
              <a:rPr lang="cs-CZ" sz="1400" dirty="0" err="1">
                <a:latin typeface="Bahnschrift Condensed" pitchFamily="34" charset="0"/>
              </a:rPr>
              <a:t>it</a:t>
            </a:r>
            <a:r>
              <a:rPr lang="cs-CZ" sz="1400" dirty="0">
                <a:latin typeface="Bahnschrift Condensed" pitchFamily="34" charset="0"/>
              </a:rPr>
              <a:t>: </a:t>
            </a:r>
            <a:r>
              <a:rPr lang="cs-CZ" sz="1400" i="1" dirty="0" err="1">
                <a:latin typeface="Bahnschrift Condensed" pitchFamily="34" charset="0"/>
              </a:rPr>
              <a:t>Smart</a:t>
            </a:r>
            <a:r>
              <a:rPr lang="cs-CZ" sz="1400" i="1" dirty="0">
                <a:latin typeface="Bahnschrift Condensed" pitchFamily="34" charset="0"/>
              </a:rPr>
              <a:t>, he </a:t>
            </a:r>
            <a:r>
              <a:rPr lang="cs-CZ" sz="1400" i="1" dirty="0" err="1">
                <a:latin typeface="Bahnschrift Condensed" pitchFamily="34" charset="0"/>
              </a:rPr>
              <a:t>isn</a:t>
            </a:r>
            <a:r>
              <a:rPr lang="cs-CZ" sz="1400" i="1" dirty="0">
                <a:latin typeface="Bahnschrift Condensed" pitchFamily="34" charset="0"/>
              </a:rPr>
              <a:t>‘</a:t>
            </a:r>
            <a:r>
              <a:rPr lang="cs-CZ" sz="1400" i="1" dirty="0" err="1">
                <a:latin typeface="Bahnschrift Condensed" pitchFamily="34" charset="0"/>
              </a:rPr>
              <a:t>t</a:t>
            </a:r>
            <a:r>
              <a:rPr lang="cs-CZ" sz="1400" i="1" dirty="0">
                <a:latin typeface="Bahnschrift Condensed" pitchFamily="34" charset="0"/>
              </a:rPr>
              <a:t>. </a:t>
            </a:r>
            <a:endParaRPr lang="cs-CZ" sz="1400" dirty="0">
              <a:latin typeface="Bahnschrift Condensed" pitchFamily="34" charset="0"/>
            </a:endParaRPr>
          </a:p>
        </p:txBody>
      </p:sp>
      <p:pic>
        <p:nvPicPr>
          <p:cNvPr id="4" name="Obrázek 3" descr="Obsah obrázku osoba, muž, exteriér, nošení&#10;&#10;Popis byl vytvořen automaticky">
            <a:extLst>
              <a:ext uri="{FF2B5EF4-FFF2-40B4-BE49-F238E27FC236}">
                <a16:creationId xmlns:a16="http://schemas.microsoft.com/office/drawing/2014/main" id="{7223EE95-C8C2-427C-85A3-50B744A59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352" y="1755417"/>
            <a:ext cx="2103582" cy="210358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42F74DC-8371-4B15-A8A9-CAD4FDAD1570}"/>
              </a:ext>
            </a:extLst>
          </p:cNvPr>
          <p:cNvSpPr txBox="1"/>
          <p:nvPr/>
        </p:nvSpPr>
        <p:spPr>
          <a:xfrm>
            <a:off x="9909668" y="3950439"/>
            <a:ext cx="1721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/>
              <a:t>Howard</a:t>
            </a:r>
            <a:r>
              <a:rPr lang="cs-CZ" sz="1400" dirty="0"/>
              <a:t> Stern </a:t>
            </a:r>
          </a:p>
        </p:txBody>
      </p:sp>
    </p:spTree>
    <p:extLst>
      <p:ext uri="{BB962C8B-B14F-4D97-AF65-F5344CB8AC3E}">
        <p14:creationId xmlns:p14="http://schemas.microsoft.com/office/powerpoint/2010/main" val="765624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831F27-1010-4A6D-8815-659C40923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27" y="214780"/>
            <a:ext cx="11168742" cy="1151965"/>
          </a:xfrm>
        </p:spPr>
        <p:txBody>
          <a:bodyPr>
            <a:noAutofit/>
          </a:bodyPr>
          <a:lstStyle/>
          <a:p>
            <a:r>
              <a:rPr lang="cs-CZ" sz="4400"/>
              <a:t>Steel </a:t>
            </a:r>
            <a:r>
              <a:rPr lang="cs-CZ" sz="4400" err="1"/>
              <a:t>town</a:t>
            </a:r>
            <a:r>
              <a:rPr lang="cs-CZ" sz="4400"/>
              <a:t> </a:t>
            </a:r>
            <a:r>
              <a:rPr lang="cs-CZ" sz="4400" err="1"/>
              <a:t>speak</a:t>
            </a:r>
            <a:r>
              <a:rPr lang="cs-CZ" sz="4400"/>
              <a:t> (</a:t>
            </a:r>
            <a:r>
              <a:rPr lang="cs-CZ" sz="4400" err="1"/>
              <a:t>pittsburgh</a:t>
            </a:r>
            <a:r>
              <a:rPr lang="cs-CZ" sz="4400"/>
              <a:t>, </a:t>
            </a:r>
            <a:r>
              <a:rPr lang="cs-CZ" sz="4400" err="1"/>
              <a:t>pennsylvania</a:t>
            </a:r>
            <a:r>
              <a:rPr lang="cs-CZ" sz="4400"/>
              <a:t>)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B84B443-DD8F-48DF-8C68-DB14CFC9B441}"/>
              </a:ext>
            </a:extLst>
          </p:cNvPr>
          <p:cNvSpPr txBox="1"/>
          <p:nvPr/>
        </p:nvSpPr>
        <p:spPr>
          <a:xfrm>
            <a:off x="438727" y="1524587"/>
            <a:ext cx="77391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>
                <a:latin typeface="Bahnschrift Condensed" panose="020B0502040204020203" pitchFamily="34" charset="0"/>
              </a:rPr>
              <a:t> „</a:t>
            </a:r>
            <a:r>
              <a:rPr lang="cs-CZ" err="1">
                <a:latin typeface="Bahnschrift Condensed" panose="020B0502040204020203" pitchFamily="34" charset="0"/>
              </a:rPr>
              <a:t>Pittsburghese</a:t>
            </a:r>
            <a:r>
              <a:rPr lang="cs-CZ">
                <a:latin typeface="Bahnschrift Condensed" panose="020B0502040204020203" pitchFamily="34" charset="0"/>
              </a:rPr>
              <a:t>“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i="1" err="1">
                <a:latin typeface="Bahnschrift Condensed" panose="020B0502040204020203" pitchFamily="34" charset="0"/>
              </a:rPr>
              <a:t>yinz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r>
              <a:rPr lang="cs-CZ">
                <a:latin typeface="Bahnschrift Condensed" panose="020B0502040204020203" pitchFamily="34" charset="0"/>
              </a:rPr>
              <a:t>(</a:t>
            </a:r>
            <a:r>
              <a:rPr lang="cs-CZ" err="1">
                <a:latin typeface="Bahnschrift Condensed" panose="020B0502040204020203" pitchFamily="34" charset="0"/>
              </a:rPr>
              <a:t>you</a:t>
            </a:r>
            <a:r>
              <a:rPr lang="cs-CZ">
                <a:latin typeface="Bahnschrift Condensed" panose="020B0502040204020203" pitchFamily="34" charset="0"/>
              </a:rPr>
              <a:t>), </a:t>
            </a:r>
            <a:r>
              <a:rPr lang="cs-CZ" i="1" err="1">
                <a:latin typeface="Bahnschrift Condensed" panose="020B0502040204020203" pitchFamily="34" charset="0"/>
              </a:rPr>
              <a:t>nebby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r>
              <a:rPr lang="cs-CZ">
                <a:latin typeface="Bahnschrift Condensed" panose="020B0502040204020203" pitchFamily="34" charset="0"/>
              </a:rPr>
              <a:t>(nosy), </a:t>
            </a:r>
            <a:r>
              <a:rPr lang="cs-CZ" i="1" err="1">
                <a:latin typeface="Bahnschrift Condensed" panose="020B0502040204020203" pitchFamily="34" charset="0"/>
              </a:rPr>
              <a:t>dahntahn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r>
              <a:rPr lang="cs-CZ">
                <a:latin typeface="Bahnschrift Condensed" panose="020B0502040204020203" pitchFamily="34" charset="0"/>
              </a:rPr>
              <a:t>(</a:t>
            </a:r>
            <a:r>
              <a:rPr lang="cs-CZ" err="1">
                <a:latin typeface="Bahnschrift Condensed" panose="020B0502040204020203" pitchFamily="34" charset="0"/>
              </a:rPr>
              <a:t>downtown</a:t>
            </a:r>
            <a:r>
              <a:rPr lang="cs-CZ">
                <a:latin typeface="Bahnschrift Condensed" panose="020B0502040204020203" pitchFamily="34" charset="0"/>
              </a:rPr>
              <a:t>), </a:t>
            </a:r>
            <a:r>
              <a:rPr lang="cs-CZ" i="1" err="1">
                <a:latin typeface="Bahnschrift Condensed" panose="020B0502040204020203" pitchFamily="34" charset="0"/>
              </a:rPr>
              <a:t>n‘at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r>
              <a:rPr lang="cs-CZ">
                <a:latin typeface="Bahnschrift Condensed" panose="020B0502040204020203" pitchFamily="34" charset="0"/>
              </a:rPr>
              <a:t>(and </a:t>
            </a:r>
            <a:r>
              <a:rPr lang="cs-CZ" err="1">
                <a:latin typeface="Bahnschrift Condensed" panose="020B0502040204020203" pitchFamily="34" charset="0"/>
              </a:rPr>
              <a:t>that</a:t>
            </a:r>
            <a:r>
              <a:rPr lang="cs-CZ">
                <a:latin typeface="Bahnschrift Condensed" panose="020B0502040204020203" pitchFamily="34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>
                <a:latin typeface="Bahnschrift Condensed" panose="020B0502040204020203" pitchFamily="34" charset="0"/>
              </a:rPr>
              <a:t>many </a:t>
            </a:r>
            <a:r>
              <a:rPr lang="cs-CZ" err="1">
                <a:latin typeface="Bahnschrift Condensed" panose="020B0502040204020203" pitchFamily="34" charset="0"/>
              </a:rPr>
              <a:t>words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used</a:t>
            </a:r>
            <a:r>
              <a:rPr lang="cs-CZ">
                <a:latin typeface="Bahnschrift Condensed" panose="020B0502040204020203" pitchFamily="34" charset="0"/>
              </a:rPr>
              <a:t> in </a:t>
            </a:r>
            <a:r>
              <a:rPr lang="cs-CZ" err="1">
                <a:latin typeface="Bahnschrift Condensed" panose="020B0502040204020203" pitchFamily="34" charset="0"/>
              </a:rPr>
              <a:t>this</a:t>
            </a:r>
            <a:r>
              <a:rPr lang="cs-CZ">
                <a:latin typeface="Bahnschrift Condensed" panose="020B0502040204020203" pitchFamily="34" charset="0"/>
              </a:rPr>
              <a:t> area are </a:t>
            </a:r>
            <a:r>
              <a:rPr lang="cs-CZ" err="1">
                <a:latin typeface="Bahnschrift Condensed" panose="020B0502040204020203" pitchFamily="34" charset="0"/>
              </a:rPr>
              <a:t>Scots-Irish</a:t>
            </a:r>
            <a:r>
              <a:rPr lang="cs-CZ">
                <a:latin typeface="Bahnschrift Condensed" panose="020B0502040204020203" pitchFamily="34" charset="0"/>
              </a:rPr>
              <a:t> (</a:t>
            </a:r>
            <a:r>
              <a:rPr lang="cs-CZ" i="1" err="1">
                <a:latin typeface="Bahnschrift Condensed" panose="020B0502040204020203" pitchFamily="34" charset="0"/>
              </a:rPr>
              <a:t>diamond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r>
              <a:rPr lang="cs-CZ">
                <a:latin typeface="Bahnschrift Condensed" panose="020B0502040204020203" pitchFamily="34" charset="0"/>
              </a:rPr>
              <a:t>– </a:t>
            </a:r>
            <a:r>
              <a:rPr lang="cs-CZ" err="1">
                <a:latin typeface="Bahnschrift Condensed" panose="020B0502040204020203" pitchFamily="34" charset="0"/>
              </a:rPr>
              <a:t>town</a:t>
            </a:r>
            <a:r>
              <a:rPr lang="cs-CZ">
                <a:latin typeface="Bahnschrift Condensed" panose="020B0502040204020203" pitchFamily="34" charset="0"/>
              </a:rPr>
              <a:t> square, </a:t>
            </a:r>
            <a:r>
              <a:rPr lang="cs-CZ" i="1" err="1">
                <a:latin typeface="Bahnschrift Condensed" panose="020B0502040204020203" pitchFamily="34" charset="0"/>
              </a:rPr>
              <a:t>yinz</a:t>
            </a:r>
            <a:r>
              <a:rPr lang="cs-CZ" i="1">
                <a:latin typeface="Bahnschrift Condensed" panose="020B0502040204020203" pitchFamily="34" charset="0"/>
              </a:rPr>
              <a:t>), </a:t>
            </a:r>
            <a:r>
              <a:rPr lang="cs-CZ">
                <a:latin typeface="Bahnschrift Condensed" panose="020B0502040204020203" pitchFamily="34" charset="0"/>
              </a:rPr>
              <a:t>as </a:t>
            </a:r>
            <a:r>
              <a:rPr lang="cs-CZ" err="1">
                <a:latin typeface="Bahnschrift Condensed" panose="020B0502040204020203" pitchFamily="34" charset="0"/>
              </a:rPr>
              <a:t>well</a:t>
            </a:r>
            <a:r>
              <a:rPr lang="cs-CZ">
                <a:latin typeface="Bahnschrift Condensed" panose="020B0502040204020203" pitchFamily="34" charset="0"/>
              </a:rPr>
              <a:t> as </a:t>
            </a:r>
            <a:r>
              <a:rPr lang="cs-CZ" err="1">
                <a:latin typeface="Bahnschrift Condensed" panose="020B0502040204020203" pitchFamily="34" charset="0"/>
              </a:rPr>
              <a:t>expressions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like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i="1" err="1">
                <a:latin typeface="Bahnschrift Condensed" panose="020B0502040204020203" pitchFamily="34" charset="0"/>
              </a:rPr>
              <a:t>the</a:t>
            </a:r>
            <a:r>
              <a:rPr lang="cs-CZ" i="1">
                <a:latin typeface="Bahnschrift Condensed" panose="020B0502040204020203" pitchFamily="34" charset="0"/>
              </a:rPr>
              <a:t> car </a:t>
            </a:r>
            <a:r>
              <a:rPr lang="cs-CZ" i="1" err="1">
                <a:latin typeface="Bahnschrift Condensed" panose="020B0502040204020203" pitchFamily="34" charset="0"/>
              </a:rPr>
              <a:t>needs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r>
              <a:rPr lang="cs-CZ" i="1" err="1">
                <a:latin typeface="Bahnschrift Condensed" panose="020B0502040204020203" pitchFamily="34" charset="0"/>
              </a:rPr>
              <a:t>washed</a:t>
            </a:r>
            <a:r>
              <a:rPr lang="cs-CZ" i="1">
                <a:latin typeface="Bahnschrift Condensed" panose="020B0502040204020203" pitchFamily="34" charset="0"/>
              </a:rPr>
              <a:t>, </a:t>
            </a:r>
            <a:r>
              <a:rPr lang="cs-CZ" i="1" err="1">
                <a:latin typeface="Bahnschrift Condensed" panose="020B0502040204020203" pitchFamily="34" charset="0"/>
              </a:rPr>
              <a:t>the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r>
              <a:rPr lang="cs-CZ" i="1" err="1">
                <a:latin typeface="Bahnschrift Condensed" panose="020B0502040204020203" pitchFamily="34" charset="0"/>
              </a:rPr>
              <a:t>customers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r>
              <a:rPr lang="cs-CZ" i="1" err="1">
                <a:latin typeface="Bahnschrift Condensed" panose="020B0502040204020203" pitchFamily="34" charset="0"/>
              </a:rPr>
              <a:t>want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r>
              <a:rPr lang="cs-CZ" i="1" err="1">
                <a:latin typeface="Bahnschrift Condensed" panose="020B0502040204020203" pitchFamily="34" charset="0"/>
              </a:rPr>
              <a:t>seated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i="1"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err="1">
                <a:latin typeface="Bahnschrift Condensed" panose="020B0502040204020203" pitchFamily="34" charset="0"/>
              </a:rPr>
              <a:t>pronunciation</a:t>
            </a:r>
            <a:r>
              <a:rPr lang="cs-CZ">
                <a:latin typeface="Bahnschrift Condensed" panose="020B0502040204020203" pitchFamily="34" charset="0"/>
              </a:rPr>
              <a:t>:</a:t>
            </a:r>
            <a:br>
              <a:rPr lang="cs-CZ">
                <a:latin typeface="Bahnschrift Condensed" panose="020B0502040204020203" pitchFamily="34" charset="0"/>
              </a:rPr>
            </a:br>
            <a:r>
              <a:rPr lang="cs-CZ">
                <a:latin typeface="Bahnschrift Condensed" panose="020B0502040204020203" pitchFamily="34" charset="0"/>
              </a:rPr>
              <a:t>- </a:t>
            </a:r>
            <a:r>
              <a:rPr lang="cs-CZ" err="1">
                <a:latin typeface="Bahnschrift Condensed" panose="020B0502040204020203" pitchFamily="34" charset="0"/>
              </a:rPr>
              <a:t>same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vowel</a:t>
            </a:r>
            <a:r>
              <a:rPr lang="cs-CZ">
                <a:latin typeface="Bahnschrift Condensed" panose="020B0502040204020203" pitchFamily="34" charset="0"/>
              </a:rPr>
              <a:t> in </a:t>
            </a:r>
            <a:r>
              <a:rPr lang="cs-CZ" i="1" err="1">
                <a:latin typeface="Bahnschrift Condensed" panose="020B0502040204020203" pitchFamily="34" charset="0"/>
              </a:rPr>
              <a:t>steel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r>
              <a:rPr lang="cs-CZ">
                <a:latin typeface="Bahnschrift Condensed" panose="020B0502040204020203" pitchFamily="34" charset="0"/>
              </a:rPr>
              <a:t>and </a:t>
            </a:r>
            <a:r>
              <a:rPr lang="cs-CZ" i="1" err="1">
                <a:latin typeface="Bahnschrift Condensed" panose="020B0502040204020203" pitchFamily="34" charset="0"/>
              </a:rPr>
              <a:t>still</a:t>
            </a:r>
            <a:r>
              <a:rPr lang="cs-CZ" i="1">
                <a:latin typeface="Bahnschrift Condensed" panose="020B0502040204020203" pitchFamily="34" charset="0"/>
              </a:rPr>
              <a:t>, </a:t>
            </a:r>
            <a:r>
              <a:rPr lang="cs-CZ" i="1" err="1">
                <a:latin typeface="Bahnschrift Condensed" panose="020B0502040204020203" pitchFamily="34" charset="0"/>
              </a:rPr>
              <a:t>meal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r>
              <a:rPr lang="cs-CZ">
                <a:latin typeface="Bahnschrift Condensed" panose="020B0502040204020203" pitchFamily="34" charset="0"/>
              </a:rPr>
              <a:t>and </a:t>
            </a:r>
            <a:r>
              <a:rPr lang="cs-CZ" i="1" err="1">
                <a:latin typeface="Bahnschrift Condensed" panose="020B0502040204020203" pitchFamily="34" charset="0"/>
              </a:rPr>
              <a:t>mill</a:t>
            </a:r>
            <a:r>
              <a:rPr lang="cs-CZ" i="1">
                <a:latin typeface="Bahnschrift Condensed" panose="020B0502040204020203" pitchFamily="34" charset="0"/>
              </a:rPr>
              <a:t>, </a:t>
            </a:r>
            <a:r>
              <a:rPr lang="cs-CZ" i="1" err="1">
                <a:latin typeface="Bahnschrift Condensed" panose="020B0502040204020203" pitchFamily="34" charset="0"/>
              </a:rPr>
              <a:t>pull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r>
              <a:rPr lang="cs-CZ">
                <a:latin typeface="Bahnschrift Condensed" panose="020B0502040204020203" pitchFamily="34" charset="0"/>
              </a:rPr>
              <a:t>and </a:t>
            </a:r>
            <a:r>
              <a:rPr lang="cs-CZ" i="1">
                <a:latin typeface="Bahnschrift Condensed" panose="020B0502040204020203" pitchFamily="34" charset="0"/>
              </a:rPr>
              <a:t>pool </a:t>
            </a:r>
            <a:r>
              <a:rPr lang="cs-CZ">
                <a:latin typeface="Bahnschrift Condensed" panose="020B0502040204020203" pitchFamily="34" charset="0"/>
              </a:rPr>
              <a:t>– „</a:t>
            </a:r>
            <a:r>
              <a:rPr lang="cs-CZ" err="1">
                <a:latin typeface="Bahnschrift Condensed" panose="020B0502040204020203" pitchFamily="34" charset="0"/>
              </a:rPr>
              <a:t>mergers</a:t>
            </a:r>
            <a:r>
              <a:rPr lang="cs-CZ">
                <a:latin typeface="Bahnschrift Condensed" panose="020B0502040204020203" pitchFamily="34" charset="0"/>
              </a:rPr>
              <a:t>“ </a:t>
            </a:r>
            <a:br>
              <a:rPr lang="cs-CZ">
                <a:latin typeface="Bahnschrift Condensed" panose="020B0502040204020203" pitchFamily="34" charset="0"/>
              </a:rPr>
            </a:br>
            <a:r>
              <a:rPr lang="cs-CZ">
                <a:latin typeface="Bahnschrift Condensed" panose="020B0502040204020203" pitchFamily="34" charset="0"/>
              </a:rPr>
              <a:t>- </a:t>
            </a:r>
            <a:r>
              <a:rPr lang="cs-CZ" err="1">
                <a:latin typeface="Bahnschrift Condensed" panose="020B0502040204020203" pitchFamily="34" charset="0"/>
              </a:rPr>
              <a:t>pronouncing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i="1" err="1">
                <a:latin typeface="Bahnschrift Condensed" panose="020B0502040204020203" pitchFamily="34" charset="0"/>
              </a:rPr>
              <a:t>down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r>
              <a:rPr lang="cs-CZ">
                <a:latin typeface="Bahnschrift Condensed" panose="020B0502040204020203" pitchFamily="34" charset="0"/>
              </a:rPr>
              <a:t>as </a:t>
            </a:r>
            <a:r>
              <a:rPr lang="cs-CZ" i="1" err="1">
                <a:latin typeface="Bahnschrift Condensed" panose="020B0502040204020203" pitchFamily="34" charset="0"/>
              </a:rPr>
              <a:t>dahn</a:t>
            </a:r>
            <a:r>
              <a:rPr lang="cs-CZ" i="1">
                <a:latin typeface="Bahnschrift Condensed" panose="020B0502040204020203" pitchFamily="34" charset="0"/>
              </a:rPr>
              <a:t>, house </a:t>
            </a:r>
            <a:r>
              <a:rPr lang="cs-CZ">
                <a:latin typeface="Bahnschrift Condensed" panose="020B0502040204020203" pitchFamily="34" charset="0"/>
              </a:rPr>
              <a:t>as </a:t>
            </a:r>
            <a:r>
              <a:rPr lang="cs-CZ" i="1" err="1">
                <a:latin typeface="Bahnschrift Condensed" panose="020B0502040204020203" pitchFamily="34" charset="0"/>
              </a:rPr>
              <a:t>hahs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endParaRPr lang="cs-CZ">
              <a:latin typeface="Bahnschrift Condensed" panose="020B0502040204020203" pitchFamily="34" charset="0"/>
            </a:endParaRP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2B13649E-C38D-49BF-93D4-787EAD275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799" y="1366745"/>
            <a:ext cx="3180625" cy="471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66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831F27-1010-4A6D-8815-659C40923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17" y="436983"/>
            <a:ext cx="11168742" cy="1151965"/>
          </a:xfrm>
        </p:spPr>
        <p:txBody>
          <a:bodyPr>
            <a:noAutofit/>
          </a:bodyPr>
          <a:lstStyle/>
          <a:p>
            <a:r>
              <a:rPr lang="cs-CZ" sz="4400" err="1"/>
              <a:t>expressions</a:t>
            </a:r>
            <a:r>
              <a:rPr lang="cs-CZ" sz="4400"/>
              <a:t> </a:t>
            </a:r>
            <a:r>
              <a:rPr lang="cs-CZ" sz="4400" err="1"/>
              <a:t>of</a:t>
            </a:r>
            <a:r>
              <a:rPr lang="cs-CZ" sz="4400"/>
              <a:t> </a:t>
            </a:r>
            <a:r>
              <a:rPr lang="cs-CZ" sz="4400" err="1"/>
              <a:t>brotherly</a:t>
            </a:r>
            <a:r>
              <a:rPr lang="cs-CZ" sz="4400"/>
              <a:t> love (Philadelphia, </a:t>
            </a:r>
            <a:r>
              <a:rPr lang="cs-CZ" sz="4400" err="1"/>
              <a:t>pennsylvania</a:t>
            </a:r>
            <a:r>
              <a:rPr lang="cs-CZ" sz="4400"/>
              <a:t>)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B84B443-DD8F-48DF-8C68-DB14CFC9B441}"/>
              </a:ext>
            </a:extLst>
          </p:cNvPr>
          <p:cNvSpPr txBox="1"/>
          <p:nvPr/>
        </p:nvSpPr>
        <p:spPr>
          <a:xfrm>
            <a:off x="309417" y="1986405"/>
            <a:ext cx="77391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err="1">
                <a:latin typeface="Bahnschrift Condensed" panose="020B0502040204020203" pitchFamily="34" charset="0"/>
              </a:rPr>
              <a:t>pronunciation</a:t>
            </a:r>
            <a:r>
              <a:rPr lang="cs-CZ">
                <a:latin typeface="Bahnschrift Condensed" panose="020B0502040204020203" pitchFamily="34" charset="0"/>
              </a:rPr>
              <a:t>: </a:t>
            </a:r>
            <a:br>
              <a:rPr lang="cs-CZ">
                <a:latin typeface="Bahnschrift Condensed" panose="020B0502040204020203" pitchFamily="34" charset="0"/>
              </a:rPr>
            </a:br>
            <a:r>
              <a:rPr lang="cs-CZ">
                <a:latin typeface="Bahnschrift Condensed" panose="020B0502040204020203" pitchFamily="34" charset="0"/>
              </a:rPr>
              <a:t>- </a:t>
            </a:r>
            <a:r>
              <a:rPr lang="cs-CZ" err="1">
                <a:latin typeface="Bahnschrift Condensed" panose="020B0502040204020203" pitchFamily="34" charset="0"/>
              </a:rPr>
              <a:t>might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sound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quite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similar</a:t>
            </a:r>
            <a:r>
              <a:rPr lang="cs-CZ">
                <a:latin typeface="Bahnschrift Condensed" panose="020B0502040204020203" pitchFamily="34" charset="0"/>
              </a:rPr>
              <a:t> to NY </a:t>
            </a:r>
            <a:r>
              <a:rPr lang="cs-CZ" err="1">
                <a:latin typeface="Bahnschrift Condensed" panose="020B0502040204020203" pitchFamily="34" charset="0"/>
              </a:rPr>
              <a:t>dialect</a:t>
            </a:r>
            <a:br>
              <a:rPr lang="cs-CZ">
                <a:latin typeface="Bahnschrift Condensed" panose="020B0502040204020203" pitchFamily="34" charset="0"/>
              </a:rPr>
            </a:br>
            <a:r>
              <a:rPr lang="cs-CZ">
                <a:latin typeface="Bahnschrift Condensed" panose="020B0502040204020203" pitchFamily="34" charset="0"/>
              </a:rPr>
              <a:t>- </a:t>
            </a:r>
            <a:r>
              <a:rPr lang="cs-CZ" err="1">
                <a:latin typeface="Bahnschrift Condensed" panose="020B0502040204020203" pitchFamily="34" charset="0"/>
              </a:rPr>
              <a:t>th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pronounced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like</a:t>
            </a:r>
            <a:r>
              <a:rPr lang="cs-CZ">
                <a:latin typeface="Bahnschrift Condensed" panose="020B0502040204020203" pitchFamily="34" charset="0"/>
              </a:rPr>
              <a:t> d</a:t>
            </a:r>
            <a:br>
              <a:rPr lang="cs-CZ">
                <a:latin typeface="Bahnschrift Condensed" panose="020B0502040204020203" pitchFamily="34" charset="0"/>
              </a:rPr>
            </a:br>
            <a:r>
              <a:rPr lang="cs-CZ">
                <a:latin typeface="Bahnschrift Condensed" panose="020B0502040204020203" pitchFamily="34" charset="0"/>
              </a:rPr>
              <a:t>- </a:t>
            </a:r>
            <a:r>
              <a:rPr lang="cs-CZ" err="1">
                <a:latin typeface="Bahnschrift Condensed" panose="020B0502040204020203" pitchFamily="34" charset="0"/>
              </a:rPr>
              <a:t>the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loss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of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initial</a:t>
            </a:r>
            <a:r>
              <a:rPr lang="cs-CZ">
                <a:latin typeface="Bahnschrift Condensed" panose="020B0502040204020203" pitchFamily="34" charset="0"/>
              </a:rPr>
              <a:t> h- (</a:t>
            </a:r>
            <a:r>
              <a:rPr lang="cs-CZ" i="1" err="1">
                <a:latin typeface="Bahnschrift Condensed" panose="020B0502040204020203" pitchFamily="34" charset="0"/>
              </a:rPr>
              <a:t>yuge</a:t>
            </a:r>
            <a:r>
              <a:rPr lang="cs-CZ" i="1">
                <a:latin typeface="Bahnschrift Condensed" panose="020B0502040204020203" pitchFamily="34" charset="0"/>
              </a:rPr>
              <a:t>, </a:t>
            </a:r>
            <a:r>
              <a:rPr lang="cs-CZ" i="1" err="1">
                <a:latin typeface="Bahnschrift Condensed" panose="020B0502040204020203" pitchFamily="34" charset="0"/>
              </a:rPr>
              <a:t>yumid</a:t>
            </a:r>
            <a:r>
              <a:rPr lang="cs-CZ" i="1">
                <a:latin typeface="Bahnschrift Condensed" panose="020B0502040204020203" pitchFamily="34" charset="0"/>
              </a:rPr>
              <a:t>)</a:t>
            </a:r>
            <a:br>
              <a:rPr lang="cs-CZ" i="1">
                <a:latin typeface="Bahnschrift Condensed" panose="020B0502040204020203" pitchFamily="34" charset="0"/>
              </a:rPr>
            </a:br>
            <a:r>
              <a:rPr lang="cs-CZ" i="1">
                <a:latin typeface="Bahnschrift Condensed" panose="020B0502040204020203" pitchFamily="34" charset="0"/>
              </a:rPr>
              <a:t>- </a:t>
            </a:r>
            <a:r>
              <a:rPr lang="cs-CZ" err="1">
                <a:latin typeface="Bahnschrift Condensed" panose="020B0502040204020203" pitchFamily="34" charset="0"/>
              </a:rPr>
              <a:t>glottal</a:t>
            </a:r>
            <a:r>
              <a:rPr lang="cs-CZ">
                <a:latin typeface="Bahnschrift Condensed" panose="020B0502040204020203" pitchFamily="34" charset="0"/>
              </a:rPr>
              <a:t> stop </a:t>
            </a:r>
            <a:r>
              <a:rPr lang="cs-CZ" err="1">
                <a:latin typeface="Bahnschrift Condensed" panose="020B0502040204020203" pitchFamily="34" charset="0"/>
              </a:rPr>
              <a:t>for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medial</a:t>
            </a:r>
            <a:r>
              <a:rPr lang="cs-CZ">
                <a:latin typeface="Bahnschrift Condensed" panose="020B0502040204020203" pitchFamily="34" charset="0"/>
              </a:rPr>
              <a:t> t (</a:t>
            </a:r>
            <a:r>
              <a:rPr lang="cs-CZ" i="1" err="1">
                <a:latin typeface="Bahnschrift Condensed" panose="020B0502040204020203" pitchFamily="34" charset="0"/>
              </a:rPr>
              <a:t>sum‘n</a:t>
            </a:r>
            <a:r>
              <a:rPr lang="cs-CZ" i="1">
                <a:latin typeface="Bahnschrift Condensed" panose="020B0502040204020203" pitchFamily="34" charset="0"/>
              </a:rPr>
              <a:t> – </a:t>
            </a:r>
            <a:r>
              <a:rPr lang="cs-CZ" err="1">
                <a:latin typeface="Bahnschrift Condensed" panose="020B0502040204020203" pitchFamily="34" charset="0"/>
              </a:rPr>
              <a:t>something</a:t>
            </a:r>
            <a:r>
              <a:rPr lang="cs-CZ">
                <a:latin typeface="Bahnschrift Condensed" panose="020B0502040204020203" pitchFamily="34" charset="0"/>
              </a:rPr>
              <a:t>, </a:t>
            </a:r>
            <a:r>
              <a:rPr lang="cs-CZ" i="1" err="1">
                <a:latin typeface="Bahnschrift Condensed" panose="020B0502040204020203" pitchFamily="34" charset="0"/>
              </a:rPr>
              <a:t>nut‘n</a:t>
            </a:r>
            <a:r>
              <a:rPr lang="cs-CZ" i="1">
                <a:latin typeface="Bahnschrift Condensed" panose="020B0502040204020203" pitchFamily="34" charset="0"/>
              </a:rPr>
              <a:t> – </a:t>
            </a:r>
            <a:r>
              <a:rPr lang="cs-CZ" err="1">
                <a:latin typeface="Bahnschrift Condensed" panose="020B0502040204020203" pitchFamily="34" charset="0"/>
              </a:rPr>
              <a:t>nothing</a:t>
            </a:r>
            <a:r>
              <a:rPr lang="cs-CZ">
                <a:latin typeface="Bahnschrift Condensed" panose="020B0502040204020203" pitchFamily="34" charset="0"/>
              </a:rPr>
              <a:t>) </a:t>
            </a:r>
            <a:br>
              <a:rPr lang="cs-CZ">
                <a:latin typeface="Bahnschrift Condensed" panose="020B0502040204020203" pitchFamily="34" charset="0"/>
              </a:rPr>
            </a:br>
            <a:r>
              <a:rPr lang="cs-CZ">
                <a:latin typeface="Bahnschrift Condensed" panose="020B0502040204020203" pitchFamily="34" charset="0"/>
              </a:rPr>
              <a:t>- </a:t>
            </a:r>
            <a:r>
              <a:rPr lang="cs-CZ" err="1">
                <a:latin typeface="Bahnschrift Condensed" panose="020B0502040204020203" pitchFamily="34" charset="0"/>
              </a:rPr>
              <a:t>distinctively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raised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vowels</a:t>
            </a:r>
            <a:r>
              <a:rPr lang="cs-CZ">
                <a:latin typeface="Bahnschrift Condensed" panose="020B0502040204020203" pitchFamily="34" charset="0"/>
              </a:rPr>
              <a:t> in </a:t>
            </a:r>
            <a:r>
              <a:rPr lang="cs-CZ" i="1" err="1">
                <a:latin typeface="Bahnschrift Condensed" panose="020B0502040204020203" pitchFamily="34" charset="0"/>
              </a:rPr>
              <a:t>cawfee</a:t>
            </a:r>
            <a:r>
              <a:rPr lang="cs-CZ" i="1">
                <a:latin typeface="Bahnschrift Condensed" panose="020B0502040204020203" pitchFamily="34" charset="0"/>
              </a:rPr>
              <a:t>, </a:t>
            </a:r>
            <a:r>
              <a:rPr lang="cs-CZ" i="1" err="1">
                <a:latin typeface="Bahnschrift Condensed" panose="020B0502040204020203" pitchFamily="34" charset="0"/>
              </a:rPr>
              <a:t>dawg</a:t>
            </a:r>
            <a:r>
              <a:rPr lang="cs-CZ" i="1">
                <a:latin typeface="Bahnschrift Condensed" panose="020B0502040204020203" pitchFamily="34" charset="0"/>
              </a:rPr>
              <a:t>, </a:t>
            </a:r>
            <a:br>
              <a:rPr lang="cs-CZ" i="1">
                <a:latin typeface="Bahnschrift Condensed" panose="020B0502040204020203" pitchFamily="34" charset="0"/>
              </a:rPr>
            </a:br>
            <a:r>
              <a:rPr lang="cs-CZ" i="1">
                <a:latin typeface="Bahnschrift Condensed" panose="020B0502040204020203" pitchFamily="34" charset="0"/>
              </a:rPr>
              <a:t>- </a:t>
            </a:r>
            <a:r>
              <a:rPr lang="cs-CZ" i="1" err="1">
                <a:latin typeface="Bahnschrift Condensed" panose="020B0502040204020203" pitchFamily="34" charset="0"/>
              </a:rPr>
              <a:t>ruyt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r>
              <a:rPr lang="cs-CZ">
                <a:latin typeface="Bahnschrift Condensed" panose="020B0502040204020203" pitchFamily="34" charset="0"/>
              </a:rPr>
              <a:t>(</a:t>
            </a:r>
            <a:r>
              <a:rPr lang="cs-CZ" err="1">
                <a:latin typeface="Bahnschrift Condensed" panose="020B0502040204020203" pitchFamily="34" charset="0"/>
              </a:rPr>
              <a:t>right</a:t>
            </a:r>
            <a:r>
              <a:rPr lang="cs-CZ">
                <a:latin typeface="Bahnschrift Condensed" panose="020B0502040204020203" pitchFamily="34" charset="0"/>
              </a:rPr>
              <a:t>), </a:t>
            </a:r>
            <a:r>
              <a:rPr lang="cs-CZ" i="1" err="1">
                <a:latin typeface="Bahnschrift Condensed" panose="020B0502040204020203" pitchFamily="34" charset="0"/>
              </a:rPr>
              <a:t>luyf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r>
              <a:rPr lang="cs-CZ">
                <a:latin typeface="Bahnschrift Condensed" panose="020B0502040204020203" pitchFamily="34" charset="0"/>
              </a:rPr>
              <a:t> (</a:t>
            </a:r>
            <a:r>
              <a:rPr lang="cs-CZ" err="1">
                <a:latin typeface="Bahnschrift Condensed" panose="020B0502040204020203" pitchFamily="34" charset="0"/>
              </a:rPr>
              <a:t>life</a:t>
            </a:r>
            <a:r>
              <a:rPr lang="cs-CZ">
                <a:latin typeface="Bahnschrift Condensed" panose="020B0502040204020203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err="1">
                <a:latin typeface="Bahnschrift Condensed" panose="020B0502040204020203" pitchFamily="34" charset="0"/>
              </a:rPr>
              <a:t>grammar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br>
              <a:rPr lang="cs-CZ">
                <a:latin typeface="Bahnschrift Condensed" panose="020B0502040204020203" pitchFamily="34" charset="0"/>
              </a:rPr>
            </a:br>
            <a:r>
              <a:rPr lang="cs-CZ">
                <a:latin typeface="Bahnschrift Condensed" panose="020B0502040204020203" pitchFamily="34" charset="0"/>
              </a:rPr>
              <a:t>- second person </a:t>
            </a:r>
            <a:r>
              <a:rPr lang="cs-CZ" err="1">
                <a:latin typeface="Bahnschrift Condensed" panose="020B0502040204020203" pitchFamily="34" charset="0"/>
              </a:rPr>
              <a:t>plural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pronoun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i="1" err="1">
                <a:latin typeface="Bahnschrift Condensed" panose="020B0502040204020203" pitchFamily="34" charset="0"/>
              </a:rPr>
              <a:t>youse</a:t>
            </a:r>
            <a:r>
              <a:rPr lang="cs-CZ" i="1">
                <a:latin typeface="Bahnschrift Condensed" panose="020B0502040204020203" pitchFamily="34" charset="0"/>
              </a:rPr>
              <a:t> / </a:t>
            </a:r>
            <a:r>
              <a:rPr lang="cs-CZ" i="1" err="1">
                <a:latin typeface="Bahnschrift Condensed" panose="020B0502040204020203" pitchFamily="34" charset="0"/>
              </a:rPr>
              <a:t>yuz</a:t>
            </a:r>
            <a:r>
              <a:rPr lang="cs-CZ" i="1">
                <a:latin typeface="Bahnschrift Condensed" panose="020B0502040204020203" pitchFamily="34" charset="0"/>
              </a:rPr>
              <a:t>: Aur </a:t>
            </a:r>
            <a:r>
              <a:rPr lang="cs-CZ" i="1" err="1">
                <a:latin typeface="Bahnschrift Condensed" panose="020B0502040204020203" pitchFamily="34" charset="0"/>
              </a:rPr>
              <a:t>youse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r>
              <a:rPr lang="cs-CZ" i="1" err="1">
                <a:latin typeface="Bahnschrift Condensed" panose="020B0502040204020203" pitchFamily="34" charset="0"/>
              </a:rPr>
              <a:t>goin</a:t>
            </a:r>
            <a:r>
              <a:rPr lang="cs-CZ" i="1">
                <a:latin typeface="Bahnschrift Condensed" panose="020B0502040204020203" pitchFamily="34" charset="0"/>
              </a:rPr>
              <a:t>‘?  </a:t>
            </a:r>
            <a:r>
              <a:rPr lang="cs-CZ">
                <a:latin typeface="Bahnschrift Condensed" panose="020B0502040204020203" pitchFamily="34" charset="0"/>
              </a:rPr>
              <a:t>(Are </a:t>
            </a:r>
            <a:r>
              <a:rPr lang="cs-CZ" err="1">
                <a:latin typeface="Bahnschrift Condensed" panose="020B0502040204020203" pitchFamily="34" charset="0"/>
              </a:rPr>
              <a:t>you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going</a:t>
            </a:r>
            <a:r>
              <a:rPr lang="cs-CZ">
                <a:latin typeface="Bahnschrift Condensed" panose="020B0502040204020203" pitchFamily="34" charset="0"/>
              </a:rPr>
              <a:t>?) </a:t>
            </a:r>
            <a:br>
              <a:rPr lang="cs-CZ">
                <a:latin typeface="Bahnschrift Condensed" panose="020B0502040204020203" pitchFamily="34" charset="0"/>
              </a:rPr>
            </a:br>
            <a:r>
              <a:rPr lang="cs-CZ">
                <a:latin typeface="Bahnschrift Condensed" panose="020B0502040204020203" pitchFamily="34" charset="0"/>
              </a:rPr>
              <a:t>- use </a:t>
            </a:r>
            <a:r>
              <a:rPr lang="cs-CZ" err="1">
                <a:latin typeface="Bahnschrift Condensed" panose="020B0502040204020203" pitchFamily="34" charset="0"/>
              </a:rPr>
              <a:t>of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i="1" err="1">
                <a:latin typeface="Bahnschrift Condensed" panose="020B0502040204020203" pitchFamily="34" charset="0"/>
              </a:rPr>
              <a:t>anymore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r>
              <a:rPr lang="cs-CZ">
                <a:latin typeface="Bahnschrift Condensed" panose="020B0502040204020203" pitchFamily="34" charset="0"/>
              </a:rPr>
              <a:t>to </a:t>
            </a:r>
            <a:r>
              <a:rPr lang="cs-CZ" err="1">
                <a:latin typeface="Bahnschrift Condensed" panose="020B0502040204020203" pitchFamily="34" charset="0"/>
              </a:rPr>
              <a:t>mean</a:t>
            </a:r>
            <a:r>
              <a:rPr lang="cs-CZ">
                <a:latin typeface="Bahnschrift Condensed" panose="020B0502040204020203" pitchFamily="34" charset="0"/>
              </a:rPr>
              <a:t> „</a:t>
            </a:r>
            <a:r>
              <a:rPr lang="cs-CZ" err="1">
                <a:latin typeface="Bahnschrift Condensed" panose="020B0502040204020203" pitchFamily="34" charset="0"/>
              </a:rPr>
              <a:t>currently</a:t>
            </a:r>
            <a:r>
              <a:rPr lang="cs-CZ">
                <a:latin typeface="Bahnschrift Condensed" panose="020B0502040204020203" pitchFamily="34" charset="0"/>
              </a:rPr>
              <a:t>“: </a:t>
            </a:r>
            <a:r>
              <a:rPr lang="cs-CZ" i="1" err="1">
                <a:latin typeface="Bahnschrift Condensed" panose="020B0502040204020203" pitchFamily="34" charset="0"/>
              </a:rPr>
              <a:t>Things</a:t>
            </a:r>
            <a:r>
              <a:rPr lang="cs-CZ" i="1">
                <a:latin typeface="Bahnschrift Condensed" panose="020B0502040204020203" pitchFamily="34" charset="0"/>
              </a:rPr>
              <a:t> are so </a:t>
            </a:r>
            <a:r>
              <a:rPr lang="cs-CZ" i="1" err="1">
                <a:latin typeface="Bahnschrift Condensed" panose="020B0502040204020203" pitchFamily="34" charset="0"/>
              </a:rPr>
              <a:t>expensive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r>
              <a:rPr lang="cs-CZ" i="1" err="1">
                <a:latin typeface="Bahnschrift Condensed" panose="020B0502040204020203" pitchFamily="34" charset="0"/>
              </a:rPr>
              <a:t>anymore</a:t>
            </a:r>
            <a:r>
              <a:rPr lang="cs-CZ" i="1">
                <a:latin typeface="Bahnschrift Condensed" panose="020B0502040204020203" pitchFamily="34" charset="0"/>
              </a:rPr>
              <a:t>. </a:t>
            </a:r>
            <a:r>
              <a:rPr lang="cs-CZ">
                <a:latin typeface="Bahnschrift Condensed" panose="020B0502040204020203" pitchFamily="34" charset="0"/>
              </a:rPr>
              <a:t> </a:t>
            </a:r>
          </a:p>
        </p:txBody>
      </p:sp>
      <p:pic>
        <p:nvPicPr>
          <p:cNvPr id="4" name="Obrázek 3" descr="Obsah obrázku mapa&#10;&#10;Popis byl vytvořen automaticky">
            <a:extLst>
              <a:ext uri="{FF2B5EF4-FFF2-40B4-BE49-F238E27FC236}">
                <a16:creationId xmlns:a16="http://schemas.microsoft.com/office/drawing/2014/main" id="{0C9F9E50-D6B6-4AAB-AF0D-7719B59A5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445" y="1344637"/>
            <a:ext cx="4089191" cy="38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30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831F27-1010-4A6D-8815-659C40923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17" y="436983"/>
            <a:ext cx="11168742" cy="1151965"/>
          </a:xfrm>
        </p:spPr>
        <p:txBody>
          <a:bodyPr>
            <a:noAutofit/>
          </a:bodyPr>
          <a:lstStyle/>
          <a:p>
            <a:r>
              <a:rPr lang="en-US" sz="4400"/>
              <a:t>maple</a:t>
            </a:r>
            <a:r>
              <a:rPr lang="cs-CZ" sz="4400"/>
              <a:t> </a:t>
            </a:r>
            <a:r>
              <a:rPr lang="cs-CZ" sz="4400" err="1"/>
              <a:t>leaf</a:t>
            </a:r>
            <a:r>
              <a:rPr lang="cs-CZ" sz="4400"/>
              <a:t> rap (</a:t>
            </a:r>
            <a:r>
              <a:rPr lang="cs-CZ" sz="4400" err="1"/>
              <a:t>canada</a:t>
            </a:r>
            <a:r>
              <a:rPr lang="cs-CZ" sz="4400"/>
              <a:t>)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B84B443-DD8F-48DF-8C68-DB14CFC9B441}"/>
              </a:ext>
            </a:extLst>
          </p:cNvPr>
          <p:cNvSpPr txBox="1"/>
          <p:nvPr/>
        </p:nvSpPr>
        <p:spPr>
          <a:xfrm>
            <a:off x="309417" y="1720840"/>
            <a:ext cx="85602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err="1">
                <a:latin typeface="Bahnschrift Condensed" panose="020B0502040204020203" pitchFamily="34" charset="0"/>
              </a:rPr>
              <a:t>language</a:t>
            </a:r>
            <a:r>
              <a:rPr lang="cs-CZ">
                <a:latin typeface="Bahnschrift Condensed" panose="020B0502040204020203" pitchFamily="34" charset="0"/>
              </a:rPr>
              <a:t> mix </a:t>
            </a:r>
            <a:r>
              <a:rPr lang="cs-CZ" err="1">
                <a:latin typeface="Bahnschrift Condensed" panose="020B0502040204020203" pitchFamily="34" charset="0"/>
              </a:rPr>
              <a:t>because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of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large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numbers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of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immigrants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br>
              <a:rPr lang="cs-CZ">
                <a:latin typeface="Bahnschrift Condensed" panose="020B0502040204020203" pitchFamily="34" charset="0"/>
              </a:rPr>
            </a:br>
            <a:r>
              <a:rPr lang="cs-CZ">
                <a:latin typeface="Bahnschrift Condensed" panose="020B0502040204020203" pitchFamily="34" charset="0"/>
              </a:rPr>
              <a:t>- DA </a:t>
            </a:r>
            <a:r>
              <a:rPr lang="cs-CZ" err="1">
                <a:latin typeface="Bahnschrift Condensed" panose="020B0502040204020203" pitchFamily="34" charset="0"/>
              </a:rPr>
              <a:t>immigrants</a:t>
            </a:r>
            <a:r>
              <a:rPr lang="cs-CZ">
                <a:latin typeface="Bahnschrift Condensed" panose="020B0502040204020203" pitchFamily="34" charset="0"/>
              </a:rPr>
              <a:t>: </a:t>
            </a:r>
            <a:r>
              <a:rPr lang="cs-CZ" err="1">
                <a:latin typeface="Bahnschrift Condensed" panose="020B0502040204020203" pitchFamily="34" charset="0"/>
              </a:rPr>
              <a:t>dialect</a:t>
            </a:r>
            <a:r>
              <a:rPr lang="cs-CZ">
                <a:latin typeface="Bahnschrift Condensed" panose="020B0502040204020203" pitchFamily="34" charset="0"/>
              </a:rPr>
              <a:t>/</a:t>
            </a:r>
            <a:r>
              <a:rPr lang="cs-CZ" err="1">
                <a:latin typeface="Bahnschrift Condensed" panose="020B0502040204020203" pitchFamily="34" charset="0"/>
              </a:rPr>
              <a:t>accent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immigrants</a:t>
            </a:r>
            <a:r>
              <a:rPr lang="cs-CZ">
                <a:latin typeface="Bahnschrift Condensed" panose="020B0502040204020203" pitchFamily="34" charset="0"/>
              </a:rPr>
              <a:t>, </a:t>
            </a:r>
            <a:r>
              <a:rPr lang="cs-CZ" err="1">
                <a:latin typeface="Bahnschrift Condensed" panose="020B0502040204020203" pitchFamily="34" charset="0"/>
              </a:rPr>
              <a:t>speaking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languages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intelligible</a:t>
            </a:r>
            <a:r>
              <a:rPr lang="cs-CZ">
                <a:latin typeface="Bahnschrift Condensed" panose="020B0502040204020203" pitchFamily="34" charset="0"/>
              </a:rPr>
              <a:t> to </a:t>
            </a:r>
            <a:r>
              <a:rPr lang="cs-CZ" err="1">
                <a:latin typeface="Bahnschrift Condensed" panose="020B0502040204020203" pitchFamily="34" charset="0"/>
              </a:rPr>
              <a:t>the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home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population</a:t>
            </a:r>
            <a:br>
              <a:rPr lang="cs-CZ">
                <a:latin typeface="Bahnschrift Condensed" panose="020B0502040204020203" pitchFamily="34" charset="0"/>
              </a:rPr>
            </a:br>
            <a:r>
              <a:rPr lang="cs-CZ">
                <a:latin typeface="Bahnschrift Condensed" panose="020B0502040204020203" pitchFamily="34" charset="0"/>
              </a:rPr>
              <a:t>- SL </a:t>
            </a:r>
            <a:r>
              <a:rPr lang="cs-CZ" err="1">
                <a:latin typeface="Bahnschrift Condensed" panose="020B0502040204020203" pitchFamily="34" charset="0"/>
              </a:rPr>
              <a:t>immigrants</a:t>
            </a:r>
            <a:r>
              <a:rPr lang="cs-CZ">
                <a:latin typeface="Bahnschrift Condensed" panose="020B0502040204020203" pitchFamily="34" charset="0"/>
              </a:rPr>
              <a:t>: second-</a:t>
            </a:r>
            <a:r>
              <a:rPr lang="cs-CZ" err="1">
                <a:latin typeface="Bahnschrift Condensed" panose="020B0502040204020203" pitchFamily="34" charset="0"/>
              </a:rPr>
              <a:t>language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immigrants</a:t>
            </a:r>
            <a:r>
              <a:rPr lang="cs-CZ">
                <a:latin typeface="Bahnschrift Condensed" panose="020B0502040204020203" pitchFamily="34" charset="0"/>
              </a:rPr>
              <a:t>, </a:t>
            </a:r>
            <a:r>
              <a:rPr lang="cs-CZ" err="1">
                <a:latin typeface="Bahnschrift Condensed" panose="020B0502040204020203" pitchFamily="34" charset="0"/>
              </a:rPr>
              <a:t>their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language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is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unintelligible</a:t>
            </a:r>
            <a:r>
              <a:rPr lang="cs-CZ">
                <a:latin typeface="Bahnschrift Condensed" panose="020B0502040204020203" pitchFamily="34" charset="0"/>
              </a:rPr>
              <a:t> to </a:t>
            </a:r>
            <a:r>
              <a:rPr lang="cs-CZ" err="1">
                <a:latin typeface="Bahnschrift Condensed" panose="020B0502040204020203" pitchFamily="34" charset="0"/>
              </a:rPr>
              <a:t>the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natives</a:t>
            </a:r>
            <a:br>
              <a:rPr lang="cs-CZ">
                <a:latin typeface="Bahnschrift Condensed" panose="020B0502040204020203" pitchFamily="34" charset="0"/>
              </a:rPr>
            </a:br>
            <a:r>
              <a:rPr lang="cs-CZ">
                <a:latin typeface="Bahnschrift Condensed" panose="020B0502040204020203" pitchFamily="34" charset="0"/>
              </a:rPr>
              <a:t>- a </a:t>
            </a:r>
            <a:r>
              <a:rPr lang="cs-CZ" err="1">
                <a:latin typeface="Bahnschrift Condensed" panose="020B0502040204020203" pitchFamily="34" charset="0"/>
              </a:rPr>
              <a:t>strong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literacy</a:t>
            </a:r>
            <a:r>
              <a:rPr lang="cs-CZ">
                <a:latin typeface="Bahnschrift Condensed" panose="020B0502040204020203" pitchFamily="34" charset="0"/>
              </a:rPr>
              <a:t> gap </a:t>
            </a:r>
            <a:r>
              <a:rPr lang="cs-CZ" err="1">
                <a:latin typeface="Bahnschrift Condensed" panose="020B0502040204020203" pitchFamily="34" charset="0"/>
              </a:rPr>
              <a:t>between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the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two</a:t>
            </a:r>
            <a:r>
              <a:rPr lang="cs-CZ">
                <a:latin typeface="Bahnschrift Condensed" panose="020B0502040204020203" pitchFamily="34" charset="0"/>
              </a:rPr>
              <a:t>, as SL </a:t>
            </a:r>
            <a:r>
              <a:rPr lang="cs-CZ" err="1">
                <a:latin typeface="Bahnschrift Condensed" panose="020B0502040204020203" pitchFamily="34" charset="0"/>
              </a:rPr>
              <a:t>immigrants</a:t>
            </a:r>
            <a:r>
              <a:rPr lang="cs-CZ">
                <a:latin typeface="Bahnschrift Condensed" panose="020B0502040204020203" pitchFamily="34" charset="0"/>
              </a:rPr>
              <a:t> are </a:t>
            </a:r>
            <a:r>
              <a:rPr lang="cs-CZ" err="1">
                <a:latin typeface="Bahnschrift Condensed" panose="020B0502040204020203" pitchFamily="34" charset="0"/>
              </a:rPr>
              <a:t>usually</a:t>
            </a:r>
            <a:r>
              <a:rPr lang="cs-CZ">
                <a:latin typeface="Bahnschrift Condensed" panose="020B0502040204020203" pitchFamily="34" charset="0"/>
              </a:rPr>
              <a:t> not </a:t>
            </a:r>
            <a:r>
              <a:rPr lang="cs-CZ" err="1">
                <a:latin typeface="Bahnschrift Condensed" panose="020B0502040204020203" pitchFamily="34" charset="0"/>
              </a:rPr>
              <a:t>fluent</a:t>
            </a:r>
            <a:r>
              <a:rPr lang="cs-CZ">
                <a:latin typeface="Bahnschrift Condensed" panose="020B0502040204020203" pitchFamily="34" charset="0"/>
              </a:rPr>
              <a:t> and </a:t>
            </a:r>
            <a:r>
              <a:rPr lang="cs-CZ" err="1">
                <a:latin typeface="Bahnschrift Condensed" panose="020B0502040204020203" pitchFamily="34" charset="0"/>
              </a:rPr>
              <a:t>proficient</a:t>
            </a:r>
            <a:r>
              <a:rPr lang="cs-CZ">
                <a:latin typeface="Bahnschrift Condensed" panose="020B0502040204020203" pitchFamily="34" charset="0"/>
              </a:rPr>
              <a:t> in </a:t>
            </a:r>
            <a:r>
              <a:rPr lang="cs-CZ" err="1">
                <a:latin typeface="Bahnschrift Condensed" panose="020B0502040204020203" pitchFamily="34" charset="0"/>
              </a:rPr>
              <a:t>their</a:t>
            </a:r>
            <a:r>
              <a:rPr lang="cs-CZ">
                <a:latin typeface="Bahnschrift Condensed" panose="020B0502040204020203" pitchFamily="34" charset="0"/>
              </a:rPr>
              <a:t> second-</a:t>
            </a:r>
            <a:r>
              <a:rPr lang="cs-CZ" err="1">
                <a:latin typeface="Bahnschrift Condensed" panose="020B0502040204020203" pitchFamily="34" charset="0"/>
              </a:rPr>
              <a:t>language</a:t>
            </a:r>
            <a:r>
              <a:rPr lang="cs-CZ">
                <a:latin typeface="Bahnschrift Condensed" panose="020B0502040204020203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err="1">
                <a:latin typeface="Bahnschrift Condensed" panose="020B0502040204020203" pitchFamily="34" charset="0"/>
              </a:rPr>
              <a:t>pronunciation</a:t>
            </a:r>
            <a:r>
              <a:rPr lang="cs-CZ">
                <a:latin typeface="Bahnschrift Condensed" panose="020B0502040204020203" pitchFamily="34" charset="0"/>
              </a:rPr>
              <a:t>:</a:t>
            </a:r>
            <a:br>
              <a:rPr lang="cs-CZ">
                <a:latin typeface="Bahnschrift Condensed" panose="020B0502040204020203" pitchFamily="34" charset="0"/>
              </a:rPr>
            </a:br>
            <a:r>
              <a:rPr lang="cs-CZ">
                <a:latin typeface="Bahnschrift Condensed" panose="020B0502040204020203" pitchFamily="34" charset="0"/>
              </a:rPr>
              <a:t>- </a:t>
            </a:r>
            <a:r>
              <a:rPr lang="cs-CZ" err="1">
                <a:latin typeface="Bahnschrift Condensed" panose="020B0502040204020203" pitchFamily="34" charset="0"/>
              </a:rPr>
              <a:t>Canadian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Raising</a:t>
            </a:r>
            <a:r>
              <a:rPr lang="cs-CZ">
                <a:latin typeface="Bahnschrift Condensed" panose="020B0502040204020203" pitchFamily="34" charset="0"/>
              </a:rPr>
              <a:t>: </a:t>
            </a:r>
            <a:r>
              <a:rPr lang="cs-CZ" i="1" err="1">
                <a:latin typeface="Bahnschrift Condensed" panose="020B0502040204020203" pitchFamily="34" charset="0"/>
              </a:rPr>
              <a:t>about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r>
              <a:rPr lang="cs-CZ" i="1" err="1">
                <a:latin typeface="Bahnschrift Condensed" panose="020B0502040204020203" pitchFamily="34" charset="0"/>
              </a:rPr>
              <a:t>the</a:t>
            </a:r>
            <a:r>
              <a:rPr lang="cs-CZ" i="1">
                <a:latin typeface="Bahnschrift Condensed" panose="020B0502040204020203" pitchFamily="34" charset="0"/>
              </a:rPr>
              <a:t> house </a:t>
            </a:r>
            <a:r>
              <a:rPr lang="cs-CZ" err="1">
                <a:latin typeface="Bahnschrift Condensed" panose="020B0502040204020203" pitchFamily="34" charset="0"/>
              </a:rPr>
              <a:t>sounds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like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i="1" err="1">
                <a:latin typeface="Bahnschrift Condensed" panose="020B0502040204020203" pitchFamily="34" charset="0"/>
              </a:rPr>
              <a:t>aboot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r>
              <a:rPr lang="cs-CZ" i="1" err="1">
                <a:latin typeface="Bahnschrift Condensed" panose="020B0502040204020203" pitchFamily="34" charset="0"/>
              </a:rPr>
              <a:t>the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r>
              <a:rPr lang="cs-CZ" i="1" err="1">
                <a:latin typeface="Bahnschrift Condensed" panose="020B0502040204020203" pitchFamily="34" charset="0"/>
              </a:rPr>
              <a:t>hoose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br>
              <a:rPr lang="cs-CZ" i="1">
                <a:latin typeface="Bahnschrift Condensed" panose="020B0502040204020203" pitchFamily="34" charset="0"/>
              </a:rPr>
            </a:br>
            <a:r>
              <a:rPr lang="cs-CZ" i="1">
                <a:latin typeface="Bahnschrift Condensed" panose="020B0502040204020203" pitchFamily="34" charset="0"/>
              </a:rPr>
              <a:t>- </a:t>
            </a:r>
            <a:r>
              <a:rPr lang="cs-CZ" err="1">
                <a:latin typeface="Bahnschrift Condensed" panose="020B0502040204020203" pitchFamily="34" charset="0"/>
              </a:rPr>
              <a:t>same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vowel</a:t>
            </a:r>
            <a:r>
              <a:rPr lang="cs-CZ">
                <a:latin typeface="Bahnschrift Condensed" panose="020B0502040204020203" pitchFamily="34" charset="0"/>
              </a:rPr>
              <a:t> in </a:t>
            </a:r>
            <a:r>
              <a:rPr lang="cs-CZ" i="1">
                <a:latin typeface="Bahnschrift Condensed" panose="020B0502040204020203" pitchFamily="34" charset="0"/>
              </a:rPr>
              <a:t>Don </a:t>
            </a:r>
            <a:r>
              <a:rPr lang="cs-CZ">
                <a:latin typeface="Bahnschrift Condensed" panose="020B0502040204020203" pitchFamily="34" charset="0"/>
              </a:rPr>
              <a:t>and </a:t>
            </a:r>
            <a:r>
              <a:rPr lang="cs-CZ" i="1" err="1">
                <a:latin typeface="Bahnschrift Condensed" panose="020B0502040204020203" pitchFamily="34" charset="0"/>
              </a:rPr>
              <a:t>Dawn</a:t>
            </a:r>
            <a:r>
              <a:rPr lang="cs-CZ" i="1">
                <a:latin typeface="Bahnschrift Condensed" panose="020B0502040204020203" pitchFamily="34" charset="0"/>
              </a:rPr>
              <a:t>, </a:t>
            </a:r>
            <a:r>
              <a:rPr lang="cs-CZ" i="1" err="1">
                <a:latin typeface="Bahnschrift Condensed" panose="020B0502040204020203" pitchFamily="34" charset="0"/>
              </a:rPr>
              <a:t>the</a:t>
            </a:r>
            <a:r>
              <a:rPr lang="cs-CZ" i="1">
                <a:latin typeface="Bahnschrift Condensed" panose="020B0502040204020203" pitchFamily="34" charset="0"/>
              </a:rPr>
              <a:t> sun shone  </a:t>
            </a:r>
            <a:r>
              <a:rPr lang="cs-CZ" err="1">
                <a:latin typeface="Bahnschrift Condensed" panose="020B0502040204020203" pitchFamily="34" charset="0"/>
              </a:rPr>
              <a:t>rhymes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with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i="1" err="1">
                <a:latin typeface="Bahnschrift Condensed" panose="020B0502040204020203" pitchFamily="34" charset="0"/>
              </a:rPr>
              <a:t>gone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br>
              <a:rPr lang="cs-CZ" i="1">
                <a:latin typeface="Bahnschrift Condensed" panose="020B0502040204020203" pitchFamily="34" charset="0"/>
              </a:rPr>
            </a:br>
            <a:r>
              <a:rPr lang="cs-CZ" i="1">
                <a:latin typeface="Bahnschrift Condensed" panose="020B0502040204020203" pitchFamily="34" charset="0"/>
              </a:rPr>
              <a:t>- </a:t>
            </a:r>
            <a:r>
              <a:rPr lang="cs-CZ" err="1">
                <a:latin typeface="Bahnschrift Condensed" panose="020B0502040204020203" pitchFamily="34" charset="0"/>
              </a:rPr>
              <a:t>rhoticity</a:t>
            </a:r>
            <a:r>
              <a:rPr lang="cs-CZ">
                <a:latin typeface="Bahnschrift Condensed" panose="020B0502040204020203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err="1">
                <a:latin typeface="Bahnschrift Condensed" panose="020B0502040204020203" pitchFamily="34" charset="0"/>
              </a:rPr>
              <a:t>generally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quite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similar</a:t>
            </a:r>
            <a:r>
              <a:rPr lang="cs-CZ">
                <a:latin typeface="Bahnschrift Condensed" panose="020B0502040204020203" pitchFamily="34" charset="0"/>
              </a:rPr>
              <a:t> to </a:t>
            </a:r>
            <a:r>
              <a:rPr lang="cs-CZ" err="1">
                <a:latin typeface="Bahnschrift Condensed" panose="020B0502040204020203" pitchFamily="34" charset="0"/>
              </a:rPr>
              <a:t>North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American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English</a:t>
            </a:r>
            <a:r>
              <a:rPr lang="cs-CZ">
                <a:latin typeface="Bahnschrift Condensed" panose="020B0502040204020203" pitchFamily="34" charset="0"/>
              </a:rPr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D77A7E0-09EE-42CB-83D2-7DD3A7456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2042" y="429412"/>
            <a:ext cx="2628243" cy="271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56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831F27-1010-4A6D-8815-659C40923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17" y="95237"/>
            <a:ext cx="11168742" cy="1151965"/>
          </a:xfrm>
        </p:spPr>
        <p:txBody>
          <a:bodyPr>
            <a:noAutofit/>
          </a:bodyPr>
          <a:lstStyle/>
          <a:p>
            <a:r>
              <a:rPr lang="cs-CZ" sz="4400" err="1"/>
              <a:t>from</a:t>
            </a:r>
            <a:r>
              <a:rPr lang="cs-CZ" sz="4400"/>
              <a:t> cod to cool (</a:t>
            </a:r>
            <a:r>
              <a:rPr lang="cs-CZ" sz="4400" err="1"/>
              <a:t>newfoundland</a:t>
            </a:r>
            <a:r>
              <a:rPr lang="cs-CZ" sz="4400"/>
              <a:t>, </a:t>
            </a:r>
            <a:r>
              <a:rPr lang="cs-CZ" sz="4400" err="1"/>
              <a:t>canada</a:t>
            </a:r>
            <a:r>
              <a:rPr lang="cs-CZ" sz="4400"/>
              <a:t>)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B84B443-DD8F-48DF-8C68-DB14CFC9B441}"/>
              </a:ext>
            </a:extLst>
          </p:cNvPr>
          <p:cNvSpPr txBox="1"/>
          <p:nvPr/>
        </p:nvSpPr>
        <p:spPr>
          <a:xfrm>
            <a:off x="309417" y="1025226"/>
            <a:ext cx="63315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>
                <a:latin typeface="Bahnschrift Condensed" panose="020B0502040204020203" pitchFamily="34" charset="0"/>
              </a:rPr>
              <a:t>very </a:t>
            </a:r>
            <a:r>
              <a:rPr lang="cs-CZ" err="1">
                <a:latin typeface="Bahnschrift Condensed" panose="020B0502040204020203" pitchFamily="34" charset="0"/>
              </a:rPr>
              <a:t>distinctive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speech</a:t>
            </a:r>
            <a:r>
              <a:rPr lang="cs-CZ">
                <a:latin typeface="Bahnschrift Condensed" panose="020B0502040204020203" pitchFamily="34" charset="0"/>
              </a:rPr>
              <a:t> variety </a:t>
            </a:r>
            <a:r>
              <a:rPr lang="cs-CZ" err="1">
                <a:latin typeface="Bahnschrift Condensed" panose="020B0502040204020203" pitchFamily="34" charset="0"/>
              </a:rPr>
              <a:t>because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of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the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geographical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isolation</a:t>
            </a:r>
            <a:r>
              <a:rPr lang="cs-CZ">
                <a:latin typeface="Bahnschrift Condensed" panose="020B0502040204020203" pitchFamily="34" charset="0"/>
              </a:rPr>
              <a:t> and </a:t>
            </a:r>
            <a:r>
              <a:rPr lang="cs-CZ" err="1">
                <a:latin typeface="Bahnschrift Condensed" panose="020B0502040204020203" pitchFamily="34" charset="0"/>
              </a:rPr>
              <a:t>lack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of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migration</a:t>
            </a:r>
            <a:r>
              <a:rPr lang="cs-CZ">
                <a:latin typeface="Bahnschrift Condensed" panose="020B0502040204020203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err="1">
                <a:latin typeface="Bahnschrift Condensed" panose="020B0502040204020203" pitchFamily="34" charset="0"/>
              </a:rPr>
              <a:t>linguistic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heritage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brough</a:t>
            </a:r>
            <a:r>
              <a:rPr lang="cs-CZ">
                <a:latin typeface="Bahnschrift Condensed" panose="020B0502040204020203" pitchFamily="34" charset="0"/>
              </a:rPr>
              <a:t> by </a:t>
            </a:r>
            <a:r>
              <a:rPr lang="cs-CZ" err="1">
                <a:latin typeface="Bahnschrift Condensed" panose="020B0502040204020203" pitchFamily="34" charset="0"/>
              </a:rPr>
              <a:t>English</a:t>
            </a:r>
            <a:r>
              <a:rPr lang="cs-CZ">
                <a:latin typeface="Bahnschrift Condensed" panose="020B0502040204020203" pitchFamily="34" charset="0"/>
              </a:rPr>
              <a:t> / </a:t>
            </a:r>
            <a:r>
              <a:rPr lang="cs-CZ" err="1">
                <a:latin typeface="Bahnschrift Condensed" panose="020B0502040204020203" pitchFamily="34" charset="0"/>
              </a:rPr>
              <a:t>Irish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people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who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settled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there</a:t>
            </a:r>
            <a:r>
              <a:rPr lang="cs-CZ">
                <a:latin typeface="Bahnschrift Condensed" panose="020B0502040204020203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err="1">
                <a:latin typeface="Bahnschrift Condensed" panose="020B0502040204020203" pitchFamily="34" charset="0"/>
              </a:rPr>
              <a:t>pronunciation</a:t>
            </a:r>
            <a:r>
              <a:rPr lang="cs-CZ">
                <a:latin typeface="Bahnschrift Condensed" panose="020B0502040204020203" pitchFamily="34" charset="0"/>
              </a:rPr>
              <a:t>:</a:t>
            </a:r>
            <a:br>
              <a:rPr lang="cs-CZ">
                <a:latin typeface="Bahnschrift Condensed" panose="020B0502040204020203" pitchFamily="34" charset="0"/>
              </a:rPr>
            </a:br>
            <a:r>
              <a:rPr lang="cs-CZ">
                <a:latin typeface="Bahnschrift Condensed" panose="020B0502040204020203" pitchFamily="34" charset="0"/>
              </a:rPr>
              <a:t>- </a:t>
            </a:r>
            <a:r>
              <a:rPr lang="cs-CZ" err="1">
                <a:latin typeface="Bahnschrift Condensed" panose="020B0502040204020203" pitchFamily="34" charset="0"/>
              </a:rPr>
              <a:t>low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vowels</a:t>
            </a:r>
            <a:r>
              <a:rPr lang="cs-CZ">
                <a:latin typeface="Bahnschrift Condensed" panose="020B0502040204020203" pitchFamily="34" charset="0"/>
              </a:rPr>
              <a:t> (</a:t>
            </a:r>
            <a:r>
              <a:rPr lang="cs-CZ" err="1">
                <a:latin typeface="Bahnschrift Condensed" panose="020B0502040204020203" pitchFamily="34" charset="0"/>
              </a:rPr>
              <a:t>cat</a:t>
            </a:r>
            <a:r>
              <a:rPr lang="cs-CZ">
                <a:latin typeface="Bahnschrift Condensed" panose="020B0502040204020203" pitchFamily="34" charset="0"/>
              </a:rPr>
              <a:t>, trap, start, park) </a:t>
            </a:r>
            <a:r>
              <a:rPr lang="cs-CZ" err="1">
                <a:latin typeface="Bahnschrift Condensed" panose="020B0502040204020203" pitchFamily="34" charset="0"/>
              </a:rPr>
              <a:t>sound</a:t>
            </a:r>
            <a:r>
              <a:rPr lang="cs-CZ">
                <a:latin typeface="Bahnschrift Condensed" panose="020B0502040204020203" pitchFamily="34" charset="0"/>
              </a:rPr>
              <a:t> very </a:t>
            </a:r>
            <a:r>
              <a:rPr lang="cs-CZ" err="1">
                <a:latin typeface="Bahnschrift Condensed" panose="020B0502040204020203" pitchFamily="34" charset="0"/>
              </a:rPr>
              <a:t>broad</a:t>
            </a:r>
            <a:r>
              <a:rPr lang="cs-CZ">
                <a:latin typeface="Bahnschrift Condensed" panose="020B0502040204020203" pitchFamily="34" charset="0"/>
              </a:rPr>
              <a:t>, </a:t>
            </a:r>
            <a:r>
              <a:rPr lang="cs-CZ" i="1">
                <a:latin typeface="Bahnschrift Condensed" panose="020B0502040204020203" pitchFamily="34" charset="0"/>
              </a:rPr>
              <a:t>John </a:t>
            </a:r>
            <a:r>
              <a:rPr lang="cs-CZ" err="1">
                <a:latin typeface="Bahnschrift Condensed" panose="020B0502040204020203" pitchFamily="34" charset="0"/>
              </a:rPr>
              <a:t>sounds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like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i="1">
                <a:latin typeface="Bahnschrift Condensed" panose="020B0502040204020203" pitchFamily="34" charset="0"/>
              </a:rPr>
              <a:t>Jan </a:t>
            </a:r>
            <a:br>
              <a:rPr lang="cs-CZ" i="1">
                <a:latin typeface="Bahnschrift Condensed" panose="020B0502040204020203" pitchFamily="34" charset="0"/>
              </a:rPr>
            </a:br>
            <a:r>
              <a:rPr lang="cs-CZ" i="1">
                <a:latin typeface="Bahnschrift Condensed" panose="020B0502040204020203" pitchFamily="34" charset="0"/>
              </a:rPr>
              <a:t>- </a:t>
            </a:r>
            <a:r>
              <a:rPr lang="cs-CZ">
                <a:latin typeface="Bahnschrift Condensed" panose="020B0502040204020203" pitchFamily="34" charset="0"/>
              </a:rPr>
              <a:t>no </a:t>
            </a:r>
            <a:r>
              <a:rPr lang="cs-CZ" err="1">
                <a:latin typeface="Bahnschrift Condensed" panose="020B0502040204020203" pitchFamily="34" charset="0"/>
              </a:rPr>
              <a:t>distinction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between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vowels</a:t>
            </a:r>
            <a:r>
              <a:rPr lang="cs-CZ">
                <a:latin typeface="Bahnschrift Condensed" panose="020B0502040204020203" pitchFamily="34" charset="0"/>
              </a:rPr>
              <a:t> in </a:t>
            </a:r>
            <a:r>
              <a:rPr lang="cs-CZ" i="1" err="1">
                <a:latin typeface="Bahnschrift Condensed" panose="020B0502040204020203" pitchFamily="34" charset="0"/>
              </a:rPr>
              <a:t>beer</a:t>
            </a:r>
            <a:r>
              <a:rPr lang="cs-CZ" i="1">
                <a:latin typeface="Bahnschrift Condensed" panose="020B0502040204020203" pitchFamily="34" charset="0"/>
              </a:rPr>
              <a:t>, </a:t>
            </a:r>
            <a:r>
              <a:rPr lang="cs-CZ" i="1" err="1">
                <a:latin typeface="Bahnschrift Condensed" panose="020B0502040204020203" pitchFamily="34" charset="0"/>
              </a:rPr>
              <a:t>bear</a:t>
            </a:r>
            <a:r>
              <a:rPr lang="cs-CZ" i="1">
                <a:latin typeface="Bahnschrift Condensed" panose="020B0502040204020203" pitchFamily="34" charset="0"/>
              </a:rPr>
              <a:t>, bare, </a:t>
            </a:r>
            <a:r>
              <a:rPr lang="cs-CZ" err="1">
                <a:latin typeface="Bahnschrift Condensed" panose="020B0502040204020203" pitchFamily="34" charset="0"/>
              </a:rPr>
              <a:t>or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i="1" err="1">
                <a:latin typeface="Bahnschrift Condensed" panose="020B0502040204020203" pitchFamily="34" charset="0"/>
              </a:rPr>
              <a:t>lure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r>
              <a:rPr lang="cs-CZ">
                <a:latin typeface="Bahnschrift Condensed" panose="020B0502040204020203" pitchFamily="34" charset="0"/>
              </a:rPr>
              <a:t>and </a:t>
            </a:r>
            <a:r>
              <a:rPr lang="cs-CZ" i="1" err="1">
                <a:latin typeface="Bahnschrift Condensed" panose="020B0502040204020203" pitchFamily="34" charset="0"/>
              </a:rPr>
              <a:t>lore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br>
              <a:rPr lang="cs-CZ" i="1">
                <a:latin typeface="Bahnschrift Condensed" panose="020B0502040204020203" pitchFamily="34" charset="0"/>
              </a:rPr>
            </a:br>
            <a:r>
              <a:rPr lang="cs-CZ" i="1">
                <a:latin typeface="Bahnschrift Condensed" panose="020B0502040204020203" pitchFamily="34" charset="0"/>
              </a:rPr>
              <a:t>- </a:t>
            </a:r>
            <a:r>
              <a:rPr lang="cs-CZ" err="1">
                <a:latin typeface="Bahnschrift Condensed" panose="020B0502040204020203" pitchFamily="34" charset="0"/>
              </a:rPr>
              <a:t>features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from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Irish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English</a:t>
            </a:r>
            <a:r>
              <a:rPr lang="cs-CZ">
                <a:latin typeface="Bahnschrift Condensed" panose="020B0502040204020203" pitchFamily="34" charset="0"/>
              </a:rPr>
              <a:t>: </a:t>
            </a:r>
            <a:r>
              <a:rPr lang="cs-CZ" err="1">
                <a:latin typeface="Bahnschrift Condensed" panose="020B0502040204020203" pitchFamily="34" charset="0"/>
              </a:rPr>
              <a:t>vowels</a:t>
            </a:r>
            <a:r>
              <a:rPr lang="cs-CZ">
                <a:latin typeface="Bahnschrift Condensed" panose="020B0502040204020203" pitchFamily="34" charset="0"/>
              </a:rPr>
              <a:t> in </a:t>
            </a:r>
            <a:r>
              <a:rPr lang="cs-CZ" i="1" err="1">
                <a:latin typeface="Bahnschrift Condensed" panose="020B0502040204020203" pitchFamily="34" charset="0"/>
              </a:rPr>
              <a:t>mug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or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i="1" err="1">
                <a:latin typeface="Bahnschrift Condensed" panose="020B0502040204020203" pitchFamily="34" charset="0"/>
              </a:rPr>
              <a:t>tough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r>
              <a:rPr lang="cs-CZ">
                <a:latin typeface="Bahnschrift Condensed" panose="020B0502040204020203" pitchFamily="34" charset="0"/>
              </a:rPr>
              <a:t>are </a:t>
            </a:r>
            <a:r>
              <a:rPr lang="cs-CZ" err="1">
                <a:latin typeface="Bahnschrift Condensed" panose="020B0502040204020203" pitchFamily="34" charset="0"/>
              </a:rPr>
              <a:t>pronounced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with</a:t>
            </a:r>
            <a:r>
              <a:rPr lang="cs-CZ">
                <a:latin typeface="Bahnschrift Condensed" panose="020B0502040204020203" pitchFamily="34" charset="0"/>
              </a:rPr>
              <a:t> lip-</a:t>
            </a:r>
            <a:r>
              <a:rPr lang="cs-CZ" err="1">
                <a:latin typeface="Bahnschrift Condensed" panose="020B0502040204020203" pitchFamily="34" charset="0"/>
              </a:rPr>
              <a:t>rounding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br>
              <a:rPr lang="cs-CZ">
                <a:latin typeface="Bahnschrift Condensed" panose="020B0502040204020203" pitchFamily="34" charset="0"/>
              </a:rPr>
            </a:br>
            <a:r>
              <a:rPr lang="cs-CZ">
                <a:latin typeface="Bahnschrift Condensed" panose="020B0502040204020203" pitchFamily="34" charset="0"/>
              </a:rPr>
              <a:t>- </a:t>
            </a:r>
            <a:r>
              <a:rPr lang="cs-CZ" i="1" err="1">
                <a:latin typeface="Bahnschrift Condensed" panose="020B0502040204020203" pitchFamily="34" charset="0"/>
              </a:rPr>
              <a:t>side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r>
              <a:rPr lang="cs-CZ">
                <a:latin typeface="Bahnschrift Condensed" panose="020B0502040204020203" pitchFamily="34" charset="0"/>
              </a:rPr>
              <a:t>and </a:t>
            </a:r>
            <a:r>
              <a:rPr lang="cs-CZ" i="1" err="1">
                <a:latin typeface="Bahnschrift Condensed" panose="020B0502040204020203" pitchFamily="34" charset="0"/>
              </a:rPr>
              <a:t>time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pronounced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like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i="1" err="1">
                <a:latin typeface="Bahnschrift Condensed" panose="020B0502040204020203" pitchFamily="34" charset="0"/>
              </a:rPr>
              <a:t>soid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r>
              <a:rPr lang="cs-CZ">
                <a:latin typeface="Bahnschrift Condensed" panose="020B0502040204020203" pitchFamily="34" charset="0"/>
              </a:rPr>
              <a:t>and </a:t>
            </a:r>
            <a:r>
              <a:rPr lang="cs-CZ" i="1" err="1">
                <a:latin typeface="Bahnschrift Condensed" panose="020B0502040204020203" pitchFamily="34" charset="0"/>
              </a:rPr>
              <a:t>toim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br>
              <a:rPr lang="cs-CZ" i="1">
                <a:latin typeface="Bahnschrift Condensed" panose="020B0502040204020203" pitchFamily="34" charset="0"/>
              </a:rPr>
            </a:br>
            <a:r>
              <a:rPr lang="cs-CZ">
                <a:latin typeface="Bahnschrift Condensed" panose="020B0502040204020203" pitchFamily="34" charset="0"/>
              </a:rPr>
              <a:t>- </a:t>
            </a:r>
            <a:r>
              <a:rPr lang="cs-CZ" err="1">
                <a:latin typeface="Bahnschrift Condensed" panose="020B0502040204020203" pitchFamily="34" charset="0"/>
              </a:rPr>
              <a:t>unrounding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of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oi</a:t>
            </a:r>
            <a:r>
              <a:rPr lang="cs-CZ">
                <a:latin typeface="Bahnschrift Condensed" panose="020B0502040204020203" pitchFamily="34" charset="0"/>
              </a:rPr>
              <a:t> and </a:t>
            </a:r>
            <a:r>
              <a:rPr lang="cs-CZ" err="1">
                <a:latin typeface="Bahnschrift Condensed" panose="020B0502040204020203" pitchFamily="34" charset="0"/>
              </a:rPr>
              <a:t>or</a:t>
            </a:r>
            <a:r>
              <a:rPr lang="cs-CZ">
                <a:latin typeface="Bahnschrift Condensed" panose="020B0502040204020203" pitchFamily="34" charset="0"/>
              </a:rPr>
              <a:t>: </a:t>
            </a:r>
            <a:r>
              <a:rPr lang="cs-CZ" i="1" err="1">
                <a:latin typeface="Bahnschrift Condensed" panose="020B0502040204020203" pitchFamily="34" charset="0"/>
              </a:rPr>
              <a:t>toy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sounds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like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i="1" err="1">
                <a:latin typeface="Bahnschrift Condensed" panose="020B0502040204020203" pitchFamily="34" charset="0"/>
              </a:rPr>
              <a:t>tie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r>
              <a:rPr lang="cs-CZ">
                <a:latin typeface="Bahnschrift Condensed" panose="020B0502040204020203" pitchFamily="34" charset="0"/>
              </a:rPr>
              <a:t>and </a:t>
            </a:r>
            <a:r>
              <a:rPr lang="cs-CZ" i="1" err="1">
                <a:latin typeface="Bahnschrift Condensed" panose="020B0502040204020203" pitchFamily="34" charset="0"/>
              </a:rPr>
              <a:t>north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like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i="1" err="1">
                <a:latin typeface="Bahnschrift Condensed" panose="020B0502040204020203" pitchFamily="34" charset="0"/>
              </a:rPr>
              <a:t>narth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br>
              <a:rPr lang="cs-CZ" i="1">
                <a:latin typeface="Bahnschrift Condensed" panose="020B0502040204020203" pitchFamily="34" charset="0"/>
              </a:rPr>
            </a:br>
            <a:r>
              <a:rPr lang="cs-CZ" i="1">
                <a:latin typeface="Bahnschrift Condensed" panose="020B0502040204020203" pitchFamily="34" charset="0"/>
              </a:rPr>
              <a:t>- </a:t>
            </a:r>
            <a:r>
              <a:rPr lang="cs-CZ" err="1">
                <a:latin typeface="Bahnschrift Condensed" panose="020B0502040204020203" pitchFamily="34" charset="0"/>
              </a:rPr>
              <a:t>initial</a:t>
            </a:r>
            <a:r>
              <a:rPr lang="cs-CZ">
                <a:latin typeface="Bahnschrift Condensed" panose="020B0502040204020203" pitchFamily="34" charset="0"/>
              </a:rPr>
              <a:t> h </a:t>
            </a:r>
            <a:r>
              <a:rPr lang="cs-CZ" err="1">
                <a:latin typeface="Bahnschrift Condensed" panose="020B0502040204020203" pitchFamily="34" charset="0"/>
              </a:rPr>
              <a:t>sometimes</a:t>
            </a:r>
            <a:r>
              <a:rPr lang="cs-CZ">
                <a:latin typeface="Bahnschrift Condensed" panose="020B0502040204020203" pitchFamily="34" charset="0"/>
              </a:rPr>
              <a:t> not </a:t>
            </a:r>
            <a:r>
              <a:rPr lang="cs-CZ" err="1">
                <a:latin typeface="Bahnschrift Condensed" panose="020B0502040204020203" pitchFamily="34" charset="0"/>
              </a:rPr>
              <a:t>pronounced</a:t>
            </a:r>
            <a:r>
              <a:rPr lang="cs-CZ">
                <a:latin typeface="Bahnschrift Condensed" panose="020B0502040204020203" pitchFamily="34" charset="0"/>
              </a:rPr>
              <a:t>: </a:t>
            </a:r>
            <a:r>
              <a:rPr lang="cs-CZ" i="1" err="1">
                <a:latin typeface="Bahnschrift Condensed" panose="020B0502040204020203" pitchFamily="34" charset="0"/>
              </a:rPr>
              <a:t>home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pronounced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i="1" err="1">
                <a:latin typeface="Bahnschrift Condensed" panose="020B0502040204020203" pitchFamily="34" charset="0"/>
              </a:rPr>
              <a:t>ome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i="1"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err="1">
                <a:latin typeface="Bahnschrift Condensed" panose="020B0502040204020203" pitchFamily="34" charset="0"/>
              </a:rPr>
              <a:t>grammar</a:t>
            </a:r>
            <a:r>
              <a:rPr lang="cs-CZ">
                <a:latin typeface="Bahnschrift Condensed" panose="020B0502040204020203" pitchFamily="34" charset="0"/>
              </a:rPr>
              <a:t>:</a:t>
            </a:r>
            <a:br>
              <a:rPr lang="cs-CZ">
                <a:latin typeface="Bahnschrift Condensed" panose="020B0502040204020203" pitchFamily="34" charset="0"/>
              </a:rPr>
            </a:br>
            <a:r>
              <a:rPr lang="cs-CZ">
                <a:latin typeface="Bahnschrift Condensed" panose="020B0502040204020203" pitchFamily="34" charset="0"/>
              </a:rPr>
              <a:t>- </a:t>
            </a:r>
            <a:r>
              <a:rPr lang="cs-CZ" i="1" err="1">
                <a:latin typeface="Bahnschrift Condensed" panose="020B0502040204020203" pitchFamily="34" charset="0"/>
              </a:rPr>
              <a:t>they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r>
              <a:rPr lang="cs-CZ" i="1" err="1">
                <a:latin typeface="Bahnschrift Condensed" panose="020B0502040204020203" pitchFamily="34" charset="0"/>
              </a:rPr>
              <a:t>runs</a:t>
            </a:r>
            <a:r>
              <a:rPr lang="cs-CZ" i="1">
                <a:latin typeface="Bahnschrift Condensed" panose="020B0502040204020203" pitchFamily="34" charset="0"/>
              </a:rPr>
              <a:t>, </a:t>
            </a:r>
            <a:r>
              <a:rPr lang="cs-CZ" i="1" err="1">
                <a:latin typeface="Bahnschrift Condensed" panose="020B0502040204020203" pitchFamily="34" charset="0"/>
              </a:rPr>
              <a:t>we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r>
              <a:rPr lang="cs-CZ" i="1" err="1">
                <a:latin typeface="Bahnschrift Condensed" panose="020B0502040204020203" pitchFamily="34" charset="0"/>
              </a:rPr>
              <a:t>wants</a:t>
            </a:r>
            <a:r>
              <a:rPr lang="cs-CZ" i="1">
                <a:latin typeface="Bahnschrift Condensed" panose="020B0502040204020203" pitchFamily="34" charset="0"/>
              </a:rPr>
              <a:t> – </a:t>
            </a:r>
            <a:r>
              <a:rPr lang="cs-CZ" err="1">
                <a:latin typeface="Bahnschrift Condensed" panose="020B0502040204020203" pitchFamily="34" charset="0"/>
              </a:rPr>
              <a:t>the</a:t>
            </a:r>
            <a:r>
              <a:rPr lang="cs-CZ">
                <a:latin typeface="Bahnschrift Condensed" panose="020B0502040204020203" pitchFamily="34" charset="0"/>
              </a:rPr>
              <a:t> –s </a:t>
            </a:r>
            <a:r>
              <a:rPr lang="cs-CZ" err="1">
                <a:latin typeface="Bahnschrift Condensed" panose="020B0502040204020203" pitchFamily="34" charset="0"/>
              </a:rPr>
              <a:t>suffix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is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used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for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all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persons</a:t>
            </a:r>
            <a:r>
              <a:rPr lang="cs-CZ">
                <a:latin typeface="Bahnschrift Condensed" panose="020B0502040204020203" pitchFamily="34" charset="0"/>
              </a:rPr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9EF9C28-7815-45AA-829C-A7C5DB5AD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525" y="1332526"/>
            <a:ext cx="5130054" cy="413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46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orth American Regional Dialects &amp;amp; Accents - Vivid Maps">
            <a:extLst>
              <a:ext uri="{FF2B5EF4-FFF2-40B4-BE49-F238E27FC236}">
                <a16:creationId xmlns:a16="http://schemas.microsoft.com/office/drawing/2014/main" id="{7F6C7DF5-637F-4735-8687-19238705B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325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831F27-1010-4A6D-8815-659C40923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17" y="95237"/>
            <a:ext cx="11168742" cy="1151965"/>
          </a:xfrm>
        </p:spPr>
        <p:txBody>
          <a:bodyPr>
            <a:noAutofit/>
          </a:bodyPr>
          <a:lstStyle/>
          <a:p>
            <a:r>
              <a:rPr lang="cs-CZ" sz="4400" err="1"/>
              <a:t>words</a:t>
            </a:r>
            <a:r>
              <a:rPr lang="cs-CZ" sz="4400"/>
              <a:t> </a:t>
            </a:r>
            <a:r>
              <a:rPr lang="cs-CZ" sz="4400" err="1"/>
              <a:t>of</a:t>
            </a:r>
            <a:r>
              <a:rPr lang="cs-CZ" sz="4400"/>
              <a:t> </a:t>
            </a:r>
            <a:r>
              <a:rPr lang="cs-CZ" sz="4400" err="1"/>
              <a:t>the</a:t>
            </a:r>
            <a:r>
              <a:rPr lang="cs-CZ" sz="4400"/>
              <a:t> </a:t>
            </a:r>
            <a:r>
              <a:rPr lang="cs-CZ" sz="4400" err="1"/>
              <a:t>windy</a:t>
            </a:r>
            <a:r>
              <a:rPr lang="cs-CZ" sz="4400"/>
              <a:t> city (chicago, illinois)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B84B443-DD8F-48DF-8C68-DB14CFC9B441}"/>
              </a:ext>
            </a:extLst>
          </p:cNvPr>
          <p:cNvSpPr txBox="1"/>
          <p:nvPr/>
        </p:nvSpPr>
        <p:spPr>
          <a:xfrm>
            <a:off x="309417" y="1210549"/>
            <a:ext cx="903588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err="1">
                <a:latin typeface="Bahnschrift Condensed" panose="020B0502040204020203" pitchFamily="34" charset="0"/>
              </a:rPr>
              <a:t>English</a:t>
            </a:r>
            <a:r>
              <a:rPr lang="cs-CZ">
                <a:latin typeface="Bahnschrift Condensed" panose="020B0502040204020203" pitchFamily="34" charset="0"/>
              </a:rPr>
              <a:t> in Chicago has </a:t>
            </a:r>
            <a:r>
              <a:rPr lang="cs-CZ" err="1">
                <a:latin typeface="Bahnschrift Condensed" panose="020B0502040204020203" pitchFamily="34" charset="0"/>
              </a:rPr>
              <a:t>always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been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spoken</a:t>
            </a:r>
            <a:r>
              <a:rPr lang="cs-CZ">
                <a:latin typeface="Bahnschrift Condensed" panose="020B0502040204020203" pitchFamily="34" charset="0"/>
              </a:rPr>
              <a:t> by </a:t>
            </a:r>
            <a:r>
              <a:rPr lang="cs-CZ" err="1">
                <a:latin typeface="Bahnschrift Condensed" panose="020B0502040204020203" pitchFamily="34" charset="0"/>
              </a:rPr>
              <a:t>native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speakers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of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English</a:t>
            </a:r>
            <a:r>
              <a:rPr lang="cs-CZ">
                <a:latin typeface="Bahnschrift Condensed" panose="020B0502040204020203" pitchFamily="34" charset="0"/>
              </a:rPr>
              <a:t> and non-</a:t>
            </a:r>
            <a:r>
              <a:rPr lang="cs-CZ" err="1">
                <a:latin typeface="Bahnschrift Condensed" panose="020B0502040204020203" pitchFamily="34" charset="0"/>
              </a:rPr>
              <a:t>native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ones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with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their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specific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accents</a:t>
            </a:r>
            <a:r>
              <a:rPr lang="cs-CZ">
                <a:latin typeface="Bahnschrift Condensed" panose="020B0502040204020203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>
                <a:latin typeface="Bahnschrift Condensed" panose="020B0502040204020203" pitchFamily="34" charset="0"/>
              </a:rPr>
              <a:t> Chicago </a:t>
            </a:r>
            <a:r>
              <a:rPr lang="cs-CZ" err="1">
                <a:latin typeface="Bahnschrift Condensed" panose="020B0502040204020203" pitchFamily="34" charset="0"/>
              </a:rPr>
              <a:t>English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Nowadays</a:t>
            </a:r>
            <a:r>
              <a:rPr lang="cs-CZ">
                <a:latin typeface="Bahnschrift Condensed" panose="020B0502040204020203" pitchFamily="34" charset="0"/>
              </a:rPr>
              <a:t>:</a:t>
            </a:r>
            <a:br>
              <a:rPr lang="cs-CZ">
                <a:latin typeface="Bahnschrift Condensed" panose="020B0502040204020203" pitchFamily="34" charset="0"/>
              </a:rPr>
            </a:br>
            <a:r>
              <a:rPr lang="cs-CZ">
                <a:latin typeface="Bahnschrift Condensed" panose="020B0502040204020203" pitchFamily="34" charset="0"/>
              </a:rPr>
              <a:t>- </a:t>
            </a:r>
            <a:r>
              <a:rPr lang="cs-CZ" err="1">
                <a:latin typeface="Bahnschrift Condensed" panose="020B0502040204020203" pitchFamily="34" charset="0"/>
              </a:rPr>
              <a:t>Upper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Midwest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American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English</a:t>
            </a:r>
            <a:br>
              <a:rPr lang="cs-CZ">
                <a:latin typeface="Bahnschrift Condensed" panose="020B0502040204020203" pitchFamily="34" charset="0"/>
              </a:rPr>
            </a:br>
            <a:r>
              <a:rPr lang="cs-CZ">
                <a:latin typeface="Bahnschrift Condensed" panose="020B0502040204020203" pitchFamily="34" charset="0"/>
              </a:rPr>
              <a:t>- </a:t>
            </a:r>
            <a:r>
              <a:rPr lang="cs-CZ" err="1">
                <a:latin typeface="Bahnschrift Condensed" panose="020B0502040204020203" pitchFamily="34" charset="0"/>
              </a:rPr>
              <a:t>African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American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English</a:t>
            </a:r>
            <a:r>
              <a:rPr lang="cs-CZ">
                <a:latin typeface="Bahnschrift Condensed" panose="020B0502040204020203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err="1">
                <a:latin typeface="Bahnschrift Condensed" panose="020B0502040204020203" pitchFamily="34" charset="0"/>
              </a:rPr>
              <a:t>pronunciation</a:t>
            </a:r>
            <a:r>
              <a:rPr lang="cs-CZ">
                <a:latin typeface="Bahnschrift Condensed" panose="020B0502040204020203" pitchFamily="34" charset="0"/>
              </a:rPr>
              <a:t>:</a:t>
            </a:r>
            <a:br>
              <a:rPr lang="cs-CZ">
                <a:latin typeface="Bahnschrift Condensed" panose="020B0502040204020203" pitchFamily="34" charset="0"/>
              </a:rPr>
            </a:br>
            <a:r>
              <a:rPr lang="cs-CZ">
                <a:latin typeface="Bahnschrift Condensed" panose="020B0502040204020203" pitchFamily="34" charset="0"/>
              </a:rPr>
              <a:t>- ‚</a:t>
            </a:r>
            <a:r>
              <a:rPr lang="cs-CZ" err="1">
                <a:latin typeface="Bahnschrift Condensed" panose="020B0502040204020203" pitchFamily="34" charset="0"/>
              </a:rPr>
              <a:t>messy</a:t>
            </a:r>
            <a:r>
              <a:rPr lang="cs-CZ">
                <a:latin typeface="Bahnschrift Condensed" panose="020B0502040204020203" pitchFamily="34" charset="0"/>
              </a:rPr>
              <a:t>‘ </a:t>
            </a:r>
            <a:r>
              <a:rPr lang="cs-CZ" err="1">
                <a:latin typeface="Bahnschrift Condensed" panose="020B0502040204020203" pitchFamily="34" charset="0"/>
              </a:rPr>
              <a:t>vowels</a:t>
            </a:r>
            <a:r>
              <a:rPr lang="cs-CZ">
                <a:latin typeface="Bahnschrift Condensed" panose="020B0502040204020203" pitchFamily="34" charset="0"/>
              </a:rPr>
              <a:t> and </a:t>
            </a:r>
            <a:r>
              <a:rPr lang="cs-CZ" err="1">
                <a:latin typeface="Bahnschrift Condensed" panose="020B0502040204020203" pitchFamily="34" charset="0"/>
              </a:rPr>
              <a:t>vowel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shifts</a:t>
            </a:r>
            <a:r>
              <a:rPr lang="cs-CZ">
                <a:latin typeface="Bahnschrift Condensed" panose="020B0502040204020203" pitchFamily="34" charset="0"/>
              </a:rPr>
              <a:t>; many </a:t>
            </a:r>
            <a:r>
              <a:rPr lang="cs-CZ" err="1">
                <a:latin typeface="Bahnschrift Condensed" panose="020B0502040204020203" pitchFamily="34" charset="0"/>
              </a:rPr>
              <a:t>different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pronunciations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of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the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same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vowel</a:t>
            </a:r>
            <a:endParaRPr lang="cs-CZ"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err="1">
                <a:latin typeface="Bahnschrift Condensed" panose="020B0502040204020203" pitchFamily="34" charset="0"/>
              </a:rPr>
              <a:t>Interesting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observation</a:t>
            </a:r>
            <a:r>
              <a:rPr lang="cs-CZ">
                <a:latin typeface="Bahnschrift Condensed" panose="020B0502040204020203" pitchFamily="34" charset="0"/>
              </a:rPr>
              <a:t>: </a:t>
            </a:r>
            <a:r>
              <a:rPr lang="cs-CZ" err="1">
                <a:latin typeface="Bahnschrift Condensed" panose="020B0502040204020203" pitchFamily="34" charset="0"/>
              </a:rPr>
              <a:t>it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seems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that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if</a:t>
            </a:r>
            <a:r>
              <a:rPr lang="cs-CZ">
                <a:latin typeface="Bahnschrift Condensed" panose="020B0502040204020203" pitchFamily="34" charset="0"/>
              </a:rPr>
              <a:t> a </a:t>
            </a:r>
            <a:r>
              <a:rPr lang="cs-CZ" err="1">
                <a:latin typeface="Bahnschrift Condensed" panose="020B0502040204020203" pitchFamily="34" charset="0"/>
              </a:rPr>
              <a:t>speech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sound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is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changing</a:t>
            </a:r>
            <a:r>
              <a:rPr lang="cs-CZ">
                <a:latin typeface="Bahnschrift Condensed" panose="020B0502040204020203" pitchFamily="34" charset="0"/>
              </a:rPr>
              <a:t>, </a:t>
            </a:r>
            <a:r>
              <a:rPr lang="cs-CZ" err="1">
                <a:latin typeface="Bahnschrift Condensed" panose="020B0502040204020203" pitchFamily="34" charset="0"/>
              </a:rPr>
              <a:t>women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will</a:t>
            </a:r>
            <a:r>
              <a:rPr lang="cs-CZ">
                <a:latin typeface="Bahnschrift Condensed" panose="020B0502040204020203" pitchFamily="34" charset="0"/>
              </a:rPr>
              <a:t> lead </a:t>
            </a:r>
            <a:r>
              <a:rPr lang="cs-CZ" err="1">
                <a:latin typeface="Bahnschrift Condensed" panose="020B0502040204020203" pitchFamily="34" charset="0"/>
              </a:rPr>
              <a:t>the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way</a:t>
            </a:r>
            <a:r>
              <a:rPr lang="cs-CZ">
                <a:latin typeface="Bahnschrift Condensed" panose="020B0502040204020203" pitchFamily="34" charset="0"/>
              </a:rPr>
              <a:t>; </a:t>
            </a:r>
            <a:r>
              <a:rPr lang="cs-CZ" err="1">
                <a:latin typeface="Bahnschrift Condensed" panose="020B0502040204020203" pitchFamily="34" charset="0"/>
              </a:rPr>
              <a:t>class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differences</a:t>
            </a:r>
            <a:r>
              <a:rPr lang="cs-CZ">
                <a:latin typeface="Bahnschrift Condensed" panose="020B0502040204020203" pitchFamily="34" charset="0"/>
              </a:rPr>
              <a:t> are </a:t>
            </a:r>
            <a:r>
              <a:rPr lang="cs-CZ" err="1">
                <a:latin typeface="Bahnschrift Condensed" panose="020B0502040204020203" pitchFamily="34" charset="0"/>
              </a:rPr>
              <a:t>likewise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significant</a:t>
            </a:r>
            <a:r>
              <a:rPr lang="cs-CZ">
                <a:latin typeface="Bahnschrift Condensed" panose="020B0502040204020203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err="1">
                <a:latin typeface="Bahnschrift Condensed" panose="020B0502040204020203" pitchFamily="34" charset="0"/>
              </a:rPr>
              <a:t>Vocabulary</a:t>
            </a:r>
            <a:r>
              <a:rPr lang="cs-CZ">
                <a:latin typeface="Bahnschrift Condensed" panose="020B0502040204020203" pitchFamily="34" charset="0"/>
              </a:rPr>
              <a:t>: </a:t>
            </a:r>
            <a:r>
              <a:rPr lang="cs-CZ" i="1" err="1">
                <a:latin typeface="Bahnschrift Condensed" panose="020B0502040204020203" pitchFamily="34" charset="0"/>
              </a:rPr>
              <a:t>gangway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r>
              <a:rPr lang="cs-CZ">
                <a:latin typeface="Bahnschrift Condensed" panose="020B0502040204020203" pitchFamily="34" charset="0"/>
              </a:rPr>
              <a:t>(</a:t>
            </a:r>
            <a:r>
              <a:rPr lang="cs-CZ" err="1">
                <a:latin typeface="Bahnschrift Condensed" panose="020B0502040204020203" pitchFamily="34" charset="0"/>
              </a:rPr>
              <a:t>walkway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between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two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buildings</a:t>
            </a:r>
            <a:r>
              <a:rPr lang="cs-CZ">
                <a:latin typeface="Bahnschrift Condensed" panose="020B0502040204020203" pitchFamily="34" charset="0"/>
              </a:rPr>
              <a:t>), </a:t>
            </a:r>
            <a:r>
              <a:rPr lang="cs-CZ" i="1" err="1">
                <a:latin typeface="Bahnschrift Condensed" panose="020B0502040204020203" pitchFamily="34" charset="0"/>
              </a:rPr>
              <a:t>prairie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r>
              <a:rPr lang="cs-CZ">
                <a:latin typeface="Bahnschrift Condensed" panose="020B0502040204020203" pitchFamily="34" charset="0"/>
              </a:rPr>
              <a:t>(</a:t>
            </a:r>
            <a:r>
              <a:rPr lang="cs-CZ" err="1">
                <a:latin typeface="Bahnschrift Condensed" panose="020B0502040204020203" pitchFamily="34" charset="0"/>
              </a:rPr>
              <a:t>empty</a:t>
            </a:r>
            <a:r>
              <a:rPr lang="cs-CZ">
                <a:latin typeface="Bahnschrift Condensed" panose="020B0502040204020203" pitchFamily="34" charset="0"/>
              </a:rPr>
              <a:t> city lot </a:t>
            </a:r>
            <a:r>
              <a:rPr lang="cs-CZ" err="1">
                <a:latin typeface="Bahnschrift Condensed" panose="020B0502040204020203" pitchFamily="34" charset="0"/>
              </a:rPr>
              <a:t>that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may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have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stray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dogs</a:t>
            </a:r>
            <a:r>
              <a:rPr lang="cs-CZ">
                <a:latin typeface="Bahnschrift Condensed" panose="020B0502040204020203" pitchFamily="34" charset="0"/>
              </a:rPr>
              <a:t>), </a:t>
            </a:r>
            <a:r>
              <a:rPr lang="cs-CZ" i="1" err="1">
                <a:latin typeface="Bahnschrift Condensed" panose="020B0502040204020203" pitchFamily="34" charset="0"/>
              </a:rPr>
              <a:t>parkway</a:t>
            </a:r>
            <a:r>
              <a:rPr lang="cs-CZ" i="1">
                <a:latin typeface="Bahnschrift Condensed" panose="020B0502040204020203" pitchFamily="34" charset="0"/>
              </a:rPr>
              <a:t> </a:t>
            </a:r>
            <a:r>
              <a:rPr lang="cs-CZ">
                <a:latin typeface="Bahnschrift Condensed" panose="020B0502040204020203" pitchFamily="34" charset="0"/>
              </a:rPr>
              <a:t>(</a:t>
            </a:r>
            <a:r>
              <a:rPr lang="cs-CZ" err="1">
                <a:latin typeface="Bahnschrift Condensed" panose="020B0502040204020203" pitchFamily="34" charset="0"/>
              </a:rPr>
              <a:t>grass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that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separates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the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sidewalk</a:t>
            </a:r>
            <a:r>
              <a:rPr lang="cs-CZ">
                <a:latin typeface="Bahnschrift Condensed" panose="020B0502040204020203" pitchFamily="34" charset="0"/>
              </a:rPr>
              <a:t> in front </a:t>
            </a:r>
            <a:r>
              <a:rPr lang="cs-CZ" err="1">
                <a:latin typeface="Bahnschrift Condensed" panose="020B0502040204020203" pitchFamily="34" charset="0"/>
              </a:rPr>
              <a:t>of</a:t>
            </a:r>
            <a:r>
              <a:rPr lang="cs-CZ">
                <a:latin typeface="Bahnschrift Condensed" panose="020B0502040204020203" pitchFamily="34" charset="0"/>
              </a:rPr>
              <a:t> a house </a:t>
            </a:r>
            <a:r>
              <a:rPr lang="cs-CZ" err="1">
                <a:latin typeface="Bahnschrift Condensed" panose="020B0502040204020203" pitchFamily="34" charset="0"/>
              </a:rPr>
              <a:t>from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the</a:t>
            </a:r>
            <a:r>
              <a:rPr lang="cs-CZ">
                <a:latin typeface="Bahnschrift Condensed" panose="020B0502040204020203" pitchFamily="34" charset="0"/>
              </a:rPr>
              <a:t> street) </a:t>
            </a:r>
          </a:p>
        </p:txBody>
      </p:sp>
      <p:pic>
        <p:nvPicPr>
          <p:cNvPr id="1026" name="Picture 2" descr="18 Best Places to Visit - Chicago, IL ideas | chicago, visit chicago,  chicago travel">
            <a:extLst>
              <a:ext uri="{FF2B5EF4-FFF2-40B4-BE49-F238E27FC236}">
                <a16:creationId xmlns:a16="http://schemas.microsoft.com/office/drawing/2014/main" id="{A4B4C4CE-C065-499F-BDAD-462201058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298" y="1739543"/>
            <a:ext cx="20478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952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831F27-1010-4A6D-8815-659C40923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17" y="95237"/>
            <a:ext cx="11168742" cy="1151965"/>
          </a:xfrm>
        </p:spPr>
        <p:txBody>
          <a:bodyPr>
            <a:noAutofit/>
          </a:bodyPr>
          <a:lstStyle/>
          <a:p>
            <a:r>
              <a:rPr lang="cs-CZ" sz="4400" err="1"/>
              <a:t>Talking</a:t>
            </a:r>
            <a:r>
              <a:rPr lang="cs-CZ" sz="4400"/>
              <a:t> in </a:t>
            </a:r>
            <a:r>
              <a:rPr lang="cs-CZ" sz="4400" err="1"/>
              <a:t>the</a:t>
            </a:r>
            <a:r>
              <a:rPr lang="cs-CZ" sz="4400"/>
              <a:t> </a:t>
            </a:r>
            <a:r>
              <a:rPr lang="cs-CZ" sz="4400" err="1"/>
              <a:t>buckeye</a:t>
            </a:r>
            <a:r>
              <a:rPr lang="cs-CZ" sz="4400"/>
              <a:t> </a:t>
            </a:r>
            <a:r>
              <a:rPr lang="cs-CZ" sz="4400" err="1"/>
              <a:t>state</a:t>
            </a:r>
            <a:r>
              <a:rPr lang="cs-CZ" sz="4400"/>
              <a:t> (</a:t>
            </a:r>
            <a:r>
              <a:rPr lang="cs-CZ" sz="4400" err="1"/>
              <a:t>ohio</a:t>
            </a:r>
            <a:r>
              <a:rPr lang="cs-CZ" sz="4400"/>
              <a:t>)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B84B443-DD8F-48DF-8C68-DB14CFC9B441}"/>
              </a:ext>
            </a:extLst>
          </p:cNvPr>
          <p:cNvSpPr txBox="1"/>
          <p:nvPr/>
        </p:nvSpPr>
        <p:spPr>
          <a:xfrm>
            <a:off x="309417" y="1210549"/>
            <a:ext cx="903588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>
                <a:latin typeface="Bahnschrift Condensed" panose="020B0502040204020203" pitchFamily="34" charset="0"/>
              </a:rPr>
              <a:t>Three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distinct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dialectal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parts</a:t>
            </a:r>
            <a:r>
              <a:rPr lang="cs-CZ" dirty="0">
                <a:latin typeface="Bahnschrift Condensed" panose="020B0502040204020203" pitchFamily="34" charset="0"/>
              </a:rPr>
              <a:t> – </a:t>
            </a:r>
            <a:r>
              <a:rPr lang="cs-CZ" dirty="0" err="1">
                <a:latin typeface="Bahnschrift Condensed" panose="020B0502040204020203" pitchFamily="34" charset="0"/>
              </a:rPr>
              <a:t>Northern</a:t>
            </a:r>
            <a:r>
              <a:rPr lang="cs-CZ" dirty="0">
                <a:latin typeface="Bahnschrift Condensed" panose="020B0502040204020203" pitchFamily="34" charset="0"/>
              </a:rPr>
              <a:t>, </a:t>
            </a:r>
            <a:r>
              <a:rPr lang="cs-CZ" dirty="0" err="1">
                <a:latin typeface="Bahnschrift Condensed" panose="020B0502040204020203" pitchFamily="34" charset="0"/>
              </a:rPr>
              <a:t>Midland</a:t>
            </a:r>
            <a:r>
              <a:rPr lang="cs-CZ" dirty="0">
                <a:latin typeface="Bahnschrift Condensed" panose="020B0502040204020203" pitchFamily="34" charset="0"/>
              </a:rPr>
              <a:t>, </a:t>
            </a:r>
            <a:r>
              <a:rPr lang="cs-CZ" dirty="0" err="1">
                <a:latin typeface="Bahnschrift Condensed" panose="020B0502040204020203" pitchFamily="34" charset="0"/>
              </a:rPr>
              <a:t>overlap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with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Appalachian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speech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>
                <a:latin typeface="Bahnschrift Condensed" panose="020B0502040204020203" pitchFamily="34" charset="0"/>
              </a:rPr>
              <a:t>Mixed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ways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of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speaking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because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of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historical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reasons</a:t>
            </a:r>
            <a:r>
              <a:rPr lang="cs-CZ" dirty="0">
                <a:latin typeface="Bahnschrift Condensed" panose="020B0502040204020203" pitchFamily="34" charset="0"/>
              </a:rPr>
              <a:t>, </a:t>
            </a:r>
            <a:r>
              <a:rPr lang="cs-CZ" dirty="0" err="1">
                <a:latin typeface="Bahnschrift Condensed" panose="020B0502040204020203" pitchFamily="34" charset="0"/>
              </a:rPr>
              <a:t>immigration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and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geography</a:t>
            </a:r>
            <a:endParaRPr lang="cs-CZ" dirty="0"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Bahnschrift Condensed" panose="020B0502040204020203" pitchFamily="34" charset="0"/>
              </a:rPr>
              <a:t>Influence </a:t>
            </a:r>
            <a:r>
              <a:rPr lang="cs-CZ" dirty="0" err="1">
                <a:latin typeface="Bahnschrift Condensed" panose="020B0502040204020203" pitchFamily="34" charset="0"/>
              </a:rPr>
              <a:t>of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German</a:t>
            </a:r>
            <a:r>
              <a:rPr lang="cs-CZ" dirty="0">
                <a:latin typeface="Bahnschrift Condensed" panose="020B0502040204020203" pitchFamily="34" charset="0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>
                <a:latin typeface="Bahnschrift Condensed" panose="020B0502040204020203" pitchFamily="34" charset="0"/>
              </a:rPr>
              <a:t>Pronunciation</a:t>
            </a:r>
            <a:r>
              <a:rPr lang="cs-CZ" dirty="0">
                <a:latin typeface="Bahnschrift Condensed" panose="020B0502040204020203" pitchFamily="34" charset="0"/>
              </a:rPr>
              <a:t>:</a:t>
            </a:r>
            <a:br>
              <a:rPr lang="cs-CZ" dirty="0">
                <a:latin typeface="Bahnschrift Condensed" panose="020B0502040204020203" pitchFamily="34" charset="0"/>
              </a:rPr>
            </a:br>
            <a:r>
              <a:rPr lang="cs-CZ" dirty="0">
                <a:latin typeface="Bahnschrift Condensed" panose="020B0502040204020203" pitchFamily="34" charset="0"/>
              </a:rPr>
              <a:t>- </a:t>
            </a:r>
            <a:r>
              <a:rPr lang="cs-CZ" dirty="0" err="1">
                <a:latin typeface="Bahnschrift Condensed" panose="020B0502040204020203" pitchFamily="34" charset="0"/>
              </a:rPr>
              <a:t>merging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i="1" dirty="0" err="1">
                <a:latin typeface="Bahnschrift Condensed" panose="020B0502040204020203" pitchFamily="34" charset="0"/>
              </a:rPr>
              <a:t>cot</a:t>
            </a:r>
            <a:r>
              <a:rPr lang="cs-CZ" i="1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and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i="1" dirty="0" err="1">
                <a:latin typeface="Bahnschrift Condensed" panose="020B0502040204020203" pitchFamily="34" charset="0"/>
              </a:rPr>
              <a:t>caught</a:t>
            </a:r>
            <a:r>
              <a:rPr lang="cs-CZ" i="1" dirty="0">
                <a:latin typeface="Bahnschrift Condensed" panose="020B0502040204020203" pitchFamily="34" charset="0"/>
              </a:rPr>
              <a:t>, Don </a:t>
            </a:r>
            <a:r>
              <a:rPr lang="cs-CZ" dirty="0" err="1">
                <a:latin typeface="Bahnschrift Condensed" panose="020B0502040204020203" pitchFamily="34" charset="0"/>
              </a:rPr>
              <a:t>and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i="1" dirty="0" err="1">
                <a:latin typeface="Bahnschrift Condensed" panose="020B0502040204020203" pitchFamily="34" charset="0"/>
              </a:rPr>
              <a:t>dawn</a:t>
            </a:r>
            <a:r>
              <a:rPr lang="cs-CZ" i="1" dirty="0">
                <a:latin typeface="Bahnschrift Condensed" panose="020B0502040204020203" pitchFamily="34" charset="0"/>
              </a:rPr>
              <a:t> </a:t>
            </a:r>
            <a:r>
              <a:rPr lang="cs-CZ" dirty="0">
                <a:latin typeface="Bahnschrift Condensed" panose="020B0502040204020203" pitchFamily="34" charset="0"/>
              </a:rPr>
              <a:t>(not in </a:t>
            </a:r>
            <a:r>
              <a:rPr lang="cs-CZ" dirty="0" err="1">
                <a:latin typeface="Bahnschrift Condensed" panose="020B0502040204020203" pitchFamily="34" charset="0"/>
              </a:rPr>
              <a:t>Northern</a:t>
            </a:r>
            <a:r>
              <a:rPr lang="cs-CZ" dirty="0">
                <a:latin typeface="Bahnschrift Condensed" panose="020B0502040204020203" pitchFamily="34" charset="0"/>
              </a:rPr>
              <a:t> Ohio) </a:t>
            </a:r>
            <a:br>
              <a:rPr lang="cs-CZ" i="1" dirty="0">
                <a:latin typeface="Bahnschrift Condensed" panose="020B0502040204020203" pitchFamily="34" charset="0"/>
              </a:rPr>
            </a:br>
            <a:r>
              <a:rPr lang="cs-CZ" i="1" dirty="0">
                <a:latin typeface="Bahnschrift Condensed" panose="020B0502040204020203" pitchFamily="34" charset="0"/>
              </a:rPr>
              <a:t>- </a:t>
            </a:r>
            <a:r>
              <a:rPr lang="cs-CZ" i="1" dirty="0" err="1">
                <a:latin typeface="Bahnschrift Condensed" panose="020B0502040204020203" pitchFamily="34" charset="0"/>
              </a:rPr>
              <a:t>fill</a:t>
            </a:r>
            <a:r>
              <a:rPr lang="cs-CZ" i="1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and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i="1" dirty="0" err="1">
                <a:latin typeface="Bahnschrift Condensed" panose="020B0502040204020203" pitchFamily="34" charset="0"/>
              </a:rPr>
              <a:t>feel</a:t>
            </a:r>
            <a:r>
              <a:rPr lang="cs-CZ" i="1" dirty="0">
                <a:latin typeface="Bahnschrift Condensed" panose="020B0502040204020203" pitchFamily="34" charset="0"/>
              </a:rPr>
              <a:t>, </a:t>
            </a:r>
            <a:r>
              <a:rPr lang="cs-CZ" i="1" dirty="0" err="1">
                <a:latin typeface="Bahnschrift Condensed" panose="020B0502040204020203" pitchFamily="34" charset="0"/>
              </a:rPr>
              <a:t>sale</a:t>
            </a:r>
            <a:r>
              <a:rPr lang="cs-CZ" i="1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and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i="1" dirty="0" err="1">
                <a:latin typeface="Bahnschrift Condensed" panose="020B0502040204020203" pitchFamily="34" charset="0"/>
              </a:rPr>
              <a:t>sell</a:t>
            </a:r>
            <a:r>
              <a:rPr lang="cs-CZ" i="1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sound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almost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the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same</a:t>
            </a:r>
            <a:br>
              <a:rPr lang="cs-CZ" dirty="0">
                <a:latin typeface="Bahnschrift Condensed" panose="020B0502040204020203" pitchFamily="34" charset="0"/>
              </a:rPr>
            </a:br>
            <a:r>
              <a:rPr lang="cs-CZ" dirty="0">
                <a:latin typeface="Bahnschrift Condensed" panose="020B0502040204020203" pitchFamily="34" charset="0"/>
              </a:rPr>
              <a:t>- in </a:t>
            </a:r>
            <a:r>
              <a:rPr lang="cs-CZ" dirty="0" err="1">
                <a:latin typeface="Bahnschrift Condensed" panose="020B0502040204020203" pitchFamily="34" charset="0"/>
              </a:rPr>
              <a:t>Northern</a:t>
            </a:r>
            <a:r>
              <a:rPr lang="cs-CZ" dirty="0">
                <a:latin typeface="Bahnschrift Condensed" panose="020B0502040204020203" pitchFamily="34" charset="0"/>
              </a:rPr>
              <a:t> Ohio, </a:t>
            </a:r>
            <a:r>
              <a:rPr lang="cs-CZ" dirty="0" err="1">
                <a:latin typeface="Bahnschrift Condensed" panose="020B0502040204020203" pitchFamily="34" charset="0"/>
              </a:rPr>
              <a:t>there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is</a:t>
            </a:r>
            <a:r>
              <a:rPr lang="cs-CZ" dirty="0">
                <a:latin typeface="Bahnschrift Condensed" panose="020B0502040204020203" pitchFamily="34" charset="0"/>
              </a:rPr>
              <a:t> a </a:t>
            </a:r>
            <a:r>
              <a:rPr lang="cs-CZ" dirty="0" err="1">
                <a:latin typeface="Bahnschrift Condensed" panose="020B0502040204020203" pitchFamily="34" charset="0"/>
              </a:rPr>
              <a:t>specific</a:t>
            </a:r>
            <a:r>
              <a:rPr lang="cs-CZ" dirty="0">
                <a:latin typeface="Bahnschrift Condensed" panose="020B0502040204020203" pitchFamily="34" charset="0"/>
              </a:rPr>
              <a:t> „</a:t>
            </a:r>
            <a:r>
              <a:rPr lang="cs-CZ" dirty="0" err="1">
                <a:latin typeface="Bahnschrift Condensed" panose="020B0502040204020203" pitchFamily="34" charset="0"/>
              </a:rPr>
              <a:t>nasal</a:t>
            </a:r>
            <a:r>
              <a:rPr lang="cs-CZ" dirty="0">
                <a:latin typeface="Bahnschrift Condensed" panose="020B0502040204020203" pitchFamily="34" charset="0"/>
              </a:rPr>
              <a:t>“ </a:t>
            </a:r>
            <a:r>
              <a:rPr lang="cs-CZ" dirty="0" err="1">
                <a:latin typeface="Bahnschrift Condensed" panose="020B0502040204020203" pitchFamily="34" charset="0"/>
              </a:rPr>
              <a:t>sound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caused</a:t>
            </a:r>
            <a:r>
              <a:rPr lang="cs-CZ" dirty="0">
                <a:latin typeface="Bahnschrift Condensed" panose="020B0502040204020203" pitchFamily="34" charset="0"/>
              </a:rPr>
              <a:t> by </a:t>
            </a:r>
            <a:r>
              <a:rPr lang="cs-CZ" dirty="0" err="1">
                <a:latin typeface="Bahnschrift Condensed" panose="020B0502040204020203" pitchFamily="34" charset="0"/>
              </a:rPr>
              <a:t>vowel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raising</a:t>
            </a:r>
            <a:br>
              <a:rPr lang="cs-CZ" dirty="0">
                <a:latin typeface="Bahnschrift Condensed" panose="020B0502040204020203" pitchFamily="34" charset="0"/>
              </a:rPr>
            </a:br>
            <a:r>
              <a:rPr lang="cs-CZ" dirty="0">
                <a:latin typeface="Bahnschrift Condensed" panose="020B0502040204020203" pitchFamily="34" charset="0"/>
              </a:rPr>
              <a:t>- </a:t>
            </a:r>
            <a:r>
              <a:rPr lang="cs-CZ" i="1" dirty="0" err="1">
                <a:latin typeface="Bahnschrift Condensed" panose="020B0502040204020203" pitchFamily="34" charset="0"/>
              </a:rPr>
              <a:t>bad</a:t>
            </a:r>
            <a:r>
              <a:rPr lang="cs-CZ" i="1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and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i="1" dirty="0" err="1">
                <a:latin typeface="Bahnschrift Condensed" panose="020B0502040204020203" pitchFamily="34" charset="0"/>
              </a:rPr>
              <a:t>cat</a:t>
            </a:r>
            <a:r>
              <a:rPr lang="cs-CZ" i="1" dirty="0">
                <a:latin typeface="Bahnschrift Condensed" panose="020B0502040204020203" pitchFamily="34" charset="0"/>
              </a:rPr>
              <a:t>  </a:t>
            </a:r>
            <a:r>
              <a:rPr lang="cs-CZ" dirty="0">
                <a:latin typeface="Bahnschrift Condensed" panose="020B0502040204020203" pitchFamily="34" charset="0"/>
              </a:rPr>
              <a:t>are </a:t>
            </a:r>
            <a:r>
              <a:rPr lang="cs-CZ" dirty="0" err="1">
                <a:latin typeface="Bahnschrift Condensed" panose="020B0502040204020203" pitchFamily="34" charset="0"/>
              </a:rPr>
              <a:t>pronounced</a:t>
            </a:r>
            <a:r>
              <a:rPr lang="cs-CZ" dirty="0">
                <a:latin typeface="Bahnschrift Condensed" panose="020B0502040204020203" pitchFamily="34" charset="0"/>
              </a:rPr>
              <a:t> more </a:t>
            </a:r>
            <a:r>
              <a:rPr lang="cs-CZ" dirty="0" err="1">
                <a:latin typeface="Bahnschrift Condensed" panose="020B0502040204020203" pitchFamily="34" charset="0"/>
              </a:rPr>
              <a:t>like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i="1" dirty="0" err="1">
                <a:latin typeface="Bahnschrift Condensed" panose="020B0502040204020203" pitchFamily="34" charset="0"/>
              </a:rPr>
              <a:t>bed</a:t>
            </a:r>
            <a:r>
              <a:rPr lang="cs-CZ" i="1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and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i="1" dirty="0">
                <a:latin typeface="Bahnschrift Condensed" panose="020B0502040204020203" pitchFamily="34" charset="0"/>
              </a:rPr>
              <a:t>ket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i="1" dirty="0"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>
                <a:latin typeface="Bahnschrift Condensed" panose="020B0502040204020203" pitchFamily="34" charset="0"/>
              </a:rPr>
              <a:t>Specific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grammar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differences</a:t>
            </a:r>
            <a:r>
              <a:rPr lang="cs-CZ" dirty="0">
                <a:latin typeface="Bahnschrift Condensed" panose="020B0502040204020203" pitchFamily="34" charset="0"/>
              </a:rPr>
              <a:t>:</a:t>
            </a:r>
            <a:br>
              <a:rPr lang="cs-CZ" dirty="0">
                <a:latin typeface="Bahnschrift Condensed" panose="020B0502040204020203" pitchFamily="34" charset="0"/>
              </a:rPr>
            </a:br>
            <a:r>
              <a:rPr lang="cs-CZ" dirty="0">
                <a:latin typeface="Bahnschrift Condensed" panose="020B0502040204020203" pitchFamily="34" charset="0"/>
              </a:rPr>
              <a:t>- </a:t>
            </a:r>
            <a:r>
              <a:rPr lang="cs-CZ" i="1" dirty="0">
                <a:latin typeface="Bahnschrift Condensed" panose="020B0502040204020203" pitchFamily="34" charset="0"/>
              </a:rPr>
              <a:t>He‘s not to </a:t>
            </a:r>
            <a:r>
              <a:rPr lang="cs-CZ" i="1" dirty="0" err="1">
                <a:latin typeface="Bahnschrift Condensed" panose="020B0502040204020203" pitchFamily="34" charset="0"/>
              </a:rPr>
              <a:t>home</a:t>
            </a:r>
            <a:r>
              <a:rPr lang="cs-CZ" i="1" dirty="0">
                <a:latin typeface="Bahnschrift Condensed" panose="020B0502040204020203" pitchFamily="34" charset="0"/>
              </a:rPr>
              <a:t>, </a:t>
            </a:r>
            <a:r>
              <a:rPr lang="cs-CZ" i="1" dirty="0" err="1">
                <a:latin typeface="Bahnschrift Condensed" panose="020B0502040204020203" pitchFamily="34" charset="0"/>
              </a:rPr>
              <a:t>sick</a:t>
            </a:r>
            <a:r>
              <a:rPr lang="cs-CZ" i="1" dirty="0">
                <a:latin typeface="Bahnschrift Condensed" panose="020B0502040204020203" pitchFamily="34" charset="0"/>
              </a:rPr>
              <a:t> </a:t>
            </a:r>
            <a:r>
              <a:rPr lang="cs-CZ" i="1" dirty="0" err="1">
                <a:latin typeface="Bahnschrift Condensed" panose="020B0502040204020203" pitchFamily="34" charset="0"/>
              </a:rPr>
              <a:t>at</a:t>
            </a:r>
            <a:r>
              <a:rPr lang="cs-CZ" i="1" dirty="0">
                <a:latin typeface="Bahnschrift Condensed" panose="020B0502040204020203" pitchFamily="34" charset="0"/>
              </a:rPr>
              <a:t> </a:t>
            </a:r>
            <a:r>
              <a:rPr lang="cs-CZ" i="1" dirty="0" err="1">
                <a:latin typeface="Bahnschrift Condensed" panose="020B0502040204020203" pitchFamily="34" charset="0"/>
              </a:rPr>
              <a:t>the</a:t>
            </a:r>
            <a:r>
              <a:rPr lang="cs-CZ" i="1" dirty="0">
                <a:latin typeface="Bahnschrift Condensed" panose="020B0502040204020203" pitchFamily="34" charset="0"/>
              </a:rPr>
              <a:t> </a:t>
            </a:r>
            <a:r>
              <a:rPr lang="cs-CZ" i="1" dirty="0" err="1">
                <a:latin typeface="Bahnschrift Condensed" panose="020B0502040204020203" pitchFamily="34" charset="0"/>
              </a:rPr>
              <a:t>stomach</a:t>
            </a:r>
            <a:r>
              <a:rPr lang="cs-CZ" i="1" dirty="0">
                <a:latin typeface="Bahnschrift Condensed" panose="020B0502040204020203" pitchFamily="34" charset="0"/>
              </a:rPr>
              <a:t>, He </a:t>
            </a:r>
            <a:r>
              <a:rPr lang="cs-CZ" i="1" dirty="0" err="1">
                <a:latin typeface="Bahnschrift Condensed" panose="020B0502040204020203" pitchFamily="34" charset="0"/>
              </a:rPr>
              <a:t>done</a:t>
            </a:r>
            <a:r>
              <a:rPr lang="cs-CZ" i="1" dirty="0">
                <a:latin typeface="Bahnschrift Condensed" panose="020B0502040204020203" pitchFamily="34" charset="0"/>
              </a:rPr>
              <a:t> </a:t>
            </a:r>
            <a:r>
              <a:rPr lang="cs-CZ" i="1" dirty="0" err="1">
                <a:latin typeface="Bahnschrift Condensed" panose="020B0502040204020203" pitchFamily="34" charset="0"/>
              </a:rPr>
              <a:t>it</a:t>
            </a:r>
            <a:r>
              <a:rPr lang="cs-CZ" i="1" dirty="0">
                <a:latin typeface="Bahnschrift Condensed" panose="020B0502040204020203" pitchFamily="34" charset="0"/>
              </a:rPr>
              <a:t>, I </a:t>
            </a:r>
            <a:r>
              <a:rPr lang="cs-CZ" i="1" dirty="0" err="1">
                <a:latin typeface="Bahnschrift Condensed" panose="020B0502040204020203" pitchFamily="34" charset="0"/>
              </a:rPr>
              <a:t>seen</a:t>
            </a:r>
            <a:r>
              <a:rPr lang="cs-CZ" i="1" dirty="0">
                <a:latin typeface="Bahnschrift Condensed" panose="020B0502040204020203" pitchFamily="34" charset="0"/>
              </a:rPr>
              <a:t> </a:t>
            </a:r>
            <a:r>
              <a:rPr lang="cs-CZ" i="1" dirty="0" err="1">
                <a:latin typeface="Bahnschrift Condensed" panose="020B0502040204020203" pitchFamily="34" charset="0"/>
              </a:rPr>
              <a:t>him</a:t>
            </a:r>
            <a:r>
              <a:rPr lang="cs-CZ" i="1" dirty="0">
                <a:latin typeface="Bahnschrift Condensed" panose="020B0502040204020203" pitchFamily="34" charset="0"/>
              </a:rPr>
              <a:t> </a:t>
            </a:r>
            <a:r>
              <a:rPr lang="cs-CZ" dirty="0">
                <a:latin typeface="Bahnschrift Condensed" panose="020B0502040204020203" pitchFamily="34" charset="0"/>
              </a:rPr>
              <a:t>– more </a:t>
            </a:r>
            <a:r>
              <a:rPr lang="cs-CZ" dirty="0" err="1">
                <a:latin typeface="Bahnschrift Condensed" panose="020B0502040204020203" pitchFamily="34" charset="0"/>
              </a:rPr>
              <a:t>common</a:t>
            </a:r>
            <a:r>
              <a:rPr lang="cs-CZ" dirty="0">
                <a:latin typeface="Bahnschrift Condensed" panose="020B0502040204020203" pitchFamily="34" charset="0"/>
              </a:rPr>
              <a:t> in </a:t>
            </a:r>
            <a:r>
              <a:rPr lang="cs-CZ" dirty="0" err="1">
                <a:latin typeface="Bahnschrift Condensed" panose="020B0502040204020203" pitchFamily="34" charset="0"/>
              </a:rPr>
              <a:t>Southern</a:t>
            </a:r>
            <a:r>
              <a:rPr lang="cs-CZ" dirty="0">
                <a:latin typeface="Bahnschrift Condensed" panose="020B0502040204020203" pitchFamily="34" charset="0"/>
              </a:rPr>
              <a:t> Ohio</a:t>
            </a:r>
            <a:br>
              <a:rPr lang="cs-CZ" dirty="0">
                <a:latin typeface="Bahnschrift Condensed" panose="020B0502040204020203" pitchFamily="34" charset="0"/>
              </a:rPr>
            </a:br>
            <a:r>
              <a:rPr lang="cs-CZ" dirty="0">
                <a:latin typeface="Bahnschrift Condensed" panose="020B0502040204020203" pitchFamily="34" charset="0"/>
              </a:rPr>
              <a:t>- </a:t>
            </a:r>
            <a:r>
              <a:rPr lang="cs-CZ" dirty="0" err="1">
                <a:latin typeface="Bahnschrift Condensed" panose="020B0502040204020203" pitchFamily="34" charset="0"/>
              </a:rPr>
              <a:t>features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of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Appalachian</a:t>
            </a:r>
            <a:r>
              <a:rPr lang="cs-CZ" dirty="0">
                <a:latin typeface="Bahnschrift Condensed" panose="020B0502040204020203" pitchFamily="34" charset="0"/>
              </a:rPr>
              <a:t> </a:t>
            </a:r>
            <a:r>
              <a:rPr lang="cs-CZ" dirty="0" err="1">
                <a:latin typeface="Bahnschrift Condensed" panose="020B0502040204020203" pitchFamily="34" charset="0"/>
              </a:rPr>
              <a:t>English</a:t>
            </a:r>
            <a:r>
              <a:rPr lang="cs-CZ" dirty="0">
                <a:latin typeface="Bahnschrift Condensed" panose="020B0502040204020203" pitchFamily="34" charset="0"/>
              </a:rPr>
              <a:t> (</a:t>
            </a:r>
            <a:r>
              <a:rPr lang="cs-CZ" dirty="0" err="1">
                <a:latin typeface="Bahnschrift Condensed" panose="020B0502040204020203" pitchFamily="34" charset="0"/>
              </a:rPr>
              <a:t>see</a:t>
            </a:r>
            <a:r>
              <a:rPr lang="cs-CZ" dirty="0">
                <a:latin typeface="Bahnschrift Condensed" panose="020B0502040204020203" pitchFamily="34" charset="0"/>
              </a:rPr>
              <a:t> slide 10)  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F66A8DD-6378-4E7B-B18D-2852CB3A8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828" y="969817"/>
            <a:ext cx="2259434" cy="415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D90CE73-E893-4F1C-98CB-9226E83E62DC}"/>
              </a:ext>
            </a:extLst>
          </p:cNvPr>
          <p:cNvSpPr txBox="1"/>
          <p:nvPr/>
        </p:nvSpPr>
        <p:spPr>
          <a:xfrm>
            <a:off x="8937535" y="5121562"/>
            <a:ext cx="271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err="1"/>
              <a:t>LeBron</a:t>
            </a:r>
            <a:r>
              <a:rPr lang="cs-CZ" sz="1400"/>
              <a:t> James, a </a:t>
            </a:r>
            <a:r>
              <a:rPr lang="cs-CZ" sz="1400" err="1"/>
              <a:t>famous</a:t>
            </a:r>
            <a:r>
              <a:rPr lang="cs-CZ" sz="1400"/>
              <a:t> basketball </a:t>
            </a:r>
            <a:r>
              <a:rPr lang="cs-CZ" sz="1400" err="1"/>
              <a:t>player</a:t>
            </a:r>
            <a:r>
              <a:rPr lang="cs-CZ" sz="1400"/>
              <a:t> </a:t>
            </a:r>
            <a:r>
              <a:rPr lang="cs-CZ" sz="1400" err="1"/>
              <a:t>born</a:t>
            </a:r>
            <a:r>
              <a:rPr lang="cs-CZ" sz="1400"/>
              <a:t> in Ohio </a:t>
            </a:r>
          </a:p>
        </p:txBody>
      </p:sp>
    </p:spTree>
    <p:extLst>
      <p:ext uri="{BB962C8B-B14F-4D97-AF65-F5344CB8AC3E}">
        <p14:creationId xmlns:p14="http://schemas.microsoft.com/office/powerpoint/2010/main" val="1473360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831F27-1010-4A6D-8815-659C40923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76" y="485357"/>
            <a:ext cx="9703716" cy="538276"/>
          </a:xfrm>
        </p:spPr>
        <p:txBody>
          <a:bodyPr>
            <a:noAutofit/>
          </a:bodyPr>
          <a:lstStyle/>
          <a:p>
            <a:r>
              <a:rPr lang="cs-CZ" sz="4000" err="1"/>
              <a:t>Saying</a:t>
            </a:r>
            <a:r>
              <a:rPr lang="cs-CZ" sz="4000"/>
              <a:t> </a:t>
            </a:r>
            <a:r>
              <a:rPr lang="cs-CZ" sz="4000" err="1"/>
              <a:t>ya</a:t>
            </a:r>
            <a:r>
              <a:rPr lang="cs-CZ" sz="4000"/>
              <a:t> to </a:t>
            </a:r>
            <a:r>
              <a:rPr lang="cs-CZ" sz="4000" err="1"/>
              <a:t>the</a:t>
            </a:r>
            <a:r>
              <a:rPr lang="cs-CZ" sz="4000"/>
              <a:t> </a:t>
            </a:r>
            <a:r>
              <a:rPr lang="cs-CZ" sz="4000" err="1"/>
              <a:t>yoopers</a:t>
            </a:r>
            <a:r>
              <a:rPr lang="cs-CZ" sz="4000"/>
              <a:t> (</a:t>
            </a:r>
            <a:r>
              <a:rPr lang="cs-CZ" sz="4000" err="1"/>
              <a:t>michigan‘s</a:t>
            </a:r>
            <a:r>
              <a:rPr lang="cs-CZ" sz="4000"/>
              <a:t> </a:t>
            </a:r>
            <a:r>
              <a:rPr lang="cs-CZ" sz="4000" err="1"/>
              <a:t>upper</a:t>
            </a:r>
            <a:r>
              <a:rPr lang="cs-CZ" sz="4000"/>
              <a:t> </a:t>
            </a:r>
            <a:r>
              <a:rPr lang="cs-CZ" sz="4000" err="1"/>
              <a:t>peninsula</a:t>
            </a:r>
            <a:r>
              <a:rPr lang="cs-CZ" sz="4000"/>
              <a:t>)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B84B443-DD8F-48DF-8C68-DB14CFC9B441}"/>
              </a:ext>
            </a:extLst>
          </p:cNvPr>
          <p:cNvSpPr txBox="1"/>
          <p:nvPr/>
        </p:nvSpPr>
        <p:spPr>
          <a:xfrm>
            <a:off x="282257" y="1364457"/>
            <a:ext cx="770719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err="1">
                <a:latin typeface="Bahnschrift Condensed" panose="020B0502040204020203" pitchFamily="34" charset="0"/>
              </a:rPr>
              <a:t>Upper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Peninsula</a:t>
            </a:r>
            <a:r>
              <a:rPr lang="cs-CZ">
                <a:latin typeface="Bahnschrift Condensed" panose="020B0502040204020203" pitchFamily="34" charset="0"/>
              </a:rPr>
              <a:t> = </a:t>
            </a:r>
            <a:r>
              <a:rPr lang="cs-CZ" err="1">
                <a:latin typeface="Bahnschrift Condensed" panose="020B0502040204020203" pitchFamily="34" charset="0"/>
              </a:rPr>
              <a:t>Yoopers</a:t>
            </a:r>
            <a:r>
              <a:rPr lang="cs-CZ">
                <a:latin typeface="Bahnschrift Condensed" panose="020B0502040204020203" pitchFamily="34" charset="0"/>
              </a:rPr>
              <a:t> (</a:t>
            </a:r>
            <a:r>
              <a:rPr lang="cs-CZ" err="1">
                <a:latin typeface="Bahnschrift Condensed" panose="020B0502040204020203" pitchFamily="34" charset="0"/>
              </a:rPr>
              <a:t>from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the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abbreviation</a:t>
            </a:r>
            <a:r>
              <a:rPr lang="cs-CZ">
                <a:latin typeface="Bahnschrift Condensed" panose="020B0502040204020203" pitchFamily="34" charset="0"/>
              </a:rPr>
              <a:t> UP), </a:t>
            </a:r>
            <a:r>
              <a:rPr lang="cs-CZ" err="1">
                <a:latin typeface="Bahnschrift Condensed" panose="020B0502040204020203" pitchFamily="34" charset="0"/>
              </a:rPr>
              <a:t>Lower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Peninsula</a:t>
            </a:r>
            <a:r>
              <a:rPr lang="cs-CZ">
                <a:latin typeface="Bahnschrift Condensed" panose="020B0502040204020203" pitchFamily="34" charset="0"/>
              </a:rPr>
              <a:t> = </a:t>
            </a:r>
            <a:r>
              <a:rPr lang="cs-CZ" err="1">
                <a:latin typeface="Bahnschrift Condensed" panose="020B0502040204020203" pitchFamily="34" charset="0"/>
              </a:rPr>
              <a:t>trolls</a:t>
            </a:r>
            <a:r>
              <a:rPr lang="cs-CZ">
                <a:latin typeface="Bahnschrift Condensed" panose="020B0502040204020203" pitchFamily="34" charset="0"/>
              </a:rPr>
              <a:t> (</a:t>
            </a:r>
            <a:r>
              <a:rPr lang="cs-CZ" err="1">
                <a:latin typeface="Bahnschrift Condensed" panose="020B0502040204020203" pitchFamily="34" charset="0"/>
              </a:rPr>
              <a:t>they</a:t>
            </a:r>
            <a:r>
              <a:rPr lang="cs-CZ">
                <a:latin typeface="Bahnschrift Condensed" panose="020B0502040204020203" pitchFamily="34" charset="0"/>
              </a:rPr>
              <a:t> live </a:t>
            </a:r>
            <a:r>
              <a:rPr lang="cs-CZ" err="1">
                <a:latin typeface="Bahnschrift Condensed" panose="020B0502040204020203" pitchFamily="34" charset="0"/>
              </a:rPr>
              <a:t>under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the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Mackinaw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Bridge</a:t>
            </a:r>
            <a:r>
              <a:rPr lang="cs-CZ">
                <a:latin typeface="Bahnschrift Condensed" panose="020B0502040204020203" pitchFamily="34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err="1">
                <a:latin typeface="Bahnschrift Condensed" panose="020B0502040204020203" pitchFamily="34" charset="0"/>
              </a:rPr>
              <a:t>Keweenaw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Peninsula</a:t>
            </a:r>
            <a:r>
              <a:rPr lang="cs-CZ">
                <a:latin typeface="Bahnschrift Condensed" panose="020B0502040204020203" pitchFamily="34" charset="0"/>
              </a:rPr>
              <a:t>:</a:t>
            </a:r>
            <a:br>
              <a:rPr lang="cs-CZ">
                <a:latin typeface="Bahnschrift Condensed" panose="020B0502040204020203" pitchFamily="34" charset="0"/>
              </a:rPr>
            </a:br>
            <a:r>
              <a:rPr lang="cs-CZ">
                <a:latin typeface="Bahnschrift Condensed" panose="020B0502040204020203" pitchFamily="34" charset="0"/>
              </a:rPr>
              <a:t>- in </a:t>
            </a:r>
            <a:r>
              <a:rPr lang="cs-CZ" err="1">
                <a:latin typeface="Bahnschrift Condensed" panose="020B0502040204020203" pitchFamily="34" charset="0"/>
              </a:rPr>
              <a:t>the</a:t>
            </a:r>
            <a:r>
              <a:rPr lang="cs-CZ">
                <a:latin typeface="Bahnschrift Condensed" panose="020B0502040204020203" pitchFamily="34" charset="0"/>
              </a:rPr>
              <a:t> past, </a:t>
            </a:r>
            <a:r>
              <a:rPr lang="cs-CZ" err="1">
                <a:latin typeface="Bahnschrift Condensed" panose="020B0502040204020203" pitchFamily="34" charset="0"/>
              </a:rPr>
              <a:t>there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were</a:t>
            </a:r>
            <a:r>
              <a:rPr lang="cs-CZ">
                <a:latin typeface="Bahnschrift Condensed" panose="020B0502040204020203" pitchFamily="34" charset="0"/>
              </a:rPr>
              <a:t> many </a:t>
            </a:r>
            <a:r>
              <a:rPr lang="cs-CZ" err="1">
                <a:latin typeface="Bahnschrift Condensed" panose="020B0502040204020203" pitchFamily="34" charset="0"/>
              </a:rPr>
              <a:t>Finnish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err="1">
                <a:latin typeface="Bahnschrift Condensed" panose="020B0502040204020203" pitchFamily="34" charset="0"/>
              </a:rPr>
              <a:t>people</a:t>
            </a:r>
            <a:r>
              <a:rPr lang="cs-CZ">
                <a:latin typeface="Bahnschrift Condensed" panose="020B0502040204020203" pitchFamily="34" charset="0"/>
              </a:rPr>
              <a:t> </a:t>
            </a:r>
            <a:r>
              <a:rPr lang="cs-CZ" b="0" i="0">
                <a:solidFill>
                  <a:srgbClr val="202124"/>
                </a:solidFill>
                <a:effectLst/>
                <a:latin typeface="Bahnschrift Condensed" panose="020B0502040204020203" pitchFamily="34" charset="0"/>
              </a:rPr>
              <a:t>→ </a:t>
            </a:r>
            <a:r>
              <a:rPr lang="cs-CZ" b="0" i="0" err="1">
                <a:solidFill>
                  <a:srgbClr val="202124"/>
                </a:solidFill>
                <a:effectLst/>
                <a:latin typeface="Bahnschrift Condensed" panose="020B0502040204020203" pitchFamily="34" charset="0"/>
              </a:rPr>
              <a:t>great</a:t>
            </a:r>
            <a:r>
              <a:rPr lang="cs-CZ" b="0" i="0">
                <a:solidFill>
                  <a:srgbClr val="202124"/>
                </a:solidFill>
                <a:effectLst/>
                <a:latin typeface="Bahnschrift Condensed" panose="020B0502040204020203" pitchFamily="34" charset="0"/>
              </a:rPr>
              <a:t> influence on </a:t>
            </a:r>
            <a:r>
              <a:rPr lang="cs-CZ" b="0" i="0" err="1">
                <a:solidFill>
                  <a:srgbClr val="202124"/>
                </a:solidFill>
                <a:effectLst/>
                <a:latin typeface="Bahnschrift Condensed" panose="020B0502040204020203" pitchFamily="34" charset="0"/>
              </a:rPr>
              <a:t>the</a:t>
            </a:r>
            <a:r>
              <a:rPr lang="cs-CZ" b="0" i="0">
                <a:solidFill>
                  <a:srgbClr val="202124"/>
                </a:solidFill>
                <a:effectLst/>
                <a:latin typeface="Bahnschrift Condensed" panose="020B0502040204020203" pitchFamily="34" charset="0"/>
              </a:rPr>
              <a:t> </a:t>
            </a:r>
            <a:r>
              <a:rPr lang="cs-CZ" b="0" i="0" err="1">
                <a:solidFill>
                  <a:srgbClr val="202124"/>
                </a:solidFill>
                <a:effectLst/>
                <a:latin typeface="Bahnschrift Condensed" panose="020B0502040204020203" pitchFamily="34" charset="0"/>
              </a:rPr>
              <a:t>English</a:t>
            </a:r>
            <a:r>
              <a:rPr lang="cs-CZ" b="0" i="0">
                <a:solidFill>
                  <a:srgbClr val="202124"/>
                </a:solidFill>
                <a:effectLst/>
                <a:latin typeface="Bahnschrift Condensed" panose="020B0502040204020203" pitchFamily="34" charset="0"/>
              </a:rPr>
              <a:t> </a:t>
            </a:r>
            <a:r>
              <a:rPr lang="cs-CZ" b="0" i="0" err="1">
                <a:solidFill>
                  <a:srgbClr val="202124"/>
                </a:solidFill>
                <a:effectLst/>
                <a:latin typeface="Bahnschrift Condensed" panose="020B0502040204020203" pitchFamily="34" charset="0"/>
              </a:rPr>
              <a:t>dialect</a:t>
            </a:r>
            <a:r>
              <a:rPr lang="cs-CZ" b="0" i="0">
                <a:solidFill>
                  <a:srgbClr val="202124"/>
                </a:solidFill>
                <a:effectLst/>
                <a:latin typeface="Bahnschrift Condensed" panose="020B0502040204020203" pitchFamily="34" charset="0"/>
              </a:rPr>
              <a:t> </a:t>
            </a:r>
            <a:r>
              <a:rPr lang="cs-CZ" b="0" i="0" err="1">
                <a:solidFill>
                  <a:srgbClr val="202124"/>
                </a:solidFill>
                <a:effectLst/>
                <a:latin typeface="Bahnschrift Condensed" panose="020B0502040204020203" pitchFamily="34" charset="0"/>
              </a:rPr>
              <a:t>of</a:t>
            </a:r>
            <a:r>
              <a:rPr lang="cs-CZ" b="0" i="0">
                <a:solidFill>
                  <a:srgbClr val="202124"/>
                </a:solidFill>
                <a:effectLst/>
                <a:latin typeface="Bahnschrift Condensed" panose="020B0502040204020203" pitchFamily="34" charset="0"/>
              </a:rPr>
              <a:t> </a:t>
            </a:r>
            <a:r>
              <a:rPr lang="cs-CZ" b="0" i="0" err="1">
                <a:solidFill>
                  <a:srgbClr val="202124"/>
                </a:solidFill>
                <a:effectLst/>
                <a:latin typeface="Bahnschrift Condensed" panose="020B0502040204020203" pitchFamily="34" charset="0"/>
              </a:rPr>
              <a:t>the</a:t>
            </a:r>
            <a:r>
              <a:rPr lang="cs-CZ" b="0" i="0">
                <a:solidFill>
                  <a:srgbClr val="202124"/>
                </a:solidFill>
                <a:effectLst/>
                <a:latin typeface="Bahnschrift Condensed" panose="020B0502040204020203" pitchFamily="34" charset="0"/>
              </a:rPr>
              <a:t> western </a:t>
            </a:r>
            <a:r>
              <a:rPr lang="cs-CZ" b="0" i="0" err="1">
                <a:solidFill>
                  <a:srgbClr val="202124"/>
                </a:solidFill>
                <a:effectLst/>
                <a:latin typeface="Bahnschrift Condensed" panose="020B0502040204020203" pitchFamily="34" charset="0"/>
              </a:rPr>
              <a:t>Upper</a:t>
            </a:r>
            <a:r>
              <a:rPr lang="cs-CZ" b="0" i="0">
                <a:solidFill>
                  <a:srgbClr val="202124"/>
                </a:solidFill>
                <a:effectLst/>
                <a:latin typeface="Bahnschrift Condensed" panose="020B0502040204020203" pitchFamily="34" charset="0"/>
              </a:rPr>
              <a:t> </a:t>
            </a:r>
            <a:r>
              <a:rPr lang="cs-CZ" b="0" i="0" err="1">
                <a:solidFill>
                  <a:srgbClr val="202124"/>
                </a:solidFill>
                <a:effectLst/>
                <a:latin typeface="Bahnschrift Condensed" panose="020B0502040204020203" pitchFamily="34" charset="0"/>
              </a:rPr>
              <a:t>Peninsula</a:t>
            </a:r>
            <a:r>
              <a:rPr lang="cs-CZ" b="0" i="0">
                <a:solidFill>
                  <a:srgbClr val="202124"/>
                </a:solidFill>
                <a:effectLst/>
                <a:latin typeface="Bahnschrift Condensed" panose="020B0502040204020203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>
              <a:solidFill>
                <a:srgbClr val="202124"/>
              </a:solidFill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>
                <a:solidFill>
                  <a:srgbClr val="202124"/>
                </a:solidFill>
                <a:latin typeface="Bahnschrift Condensed" panose="020B0502040204020203" pitchFamily="34" charset="0"/>
              </a:rPr>
              <a:t>UP </a:t>
            </a:r>
            <a:r>
              <a:rPr lang="cs-CZ" err="1">
                <a:solidFill>
                  <a:srgbClr val="202124"/>
                </a:solidFill>
                <a:latin typeface="Bahnschrift Condensed" panose="020B0502040204020203" pitchFamily="34" charset="0"/>
              </a:rPr>
              <a:t>features</a:t>
            </a:r>
            <a:r>
              <a:rPr lang="cs-CZ">
                <a:solidFill>
                  <a:srgbClr val="202124"/>
                </a:solidFill>
                <a:latin typeface="Bahnschrift Condensed" panose="020B0502040204020203" pitchFamily="34" charset="0"/>
              </a:rPr>
              <a:t>: </a:t>
            </a:r>
            <a:br>
              <a:rPr lang="cs-CZ">
                <a:solidFill>
                  <a:srgbClr val="202124"/>
                </a:solidFill>
                <a:latin typeface="Bahnschrift Condensed" panose="020B0502040204020203" pitchFamily="34" charset="0"/>
              </a:rPr>
            </a:br>
            <a:r>
              <a:rPr lang="cs-CZ">
                <a:solidFill>
                  <a:srgbClr val="202124"/>
                </a:solidFill>
                <a:latin typeface="Bahnschrift Condensed" panose="020B0502040204020203" pitchFamily="34" charset="0"/>
              </a:rPr>
              <a:t>- </a:t>
            </a:r>
            <a:r>
              <a:rPr lang="cs-CZ" err="1">
                <a:solidFill>
                  <a:srgbClr val="202124"/>
                </a:solidFill>
                <a:latin typeface="Bahnschrift Condensed" panose="020B0502040204020203" pitchFamily="34" charset="0"/>
              </a:rPr>
              <a:t>using</a:t>
            </a:r>
            <a:r>
              <a:rPr lang="cs-CZ">
                <a:solidFill>
                  <a:srgbClr val="202124"/>
                </a:solidFill>
                <a:latin typeface="Bahnschrift Condensed" panose="020B0502040204020203" pitchFamily="34" charset="0"/>
              </a:rPr>
              <a:t> </a:t>
            </a:r>
            <a:r>
              <a:rPr lang="cs-CZ" i="1">
                <a:solidFill>
                  <a:srgbClr val="202124"/>
                </a:solidFill>
                <a:latin typeface="Bahnschrift Condensed" panose="020B0502040204020203" pitchFamily="34" charset="0"/>
              </a:rPr>
              <a:t>d </a:t>
            </a:r>
            <a:r>
              <a:rPr lang="cs-CZ">
                <a:solidFill>
                  <a:srgbClr val="202124"/>
                </a:solidFill>
                <a:latin typeface="Bahnschrift Condensed" panose="020B0502040204020203" pitchFamily="34" charset="0"/>
              </a:rPr>
              <a:t>and </a:t>
            </a:r>
            <a:r>
              <a:rPr lang="cs-CZ" i="1">
                <a:solidFill>
                  <a:srgbClr val="202124"/>
                </a:solidFill>
                <a:latin typeface="Bahnschrift Condensed" panose="020B0502040204020203" pitchFamily="34" charset="0"/>
              </a:rPr>
              <a:t>t </a:t>
            </a:r>
            <a:r>
              <a:rPr lang="cs-CZ" err="1">
                <a:solidFill>
                  <a:srgbClr val="202124"/>
                </a:solidFill>
                <a:latin typeface="Bahnschrift Condensed" panose="020B0502040204020203" pitchFamily="34" charset="0"/>
              </a:rPr>
              <a:t>instead</a:t>
            </a:r>
            <a:r>
              <a:rPr lang="cs-CZ">
                <a:solidFill>
                  <a:srgbClr val="202124"/>
                </a:solidFill>
                <a:latin typeface="Bahnschrift Condensed" panose="020B0502040204020203" pitchFamily="34" charset="0"/>
              </a:rPr>
              <a:t> </a:t>
            </a:r>
            <a:r>
              <a:rPr lang="cs-CZ" err="1">
                <a:solidFill>
                  <a:srgbClr val="202124"/>
                </a:solidFill>
                <a:latin typeface="Bahnschrift Condensed" panose="020B0502040204020203" pitchFamily="34" charset="0"/>
              </a:rPr>
              <a:t>of</a:t>
            </a:r>
            <a:r>
              <a:rPr lang="cs-CZ">
                <a:solidFill>
                  <a:srgbClr val="202124"/>
                </a:solidFill>
                <a:latin typeface="Bahnschrift Condensed" panose="020B0502040204020203" pitchFamily="34" charset="0"/>
              </a:rPr>
              <a:t> </a:t>
            </a:r>
            <a:r>
              <a:rPr lang="cs-CZ" i="1" err="1">
                <a:solidFill>
                  <a:srgbClr val="202124"/>
                </a:solidFill>
                <a:latin typeface="Bahnschrift Condensed" panose="020B0502040204020203" pitchFamily="34" charset="0"/>
              </a:rPr>
              <a:t>th</a:t>
            </a:r>
            <a:r>
              <a:rPr lang="cs-CZ" i="1">
                <a:solidFill>
                  <a:srgbClr val="202124"/>
                </a:solidFill>
                <a:latin typeface="Bahnschrift Condensed" panose="020B0502040204020203" pitchFamily="34" charset="0"/>
              </a:rPr>
              <a:t> </a:t>
            </a:r>
            <a:r>
              <a:rPr lang="cs-CZ">
                <a:solidFill>
                  <a:srgbClr val="202124"/>
                </a:solidFill>
                <a:latin typeface="Bahnschrift Condensed" panose="020B0502040204020203" pitchFamily="34" charset="0"/>
              </a:rPr>
              <a:t>in </a:t>
            </a:r>
            <a:r>
              <a:rPr lang="cs-CZ" err="1">
                <a:solidFill>
                  <a:srgbClr val="202124"/>
                </a:solidFill>
                <a:latin typeface="Bahnschrift Condensed" panose="020B0502040204020203" pitchFamily="34" charset="0"/>
              </a:rPr>
              <a:t>words</a:t>
            </a:r>
            <a:r>
              <a:rPr lang="cs-CZ">
                <a:solidFill>
                  <a:srgbClr val="202124"/>
                </a:solidFill>
                <a:latin typeface="Bahnschrift Condensed" panose="020B0502040204020203" pitchFamily="34" charset="0"/>
              </a:rPr>
              <a:t> </a:t>
            </a:r>
            <a:r>
              <a:rPr lang="cs-CZ" err="1">
                <a:solidFill>
                  <a:srgbClr val="202124"/>
                </a:solidFill>
                <a:latin typeface="Bahnschrift Condensed" panose="020B0502040204020203" pitchFamily="34" charset="0"/>
              </a:rPr>
              <a:t>like</a:t>
            </a:r>
            <a:r>
              <a:rPr lang="cs-CZ">
                <a:solidFill>
                  <a:srgbClr val="202124"/>
                </a:solidFill>
                <a:latin typeface="Bahnschrift Condensed" panose="020B0502040204020203" pitchFamily="34" charset="0"/>
              </a:rPr>
              <a:t> </a:t>
            </a:r>
            <a:r>
              <a:rPr lang="cs-CZ" i="1">
                <a:solidFill>
                  <a:srgbClr val="202124"/>
                </a:solidFill>
                <a:latin typeface="Bahnschrift Condensed" panose="020B0502040204020203" pitchFamily="34" charset="0"/>
              </a:rPr>
              <a:t>these, </a:t>
            </a:r>
            <a:r>
              <a:rPr lang="cs-CZ" i="1" err="1">
                <a:solidFill>
                  <a:srgbClr val="202124"/>
                </a:solidFill>
                <a:latin typeface="Bahnschrift Condensed" panose="020B0502040204020203" pitchFamily="34" charset="0"/>
              </a:rPr>
              <a:t>them</a:t>
            </a:r>
            <a:r>
              <a:rPr lang="cs-CZ" i="1">
                <a:solidFill>
                  <a:srgbClr val="202124"/>
                </a:solidFill>
                <a:latin typeface="Bahnschrift Condensed" panose="020B0502040204020203" pitchFamily="34" charset="0"/>
              </a:rPr>
              <a:t>, </a:t>
            </a:r>
            <a:r>
              <a:rPr lang="cs-CZ" i="1" err="1">
                <a:solidFill>
                  <a:srgbClr val="202124"/>
                </a:solidFill>
                <a:latin typeface="Bahnschrift Condensed" panose="020B0502040204020203" pitchFamily="34" charset="0"/>
              </a:rPr>
              <a:t>the</a:t>
            </a:r>
            <a:r>
              <a:rPr lang="cs-CZ" i="1">
                <a:solidFill>
                  <a:srgbClr val="202124"/>
                </a:solidFill>
                <a:latin typeface="Bahnschrift Condensed" panose="020B0502040204020203" pitchFamily="34" charset="0"/>
              </a:rPr>
              <a:t> </a:t>
            </a:r>
            <a:r>
              <a:rPr lang="cs-CZ">
                <a:solidFill>
                  <a:srgbClr val="202124"/>
                </a:solidFill>
                <a:latin typeface="Bahnschrift Condensed" panose="020B0502040204020203" pitchFamily="34" charset="0"/>
              </a:rPr>
              <a:t>(</a:t>
            </a:r>
            <a:r>
              <a:rPr lang="cs-CZ" err="1">
                <a:solidFill>
                  <a:srgbClr val="202124"/>
                </a:solidFill>
                <a:latin typeface="Bahnschrift Condensed" panose="020B0502040204020203" pitchFamily="34" charset="0"/>
              </a:rPr>
              <a:t>influenced</a:t>
            </a:r>
            <a:r>
              <a:rPr lang="cs-CZ">
                <a:solidFill>
                  <a:srgbClr val="202124"/>
                </a:solidFill>
                <a:latin typeface="Bahnschrift Condensed" panose="020B0502040204020203" pitchFamily="34" charset="0"/>
              </a:rPr>
              <a:t> by </a:t>
            </a:r>
            <a:r>
              <a:rPr lang="cs-CZ" err="1">
                <a:solidFill>
                  <a:srgbClr val="202124"/>
                </a:solidFill>
                <a:latin typeface="Bahnschrift Condensed" panose="020B0502040204020203" pitchFamily="34" charset="0"/>
              </a:rPr>
              <a:t>Finnish</a:t>
            </a:r>
            <a:r>
              <a:rPr lang="cs-CZ">
                <a:solidFill>
                  <a:srgbClr val="202124"/>
                </a:solidFill>
                <a:latin typeface="Bahnschrift Condensed" panose="020B0502040204020203" pitchFamily="34" charset="0"/>
              </a:rPr>
              <a:t>) </a:t>
            </a:r>
            <a:br>
              <a:rPr lang="cs-CZ">
                <a:solidFill>
                  <a:srgbClr val="202124"/>
                </a:solidFill>
                <a:latin typeface="Bahnschrift Condensed" panose="020B0502040204020203" pitchFamily="34" charset="0"/>
              </a:rPr>
            </a:br>
            <a:r>
              <a:rPr lang="cs-CZ">
                <a:solidFill>
                  <a:srgbClr val="202124"/>
                </a:solidFill>
                <a:latin typeface="Bahnschrift Condensed" panose="020B0502040204020203" pitchFamily="34" charset="0"/>
              </a:rPr>
              <a:t>- </a:t>
            </a:r>
            <a:r>
              <a:rPr lang="cs-CZ" err="1">
                <a:solidFill>
                  <a:srgbClr val="202124"/>
                </a:solidFill>
                <a:latin typeface="Bahnschrift Condensed" panose="020B0502040204020203" pitchFamily="34" charset="0"/>
              </a:rPr>
              <a:t>saying</a:t>
            </a:r>
            <a:r>
              <a:rPr lang="cs-CZ">
                <a:solidFill>
                  <a:srgbClr val="202124"/>
                </a:solidFill>
                <a:latin typeface="Bahnschrift Condensed" panose="020B0502040204020203" pitchFamily="34" charset="0"/>
              </a:rPr>
              <a:t> </a:t>
            </a:r>
            <a:r>
              <a:rPr lang="cs-CZ" i="1">
                <a:solidFill>
                  <a:srgbClr val="202124"/>
                </a:solidFill>
                <a:latin typeface="Bahnschrift Condensed" panose="020B0502040204020203" pitchFamily="34" charset="0"/>
              </a:rPr>
              <a:t>in‘  </a:t>
            </a:r>
            <a:r>
              <a:rPr lang="cs-CZ" err="1">
                <a:solidFill>
                  <a:srgbClr val="202124"/>
                </a:solidFill>
                <a:latin typeface="Bahnschrift Condensed" panose="020B0502040204020203" pitchFamily="34" charset="0"/>
              </a:rPr>
              <a:t>for</a:t>
            </a:r>
            <a:r>
              <a:rPr lang="cs-CZ">
                <a:solidFill>
                  <a:srgbClr val="202124"/>
                </a:solidFill>
                <a:latin typeface="Bahnschrift Condensed" panose="020B0502040204020203" pitchFamily="34" charset="0"/>
              </a:rPr>
              <a:t> </a:t>
            </a:r>
            <a:r>
              <a:rPr lang="cs-CZ" i="1" err="1">
                <a:solidFill>
                  <a:srgbClr val="202124"/>
                </a:solidFill>
                <a:latin typeface="Bahnschrift Condensed" panose="020B0502040204020203" pitchFamily="34" charset="0"/>
              </a:rPr>
              <a:t>ing</a:t>
            </a:r>
            <a:r>
              <a:rPr lang="cs-CZ" i="1">
                <a:solidFill>
                  <a:srgbClr val="202124"/>
                </a:solidFill>
                <a:latin typeface="Bahnschrift Condensed" panose="020B0502040204020203" pitchFamily="34" charset="0"/>
              </a:rPr>
              <a:t> </a:t>
            </a:r>
            <a:r>
              <a:rPr lang="cs-CZ">
                <a:solidFill>
                  <a:srgbClr val="202124"/>
                </a:solidFill>
                <a:latin typeface="Bahnschrift Condensed" panose="020B0502040204020203" pitchFamily="34" charset="0"/>
              </a:rPr>
              <a:t> in </a:t>
            </a:r>
            <a:r>
              <a:rPr lang="cs-CZ" err="1">
                <a:solidFill>
                  <a:srgbClr val="202124"/>
                </a:solidFill>
                <a:latin typeface="Bahnschrift Condensed" panose="020B0502040204020203" pitchFamily="34" charset="0"/>
              </a:rPr>
              <a:t>words</a:t>
            </a:r>
            <a:r>
              <a:rPr lang="cs-CZ">
                <a:solidFill>
                  <a:srgbClr val="202124"/>
                </a:solidFill>
                <a:latin typeface="Bahnschrift Condensed" panose="020B0502040204020203" pitchFamily="34" charset="0"/>
              </a:rPr>
              <a:t> such as </a:t>
            </a:r>
            <a:r>
              <a:rPr lang="cs-CZ" i="1" err="1">
                <a:solidFill>
                  <a:srgbClr val="202124"/>
                </a:solidFill>
                <a:latin typeface="Bahnschrift Condensed" panose="020B0502040204020203" pitchFamily="34" charset="0"/>
              </a:rPr>
              <a:t>goin</a:t>
            </a:r>
            <a:r>
              <a:rPr lang="cs-CZ" i="1">
                <a:solidFill>
                  <a:srgbClr val="202124"/>
                </a:solidFill>
                <a:latin typeface="Bahnschrift Condensed" panose="020B0502040204020203" pitchFamily="34" charset="0"/>
              </a:rPr>
              <a:t>‘, </a:t>
            </a:r>
            <a:r>
              <a:rPr lang="cs-CZ" i="1" err="1">
                <a:solidFill>
                  <a:srgbClr val="202124"/>
                </a:solidFill>
                <a:latin typeface="Bahnschrift Condensed" panose="020B0502040204020203" pitchFamily="34" charset="0"/>
              </a:rPr>
              <a:t>washin</a:t>
            </a:r>
            <a:r>
              <a:rPr lang="cs-CZ" i="1">
                <a:solidFill>
                  <a:srgbClr val="202124"/>
                </a:solidFill>
                <a:latin typeface="Bahnschrift Condensed" panose="020B0502040204020203" pitchFamily="34" charset="0"/>
              </a:rPr>
              <a:t>‘ </a:t>
            </a:r>
            <a:br>
              <a:rPr lang="cs-CZ" i="1">
                <a:solidFill>
                  <a:srgbClr val="202124"/>
                </a:solidFill>
                <a:latin typeface="Bahnschrift Condensed" panose="020B0502040204020203" pitchFamily="34" charset="0"/>
              </a:rPr>
            </a:br>
            <a:r>
              <a:rPr lang="cs-CZ" i="1">
                <a:solidFill>
                  <a:srgbClr val="202124"/>
                </a:solidFill>
                <a:latin typeface="Bahnschrift Condensed" panose="020B0502040204020203" pitchFamily="34" charset="0"/>
              </a:rPr>
              <a:t>- </a:t>
            </a:r>
            <a:r>
              <a:rPr lang="cs-CZ" err="1">
                <a:solidFill>
                  <a:srgbClr val="202124"/>
                </a:solidFill>
                <a:latin typeface="Bahnschrift Condensed" panose="020B0502040204020203" pitchFamily="34" charset="0"/>
              </a:rPr>
              <a:t>phrases</a:t>
            </a:r>
            <a:r>
              <a:rPr lang="cs-CZ">
                <a:solidFill>
                  <a:srgbClr val="202124"/>
                </a:solidFill>
                <a:latin typeface="Bahnschrift Condensed" panose="020B0502040204020203" pitchFamily="34" charset="0"/>
              </a:rPr>
              <a:t> </a:t>
            </a:r>
            <a:r>
              <a:rPr lang="cs-CZ" err="1">
                <a:solidFill>
                  <a:srgbClr val="202124"/>
                </a:solidFill>
                <a:latin typeface="Bahnschrift Condensed" panose="020B0502040204020203" pitchFamily="34" charset="0"/>
              </a:rPr>
              <a:t>like</a:t>
            </a:r>
            <a:r>
              <a:rPr lang="cs-CZ">
                <a:solidFill>
                  <a:srgbClr val="202124"/>
                </a:solidFill>
                <a:latin typeface="Bahnschrift Condensed" panose="020B0502040204020203" pitchFamily="34" charset="0"/>
              </a:rPr>
              <a:t> </a:t>
            </a:r>
            <a:r>
              <a:rPr lang="cs-CZ" i="1" err="1">
                <a:solidFill>
                  <a:srgbClr val="202124"/>
                </a:solidFill>
                <a:latin typeface="Bahnschrift Condensed" panose="020B0502040204020203" pitchFamily="34" charset="0"/>
              </a:rPr>
              <a:t>The</a:t>
            </a:r>
            <a:r>
              <a:rPr lang="cs-CZ" i="1">
                <a:solidFill>
                  <a:srgbClr val="202124"/>
                </a:solidFill>
                <a:latin typeface="Bahnschrift Condensed" panose="020B0502040204020203" pitchFamily="34" charset="0"/>
              </a:rPr>
              <a:t> car </a:t>
            </a:r>
            <a:r>
              <a:rPr lang="cs-CZ" i="1" err="1">
                <a:solidFill>
                  <a:srgbClr val="202124"/>
                </a:solidFill>
                <a:latin typeface="Bahnschrift Condensed" panose="020B0502040204020203" pitchFamily="34" charset="0"/>
              </a:rPr>
              <a:t>needs</a:t>
            </a:r>
            <a:r>
              <a:rPr lang="cs-CZ" i="1">
                <a:solidFill>
                  <a:srgbClr val="202124"/>
                </a:solidFill>
                <a:latin typeface="Bahnschrift Condensed" panose="020B0502040204020203" pitchFamily="34" charset="0"/>
              </a:rPr>
              <a:t> </a:t>
            </a:r>
            <a:r>
              <a:rPr lang="cs-CZ" i="1" err="1">
                <a:solidFill>
                  <a:srgbClr val="202124"/>
                </a:solidFill>
                <a:latin typeface="Bahnschrift Condensed" panose="020B0502040204020203" pitchFamily="34" charset="0"/>
              </a:rPr>
              <a:t>washing</a:t>
            </a:r>
            <a:r>
              <a:rPr lang="cs-CZ" i="1">
                <a:solidFill>
                  <a:srgbClr val="202124"/>
                </a:solidFill>
                <a:latin typeface="Bahnschrift Condensed" panose="020B0502040204020203" pitchFamily="34" charset="0"/>
              </a:rPr>
              <a:t> </a:t>
            </a:r>
            <a:r>
              <a:rPr lang="cs-CZ">
                <a:solidFill>
                  <a:srgbClr val="202124"/>
                </a:solidFill>
                <a:latin typeface="Bahnschrift Condensed" panose="020B0502040204020203" pitchFamily="34" charset="0"/>
              </a:rPr>
              <a:t>(</a:t>
            </a:r>
            <a:r>
              <a:rPr lang="cs-CZ" err="1">
                <a:solidFill>
                  <a:srgbClr val="202124"/>
                </a:solidFill>
                <a:latin typeface="Bahnschrift Condensed" panose="020B0502040204020203" pitchFamily="34" charset="0"/>
              </a:rPr>
              <a:t>need</a:t>
            </a:r>
            <a:r>
              <a:rPr lang="cs-CZ">
                <a:solidFill>
                  <a:srgbClr val="202124"/>
                </a:solidFill>
                <a:latin typeface="Bahnschrift Condensed" panose="020B0502040204020203" pitchFamily="34" charset="0"/>
              </a:rPr>
              <a:t> + </a:t>
            </a:r>
            <a:r>
              <a:rPr lang="cs-CZ" err="1">
                <a:solidFill>
                  <a:srgbClr val="202124"/>
                </a:solidFill>
                <a:latin typeface="Bahnschrift Condensed" panose="020B0502040204020203" pitchFamily="34" charset="0"/>
              </a:rPr>
              <a:t>present</a:t>
            </a:r>
            <a:r>
              <a:rPr lang="cs-CZ">
                <a:solidFill>
                  <a:srgbClr val="202124"/>
                </a:solidFill>
                <a:latin typeface="Bahnschrift Condensed" panose="020B0502040204020203" pitchFamily="34" charset="0"/>
              </a:rPr>
              <a:t> </a:t>
            </a:r>
            <a:r>
              <a:rPr lang="cs-CZ" err="1">
                <a:solidFill>
                  <a:srgbClr val="202124"/>
                </a:solidFill>
                <a:latin typeface="Bahnschrift Condensed" panose="020B0502040204020203" pitchFamily="34" charset="0"/>
              </a:rPr>
              <a:t>participle</a:t>
            </a:r>
            <a:r>
              <a:rPr lang="cs-CZ">
                <a:solidFill>
                  <a:srgbClr val="202124"/>
                </a:solidFill>
                <a:latin typeface="Bahnschrift Condensed" panose="020B0502040204020203" pitchFamily="34" charset="0"/>
              </a:rPr>
              <a:t>) </a:t>
            </a:r>
            <a:br>
              <a:rPr lang="cs-CZ">
                <a:solidFill>
                  <a:srgbClr val="202124"/>
                </a:solidFill>
                <a:latin typeface="Bahnschrift Condensed" panose="020B0502040204020203" pitchFamily="34" charset="0"/>
              </a:rPr>
            </a:br>
            <a:r>
              <a:rPr lang="cs-CZ">
                <a:solidFill>
                  <a:srgbClr val="202124"/>
                </a:solidFill>
                <a:latin typeface="Bahnschrift Condensed" panose="020B0502040204020203" pitchFamily="34" charset="0"/>
              </a:rPr>
              <a:t>- </a:t>
            </a:r>
            <a:r>
              <a:rPr lang="cs-CZ" err="1">
                <a:solidFill>
                  <a:srgbClr val="202124"/>
                </a:solidFill>
                <a:latin typeface="Bahnschrift Condensed" panose="020B0502040204020203" pitchFamily="34" charset="0"/>
              </a:rPr>
              <a:t>plural</a:t>
            </a:r>
            <a:r>
              <a:rPr lang="cs-CZ">
                <a:solidFill>
                  <a:srgbClr val="202124"/>
                </a:solidFill>
                <a:latin typeface="Bahnschrift Condensed" panose="020B0502040204020203" pitchFamily="34" charset="0"/>
              </a:rPr>
              <a:t> 2nd person </a:t>
            </a:r>
            <a:r>
              <a:rPr lang="cs-CZ" err="1">
                <a:solidFill>
                  <a:srgbClr val="202124"/>
                </a:solidFill>
                <a:latin typeface="Bahnschrift Condensed" panose="020B0502040204020203" pitchFamily="34" charset="0"/>
              </a:rPr>
              <a:t>pronoun</a:t>
            </a:r>
            <a:r>
              <a:rPr lang="cs-CZ">
                <a:solidFill>
                  <a:srgbClr val="202124"/>
                </a:solidFill>
                <a:latin typeface="Bahnschrift Condensed" panose="020B0502040204020203" pitchFamily="34" charset="0"/>
              </a:rPr>
              <a:t> </a:t>
            </a:r>
            <a:r>
              <a:rPr lang="cs-CZ" i="1" err="1">
                <a:solidFill>
                  <a:srgbClr val="202124"/>
                </a:solidFill>
                <a:latin typeface="Bahnschrift Condensed" panose="020B0502040204020203" pitchFamily="34" charset="0"/>
              </a:rPr>
              <a:t>yous</a:t>
            </a:r>
            <a:r>
              <a:rPr lang="cs-CZ" i="1">
                <a:solidFill>
                  <a:srgbClr val="202124"/>
                </a:solidFill>
                <a:latin typeface="Bahnschrift Condensed" panose="020B0502040204020203" pitchFamily="34" charset="0"/>
              </a:rPr>
              <a:t>(e)</a:t>
            </a:r>
            <a:br>
              <a:rPr lang="cs-CZ" i="1">
                <a:solidFill>
                  <a:srgbClr val="202124"/>
                </a:solidFill>
                <a:latin typeface="Bahnschrift Condensed" panose="020B0502040204020203" pitchFamily="34" charset="0"/>
              </a:rPr>
            </a:br>
            <a:r>
              <a:rPr lang="cs-CZ" i="1">
                <a:solidFill>
                  <a:srgbClr val="202124"/>
                </a:solidFill>
                <a:latin typeface="Bahnschrift Condensed" panose="020B0502040204020203" pitchFamily="34" charset="0"/>
              </a:rPr>
              <a:t>- </a:t>
            </a:r>
            <a:r>
              <a:rPr lang="cs-CZ">
                <a:solidFill>
                  <a:srgbClr val="202124"/>
                </a:solidFill>
                <a:latin typeface="Bahnschrift Condensed" panose="020B0502040204020203" pitchFamily="34" charset="0"/>
              </a:rPr>
              <a:t>tag </a:t>
            </a:r>
            <a:r>
              <a:rPr lang="cs-CZ" i="1" err="1">
                <a:solidFill>
                  <a:srgbClr val="202124"/>
                </a:solidFill>
                <a:latin typeface="Bahnschrift Condensed" panose="020B0502040204020203" pitchFamily="34" charset="0"/>
              </a:rPr>
              <a:t>hey</a:t>
            </a:r>
            <a:r>
              <a:rPr lang="cs-CZ" i="1">
                <a:solidFill>
                  <a:srgbClr val="202124"/>
                </a:solidFill>
                <a:latin typeface="Bahnschrift Condensed" panose="020B0502040204020203" pitchFamily="34" charset="0"/>
              </a:rPr>
              <a:t> </a:t>
            </a:r>
            <a:r>
              <a:rPr lang="cs-CZ">
                <a:solidFill>
                  <a:srgbClr val="202124"/>
                </a:solidFill>
                <a:latin typeface="Bahnschrift Condensed" panose="020B0502040204020203" pitchFamily="34" charset="0"/>
              </a:rPr>
              <a:t>in </a:t>
            </a:r>
            <a:r>
              <a:rPr lang="cs-CZ" err="1">
                <a:solidFill>
                  <a:srgbClr val="202124"/>
                </a:solidFill>
                <a:latin typeface="Bahnschrift Condensed" panose="020B0502040204020203" pitchFamily="34" charset="0"/>
              </a:rPr>
              <a:t>phrases</a:t>
            </a:r>
            <a:r>
              <a:rPr lang="cs-CZ">
                <a:solidFill>
                  <a:srgbClr val="202124"/>
                </a:solidFill>
                <a:latin typeface="Bahnschrift Condensed" panose="020B0502040204020203" pitchFamily="34" charset="0"/>
              </a:rPr>
              <a:t> </a:t>
            </a:r>
            <a:r>
              <a:rPr lang="cs-CZ" err="1">
                <a:solidFill>
                  <a:srgbClr val="202124"/>
                </a:solidFill>
                <a:latin typeface="Bahnschrift Condensed" panose="020B0502040204020203" pitchFamily="34" charset="0"/>
              </a:rPr>
              <a:t>like</a:t>
            </a:r>
            <a:r>
              <a:rPr lang="cs-CZ">
                <a:solidFill>
                  <a:srgbClr val="202124"/>
                </a:solidFill>
                <a:latin typeface="Bahnschrift Condensed" panose="020B0502040204020203" pitchFamily="34" charset="0"/>
              </a:rPr>
              <a:t> </a:t>
            </a:r>
            <a:r>
              <a:rPr lang="cs-CZ" i="1" err="1">
                <a:solidFill>
                  <a:srgbClr val="202124"/>
                </a:solidFill>
                <a:latin typeface="Bahnschrift Condensed" panose="020B0502040204020203" pitchFamily="34" charset="0"/>
              </a:rPr>
              <a:t>You‘re</a:t>
            </a:r>
            <a:r>
              <a:rPr lang="cs-CZ" i="1">
                <a:solidFill>
                  <a:srgbClr val="202124"/>
                </a:solidFill>
                <a:latin typeface="Bahnschrift Condensed" panose="020B0502040204020203" pitchFamily="34" charset="0"/>
              </a:rPr>
              <a:t> coming to </a:t>
            </a:r>
            <a:r>
              <a:rPr lang="cs-CZ" i="1" err="1">
                <a:solidFill>
                  <a:srgbClr val="202124"/>
                </a:solidFill>
                <a:latin typeface="Bahnschrift Condensed" panose="020B0502040204020203" pitchFamily="34" charset="0"/>
              </a:rPr>
              <a:t>dinner</a:t>
            </a:r>
            <a:r>
              <a:rPr lang="cs-CZ" i="1">
                <a:solidFill>
                  <a:srgbClr val="202124"/>
                </a:solidFill>
                <a:latin typeface="Bahnschrift Condensed" panose="020B0502040204020203" pitchFamily="34" charset="0"/>
              </a:rPr>
              <a:t>, </a:t>
            </a:r>
            <a:r>
              <a:rPr lang="cs-CZ" i="1" err="1">
                <a:solidFill>
                  <a:srgbClr val="202124"/>
                </a:solidFill>
                <a:latin typeface="Bahnschrift Condensed" panose="020B0502040204020203" pitchFamily="34" charset="0"/>
              </a:rPr>
              <a:t>hey</a:t>
            </a:r>
            <a:r>
              <a:rPr lang="cs-CZ" i="1">
                <a:solidFill>
                  <a:srgbClr val="202124"/>
                </a:solidFill>
                <a:latin typeface="Bahnschrift Condensed" panose="020B0502040204020203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i="1">
              <a:solidFill>
                <a:srgbClr val="202124"/>
              </a:solidFill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err="1">
                <a:solidFill>
                  <a:srgbClr val="202124"/>
                </a:solidFill>
                <a:latin typeface="Bahnschrift Condensed" panose="020B0502040204020203" pitchFamily="34" charset="0"/>
              </a:rPr>
              <a:t>Vocabulary</a:t>
            </a:r>
            <a:r>
              <a:rPr lang="cs-CZ">
                <a:solidFill>
                  <a:srgbClr val="202124"/>
                </a:solidFill>
                <a:latin typeface="Bahnschrift Condensed" panose="020B0502040204020203" pitchFamily="34" charset="0"/>
              </a:rPr>
              <a:t> </a:t>
            </a:r>
            <a:r>
              <a:rPr lang="cs-CZ" err="1">
                <a:solidFill>
                  <a:srgbClr val="202124"/>
                </a:solidFill>
                <a:latin typeface="Bahnschrift Condensed" panose="020B0502040204020203" pitchFamily="34" charset="0"/>
              </a:rPr>
              <a:t>affected</a:t>
            </a:r>
            <a:r>
              <a:rPr lang="cs-CZ">
                <a:solidFill>
                  <a:srgbClr val="202124"/>
                </a:solidFill>
                <a:latin typeface="Bahnschrift Condensed" panose="020B0502040204020203" pitchFamily="34" charset="0"/>
              </a:rPr>
              <a:t> by </a:t>
            </a:r>
            <a:r>
              <a:rPr lang="cs-CZ" err="1">
                <a:solidFill>
                  <a:srgbClr val="202124"/>
                </a:solidFill>
                <a:latin typeface="Bahnschrift Condensed" panose="020B0502040204020203" pitchFamily="34" charset="0"/>
              </a:rPr>
              <a:t>Finnish</a:t>
            </a:r>
            <a:r>
              <a:rPr lang="cs-CZ">
                <a:solidFill>
                  <a:srgbClr val="202124"/>
                </a:solidFill>
                <a:latin typeface="Bahnschrift Condensed" panose="020B0502040204020203" pitchFamily="34" charset="0"/>
              </a:rPr>
              <a:t>, </a:t>
            </a:r>
            <a:r>
              <a:rPr lang="cs-CZ" err="1">
                <a:solidFill>
                  <a:srgbClr val="202124"/>
                </a:solidFill>
                <a:latin typeface="Bahnschrift Condensed" panose="020B0502040204020203" pitchFamily="34" charset="0"/>
              </a:rPr>
              <a:t>original</a:t>
            </a:r>
            <a:r>
              <a:rPr lang="cs-CZ">
                <a:solidFill>
                  <a:srgbClr val="202124"/>
                </a:solidFill>
                <a:latin typeface="Bahnschrift Condensed" panose="020B0502040204020203" pitchFamily="34" charset="0"/>
              </a:rPr>
              <a:t> </a:t>
            </a:r>
            <a:r>
              <a:rPr lang="cs-CZ" err="1">
                <a:solidFill>
                  <a:srgbClr val="202124"/>
                </a:solidFill>
                <a:latin typeface="Bahnschrift Condensed" panose="020B0502040204020203" pitchFamily="34" charset="0"/>
              </a:rPr>
              <a:t>Ojibwa</a:t>
            </a:r>
            <a:r>
              <a:rPr lang="cs-CZ">
                <a:solidFill>
                  <a:srgbClr val="202124"/>
                </a:solidFill>
                <a:latin typeface="Bahnschrift Condensed" panose="020B0502040204020203" pitchFamily="34" charset="0"/>
              </a:rPr>
              <a:t> </a:t>
            </a:r>
            <a:r>
              <a:rPr lang="cs-CZ" err="1">
                <a:solidFill>
                  <a:srgbClr val="202124"/>
                </a:solidFill>
                <a:latin typeface="Bahnschrift Condensed" panose="020B0502040204020203" pitchFamily="34" charset="0"/>
              </a:rPr>
              <a:t>inhabitants</a:t>
            </a:r>
            <a:r>
              <a:rPr lang="cs-CZ">
                <a:solidFill>
                  <a:srgbClr val="202124"/>
                </a:solidFill>
                <a:latin typeface="Bahnschrift Condensed" panose="020B0502040204020203" pitchFamily="34" charset="0"/>
              </a:rPr>
              <a:t> and EU </a:t>
            </a:r>
            <a:r>
              <a:rPr lang="cs-CZ" err="1">
                <a:solidFill>
                  <a:srgbClr val="202124"/>
                </a:solidFill>
                <a:latin typeface="Bahnschrift Condensed" panose="020B0502040204020203" pitchFamily="34" charset="0"/>
              </a:rPr>
              <a:t>immigration</a:t>
            </a:r>
            <a:endParaRPr lang="cs-CZ"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>
              <a:latin typeface="Bahnschrift Condensed" panose="020B0502040204020203" pitchFamily="34" charset="0"/>
            </a:endParaRPr>
          </a:p>
        </p:txBody>
      </p:sp>
      <p:pic>
        <p:nvPicPr>
          <p:cNvPr id="3074" name="Picture 2" descr="Michigan Map with Counties">
            <a:extLst>
              <a:ext uri="{FF2B5EF4-FFF2-40B4-BE49-F238E27FC236}">
                <a16:creationId xmlns:a16="http://schemas.microsoft.com/office/drawing/2014/main" id="{9BAE6807-481E-4C5C-8D99-56B642462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456" y="2024264"/>
            <a:ext cx="3550868" cy="420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d Arrows Png PNG Transparent For Free Download.">
            <a:extLst>
              <a:ext uri="{FF2B5EF4-FFF2-40B4-BE49-F238E27FC236}">
                <a16:creationId xmlns:a16="http://schemas.microsoft.com/office/drawing/2014/main" id="{79D71BDB-49D7-4AEB-BEC0-97082F7BD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9447">
            <a:off x="8836105" y="912265"/>
            <a:ext cx="1619533" cy="16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BEF10C7-8C2F-450C-A2A7-6EF15F9C728C}"/>
              </a:ext>
            </a:extLst>
          </p:cNvPr>
          <p:cNvSpPr txBox="1"/>
          <p:nvPr/>
        </p:nvSpPr>
        <p:spPr>
          <a:xfrm>
            <a:off x="9764890" y="1521857"/>
            <a:ext cx="27247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err="1"/>
              <a:t>Keweenaw</a:t>
            </a:r>
            <a:r>
              <a:rPr lang="cs-CZ" sz="1500"/>
              <a:t> </a:t>
            </a:r>
            <a:r>
              <a:rPr lang="cs-CZ" sz="1500" err="1"/>
              <a:t>Peninsula</a:t>
            </a:r>
            <a:r>
              <a:rPr lang="cs-CZ" sz="15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5387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831F27-1010-4A6D-8815-659C40923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72" y="549365"/>
            <a:ext cx="9007232" cy="538276"/>
          </a:xfrm>
        </p:spPr>
        <p:txBody>
          <a:bodyPr>
            <a:noAutofit/>
          </a:bodyPr>
          <a:lstStyle/>
          <a:p>
            <a:r>
              <a:rPr lang="cs-CZ" sz="3500" dirty="0" err="1"/>
              <a:t>Bridging</a:t>
            </a:r>
            <a:r>
              <a:rPr lang="cs-CZ" sz="3500" dirty="0"/>
              <a:t> </a:t>
            </a:r>
            <a:r>
              <a:rPr lang="cs-CZ" sz="3500" dirty="0" err="1"/>
              <a:t>the</a:t>
            </a:r>
            <a:r>
              <a:rPr lang="cs-CZ" sz="3500" dirty="0"/>
              <a:t> </a:t>
            </a:r>
            <a:r>
              <a:rPr lang="cs-CZ" sz="3500" dirty="0" err="1"/>
              <a:t>great</a:t>
            </a:r>
            <a:r>
              <a:rPr lang="cs-CZ" sz="3500" dirty="0"/>
              <a:t> </a:t>
            </a:r>
            <a:r>
              <a:rPr lang="cs-CZ" sz="3500" dirty="0" err="1"/>
              <a:t>divide</a:t>
            </a:r>
            <a:r>
              <a:rPr lang="cs-CZ" sz="3500" dirty="0"/>
              <a:t> – </a:t>
            </a:r>
            <a:r>
              <a:rPr lang="cs-CZ" sz="3500" dirty="0" err="1"/>
              <a:t>african</a:t>
            </a:r>
            <a:r>
              <a:rPr lang="cs-CZ" sz="3500" dirty="0"/>
              <a:t> </a:t>
            </a:r>
            <a:r>
              <a:rPr lang="cs-CZ" sz="3500" dirty="0" err="1"/>
              <a:t>american</a:t>
            </a:r>
            <a:r>
              <a:rPr lang="cs-CZ" sz="3500" dirty="0"/>
              <a:t> </a:t>
            </a:r>
            <a:r>
              <a:rPr lang="cs-CZ" sz="3500" dirty="0" err="1"/>
              <a:t>english</a:t>
            </a:r>
            <a:endParaRPr lang="cs-CZ" sz="35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B84B443-DD8F-48DF-8C68-DB14CFC9B441}"/>
              </a:ext>
            </a:extLst>
          </p:cNvPr>
          <p:cNvSpPr txBox="1"/>
          <p:nvPr/>
        </p:nvSpPr>
        <p:spPr>
          <a:xfrm>
            <a:off x="346264" y="1446753"/>
            <a:ext cx="1172381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cs-CZ" dirty="0">
                <a:latin typeface="Bahnschrift Condensed" pitchFamily="34" charset="0"/>
              </a:rPr>
              <a:t> </a:t>
            </a:r>
            <a:r>
              <a:rPr lang="en-US" dirty="0">
                <a:latin typeface="Bahnschrift Condensed" pitchFamily="34" charset="0"/>
              </a:rPr>
              <a:t>African slaves – not sharing a common language and culture (strategy of slave traders) x other immigrants </a:t>
            </a: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latin typeface="Bahnschrift Condensed" pitchFamily="34" charset="0"/>
              </a:rPr>
              <a:t> </a:t>
            </a:r>
            <a:r>
              <a:rPr lang="en-US" dirty="0">
                <a:latin typeface="Bahnschrift Condensed" pitchFamily="34" charset="0"/>
              </a:rPr>
              <a:t>denied access to education → a unique linguistic identity </a:t>
            </a: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latin typeface="Bahnschrift Condensed" pitchFamily="34" charset="0"/>
              </a:rPr>
              <a:t> </a:t>
            </a:r>
            <a:r>
              <a:rPr lang="en-US" dirty="0">
                <a:latin typeface="Bahnschrift Condensed" pitchFamily="34" charset="0"/>
              </a:rPr>
              <a:t>the position of AAE – “a personal choice”, the Ebonics controversy in Oakland – categorized as a language outside English, genetic inferiority </a:t>
            </a:r>
            <a:br>
              <a:rPr lang="cs-CZ" dirty="0">
                <a:latin typeface="Bahnschrift Condensed" pitchFamily="34" charset="0"/>
              </a:rPr>
            </a:br>
            <a:endParaRPr lang="cs-CZ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latin typeface="Bahnschrift Condensed" pitchFamily="34" charset="0"/>
              </a:rPr>
              <a:t> </a:t>
            </a:r>
            <a:r>
              <a:rPr lang="en-US" b="1" dirty="0">
                <a:latin typeface="Bahnschrift Condensed" pitchFamily="34" charset="0"/>
              </a:rPr>
              <a:t>reduction of final consonant clusters</a:t>
            </a: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latin typeface="Bahnschrift Condensed" pitchFamily="34" charset="0"/>
              </a:rPr>
              <a:t> </a:t>
            </a:r>
            <a:r>
              <a:rPr lang="en-US" dirty="0">
                <a:latin typeface="Bahnschrift Condensed" pitchFamily="34" charset="0"/>
              </a:rPr>
              <a:t>Post-vocalic </a:t>
            </a:r>
            <a:r>
              <a:rPr lang="en-US" i="1" dirty="0">
                <a:latin typeface="Bahnschrift Condensed" pitchFamily="34" charset="0"/>
              </a:rPr>
              <a:t>r </a:t>
            </a:r>
            <a:r>
              <a:rPr lang="en-US" dirty="0">
                <a:latin typeface="Bahnschrift Condensed" pitchFamily="34" charset="0"/>
              </a:rPr>
              <a:t>absence</a:t>
            </a:r>
          </a:p>
          <a:p>
            <a:pPr fontAlgn="base">
              <a:buFont typeface="Arial" pitchFamily="34" charset="0"/>
              <a:buChar char="•"/>
            </a:pPr>
            <a:r>
              <a:rPr lang="cs-CZ" b="1" dirty="0">
                <a:latin typeface="Bahnschrift Condensed" pitchFamily="34" charset="0"/>
              </a:rPr>
              <a:t> </a:t>
            </a:r>
            <a:r>
              <a:rPr lang="en-US" b="1" dirty="0">
                <a:latin typeface="Bahnschrift Condensed" pitchFamily="34" charset="0"/>
              </a:rPr>
              <a:t>Phonological inversion</a:t>
            </a:r>
          </a:p>
          <a:p>
            <a:pPr fontAlgn="base">
              <a:buFont typeface="Arial" pitchFamily="34" charset="0"/>
              <a:buChar char="•"/>
            </a:pPr>
            <a:r>
              <a:rPr lang="en-US" i="1" dirty="0">
                <a:latin typeface="Bahnschrift Condensed" pitchFamily="34" charset="0"/>
              </a:rPr>
              <a:t>He </a:t>
            </a:r>
            <a:r>
              <a:rPr lang="en-US" b="1" i="1" dirty="0">
                <a:latin typeface="Bahnschrift Condensed" pitchFamily="34" charset="0"/>
              </a:rPr>
              <a:t>been </a:t>
            </a:r>
            <a:r>
              <a:rPr lang="en-US" i="1" dirty="0">
                <a:latin typeface="Bahnschrift Condensed" pitchFamily="34" charset="0"/>
              </a:rPr>
              <a:t>sad </a:t>
            </a:r>
            <a:r>
              <a:rPr lang="en-US" dirty="0">
                <a:latin typeface="Bahnschrift Condensed" pitchFamily="34" charset="0"/>
              </a:rPr>
              <a:t>– unstressed – a temporary past event, stressed – a past event stretching to the present </a:t>
            </a:r>
            <a:endParaRPr lang="cs-CZ" dirty="0">
              <a:latin typeface="Bahnschrift Condensed" pitchFamily="34" charset="0"/>
            </a:endParaRPr>
          </a:p>
          <a:p>
            <a:pPr fontAlgn="base"/>
            <a:br>
              <a:rPr lang="cs-CZ" dirty="0">
                <a:latin typeface="Bahnschrift Condensed" pitchFamily="34" charset="0"/>
              </a:rPr>
            </a:br>
            <a:r>
              <a:rPr lang="en-US" dirty="0">
                <a:latin typeface="Bahnschrift Condensed" pitchFamily="34" charset="0"/>
              </a:rPr>
              <a:t>African American are not a linguistically homogeneous group:</a:t>
            </a:r>
          </a:p>
          <a:p>
            <a:r>
              <a:rPr lang="en-US" b="1" u="sng" dirty="0">
                <a:latin typeface="Bahnschrift Condensed" pitchFamily="34" charset="0"/>
              </a:rPr>
              <a:t>Videos</a:t>
            </a:r>
            <a:endParaRPr lang="en-US" u="sng" dirty="0">
              <a:latin typeface="Bahnschrift Condensed" pitchFamily="34" charset="0"/>
            </a:endParaRPr>
          </a:p>
          <a:p>
            <a:pPr fontAlgn="base"/>
            <a:r>
              <a:rPr lang="en-US" b="1" dirty="0">
                <a:latin typeface="Bahnschrift Condensed" pitchFamily="34" charset="0"/>
              </a:rPr>
              <a:t>Chicago </a:t>
            </a:r>
            <a:r>
              <a:rPr lang="en-US" b="1" dirty="0" err="1">
                <a:latin typeface="Bahnschrift Condensed" pitchFamily="34" charset="0"/>
              </a:rPr>
              <a:t>Blaccent</a:t>
            </a:r>
            <a:r>
              <a:rPr lang="en-US" b="1" dirty="0">
                <a:latin typeface="Bahnschrift Condensed" pitchFamily="34" charset="0"/>
              </a:rPr>
              <a:t> – </a:t>
            </a:r>
            <a:r>
              <a:rPr lang="en-US" u="sng" dirty="0">
                <a:latin typeface="Bahnschrift Condensed" pitchFamily="34" charset="0"/>
                <a:hlinkClick r:id="rId2"/>
              </a:rPr>
              <a:t>https://www.youtube.com/watch?v=SlV3qCzM5uQ</a:t>
            </a:r>
            <a:endParaRPr lang="en-US" b="1" dirty="0">
              <a:latin typeface="Bahnschrift Condensed" pitchFamily="34" charset="0"/>
            </a:endParaRPr>
          </a:p>
          <a:p>
            <a:pPr lvl="1" fontAlgn="base"/>
            <a:r>
              <a:rPr lang="en-US" dirty="0">
                <a:latin typeface="Bahnschrift Condensed" pitchFamily="34" charset="0"/>
              </a:rPr>
              <a:t>Southern + Midwestern accent → the result of desegregation (https://www.chicagomag.com/city-life/the-blaccent-that-defines-chicago/)</a:t>
            </a:r>
          </a:p>
          <a:p>
            <a:pPr fontAlgn="base"/>
            <a:r>
              <a:rPr lang="en-US" b="1" dirty="0">
                <a:latin typeface="Bahnschrift Condensed" pitchFamily="34" charset="0"/>
              </a:rPr>
              <a:t>DIFFERENT “HOOD” ACCENTS – </a:t>
            </a:r>
            <a:r>
              <a:rPr lang="en-US" dirty="0">
                <a:latin typeface="Bahnschrift Condensed" pitchFamily="34" charset="0"/>
              </a:rPr>
              <a:t>https://www.youtube.com/watch?v=YMS70m-OzXo&amp;t=100s</a:t>
            </a:r>
            <a:endParaRPr lang="en-US" b="1" dirty="0">
              <a:latin typeface="Bahnschrift Condensed" pitchFamily="34" charset="0"/>
            </a:endParaRPr>
          </a:p>
          <a:p>
            <a:br>
              <a:rPr lang="en-US" dirty="0">
                <a:latin typeface="Bahnschrift Condensed" pitchFamily="34" charset="0"/>
              </a:rPr>
            </a:br>
            <a:endParaRPr lang="en-US" i="1" dirty="0">
              <a:latin typeface="Bahnschrift Condensed" pitchFamily="34" charset="0"/>
            </a:endParaRPr>
          </a:p>
          <a:p>
            <a:br>
              <a:rPr lang="en-US" dirty="0">
                <a:latin typeface="Bahnschrift Condensed" pitchFamily="34" charset="0"/>
              </a:rPr>
            </a:br>
            <a:endParaRPr lang="cs-CZ" dirty="0"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387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831F27-1010-4A6D-8815-659C40923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72" y="549365"/>
            <a:ext cx="9007232" cy="538276"/>
          </a:xfrm>
        </p:spPr>
        <p:txBody>
          <a:bodyPr>
            <a:noAutofit/>
          </a:bodyPr>
          <a:lstStyle/>
          <a:p>
            <a:r>
              <a:rPr lang="cs-CZ" sz="3500" dirty="0" err="1"/>
              <a:t>Bridging</a:t>
            </a:r>
            <a:r>
              <a:rPr lang="cs-CZ" sz="3500" dirty="0"/>
              <a:t> </a:t>
            </a:r>
            <a:r>
              <a:rPr lang="cs-CZ" sz="3500" dirty="0" err="1"/>
              <a:t>the</a:t>
            </a:r>
            <a:r>
              <a:rPr lang="cs-CZ" sz="3500" dirty="0"/>
              <a:t> </a:t>
            </a:r>
            <a:r>
              <a:rPr lang="cs-CZ" sz="3500" dirty="0" err="1"/>
              <a:t>great</a:t>
            </a:r>
            <a:r>
              <a:rPr lang="cs-CZ" sz="3500" dirty="0"/>
              <a:t> </a:t>
            </a:r>
            <a:r>
              <a:rPr lang="cs-CZ" sz="3500" dirty="0" err="1"/>
              <a:t>divide</a:t>
            </a:r>
            <a:r>
              <a:rPr lang="cs-CZ" sz="3500" dirty="0"/>
              <a:t> – </a:t>
            </a:r>
            <a:r>
              <a:rPr lang="cs-CZ" sz="3500" dirty="0" err="1"/>
              <a:t>african</a:t>
            </a:r>
            <a:r>
              <a:rPr lang="cs-CZ" sz="3500" dirty="0"/>
              <a:t> </a:t>
            </a:r>
            <a:r>
              <a:rPr lang="cs-CZ" sz="3500" dirty="0" err="1"/>
              <a:t>american</a:t>
            </a:r>
            <a:r>
              <a:rPr lang="cs-CZ" sz="3500" dirty="0"/>
              <a:t> </a:t>
            </a:r>
            <a:r>
              <a:rPr lang="cs-CZ" sz="3500" dirty="0" err="1"/>
              <a:t>english</a:t>
            </a:r>
            <a:endParaRPr lang="cs-CZ" sz="3500" dirty="0"/>
          </a:p>
        </p:txBody>
      </p:sp>
      <p:pic>
        <p:nvPicPr>
          <p:cNvPr id="43010" name="Picture 2" descr="AAVE Linguistic Characteristics | The AAVE Blog: A Closer Look at African  American Venacular Engli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5039" y="1063180"/>
            <a:ext cx="6257925" cy="4410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5387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831F27-1010-4A6D-8815-659C40923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72" y="549365"/>
            <a:ext cx="9007232" cy="538276"/>
          </a:xfrm>
        </p:spPr>
        <p:txBody>
          <a:bodyPr>
            <a:noAutofit/>
          </a:bodyPr>
          <a:lstStyle/>
          <a:p>
            <a:r>
              <a:rPr lang="cs-CZ" sz="3500" dirty="0" err="1"/>
              <a:t>Talkin</a:t>
            </a:r>
            <a:r>
              <a:rPr lang="cs-CZ" sz="3500" dirty="0"/>
              <a:t>‘ </a:t>
            </a:r>
            <a:r>
              <a:rPr lang="cs-CZ" sz="3500" dirty="0" err="1"/>
              <a:t>with</a:t>
            </a:r>
            <a:r>
              <a:rPr lang="cs-CZ" sz="3500" dirty="0"/>
              <a:t> mi </a:t>
            </a:r>
            <a:r>
              <a:rPr lang="cs-CZ" sz="3500" dirty="0" err="1"/>
              <a:t>gente</a:t>
            </a:r>
            <a:r>
              <a:rPr lang="cs-CZ" sz="3500" dirty="0"/>
              <a:t> (</a:t>
            </a:r>
            <a:r>
              <a:rPr lang="cs-CZ" sz="3500" dirty="0" err="1"/>
              <a:t>chicano</a:t>
            </a:r>
            <a:r>
              <a:rPr lang="cs-CZ" sz="3500" dirty="0"/>
              <a:t> </a:t>
            </a:r>
            <a:r>
              <a:rPr lang="cs-CZ" sz="3500" dirty="0" err="1"/>
              <a:t>english</a:t>
            </a:r>
            <a:r>
              <a:rPr lang="cs-CZ" sz="3500" dirty="0"/>
              <a:t>)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B84B443-DD8F-48DF-8C68-DB14CFC9B441}"/>
              </a:ext>
            </a:extLst>
          </p:cNvPr>
          <p:cNvSpPr txBox="1"/>
          <p:nvPr/>
        </p:nvSpPr>
        <p:spPr>
          <a:xfrm>
            <a:off x="346265" y="1446753"/>
            <a:ext cx="44543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cs-CZ" dirty="0">
                <a:latin typeface="Bahnschrift Condensed" pitchFamily="34" charset="0"/>
              </a:rPr>
              <a:t> </a:t>
            </a:r>
            <a:r>
              <a:rPr lang="en-US" dirty="0">
                <a:latin typeface="Bahnschrift Condensed" pitchFamily="34" charset="0"/>
              </a:rPr>
              <a:t>Southwest (California, Texas…) </a:t>
            </a:r>
            <a:br>
              <a:rPr lang="cs-CZ" dirty="0">
                <a:latin typeface="Bahnschrift Condensed" pitchFamily="34" charset="0"/>
              </a:rPr>
            </a:br>
            <a:endParaRPr lang="en-US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latin typeface="Bahnschrift Condensed" pitchFamily="34" charset="0"/>
              </a:rPr>
              <a:t> </a:t>
            </a:r>
            <a:r>
              <a:rPr lang="en-US" dirty="0">
                <a:latin typeface="Bahnschrift Condensed" pitchFamily="34" charset="0"/>
              </a:rPr>
              <a:t>product of a </a:t>
            </a:r>
            <a:r>
              <a:rPr lang="en-US" b="1" dirty="0">
                <a:latin typeface="Bahnschrift Condensed" pitchFamily="34" charset="0"/>
              </a:rPr>
              <a:t>bilingual setting </a:t>
            </a:r>
            <a:r>
              <a:rPr lang="en-US" dirty="0">
                <a:latin typeface="Bahnschrift Condensed" pitchFamily="34" charset="0"/>
              </a:rPr>
              <a:t>– English and Spanish</a:t>
            </a:r>
            <a:br>
              <a:rPr lang="cs-CZ" dirty="0">
                <a:latin typeface="Bahnschrift Condensed" pitchFamily="34" charset="0"/>
              </a:rPr>
            </a:br>
            <a:endParaRPr lang="en-US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latin typeface="Bahnschrift Condensed" pitchFamily="34" charset="0"/>
              </a:rPr>
              <a:t> </a:t>
            </a:r>
            <a:r>
              <a:rPr lang="en-US" dirty="0">
                <a:latin typeface="Bahnschrift Condensed" pitchFamily="34" charset="0"/>
              </a:rPr>
              <a:t>Chicano English is not “learner English” – many speakers of Chicano English don’t speak Spanish</a:t>
            </a:r>
            <a:br>
              <a:rPr lang="cs-CZ" dirty="0">
                <a:latin typeface="Bahnschrift Condensed" pitchFamily="34" charset="0"/>
              </a:rPr>
            </a:br>
            <a:endParaRPr lang="en-US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latin typeface="Bahnschrift Condensed" pitchFamily="34" charset="0"/>
              </a:rPr>
              <a:t> </a:t>
            </a:r>
            <a:r>
              <a:rPr lang="en-US" dirty="0">
                <a:latin typeface="Bahnschrift Condensed" pitchFamily="34" charset="0"/>
              </a:rPr>
              <a:t>usage of Spanish lexical items – </a:t>
            </a:r>
            <a:r>
              <a:rPr lang="en-US" b="1" dirty="0">
                <a:latin typeface="Bahnschrift Condensed" pitchFamily="34" charset="0"/>
              </a:rPr>
              <a:t>not code-switching </a:t>
            </a:r>
            <a:r>
              <a:rPr lang="en-US" dirty="0">
                <a:latin typeface="Bahnschrift Condensed" pitchFamily="34" charset="0"/>
              </a:rPr>
              <a:t>(</a:t>
            </a:r>
            <a:r>
              <a:rPr lang="en-US" dirty="0" err="1">
                <a:latin typeface="Bahnschrift Condensed" pitchFamily="34" charset="0"/>
              </a:rPr>
              <a:t>Spanglish</a:t>
            </a:r>
            <a:r>
              <a:rPr lang="en-US" dirty="0">
                <a:latin typeface="Bahnschrift Condensed" pitchFamily="34" charset="0"/>
              </a:rPr>
              <a:t>)</a:t>
            </a:r>
            <a:br>
              <a:rPr lang="cs-CZ" dirty="0">
                <a:latin typeface="Bahnschrift Condensed" pitchFamily="34" charset="0"/>
              </a:rPr>
            </a:br>
            <a:endParaRPr lang="en-US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latin typeface="Bahnschrift Condensed" pitchFamily="34" charset="0"/>
              </a:rPr>
              <a:t> </a:t>
            </a:r>
            <a:r>
              <a:rPr lang="en-US" dirty="0">
                <a:latin typeface="Bahnschrift Condensed" pitchFamily="34" charset="0"/>
              </a:rPr>
              <a:t>the </a:t>
            </a:r>
            <a:r>
              <a:rPr lang="en-US" i="1" dirty="0">
                <a:latin typeface="Bahnschrift Condensed" pitchFamily="34" charset="0"/>
              </a:rPr>
              <a:t>a</a:t>
            </a:r>
            <a:r>
              <a:rPr lang="en-US" dirty="0">
                <a:latin typeface="Bahnschrift Condensed" pitchFamily="34" charset="0"/>
              </a:rPr>
              <a:t> sound in </a:t>
            </a:r>
            <a:r>
              <a:rPr lang="en-US" i="1" dirty="0">
                <a:latin typeface="Bahnschrift Condensed" pitchFamily="34" charset="0"/>
              </a:rPr>
              <a:t>pasta, saw </a:t>
            </a:r>
            <a:r>
              <a:rPr lang="en-US" dirty="0">
                <a:latin typeface="Bahnschrift Condensed" pitchFamily="34" charset="0"/>
              </a:rPr>
              <a:t>→ more like the Spanish a</a:t>
            </a:r>
            <a:br>
              <a:rPr lang="cs-CZ" dirty="0">
                <a:latin typeface="Bahnschrift Condensed" pitchFamily="34" charset="0"/>
              </a:rPr>
            </a:br>
            <a:endParaRPr lang="en-US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en-US" i="1" dirty="0">
                <a:latin typeface="Bahnschrift Condensed" pitchFamily="34" charset="0"/>
              </a:rPr>
              <a:t>going </a:t>
            </a:r>
            <a:r>
              <a:rPr lang="en-US" dirty="0">
                <a:latin typeface="Bahnschrift Condensed" pitchFamily="34" charset="0"/>
              </a:rPr>
              <a:t>and </a:t>
            </a:r>
            <a:r>
              <a:rPr lang="en-US" i="1" dirty="0">
                <a:latin typeface="Bahnschrift Condensed" pitchFamily="34" charset="0"/>
              </a:rPr>
              <a:t>talking </a:t>
            </a:r>
            <a:r>
              <a:rPr lang="en-US" dirty="0">
                <a:latin typeface="Bahnschrift Condensed" pitchFamily="34" charset="0"/>
              </a:rPr>
              <a:t>– a higher vowel as in </a:t>
            </a:r>
            <a:r>
              <a:rPr lang="en-US" i="1" dirty="0" err="1">
                <a:latin typeface="Bahnschrift Condensed" pitchFamily="34" charset="0"/>
              </a:rPr>
              <a:t>sí</a:t>
            </a:r>
            <a:r>
              <a:rPr lang="en-US" i="1" dirty="0">
                <a:latin typeface="Bahnschrift Condensed" pitchFamily="34" charset="0"/>
              </a:rPr>
              <a:t> </a:t>
            </a:r>
            <a:r>
              <a:rPr lang="en-US" dirty="0">
                <a:latin typeface="Bahnschrift Condensed" pitchFamily="34" charset="0"/>
              </a:rPr>
              <a:t>in Spanish (possible influence on Valley Girl English)</a:t>
            </a:r>
            <a:endParaRPr lang="en-US" i="1" dirty="0">
              <a:latin typeface="Bahnschrift Condensed" pitchFamily="34" charset="0"/>
            </a:endParaRPr>
          </a:p>
          <a:p>
            <a:br>
              <a:rPr lang="en-US" dirty="0">
                <a:latin typeface="Bahnschrift Condensed" pitchFamily="34" charset="0"/>
              </a:rPr>
            </a:br>
            <a:endParaRPr lang="cs-CZ" dirty="0">
              <a:latin typeface="Bahnschrift Condensed" pitchFamily="34" charset="0"/>
            </a:endParaRPr>
          </a:p>
        </p:txBody>
      </p:sp>
      <p:pic>
        <p:nvPicPr>
          <p:cNvPr id="44034" name="Picture 2" descr="PPT - Mexican American English Dialect a.k.a. “Chicano” English PowerPoint  Presentation - ID:4378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3559" y="1450752"/>
            <a:ext cx="5197983" cy="3898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5387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831F27-1010-4A6D-8815-659C40923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60" y="997421"/>
            <a:ext cx="11220080" cy="538276"/>
          </a:xfrm>
        </p:spPr>
        <p:txBody>
          <a:bodyPr>
            <a:noAutofit/>
          </a:bodyPr>
          <a:lstStyle/>
          <a:p>
            <a:r>
              <a:rPr lang="en-US" sz="3600" dirty="0"/>
              <a:t>Stirring the Linguistic Gumbo – Cajun English</a:t>
            </a:r>
            <a:r>
              <a:rPr lang="cs-CZ" sz="3600" dirty="0"/>
              <a:t> (</a:t>
            </a:r>
            <a:r>
              <a:rPr lang="cs-CZ" sz="3600" dirty="0" err="1"/>
              <a:t>louisiana</a:t>
            </a:r>
            <a:r>
              <a:rPr lang="cs-CZ" sz="3600" dirty="0"/>
              <a:t>) </a:t>
            </a:r>
            <a:br>
              <a:rPr lang="en-US" sz="3600" dirty="0"/>
            </a:br>
            <a:br>
              <a:rPr lang="en-US" sz="3600" dirty="0"/>
            </a:br>
            <a:endParaRPr lang="cs-CZ" sz="35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B84B443-DD8F-48DF-8C68-DB14CFC9B441}"/>
              </a:ext>
            </a:extLst>
          </p:cNvPr>
          <p:cNvSpPr txBox="1"/>
          <p:nvPr/>
        </p:nvSpPr>
        <p:spPr>
          <a:xfrm>
            <a:off x="263969" y="1426857"/>
            <a:ext cx="76913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cs-CZ" dirty="0">
                <a:latin typeface="Bahnschrift Condensed" pitchFamily="34" charset="0"/>
              </a:rPr>
              <a:t> </a:t>
            </a:r>
            <a:r>
              <a:rPr lang="en-US" dirty="0">
                <a:latin typeface="Bahnschrift Condensed" pitchFamily="34" charset="0"/>
              </a:rPr>
              <a:t>Cajuns (The Acadians) – descendants of French settlers from Acadia (Canada, Nova Scotia) </a:t>
            </a:r>
            <a:br>
              <a:rPr lang="cs-CZ" dirty="0">
                <a:latin typeface="Bahnschrift Condensed" pitchFamily="34" charset="0"/>
              </a:rPr>
            </a:br>
            <a:endParaRPr lang="en-US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latin typeface="Bahnschrift Condensed" pitchFamily="34" charset="0"/>
              </a:rPr>
              <a:t> </a:t>
            </a:r>
            <a:r>
              <a:rPr lang="en-US" dirty="0">
                <a:latin typeface="Bahnschrift Condensed" pitchFamily="34" charset="0"/>
              </a:rPr>
              <a:t>preservation of some elements of French from mid-1700s (religious isolation)</a:t>
            </a:r>
            <a:br>
              <a:rPr lang="cs-CZ" dirty="0">
                <a:latin typeface="Bahnschrift Condensed" pitchFamily="34" charset="0"/>
              </a:rPr>
            </a:br>
            <a:endParaRPr lang="en-US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latin typeface="Bahnschrift Condensed" pitchFamily="34" charset="0"/>
              </a:rPr>
              <a:t> </a:t>
            </a:r>
            <a:r>
              <a:rPr lang="en-US" dirty="0">
                <a:latin typeface="Bahnschrift Condensed" pitchFamily="34" charset="0"/>
              </a:rPr>
              <a:t>affected by Native American tribes, German and Irish immigrants, African and Caribbean slaves, and the Spanish speaking </a:t>
            </a:r>
            <a:r>
              <a:rPr lang="en-US" dirty="0" err="1">
                <a:latin typeface="Bahnschrift Condensed" pitchFamily="34" charset="0"/>
              </a:rPr>
              <a:t>Isleños</a:t>
            </a:r>
            <a:r>
              <a:rPr lang="en-US" dirty="0">
                <a:latin typeface="Bahnschrift Condensed" pitchFamily="34" charset="0"/>
              </a:rPr>
              <a:t> from the Canary Islands.</a:t>
            </a:r>
            <a:endParaRPr lang="cs-CZ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endParaRPr lang="cs-CZ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b="1" dirty="0">
                <a:latin typeface="Bahnschrift Condensed" pitchFamily="34" charset="0"/>
              </a:rPr>
              <a:t> </a:t>
            </a:r>
            <a:r>
              <a:rPr lang="en-US" b="1" dirty="0">
                <a:latin typeface="Bahnschrift Condensed" pitchFamily="34" charset="0"/>
              </a:rPr>
              <a:t>five distinctive features:</a:t>
            </a:r>
            <a:r>
              <a:rPr lang="en-US" dirty="0">
                <a:latin typeface="Bahnschrift Condensed" pitchFamily="34" charset="0"/>
              </a:rPr>
              <a:t> vowel pronunciation, stress change, the lack of the </a:t>
            </a:r>
            <a:r>
              <a:rPr lang="en-US" i="1" dirty="0" err="1">
                <a:latin typeface="Bahnschrift Condensed" pitchFamily="34" charset="0"/>
              </a:rPr>
              <a:t>th</a:t>
            </a:r>
            <a:r>
              <a:rPr lang="en-US" i="1" dirty="0">
                <a:latin typeface="Bahnschrift Condensed" pitchFamily="34" charset="0"/>
              </a:rPr>
              <a:t> </a:t>
            </a:r>
            <a:r>
              <a:rPr lang="en-US" dirty="0">
                <a:latin typeface="Bahnschrift Condensed" pitchFamily="34" charset="0"/>
              </a:rPr>
              <a:t>phonemes, non-aspiration of </a:t>
            </a:r>
            <a:r>
              <a:rPr lang="en-US" i="1" dirty="0">
                <a:latin typeface="Bahnschrift Condensed" pitchFamily="34" charset="0"/>
              </a:rPr>
              <a:t>p, t </a:t>
            </a:r>
            <a:r>
              <a:rPr lang="en-US" dirty="0">
                <a:latin typeface="Bahnschrift Condensed" pitchFamily="34" charset="0"/>
              </a:rPr>
              <a:t>and </a:t>
            </a:r>
            <a:r>
              <a:rPr lang="en-US" i="1" dirty="0">
                <a:latin typeface="Bahnschrift Condensed" pitchFamily="34" charset="0"/>
              </a:rPr>
              <a:t>k</a:t>
            </a:r>
            <a:r>
              <a:rPr lang="en-US" dirty="0">
                <a:latin typeface="Bahnschrift Condensed" pitchFamily="34" charset="0"/>
              </a:rPr>
              <a:t> and lexical difference (x Southern Drawl)</a:t>
            </a: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latin typeface="Bahnschrift Condensed" pitchFamily="34" charset="0"/>
              </a:rPr>
              <a:t> </a:t>
            </a:r>
            <a:r>
              <a:rPr lang="en-US" dirty="0">
                <a:latin typeface="Bahnschrift Condensed" pitchFamily="34" charset="0"/>
              </a:rPr>
              <a:t>diphthongs change to </a:t>
            </a:r>
            <a:r>
              <a:rPr lang="en-US" dirty="0" err="1">
                <a:latin typeface="Bahnschrift Condensed" pitchFamily="34" charset="0"/>
              </a:rPr>
              <a:t>monophthongs</a:t>
            </a:r>
            <a:r>
              <a:rPr lang="en-US" dirty="0">
                <a:latin typeface="Bahnschrift Condensed" pitchFamily="34" charset="0"/>
              </a:rPr>
              <a:t> (</a:t>
            </a:r>
            <a:r>
              <a:rPr lang="en-US" i="1" dirty="0">
                <a:latin typeface="Bahnschrift Condensed" pitchFamily="34" charset="0"/>
              </a:rPr>
              <a:t>high, tie </a:t>
            </a:r>
            <a:r>
              <a:rPr lang="en-US" dirty="0">
                <a:latin typeface="Bahnschrift Condensed" pitchFamily="34" charset="0"/>
              </a:rPr>
              <a:t>→ ah</a:t>
            </a:r>
            <a:r>
              <a:rPr lang="en-US" i="1" dirty="0">
                <a:latin typeface="Bahnschrift Condensed" pitchFamily="34" charset="0"/>
              </a:rPr>
              <a:t>; tape </a:t>
            </a:r>
            <a:r>
              <a:rPr lang="en-US" dirty="0">
                <a:latin typeface="Bahnschrift Condensed" pitchFamily="34" charset="0"/>
              </a:rPr>
              <a:t>→ </a:t>
            </a:r>
            <a:r>
              <a:rPr lang="en-US" dirty="0" err="1">
                <a:latin typeface="Bahnschrift Condensed" pitchFamily="34" charset="0"/>
              </a:rPr>
              <a:t>ee</a:t>
            </a:r>
            <a:r>
              <a:rPr lang="en-US" dirty="0">
                <a:latin typeface="Bahnschrift Condensed" pitchFamily="34" charset="0"/>
              </a:rPr>
              <a:t> glide)</a:t>
            </a: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latin typeface="Bahnschrift Condensed" pitchFamily="34" charset="0"/>
              </a:rPr>
              <a:t> t</a:t>
            </a:r>
            <a:r>
              <a:rPr lang="en-US" dirty="0">
                <a:latin typeface="Bahnschrift Condensed" pitchFamily="34" charset="0"/>
              </a:rPr>
              <a:t>he syllable-final/phrase-final stress</a:t>
            </a: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latin typeface="Bahnschrift Condensed" pitchFamily="34" charset="0"/>
              </a:rPr>
              <a:t> </a:t>
            </a:r>
            <a:r>
              <a:rPr lang="en-US" dirty="0">
                <a:latin typeface="Bahnschrift Condensed" pitchFamily="34" charset="0"/>
              </a:rPr>
              <a:t>the replacement of the </a:t>
            </a:r>
            <a:r>
              <a:rPr lang="en-US" dirty="0" err="1">
                <a:latin typeface="Bahnschrift Condensed" pitchFamily="34" charset="0"/>
              </a:rPr>
              <a:t>th</a:t>
            </a:r>
            <a:r>
              <a:rPr lang="en-US" dirty="0">
                <a:latin typeface="Bahnschrift Condensed" pitchFamily="34" charset="0"/>
              </a:rPr>
              <a:t> sounds with a t or a d sound</a:t>
            </a:r>
          </a:p>
          <a:p>
            <a:pPr fontAlgn="base">
              <a:buFont typeface="Arial" pitchFamily="34" charset="0"/>
              <a:buChar char="•"/>
            </a:pPr>
            <a:r>
              <a:rPr lang="en-US" i="1" dirty="0">
                <a:latin typeface="Bahnschrift Condensed" pitchFamily="34" charset="0"/>
              </a:rPr>
              <a:t>p, t, k </a:t>
            </a:r>
            <a:r>
              <a:rPr lang="en-US" dirty="0">
                <a:latin typeface="Bahnschrift Condensed" pitchFamily="34" charset="0"/>
              </a:rPr>
              <a:t>without aspiration – pat sounds like  bat</a:t>
            </a:r>
            <a:endParaRPr lang="en-US" i="1" dirty="0">
              <a:latin typeface="Bahnschrift Condensed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latin typeface="Bahnschrift Condensed" pitchFamily="34" charset="0"/>
            </a:endParaRPr>
          </a:p>
          <a:p>
            <a:br>
              <a:rPr lang="en-US" dirty="0">
                <a:latin typeface="Bahnschrift Condensed" pitchFamily="34" charset="0"/>
              </a:rPr>
            </a:br>
            <a:endParaRPr lang="cs-CZ" dirty="0">
              <a:latin typeface="Bahnschrift Condensed" pitchFamily="34" charset="0"/>
            </a:endParaRPr>
          </a:p>
        </p:txBody>
      </p:sp>
      <p:pic>
        <p:nvPicPr>
          <p:cNvPr id="45058" name="Picture 2" descr="Cajun English - Wiki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2255" y="1500251"/>
            <a:ext cx="3992174" cy="3592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5387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831F27-1010-4A6D-8815-659C40923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60" y="997421"/>
            <a:ext cx="11220080" cy="538276"/>
          </a:xfrm>
        </p:spPr>
        <p:txBody>
          <a:bodyPr>
            <a:noAutofit/>
          </a:bodyPr>
          <a:lstStyle/>
          <a:p>
            <a:r>
              <a:rPr lang="en-US" sz="3600" dirty="0"/>
              <a:t>Fading Future for </a:t>
            </a:r>
            <a:r>
              <a:rPr lang="en-US" sz="3600" dirty="0" err="1"/>
              <a:t>Ferhoodled</a:t>
            </a:r>
            <a:r>
              <a:rPr lang="en-US" sz="3600" dirty="0"/>
              <a:t> English – Pennsylvania German</a:t>
            </a:r>
            <a:br>
              <a:rPr lang="en-US" sz="3600" dirty="0"/>
            </a:br>
            <a:br>
              <a:rPr lang="en-US" sz="3600" dirty="0"/>
            </a:br>
            <a:endParaRPr lang="cs-CZ" sz="35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B84B443-DD8F-48DF-8C68-DB14CFC9B441}"/>
              </a:ext>
            </a:extLst>
          </p:cNvPr>
          <p:cNvSpPr txBox="1"/>
          <p:nvPr/>
        </p:nvSpPr>
        <p:spPr>
          <a:xfrm>
            <a:off x="263969" y="1426857"/>
            <a:ext cx="76913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cs-CZ" dirty="0">
                <a:latin typeface="Bahnschrift Condensed" pitchFamily="34" charset="0"/>
              </a:rPr>
              <a:t> </a:t>
            </a:r>
            <a:r>
              <a:rPr lang="en-US" dirty="0">
                <a:latin typeface="Bahnschrift Condensed" pitchFamily="34" charset="0"/>
              </a:rPr>
              <a:t>The Pennsylvania Dutch – transformed from </a:t>
            </a:r>
            <a:r>
              <a:rPr lang="en-US" dirty="0" err="1">
                <a:latin typeface="Bahnschrift Condensed" pitchFamily="34" charset="0"/>
              </a:rPr>
              <a:t>Deitsch</a:t>
            </a:r>
            <a:r>
              <a:rPr lang="en-US" dirty="0">
                <a:latin typeface="Bahnschrift Condensed" pitchFamily="34" charset="0"/>
              </a:rPr>
              <a:t> (not Dutch, but German descendants) </a:t>
            </a:r>
            <a:br>
              <a:rPr lang="cs-CZ" dirty="0">
                <a:latin typeface="Bahnschrift Condensed" pitchFamily="34" charset="0"/>
              </a:rPr>
            </a:br>
            <a:endParaRPr lang="en-US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latin typeface="Bahnschrift Condensed" pitchFamily="34" charset="0"/>
              </a:rPr>
              <a:t> </a:t>
            </a:r>
            <a:r>
              <a:rPr lang="en-US" dirty="0">
                <a:latin typeface="Bahnschrift Condensed" pitchFamily="34" charset="0"/>
              </a:rPr>
              <a:t>the Plain and the Fancy – Amish and Mennonites x Lutherans, members of the Reformed Church</a:t>
            </a:r>
            <a:br>
              <a:rPr lang="cs-CZ" dirty="0">
                <a:latin typeface="Bahnschrift Condensed" pitchFamily="34" charset="0"/>
              </a:rPr>
            </a:br>
            <a:endParaRPr lang="en-US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latin typeface="Bahnschrift Condensed" pitchFamily="34" charset="0"/>
              </a:rPr>
              <a:t> </a:t>
            </a:r>
            <a:r>
              <a:rPr lang="en-US" dirty="0">
                <a:latin typeface="Bahnschrift Condensed" pitchFamily="34" charset="0"/>
              </a:rPr>
              <a:t>Pennsylvania German invaded by the outside influence, also mainly spoken in the Plain communities </a:t>
            </a:r>
            <a:br>
              <a:rPr lang="cs-CZ" dirty="0">
                <a:latin typeface="Bahnschrift Condensed" pitchFamily="34" charset="0"/>
              </a:rPr>
            </a:br>
            <a:endParaRPr lang="en-US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b="1" dirty="0">
                <a:latin typeface="Bahnschrift Condensed" pitchFamily="34" charset="0"/>
              </a:rPr>
              <a:t> </a:t>
            </a:r>
            <a:r>
              <a:rPr lang="en-US" b="1" dirty="0">
                <a:latin typeface="Bahnschrift Condensed" pitchFamily="34" charset="0"/>
              </a:rPr>
              <a:t>the </a:t>
            </a:r>
            <a:r>
              <a:rPr lang="en-US" b="1" dirty="0" err="1">
                <a:latin typeface="Bahnschrift Condensed" pitchFamily="34" charset="0"/>
              </a:rPr>
              <a:t>Dutchy</a:t>
            </a:r>
            <a:r>
              <a:rPr lang="en-US" b="1" dirty="0">
                <a:latin typeface="Bahnschrift Condensed" pitchFamily="34" charset="0"/>
              </a:rPr>
              <a:t> accent </a:t>
            </a:r>
          </a:p>
          <a:p>
            <a:pPr lvl="1" fontAlgn="base">
              <a:buFont typeface="Arial" pitchFamily="34" charset="0"/>
              <a:buChar char="•"/>
            </a:pPr>
            <a:r>
              <a:rPr lang="en-US" i="1" dirty="0">
                <a:latin typeface="Bahnschrift Condensed" pitchFamily="34" charset="0"/>
              </a:rPr>
              <a:t>j </a:t>
            </a:r>
            <a:r>
              <a:rPr lang="en-US" dirty="0">
                <a:latin typeface="Bahnschrift Condensed" pitchFamily="34" charset="0"/>
              </a:rPr>
              <a:t>→ </a:t>
            </a:r>
            <a:r>
              <a:rPr lang="en-US" i="1" dirty="0" err="1">
                <a:latin typeface="Bahnschrift Condensed" pitchFamily="34" charset="0"/>
              </a:rPr>
              <a:t>ch</a:t>
            </a:r>
            <a:r>
              <a:rPr lang="en-US" i="1" dirty="0">
                <a:latin typeface="Bahnschrift Condensed" pitchFamily="34" charset="0"/>
              </a:rPr>
              <a:t> </a:t>
            </a:r>
            <a:r>
              <a:rPr lang="en-US" dirty="0">
                <a:latin typeface="Bahnschrift Condensed" pitchFamily="34" charset="0"/>
              </a:rPr>
              <a:t>–</a:t>
            </a:r>
            <a:r>
              <a:rPr lang="en-US" i="1" dirty="0">
                <a:latin typeface="Bahnschrift Condensed" pitchFamily="34" charset="0"/>
              </a:rPr>
              <a:t> jars, juice</a:t>
            </a:r>
            <a:r>
              <a:rPr lang="en-US" dirty="0">
                <a:latin typeface="Bahnschrift Condensed" pitchFamily="34" charset="0"/>
              </a:rPr>
              <a:t> are pronounced as </a:t>
            </a:r>
            <a:r>
              <a:rPr lang="en-US" i="1" dirty="0">
                <a:latin typeface="Bahnschrift Condensed" pitchFamily="34" charset="0"/>
              </a:rPr>
              <a:t>chars, </a:t>
            </a:r>
            <a:r>
              <a:rPr lang="en-US" i="1" dirty="0" err="1">
                <a:latin typeface="Bahnschrift Condensed" pitchFamily="34" charset="0"/>
              </a:rPr>
              <a:t>chuice</a:t>
            </a:r>
            <a:endParaRPr lang="en-US" i="1" dirty="0">
              <a:latin typeface="Bahnschrift Condensed" pitchFamily="34" charset="0"/>
            </a:endParaRPr>
          </a:p>
          <a:p>
            <a:pPr lvl="1" fontAlgn="base">
              <a:buFont typeface="Arial" pitchFamily="34" charset="0"/>
              <a:buChar char="•"/>
            </a:pPr>
            <a:r>
              <a:rPr lang="en-US" i="1" dirty="0" err="1">
                <a:latin typeface="Bahnschrift Condensed" pitchFamily="34" charset="0"/>
              </a:rPr>
              <a:t>th</a:t>
            </a:r>
            <a:r>
              <a:rPr lang="en-US" i="1" dirty="0">
                <a:latin typeface="Bahnschrift Condensed" pitchFamily="34" charset="0"/>
              </a:rPr>
              <a:t> </a:t>
            </a:r>
            <a:r>
              <a:rPr lang="en-US" dirty="0">
                <a:latin typeface="Bahnschrift Condensed" pitchFamily="34" charset="0"/>
              </a:rPr>
              <a:t>→ </a:t>
            </a:r>
            <a:r>
              <a:rPr lang="en-US" i="1" dirty="0">
                <a:latin typeface="Bahnschrift Condensed" pitchFamily="34" charset="0"/>
              </a:rPr>
              <a:t>s </a:t>
            </a:r>
            <a:r>
              <a:rPr lang="en-US" dirty="0">
                <a:latin typeface="Bahnschrift Condensed" pitchFamily="34" charset="0"/>
              </a:rPr>
              <a:t>– </a:t>
            </a:r>
            <a:r>
              <a:rPr lang="en-US" i="1" dirty="0">
                <a:latin typeface="Bahnschrift Condensed" pitchFamily="34" charset="0"/>
              </a:rPr>
              <a:t>with</a:t>
            </a:r>
            <a:r>
              <a:rPr lang="en-US" dirty="0">
                <a:latin typeface="Bahnschrift Condensed" pitchFamily="34" charset="0"/>
              </a:rPr>
              <a:t>,  </a:t>
            </a:r>
            <a:r>
              <a:rPr lang="en-US" i="1" dirty="0">
                <a:latin typeface="Bahnschrift Condensed" pitchFamily="34" charset="0"/>
              </a:rPr>
              <a:t>thing</a:t>
            </a:r>
            <a:r>
              <a:rPr lang="en-US" dirty="0">
                <a:latin typeface="Bahnschrift Condensed" pitchFamily="34" charset="0"/>
              </a:rPr>
              <a:t> pronounced as </a:t>
            </a:r>
            <a:r>
              <a:rPr lang="en-US" i="1" dirty="0" err="1">
                <a:latin typeface="Bahnschrift Condensed" pitchFamily="34" charset="0"/>
              </a:rPr>
              <a:t>wiss</a:t>
            </a:r>
            <a:r>
              <a:rPr lang="en-US" i="1" dirty="0">
                <a:latin typeface="Bahnschrift Condensed" pitchFamily="34" charset="0"/>
              </a:rPr>
              <a:t>, sing</a:t>
            </a:r>
          </a:p>
          <a:p>
            <a:pPr lvl="1" fontAlgn="base">
              <a:buFont typeface="Arial" pitchFamily="34" charset="0"/>
              <a:buChar char="•"/>
            </a:pPr>
            <a:r>
              <a:rPr lang="en-US" i="1" dirty="0">
                <a:latin typeface="Bahnschrift Condensed" pitchFamily="34" charset="0"/>
              </a:rPr>
              <a:t>v </a:t>
            </a:r>
            <a:r>
              <a:rPr lang="en-US" dirty="0">
                <a:latin typeface="Bahnschrift Condensed" pitchFamily="34" charset="0"/>
              </a:rPr>
              <a:t>→ </a:t>
            </a:r>
            <a:r>
              <a:rPr lang="en-US" i="1" dirty="0">
                <a:latin typeface="Bahnschrift Condensed" pitchFamily="34" charset="0"/>
              </a:rPr>
              <a:t>w </a:t>
            </a:r>
            <a:r>
              <a:rPr lang="en-US" dirty="0">
                <a:latin typeface="Bahnschrift Condensed" pitchFamily="34" charset="0"/>
              </a:rPr>
              <a:t>– </a:t>
            </a:r>
            <a:r>
              <a:rPr lang="en-US" i="1" dirty="0">
                <a:latin typeface="Bahnschrift Condensed" pitchFamily="34" charset="0"/>
              </a:rPr>
              <a:t>visit, available</a:t>
            </a:r>
            <a:r>
              <a:rPr lang="en-US" dirty="0">
                <a:latin typeface="Bahnschrift Condensed" pitchFamily="34" charset="0"/>
              </a:rPr>
              <a:t> pronounced as  </a:t>
            </a:r>
            <a:r>
              <a:rPr lang="en-US" i="1" dirty="0" err="1">
                <a:latin typeface="Bahnschrift Condensed" pitchFamily="34" charset="0"/>
              </a:rPr>
              <a:t>wisit</a:t>
            </a:r>
            <a:r>
              <a:rPr lang="en-US" i="1" dirty="0">
                <a:latin typeface="Bahnschrift Condensed" pitchFamily="34" charset="0"/>
              </a:rPr>
              <a:t>, </a:t>
            </a:r>
            <a:r>
              <a:rPr lang="en-US" i="1" dirty="0" err="1">
                <a:latin typeface="Bahnschrift Condensed" pitchFamily="34" charset="0"/>
              </a:rPr>
              <a:t>awailable</a:t>
            </a:r>
            <a:endParaRPr lang="en-US" i="1" dirty="0">
              <a:latin typeface="Bahnschrift Condensed" pitchFamily="34" charset="0"/>
            </a:endParaRPr>
          </a:p>
          <a:p>
            <a:pPr lvl="1" fontAlgn="base">
              <a:buFont typeface="Arial" pitchFamily="34" charset="0"/>
              <a:buChar char="•"/>
            </a:pPr>
            <a:r>
              <a:rPr lang="en-US" i="1" dirty="0">
                <a:latin typeface="Bahnschrift Condensed" pitchFamily="34" charset="0"/>
              </a:rPr>
              <a:t>butter, nothing </a:t>
            </a:r>
            <a:r>
              <a:rPr lang="en-US" dirty="0">
                <a:latin typeface="Bahnschrift Condensed" pitchFamily="34" charset="0"/>
              </a:rPr>
              <a:t>and </a:t>
            </a:r>
            <a:r>
              <a:rPr lang="en-US" i="1" dirty="0">
                <a:latin typeface="Bahnschrift Condensed" pitchFamily="34" charset="0"/>
              </a:rPr>
              <a:t>until </a:t>
            </a:r>
            <a:r>
              <a:rPr lang="en-US" dirty="0">
                <a:latin typeface="Bahnschrift Condensed" pitchFamily="34" charset="0"/>
              </a:rPr>
              <a:t>→ </a:t>
            </a:r>
            <a:r>
              <a:rPr lang="en-US" i="1" dirty="0" err="1">
                <a:latin typeface="Bahnschrift Condensed" pitchFamily="34" charset="0"/>
              </a:rPr>
              <a:t>bawter</a:t>
            </a:r>
            <a:r>
              <a:rPr lang="en-US" i="1" dirty="0">
                <a:latin typeface="Bahnschrift Condensed" pitchFamily="34" charset="0"/>
              </a:rPr>
              <a:t>, </a:t>
            </a:r>
            <a:r>
              <a:rPr lang="en-US" i="1" dirty="0" err="1">
                <a:latin typeface="Bahnschrift Condensed" pitchFamily="34" charset="0"/>
              </a:rPr>
              <a:t>nawthing</a:t>
            </a:r>
            <a:r>
              <a:rPr lang="en-US" i="1" dirty="0">
                <a:latin typeface="Bahnschrift Condensed" pitchFamily="34" charset="0"/>
              </a:rPr>
              <a:t> </a:t>
            </a:r>
            <a:r>
              <a:rPr lang="en-US" dirty="0">
                <a:latin typeface="Bahnschrift Condensed" pitchFamily="34" charset="0"/>
              </a:rPr>
              <a:t>and </a:t>
            </a:r>
            <a:r>
              <a:rPr lang="en-US" i="1" dirty="0" err="1">
                <a:latin typeface="Bahnschrift Condensed" pitchFamily="34" charset="0"/>
              </a:rPr>
              <a:t>ontil</a:t>
            </a:r>
            <a:r>
              <a:rPr lang="en-US" i="1" dirty="0">
                <a:latin typeface="Bahnschrift Condensed" pitchFamily="34" charset="0"/>
              </a:rPr>
              <a:t> </a:t>
            </a:r>
            <a:br>
              <a:rPr lang="cs-CZ" i="1" dirty="0">
                <a:latin typeface="Bahnschrift Condensed" pitchFamily="34" charset="0"/>
              </a:rPr>
            </a:br>
            <a:endParaRPr lang="en-US" i="1" dirty="0">
              <a:latin typeface="Bahnschrift Condensed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i="1" dirty="0">
                <a:latin typeface="Bahnschrift Condensed" pitchFamily="34" charset="0"/>
              </a:rPr>
              <a:t>house, mountain, </a:t>
            </a:r>
            <a:r>
              <a:rPr lang="en-US" dirty="0">
                <a:latin typeface="Bahnschrift Condensed" pitchFamily="34" charset="0"/>
              </a:rPr>
              <a:t>and </a:t>
            </a:r>
            <a:r>
              <a:rPr lang="en-US" i="1" dirty="0">
                <a:latin typeface="Bahnschrift Condensed" pitchFamily="34" charset="0"/>
              </a:rPr>
              <a:t>down </a:t>
            </a:r>
            <a:r>
              <a:rPr lang="en-US" dirty="0">
                <a:latin typeface="Bahnschrift Condensed" pitchFamily="34" charset="0"/>
              </a:rPr>
              <a:t>→ </a:t>
            </a:r>
            <a:r>
              <a:rPr lang="en-US" i="1" dirty="0" err="1">
                <a:latin typeface="Bahnschrift Condensed" pitchFamily="34" charset="0"/>
              </a:rPr>
              <a:t>haase</a:t>
            </a:r>
            <a:r>
              <a:rPr lang="en-US" i="1" dirty="0">
                <a:latin typeface="Bahnschrift Condensed" pitchFamily="34" charset="0"/>
              </a:rPr>
              <a:t>, </a:t>
            </a:r>
            <a:r>
              <a:rPr lang="en-US" i="1" dirty="0" err="1">
                <a:latin typeface="Bahnschrift Condensed" pitchFamily="34" charset="0"/>
              </a:rPr>
              <a:t>maantain</a:t>
            </a:r>
            <a:r>
              <a:rPr lang="en-US" dirty="0">
                <a:latin typeface="Bahnschrift Condensed" pitchFamily="34" charset="0"/>
              </a:rPr>
              <a:t>, and </a:t>
            </a:r>
            <a:r>
              <a:rPr lang="en-US" i="1" dirty="0" err="1">
                <a:latin typeface="Bahnschrift Condensed" pitchFamily="34" charset="0"/>
              </a:rPr>
              <a:t>daan</a:t>
            </a:r>
            <a:endParaRPr lang="en-US" dirty="0">
              <a:latin typeface="Bahnschrift Condensed" pitchFamily="34" charset="0"/>
            </a:endParaRPr>
          </a:p>
          <a:p>
            <a:br>
              <a:rPr lang="en-US" dirty="0">
                <a:latin typeface="Bahnschrift Condensed" pitchFamily="34" charset="0"/>
              </a:rPr>
            </a:br>
            <a:endParaRPr lang="cs-CZ" dirty="0">
              <a:latin typeface="Bahnschrift Condensed" pitchFamily="34" charset="0"/>
            </a:endParaRPr>
          </a:p>
        </p:txBody>
      </p:sp>
      <p:pic>
        <p:nvPicPr>
          <p:cNvPr id="46082" name="Picture 2" descr="Pennsylvania - Wikipedia, friddja diehtosátnegir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7351" y="2966910"/>
            <a:ext cx="3857214" cy="23914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5387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831F27-1010-4A6D-8815-659C40923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208" y="375629"/>
            <a:ext cx="11220080" cy="538276"/>
          </a:xfrm>
        </p:spPr>
        <p:txBody>
          <a:bodyPr>
            <a:noAutofit/>
          </a:bodyPr>
          <a:lstStyle/>
          <a:p>
            <a:r>
              <a:rPr lang="en-US" sz="3600" dirty="0"/>
              <a:t>Doing the Charleston (South Carolina)</a:t>
            </a:r>
            <a:endParaRPr lang="cs-CZ" sz="36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B84B443-DD8F-48DF-8C68-DB14CFC9B441}"/>
              </a:ext>
            </a:extLst>
          </p:cNvPr>
          <p:cNvSpPr txBox="1"/>
          <p:nvPr/>
        </p:nvSpPr>
        <p:spPr>
          <a:xfrm>
            <a:off x="301752" y="933081"/>
            <a:ext cx="113580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cs-CZ" sz="1600" dirty="0">
                <a:latin typeface="Bahnschrift Condensed" pitchFamily="34" charset="0"/>
              </a:rPr>
              <a:t> </a:t>
            </a:r>
            <a:r>
              <a:rPr lang="en-US" sz="1600" dirty="0">
                <a:latin typeface="Bahnschrift Condensed" pitchFamily="34" charset="0"/>
              </a:rPr>
              <a:t>The first permanent English community established near present-day Charleston (1670)</a:t>
            </a:r>
            <a:r>
              <a:rPr lang="cs-CZ" sz="1600" dirty="0">
                <a:latin typeface="Bahnschrift Condensed" pitchFamily="34" charset="0"/>
              </a:rPr>
              <a:t>; import </a:t>
            </a:r>
            <a:r>
              <a:rPr lang="cs-CZ" sz="1600" dirty="0" err="1">
                <a:latin typeface="Bahnschrift Condensed" pitchFamily="34" charset="0"/>
              </a:rPr>
              <a:t>of</a:t>
            </a:r>
            <a:r>
              <a:rPr lang="cs-CZ" sz="1600" dirty="0">
                <a:latin typeface="Bahnschrift Condensed" pitchFamily="34" charset="0"/>
              </a:rPr>
              <a:t> </a:t>
            </a:r>
            <a:r>
              <a:rPr lang="cs-CZ" sz="1600" dirty="0" err="1">
                <a:latin typeface="Bahnschrift Condensed" pitchFamily="34" charset="0"/>
              </a:rPr>
              <a:t>African</a:t>
            </a:r>
            <a:r>
              <a:rPr lang="cs-CZ" sz="1600" dirty="0">
                <a:latin typeface="Bahnschrift Condensed" pitchFamily="34" charset="0"/>
              </a:rPr>
              <a:t> </a:t>
            </a:r>
            <a:r>
              <a:rPr lang="cs-CZ" sz="1600" dirty="0" err="1">
                <a:latin typeface="Bahnschrift Condensed" pitchFamily="34" charset="0"/>
              </a:rPr>
              <a:t>slaves</a:t>
            </a:r>
            <a:r>
              <a:rPr lang="cs-CZ" sz="1600" dirty="0">
                <a:latin typeface="Bahnschrift Condensed" pitchFamily="34" charset="0"/>
              </a:rPr>
              <a:t> </a:t>
            </a:r>
            <a:br>
              <a:rPr lang="cs-CZ" sz="1600" dirty="0">
                <a:latin typeface="Bahnschrift Condensed" pitchFamily="34" charset="0"/>
              </a:rPr>
            </a:br>
            <a:endParaRPr lang="en-US" sz="1600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sz="1600" dirty="0">
                <a:latin typeface="Bahnschrift Condensed" pitchFamily="34" charset="0"/>
              </a:rPr>
              <a:t> </a:t>
            </a:r>
            <a:r>
              <a:rPr lang="en-US" sz="1600" dirty="0">
                <a:latin typeface="Bahnschrift Condensed" pitchFamily="34" charset="0"/>
              </a:rPr>
              <a:t>an important hub of commerce and culture → devastated after the Civil War</a:t>
            </a:r>
            <a:br>
              <a:rPr lang="cs-CZ" sz="1600" dirty="0">
                <a:latin typeface="Bahnschrift Condensed" pitchFamily="34" charset="0"/>
              </a:rPr>
            </a:br>
            <a:endParaRPr lang="en-US" sz="1600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sz="1600" dirty="0">
                <a:latin typeface="Bahnschrift Condensed" pitchFamily="34" charset="0"/>
              </a:rPr>
              <a:t> </a:t>
            </a:r>
            <a:r>
              <a:rPr lang="en-US" sz="1600" dirty="0">
                <a:latin typeface="Bahnschrift Condensed" pitchFamily="34" charset="0"/>
              </a:rPr>
              <a:t>Charleston accent x </a:t>
            </a:r>
            <a:r>
              <a:rPr lang="en-US" sz="1600" b="1" dirty="0">
                <a:latin typeface="Bahnschrift Condensed" pitchFamily="34" charset="0"/>
              </a:rPr>
              <a:t>Gullah </a:t>
            </a:r>
            <a:r>
              <a:rPr lang="en-US" sz="1600" dirty="0">
                <a:latin typeface="Bahnschrift Condensed" pitchFamily="34" charset="0"/>
              </a:rPr>
              <a:t>→ influential </a:t>
            </a:r>
            <a:br>
              <a:rPr lang="cs-CZ" sz="1600" dirty="0">
                <a:latin typeface="Bahnschrift Condensed" pitchFamily="34" charset="0"/>
              </a:rPr>
            </a:br>
            <a:endParaRPr lang="cs-CZ" sz="1600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sz="1600" i="1" dirty="0">
                <a:latin typeface="Bahnschrift Condensed" pitchFamily="34" charset="0"/>
              </a:rPr>
              <a:t> </a:t>
            </a:r>
            <a:r>
              <a:rPr lang="en-US" sz="1600" i="1" dirty="0">
                <a:latin typeface="Bahnschrift Condensed" pitchFamily="34" charset="0"/>
              </a:rPr>
              <a:t>day </a:t>
            </a:r>
            <a:r>
              <a:rPr lang="en-US" sz="1600" dirty="0">
                <a:latin typeface="Bahnschrift Condensed" pitchFamily="34" charset="0"/>
              </a:rPr>
              <a:t>and </a:t>
            </a:r>
            <a:r>
              <a:rPr lang="en-US" sz="1600" i="1" dirty="0">
                <a:latin typeface="Bahnschrift Condensed" pitchFamily="34" charset="0"/>
              </a:rPr>
              <a:t>gate </a:t>
            </a:r>
            <a:r>
              <a:rPr lang="en-US" sz="1600" dirty="0">
                <a:latin typeface="Bahnschrift Condensed" pitchFamily="34" charset="0"/>
              </a:rPr>
              <a:t>→ </a:t>
            </a:r>
            <a:r>
              <a:rPr lang="en-US" sz="1600" dirty="0" err="1">
                <a:latin typeface="Bahnschrift Condensed" pitchFamily="34" charset="0"/>
              </a:rPr>
              <a:t>monophthongs</a:t>
            </a:r>
            <a:r>
              <a:rPr lang="en-US" sz="1600" dirty="0">
                <a:latin typeface="Bahnschrift Condensed" pitchFamily="34" charset="0"/>
              </a:rPr>
              <a:t> or</a:t>
            </a:r>
            <a:r>
              <a:rPr lang="en-US" sz="1600" b="1" dirty="0">
                <a:latin typeface="Bahnschrift Condensed" pitchFamily="34" charset="0"/>
              </a:rPr>
              <a:t> </a:t>
            </a:r>
            <a:r>
              <a:rPr lang="en-US" sz="1600" b="1" dirty="0" err="1">
                <a:latin typeface="Bahnschrift Condensed" pitchFamily="34" charset="0"/>
              </a:rPr>
              <a:t>ingliding</a:t>
            </a:r>
            <a:r>
              <a:rPr lang="en-US" sz="1600" b="1" dirty="0">
                <a:latin typeface="Bahnschrift Condensed" pitchFamily="34" charset="0"/>
              </a:rPr>
              <a:t> vowels: </a:t>
            </a:r>
          </a:p>
          <a:p>
            <a:pPr lvl="1" fontAlgn="base">
              <a:buFont typeface="Arial" pitchFamily="34" charset="0"/>
              <a:buChar char="•"/>
            </a:pPr>
            <a:r>
              <a:rPr lang="en-US" sz="1600" dirty="0">
                <a:latin typeface="Bahnschrift Condensed" pitchFamily="34" charset="0"/>
              </a:rPr>
              <a:t>the second element is pronounced with the tongue in neutral, central position</a:t>
            </a:r>
            <a:endParaRPr lang="en-US" sz="1600" b="1" dirty="0">
              <a:latin typeface="Bahnschrift Condensed" pitchFamily="34" charset="0"/>
            </a:endParaRPr>
          </a:p>
          <a:p>
            <a:pPr lvl="1" fontAlgn="base">
              <a:buFont typeface="Arial" pitchFamily="34" charset="0"/>
              <a:buChar char="•"/>
            </a:pPr>
            <a:r>
              <a:rPr lang="en-US" sz="1600" dirty="0">
                <a:latin typeface="Bahnschrift Condensed" pitchFamily="34" charset="0"/>
              </a:rPr>
              <a:t>Charleston – the tongue is closer to the roof of the mouth, not unlike in the vowels in bee and boo</a:t>
            </a:r>
          </a:p>
          <a:p>
            <a:pPr lvl="1" fontAlgn="base">
              <a:buFont typeface="Arial" pitchFamily="34" charset="0"/>
              <a:buChar char="•"/>
            </a:pPr>
            <a:r>
              <a:rPr lang="en-US" sz="1600" i="1" dirty="0">
                <a:latin typeface="Bahnschrift Condensed" pitchFamily="34" charset="0"/>
              </a:rPr>
              <a:t>→ gee-uh </a:t>
            </a:r>
            <a:r>
              <a:rPr lang="en-US" sz="1600" dirty="0">
                <a:latin typeface="Bahnschrift Condensed" pitchFamily="34" charset="0"/>
              </a:rPr>
              <a:t>and </a:t>
            </a:r>
            <a:r>
              <a:rPr lang="en-US" sz="1600" i="1" dirty="0">
                <a:latin typeface="Bahnschrift Condensed" pitchFamily="34" charset="0"/>
              </a:rPr>
              <a:t>gee-</a:t>
            </a:r>
            <a:r>
              <a:rPr lang="en-US" sz="1600" i="1" dirty="0" err="1">
                <a:latin typeface="Bahnschrift Condensed" pitchFamily="34" charset="0"/>
              </a:rPr>
              <a:t>yuht</a:t>
            </a:r>
            <a:br>
              <a:rPr lang="cs-CZ" sz="1600" i="1" dirty="0">
                <a:latin typeface="Bahnschrift Condensed" pitchFamily="34" charset="0"/>
              </a:rPr>
            </a:br>
            <a:endParaRPr lang="en-US" sz="1600" b="1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sz="1600" dirty="0">
                <a:latin typeface="Bahnschrift Condensed" pitchFamily="34" charset="0"/>
              </a:rPr>
              <a:t> </a:t>
            </a:r>
            <a:r>
              <a:rPr lang="en-US" sz="1600" dirty="0">
                <a:latin typeface="Bahnschrift Condensed" pitchFamily="34" charset="0"/>
              </a:rPr>
              <a:t>softened sound of </a:t>
            </a:r>
            <a:r>
              <a:rPr lang="en-US" sz="1600" i="1" dirty="0">
                <a:latin typeface="Bahnschrift Condensed" pitchFamily="34" charset="0"/>
              </a:rPr>
              <a:t>k </a:t>
            </a:r>
            <a:r>
              <a:rPr lang="en-US" sz="1600" dirty="0">
                <a:latin typeface="Bahnschrift Condensed" pitchFamily="34" charset="0"/>
              </a:rPr>
              <a:t>and </a:t>
            </a:r>
            <a:r>
              <a:rPr lang="en-US" sz="1600" i="1" dirty="0">
                <a:latin typeface="Bahnschrift Condensed" pitchFamily="34" charset="0"/>
              </a:rPr>
              <a:t>g </a:t>
            </a:r>
            <a:r>
              <a:rPr lang="en-US" sz="1600" dirty="0">
                <a:latin typeface="Bahnschrift Condensed" pitchFamily="34" charset="0"/>
              </a:rPr>
              <a:t>– </a:t>
            </a:r>
            <a:r>
              <a:rPr lang="en-US" sz="1600" i="1" dirty="0">
                <a:latin typeface="Bahnschrift Condensed" pitchFamily="34" charset="0"/>
              </a:rPr>
              <a:t>car </a:t>
            </a:r>
            <a:r>
              <a:rPr lang="en-US" sz="1600" dirty="0">
                <a:latin typeface="Bahnschrift Condensed" pitchFamily="34" charset="0"/>
              </a:rPr>
              <a:t>and </a:t>
            </a:r>
            <a:r>
              <a:rPr lang="en-US" sz="1600" i="1" dirty="0">
                <a:latin typeface="Bahnschrift Condensed" pitchFamily="34" charset="0"/>
              </a:rPr>
              <a:t>garden </a:t>
            </a:r>
            <a:r>
              <a:rPr lang="en-US" sz="1600" dirty="0">
                <a:latin typeface="Bahnschrift Condensed" pitchFamily="34" charset="0"/>
              </a:rPr>
              <a:t>→ </a:t>
            </a:r>
            <a:r>
              <a:rPr lang="en-US" sz="1600" i="1" dirty="0" err="1">
                <a:latin typeface="Bahnschrift Condensed" pitchFamily="34" charset="0"/>
              </a:rPr>
              <a:t>kyah</a:t>
            </a:r>
            <a:r>
              <a:rPr lang="en-US" sz="1600" i="1" dirty="0">
                <a:latin typeface="Bahnschrift Condensed" pitchFamily="34" charset="0"/>
              </a:rPr>
              <a:t> </a:t>
            </a:r>
            <a:r>
              <a:rPr lang="en-US" sz="1600" dirty="0">
                <a:latin typeface="Bahnschrift Condensed" pitchFamily="34" charset="0"/>
              </a:rPr>
              <a:t>and </a:t>
            </a:r>
            <a:r>
              <a:rPr lang="en-US" sz="1600" i="1" dirty="0" err="1">
                <a:latin typeface="Bahnschrift Condensed" pitchFamily="34" charset="0"/>
              </a:rPr>
              <a:t>gyahden</a:t>
            </a:r>
            <a:r>
              <a:rPr lang="en-US" sz="1600" i="1" dirty="0">
                <a:latin typeface="Bahnschrift Condensed" pitchFamily="34" charset="0"/>
              </a:rPr>
              <a:t> </a:t>
            </a:r>
            <a:br>
              <a:rPr lang="cs-CZ" sz="1600" i="1" dirty="0">
                <a:latin typeface="Bahnschrift Condensed" pitchFamily="34" charset="0"/>
              </a:rPr>
            </a:br>
            <a:endParaRPr lang="en-US" sz="1600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sz="1600" dirty="0">
                <a:latin typeface="Bahnschrift Condensed" pitchFamily="34" charset="0"/>
              </a:rPr>
              <a:t> </a:t>
            </a:r>
            <a:r>
              <a:rPr lang="en-US" sz="1600" dirty="0">
                <a:latin typeface="Bahnschrift Condensed" pitchFamily="34" charset="0"/>
              </a:rPr>
              <a:t>vowels beginning with the tongue in a higher position (</a:t>
            </a:r>
            <a:r>
              <a:rPr lang="en-US" sz="1600" i="1" dirty="0">
                <a:latin typeface="Bahnschrift Condensed" pitchFamily="34" charset="0"/>
              </a:rPr>
              <a:t>about </a:t>
            </a:r>
            <a:r>
              <a:rPr lang="en-US" sz="1600" dirty="0">
                <a:latin typeface="Bahnschrift Condensed" pitchFamily="34" charset="0"/>
              </a:rPr>
              <a:t>or </a:t>
            </a:r>
            <a:r>
              <a:rPr lang="en-US" sz="1600" i="1" dirty="0">
                <a:latin typeface="Bahnschrift Condensed" pitchFamily="34" charset="0"/>
              </a:rPr>
              <a:t>abroad) </a:t>
            </a:r>
            <a:r>
              <a:rPr lang="en-US" sz="1600" dirty="0">
                <a:latin typeface="Bahnschrift Condensed" pitchFamily="34" charset="0"/>
              </a:rPr>
              <a:t>– </a:t>
            </a:r>
            <a:r>
              <a:rPr lang="en-US" sz="1600" i="1" dirty="0">
                <a:latin typeface="Bahnschrift Condensed" pitchFamily="34" charset="0"/>
              </a:rPr>
              <a:t>like </a:t>
            </a:r>
            <a:r>
              <a:rPr lang="en-US" sz="1600" dirty="0">
                <a:latin typeface="Bahnschrift Condensed" pitchFamily="34" charset="0"/>
              </a:rPr>
              <a:t>and </a:t>
            </a:r>
            <a:r>
              <a:rPr lang="en-US" sz="1600" i="1" dirty="0">
                <a:latin typeface="Bahnschrift Condensed" pitchFamily="34" charset="0"/>
              </a:rPr>
              <a:t>rice </a:t>
            </a:r>
            <a:r>
              <a:rPr lang="en-US" sz="1600" dirty="0">
                <a:latin typeface="Bahnschrift Condensed" pitchFamily="34" charset="0"/>
              </a:rPr>
              <a:t>→ </a:t>
            </a:r>
            <a:r>
              <a:rPr lang="en-US" sz="1600" i="1" dirty="0">
                <a:latin typeface="Bahnschrift Condensed" pitchFamily="34" charset="0"/>
              </a:rPr>
              <a:t>lake </a:t>
            </a:r>
            <a:r>
              <a:rPr lang="en-US" sz="1600" dirty="0">
                <a:latin typeface="Bahnschrift Condensed" pitchFamily="34" charset="0"/>
              </a:rPr>
              <a:t>and </a:t>
            </a:r>
            <a:r>
              <a:rPr lang="en-US" sz="1600" i="1" dirty="0">
                <a:latin typeface="Bahnschrift Condensed" pitchFamily="34" charset="0"/>
              </a:rPr>
              <a:t>race</a:t>
            </a:r>
            <a:br>
              <a:rPr lang="cs-CZ" sz="1600" i="1" dirty="0">
                <a:latin typeface="Bahnschrift Condensed" pitchFamily="34" charset="0"/>
              </a:rPr>
            </a:br>
            <a:endParaRPr lang="en-US" sz="1600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sz="1600" dirty="0">
                <a:latin typeface="Bahnschrift Condensed" pitchFamily="34" charset="0"/>
              </a:rPr>
              <a:t> </a:t>
            </a:r>
            <a:r>
              <a:rPr lang="en-US" sz="1600" dirty="0">
                <a:latin typeface="Bahnschrift Condensed" pitchFamily="34" charset="0"/>
              </a:rPr>
              <a:t>a lack of distinction between certain vowels before </a:t>
            </a:r>
            <a:r>
              <a:rPr lang="en-US" sz="1600" i="1" dirty="0">
                <a:latin typeface="Bahnschrift Condensed" pitchFamily="34" charset="0"/>
              </a:rPr>
              <a:t>r </a:t>
            </a:r>
            <a:r>
              <a:rPr lang="en-US" sz="1600" dirty="0">
                <a:latin typeface="Bahnschrift Condensed" pitchFamily="34" charset="0"/>
              </a:rPr>
              <a:t>– </a:t>
            </a:r>
            <a:r>
              <a:rPr lang="en-US" sz="1600" i="1" dirty="0">
                <a:latin typeface="Bahnschrift Condensed" pitchFamily="34" charset="0"/>
              </a:rPr>
              <a:t>ear </a:t>
            </a:r>
            <a:r>
              <a:rPr lang="en-US" sz="1600" dirty="0">
                <a:latin typeface="Bahnschrift Condensed" pitchFamily="34" charset="0"/>
              </a:rPr>
              <a:t>pronounced as </a:t>
            </a:r>
            <a:r>
              <a:rPr lang="en-US" sz="1600" i="1" dirty="0">
                <a:latin typeface="Bahnschrift Condensed" pitchFamily="34" charset="0"/>
              </a:rPr>
              <a:t>air</a:t>
            </a:r>
            <a:r>
              <a:rPr lang="en-US" sz="1600" dirty="0">
                <a:latin typeface="Bahnschrift Condensed" pitchFamily="34" charset="0"/>
              </a:rPr>
              <a:t>, </a:t>
            </a:r>
            <a:r>
              <a:rPr lang="en-US" sz="1600" i="1" dirty="0">
                <a:latin typeface="Bahnschrift Condensed" pitchFamily="34" charset="0"/>
              </a:rPr>
              <a:t>hear </a:t>
            </a:r>
            <a:r>
              <a:rPr lang="en-US" sz="1600" dirty="0">
                <a:latin typeface="Bahnschrift Condensed" pitchFamily="34" charset="0"/>
              </a:rPr>
              <a:t>as </a:t>
            </a:r>
            <a:r>
              <a:rPr lang="en-US" sz="1600" i="1" dirty="0">
                <a:latin typeface="Bahnschrift Condensed" pitchFamily="34" charset="0"/>
              </a:rPr>
              <a:t>hair </a:t>
            </a:r>
            <a:r>
              <a:rPr lang="en-US" sz="1600" dirty="0">
                <a:latin typeface="Bahnschrift Condensed" pitchFamily="34" charset="0"/>
              </a:rPr>
              <a:t>and </a:t>
            </a:r>
            <a:r>
              <a:rPr lang="en-US" sz="1600" i="1" dirty="0">
                <a:latin typeface="Bahnschrift Condensed" pitchFamily="34" charset="0"/>
              </a:rPr>
              <a:t>beer </a:t>
            </a:r>
            <a:r>
              <a:rPr lang="en-US" sz="1600" dirty="0">
                <a:latin typeface="Bahnschrift Condensed" pitchFamily="34" charset="0"/>
              </a:rPr>
              <a:t>as </a:t>
            </a:r>
            <a:r>
              <a:rPr lang="en-US" sz="1600" i="1" dirty="0">
                <a:latin typeface="Bahnschrift Condensed" pitchFamily="34" charset="0"/>
              </a:rPr>
              <a:t>bear</a:t>
            </a:r>
            <a:br>
              <a:rPr lang="cs-CZ" sz="1600" i="1" dirty="0">
                <a:latin typeface="Bahnschrift Condensed" pitchFamily="34" charset="0"/>
              </a:rPr>
            </a:br>
            <a:r>
              <a:rPr lang="en-US" sz="1600" i="1" dirty="0">
                <a:latin typeface="Bahnschrift Condensed" pitchFamily="34" charset="0"/>
              </a:rPr>
              <a:t> </a:t>
            </a:r>
            <a:endParaRPr lang="en-US" sz="1600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sz="1600" i="1" dirty="0">
                <a:latin typeface="Bahnschrift Condensed" pitchFamily="34" charset="0"/>
              </a:rPr>
              <a:t> </a:t>
            </a:r>
            <a:r>
              <a:rPr lang="en-US" sz="1600" i="1" dirty="0">
                <a:latin typeface="Bahnschrift Condensed" pitchFamily="34" charset="0"/>
              </a:rPr>
              <a:t>book, put</a:t>
            </a:r>
            <a:r>
              <a:rPr lang="en-US" sz="1600" dirty="0">
                <a:latin typeface="Bahnschrift Condensed" pitchFamily="34" charset="0"/>
              </a:rPr>
              <a:t>, and </a:t>
            </a:r>
            <a:r>
              <a:rPr lang="en-US" sz="1600" i="1" dirty="0">
                <a:latin typeface="Bahnschrift Condensed" pitchFamily="34" charset="0"/>
              </a:rPr>
              <a:t>look </a:t>
            </a:r>
            <a:r>
              <a:rPr lang="en-US" sz="1600" dirty="0">
                <a:latin typeface="Bahnschrift Condensed" pitchFamily="34" charset="0"/>
              </a:rPr>
              <a:t>→ pronounced with the vowel of </a:t>
            </a:r>
            <a:r>
              <a:rPr lang="en-US" sz="1600" i="1" dirty="0">
                <a:latin typeface="Bahnschrift Condensed" pitchFamily="34" charset="0"/>
              </a:rPr>
              <a:t>buck</a:t>
            </a:r>
            <a:endParaRPr lang="en-US" sz="1600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endParaRPr lang="en-US" sz="1600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endParaRPr lang="cs-CZ" sz="1600" dirty="0">
              <a:latin typeface="Bahnschrift Condensed" pitchFamily="34" charset="0"/>
            </a:endParaRPr>
          </a:p>
        </p:txBody>
      </p:sp>
      <p:pic>
        <p:nvPicPr>
          <p:cNvPr id="48130" name="Picture 2" descr="Charleston (tanec) – Wikiped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4592" y="1504823"/>
            <a:ext cx="3096845" cy="41278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5387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831F27-1010-4A6D-8815-659C40923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16" y="476213"/>
            <a:ext cx="11220080" cy="538276"/>
          </a:xfrm>
        </p:spPr>
        <p:txBody>
          <a:bodyPr>
            <a:noAutofit/>
          </a:bodyPr>
          <a:lstStyle/>
          <a:p>
            <a:r>
              <a:rPr lang="en-US" sz="3600" dirty="0"/>
              <a:t>Doing the Charleston (South Carolina)</a:t>
            </a:r>
            <a:endParaRPr lang="cs-CZ" sz="35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B84B443-DD8F-48DF-8C68-DB14CFC9B441}"/>
              </a:ext>
            </a:extLst>
          </p:cNvPr>
          <p:cNvSpPr txBox="1"/>
          <p:nvPr/>
        </p:nvSpPr>
        <p:spPr>
          <a:xfrm>
            <a:off x="254824" y="1271409"/>
            <a:ext cx="113580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cs-CZ" dirty="0">
                <a:latin typeface="Bahnschrift Condensed" pitchFamily="34" charset="0"/>
              </a:rPr>
              <a:t> </a:t>
            </a:r>
            <a:r>
              <a:rPr lang="en-US" dirty="0">
                <a:latin typeface="Bahnschrift Condensed" pitchFamily="34" charset="0"/>
              </a:rPr>
              <a:t>migration, racial division → change</a:t>
            </a:r>
            <a:br>
              <a:rPr lang="cs-CZ" dirty="0">
                <a:latin typeface="Bahnschrift Condensed" pitchFamily="34" charset="0"/>
              </a:rPr>
            </a:br>
            <a:endParaRPr lang="en-US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latin typeface="Bahnschrift Condensed" pitchFamily="34" charset="0"/>
              </a:rPr>
              <a:t> t</a:t>
            </a:r>
            <a:r>
              <a:rPr lang="en-US" dirty="0">
                <a:latin typeface="Bahnschrift Condensed" pitchFamily="34" charset="0"/>
              </a:rPr>
              <a:t>he </a:t>
            </a:r>
            <a:r>
              <a:rPr lang="en-US" dirty="0" err="1">
                <a:latin typeface="Bahnschrift Condensed" pitchFamily="34" charset="0"/>
              </a:rPr>
              <a:t>unglided</a:t>
            </a:r>
            <a:r>
              <a:rPr lang="en-US" dirty="0">
                <a:latin typeface="Bahnschrift Condensed" pitchFamily="34" charset="0"/>
              </a:rPr>
              <a:t> and </a:t>
            </a:r>
            <a:r>
              <a:rPr lang="en-US" dirty="0" err="1">
                <a:latin typeface="Bahnschrift Condensed" pitchFamily="34" charset="0"/>
              </a:rPr>
              <a:t>ingliding</a:t>
            </a:r>
            <a:r>
              <a:rPr lang="en-US" dirty="0">
                <a:latin typeface="Bahnschrift Condensed" pitchFamily="34" charset="0"/>
              </a:rPr>
              <a:t> vowels, the raised initial part (rice, like) → mostly gone</a:t>
            </a:r>
            <a:br>
              <a:rPr lang="cs-CZ" dirty="0">
                <a:latin typeface="Bahnschrift Condensed" pitchFamily="34" charset="0"/>
              </a:rPr>
            </a:br>
            <a:endParaRPr lang="en-US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latin typeface="Bahnschrift Condensed" pitchFamily="34" charset="0"/>
              </a:rPr>
              <a:t> t</a:t>
            </a:r>
            <a:r>
              <a:rPr lang="en-US" dirty="0">
                <a:latin typeface="Bahnschrift Condensed" pitchFamily="34" charset="0"/>
              </a:rPr>
              <a:t>he lack of distinction between the vowels in </a:t>
            </a:r>
            <a:r>
              <a:rPr lang="en-US" i="1" dirty="0">
                <a:latin typeface="Bahnschrift Condensed" pitchFamily="34" charset="0"/>
              </a:rPr>
              <a:t>beer</a:t>
            </a:r>
            <a:r>
              <a:rPr lang="en-US" dirty="0">
                <a:latin typeface="Bahnschrift Condensed" pitchFamily="34" charset="0"/>
              </a:rPr>
              <a:t> and</a:t>
            </a:r>
            <a:r>
              <a:rPr lang="en-US" i="1" dirty="0">
                <a:latin typeface="Bahnschrift Condensed" pitchFamily="34" charset="0"/>
              </a:rPr>
              <a:t> bear</a:t>
            </a:r>
            <a:r>
              <a:rPr lang="en-US" dirty="0">
                <a:latin typeface="Bahnschrift Condensed" pitchFamily="34" charset="0"/>
              </a:rPr>
              <a:t> → remains</a:t>
            </a:r>
            <a:br>
              <a:rPr lang="cs-CZ" dirty="0">
                <a:latin typeface="Bahnschrift Condensed" pitchFamily="34" charset="0"/>
              </a:rPr>
            </a:br>
            <a:endParaRPr lang="en-US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latin typeface="Bahnschrift Condensed" pitchFamily="34" charset="0"/>
              </a:rPr>
              <a:t> </a:t>
            </a:r>
            <a:r>
              <a:rPr lang="en-US" dirty="0">
                <a:latin typeface="Bahnschrift Condensed" pitchFamily="34" charset="0"/>
              </a:rPr>
              <a:t>words such as </a:t>
            </a:r>
            <a:r>
              <a:rPr lang="en-US" dirty="0" err="1">
                <a:latin typeface="Bahnschrift Condensed" pitchFamily="34" charset="0"/>
              </a:rPr>
              <a:t>as</a:t>
            </a:r>
            <a:r>
              <a:rPr lang="en-US" dirty="0">
                <a:latin typeface="Bahnschrift Condensed" pitchFamily="34" charset="0"/>
              </a:rPr>
              <a:t> two, do, and boot – pronounced with the tongue moving to the front of the mouth, – </a:t>
            </a:r>
            <a:r>
              <a:rPr lang="en-US" i="1" dirty="0">
                <a:latin typeface="Bahnschrift Condensed" pitchFamily="34" charset="0"/>
              </a:rPr>
              <a:t>two</a:t>
            </a:r>
            <a:r>
              <a:rPr lang="en-US" dirty="0">
                <a:latin typeface="Bahnschrift Condensed" pitchFamily="34" charset="0"/>
              </a:rPr>
              <a:t> →  </a:t>
            </a:r>
            <a:r>
              <a:rPr lang="en-US" i="1" dirty="0">
                <a:latin typeface="Bahnschrift Condensed" pitchFamily="34" charset="0"/>
              </a:rPr>
              <a:t>tee-</a:t>
            </a:r>
            <a:r>
              <a:rPr lang="en-US" i="1" dirty="0" err="1">
                <a:latin typeface="Bahnschrift Condensed" pitchFamily="34" charset="0"/>
              </a:rPr>
              <a:t>oo</a:t>
            </a:r>
            <a:r>
              <a:rPr lang="en-US" i="1" dirty="0">
                <a:latin typeface="Bahnschrift Condensed" pitchFamily="34" charset="0"/>
              </a:rPr>
              <a:t> </a:t>
            </a:r>
            <a:r>
              <a:rPr lang="en-US" dirty="0">
                <a:latin typeface="Bahnschrift Condensed" pitchFamily="34" charset="0"/>
              </a:rPr>
              <a:t>(the South, California)</a:t>
            </a:r>
            <a:br>
              <a:rPr lang="cs-CZ" dirty="0">
                <a:latin typeface="Bahnschrift Condensed" pitchFamily="34" charset="0"/>
              </a:rPr>
            </a:br>
            <a:endParaRPr lang="en-US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en-US" i="1" dirty="0">
                <a:latin typeface="Bahnschrift Condensed" pitchFamily="34" charset="0"/>
              </a:rPr>
              <a:t>so, go </a:t>
            </a:r>
            <a:r>
              <a:rPr lang="en-US" dirty="0">
                <a:latin typeface="Bahnschrift Condensed" pitchFamily="34" charset="0"/>
              </a:rPr>
              <a:t>and </a:t>
            </a:r>
            <a:r>
              <a:rPr lang="en-US" i="1" dirty="0">
                <a:latin typeface="Bahnschrift Condensed" pitchFamily="34" charset="0"/>
              </a:rPr>
              <a:t>bone </a:t>
            </a:r>
            <a:r>
              <a:rPr lang="en-US" dirty="0">
                <a:latin typeface="Bahnschrift Condensed" pitchFamily="34" charset="0"/>
              </a:rPr>
              <a:t>the first element of the vowel is pronounced with the tongue in central – </a:t>
            </a:r>
            <a:r>
              <a:rPr lang="en-US" i="1" dirty="0">
                <a:latin typeface="Bahnschrift Condensed" pitchFamily="34" charset="0"/>
              </a:rPr>
              <a:t>bone </a:t>
            </a:r>
            <a:r>
              <a:rPr lang="en-US" dirty="0">
                <a:latin typeface="Bahnschrift Condensed" pitchFamily="34" charset="0"/>
              </a:rPr>
              <a:t>→ </a:t>
            </a:r>
            <a:r>
              <a:rPr lang="en-US" i="1" dirty="0">
                <a:latin typeface="Bahnschrift Condensed" pitchFamily="34" charset="0"/>
              </a:rPr>
              <a:t>bay-own </a:t>
            </a:r>
            <a:r>
              <a:rPr lang="en-US" dirty="0">
                <a:latin typeface="Bahnschrift Condensed" pitchFamily="34" charset="0"/>
              </a:rPr>
              <a:t>(the South, Philadelphia)</a:t>
            </a:r>
            <a:br>
              <a:rPr lang="cs-CZ" dirty="0">
                <a:latin typeface="Bahnschrift Condensed" pitchFamily="34" charset="0"/>
              </a:rPr>
            </a:br>
            <a:endParaRPr lang="en-US" i="1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latin typeface="Bahnschrift Condensed" pitchFamily="34" charset="0"/>
              </a:rPr>
              <a:t> </a:t>
            </a:r>
            <a:r>
              <a:rPr lang="en-US" dirty="0">
                <a:latin typeface="Bahnschrift Condensed" pitchFamily="34" charset="0"/>
              </a:rPr>
              <a:t>merger of the vowels in words such as </a:t>
            </a:r>
            <a:r>
              <a:rPr lang="en-US" i="1" dirty="0">
                <a:latin typeface="Bahnschrift Condensed" pitchFamily="34" charset="0"/>
              </a:rPr>
              <a:t>cot</a:t>
            </a:r>
            <a:r>
              <a:rPr lang="en-US" dirty="0">
                <a:latin typeface="Bahnschrift Condensed" pitchFamily="34" charset="0"/>
              </a:rPr>
              <a:t> and </a:t>
            </a:r>
            <a:r>
              <a:rPr lang="en-US" i="1" dirty="0">
                <a:latin typeface="Bahnschrift Condensed" pitchFamily="34" charset="0"/>
              </a:rPr>
              <a:t>caught</a:t>
            </a:r>
            <a:r>
              <a:rPr lang="en-US" dirty="0">
                <a:latin typeface="Bahnschrift Condensed" pitchFamily="34" charset="0"/>
              </a:rPr>
              <a:t> and </a:t>
            </a:r>
            <a:r>
              <a:rPr lang="en-US" i="1" dirty="0">
                <a:latin typeface="Bahnschrift Condensed" pitchFamily="34" charset="0"/>
              </a:rPr>
              <a:t>Don</a:t>
            </a:r>
            <a:r>
              <a:rPr lang="en-US" dirty="0">
                <a:latin typeface="Bahnschrift Condensed" pitchFamily="34" charset="0"/>
              </a:rPr>
              <a:t> and </a:t>
            </a:r>
            <a:r>
              <a:rPr lang="en-US" i="1" dirty="0">
                <a:latin typeface="Bahnschrift Condensed" pitchFamily="34" charset="0"/>
              </a:rPr>
              <a:t>dawn </a:t>
            </a:r>
            <a:r>
              <a:rPr lang="en-US" dirty="0">
                <a:latin typeface="Bahnschrift Condensed" pitchFamily="34" charset="0"/>
              </a:rPr>
              <a:t>(North American English in general), merger between </a:t>
            </a:r>
            <a:r>
              <a:rPr lang="en-US" i="1" dirty="0" err="1">
                <a:latin typeface="Bahnschrift Condensed" pitchFamily="34" charset="0"/>
              </a:rPr>
              <a:t>pinIpen</a:t>
            </a:r>
            <a:r>
              <a:rPr lang="en-US" dirty="0">
                <a:latin typeface="Bahnschrift Condensed" pitchFamily="34" charset="0"/>
              </a:rPr>
              <a:t>, </a:t>
            </a:r>
            <a:r>
              <a:rPr lang="en-US" i="1" dirty="0">
                <a:latin typeface="Bahnschrift Condensed" pitchFamily="34" charset="0"/>
              </a:rPr>
              <a:t>sinned/send </a:t>
            </a:r>
            <a:r>
              <a:rPr lang="en-US" dirty="0">
                <a:latin typeface="Bahnschrift Condensed" pitchFamily="34" charset="0"/>
              </a:rPr>
              <a:t>(the South)</a:t>
            </a:r>
            <a:br>
              <a:rPr lang="cs-CZ" dirty="0">
                <a:latin typeface="Bahnschrift Condensed" pitchFamily="34" charset="0"/>
              </a:rPr>
            </a:br>
            <a:endParaRPr lang="en-US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en-US" dirty="0">
                <a:latin typeface="Bahnschrift Condensed" pitchFamily="34" charset="0"/>
              </a:rPr>
              <a:t>→ not very Southern, perceived as Northerners or even Californians</a:t>
            </a:r>
          </a:p>
          <a:p>
            <a:pPr fontAlgn="base">
              <a:buFont typeface="Arial" pitchFamily="34" charset="0"/>
              <a:buChar char="•"/>
            </a:pPr>
            <a:endParaRPr lang="cs-CZ" dirty="0">
              <a:latin typeface="Bahnschrift Condensed" pitchFamily="34" charset="0"/>
            </a:endParaRPr>
          </a:p>
        </p:txBody>
      </p:sp>
      <p:pic>
        <p:nvPicPr>
          <p:cNvPr id="47106" name="Picture 2" descr="File:Map of USA SC.svg - Wikimedia Comm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1751" y="870522"/>
            <a:ext cx="2871089" cy="1866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5387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831F27-1010-4A6D-8815-659C40923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Stereotypes</a:t>
            </a:r>
            <a:r>
              <a:rPr lang="cs-CZ"/>
              <a:t> and </a:t>
            </a:r>
            <a:r>
              <a:rPr lang="cs-CZ" err="1"/>
              <a:t>perceptions</a:t>
            </a:r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CEB979-34C0-435D-B3E8-B1E81C3AE2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709047"/>
            <a:ext cx="10394707" cy="3311189"/>
          </a:xfrm>
        </p:spPr>
        <p:txBody>
          <a:bodyPr/>
          <a:lstStyle/>
          <a:p>
            <a:r>
              <a:rPr lang="cs-CZ" err="1"/>
              <a:t>Often</a:t>
            </a:r>
            <a:r>
              <a:rPr lang="cs-CZ"/>
              <a:t> </a:t>
            </a:r>
            <a:r>
              <a:rPr lang="cs-CZ" err="1"/>
              <a:t>unaccurate</a:t>
            </a:r>
            <a:r>
              <a:rPr lang="cs-CZ"/>
              <a:t> and </a:t>
            </a:r>
            <a:r>
              <a:rPr lang="cs-CZ" err="1"/>
              <a:t>unflattering</a:t>
            </a:r>
            <a:r>
              <a:rPr lang="cs-CZ"/>
              <a:t> but </a:t>
            </a:r>
            <a:r>
              <a:rPr lang="cs-CZ" err="1"/>
              <a:t>useful</a:t>
            </a:r>
            <a:r>
              <a:rPr lang="cs-CZ"/>
              <a:t>.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97181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831F27-1010-4A6D-8815-659C40923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19" y="962350"/>
            <a:ext cx="11220080" cy="538276"/>
          </a:xfrm>
        </p:spPr>
        <p:txBody>
          <a:bodyPr>
            <a:noAutofit/>
          </a:bodyPr>
          <a:lstStyle/>
          <a:p>
            <a:r>
              <a:rPr lang="en-US" sz="3600" dirty="0"/>
              <a:t>The Lone Star State of Speech</a:t>
            </a:r>
            <a:r>
              <a:rPr lang="cs-CZ" sz="3600" dirty="0"/>
              <a:t> (</a:t>
            </a:r>
            <a:r>
              <a:rPr lang="cs-CZ" sz="3600" dirty="0" err="1"/>
              <a:t>texas</a:t>
            </a:r>
            <a:r>
              <a:rPr lang="cs-CZ" sz="3600" dirty="0"/>
              <a:t>) </a:t>
            </a:r>
            <a:br>
              <a:rPr lang="en-US" sz="3600" dirty="0"/>
            </a:br>
            <a:br>
              <a:rPr lang="en-US" sz="3600" dirty="0"/>
            </a:br>
            <a:endParaRPr lang="cs-CZ" sz="35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B84B443-DD8F-48DF-8C68-DB14CFC9B441}"/>
              </a:ext>
            </a:extLst>
          </p:cNvPr>
          <p:cNvSpPr txBox="1"/>
          <p:nvPr/>
        </p:nvSpPr>
        <p:spPr>
          <a:xfrm>
            <a:off x="254824" y="1271409"/>
            <a:ext cx="113580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cs-CZ" dirty="0">
                <a:latin typeface="Bahnschrift Condensed" pitchFamily="34" charset="0"/>
              </a:rPr>
              <a:t> </a:t>
            </a:r>
            <a:r>
              <a:rPr lang="en-US" dirty="0">
                <a:latin typeface="Bahnschrift Condensed" pitchFamily="34" charset="0"/>
              </a:rPr>
              <a:t>English – the second language of the state – the Texas Revolution → mixing of the South Midland and Southern dialect – constricted postvocalic r in words like forty and intrusive r in words like </a:t>
            </a:r>
            <a:r>
              <a:rPr lang="en-US" dirty="0" err="1">
                <a:latin typeface="Bahnschrift Condensed" pitchFamily="34" charset="0"/>
              </a:rPr>
              <a:t>warsh</a:t>
            </a:r>
            <a:r>
              <a:rPr lang="en-US" dirty="0">
                <a:latin typeface="Bahnschrift Condensed" pitchFamily="34" charset="0"/>
              </a:rPr>
              <a:t> x non-</a:t>
            </a:r>
            <a:r>
              <a:rPr lang="en-US" dirty="0" err="1">
                <a:latin typeface="Bahnschrift Condensed" pitchFamily="34" charset="0"/>
              </a:rPr>
              <a:t>rhoticity</a:t>
            </a:r>
            <a:r>
              <a:rPr lang="en-US" dirty="0">
                <a:latin typeface="Bahnschrift Condensed" pitchFamily="34" charset="0"/>
              </a:rPr>
              <a:t> (</a:t>
            </a:r>
            <a:r>
              <a:rPr lang="en-US" i="1" dirty="0">
                <a:latin typeface="Bahnschrift Condensed" pitchFamily="34" charset="0"/>
              </a:rPr>
              <a:t>forty</a:t>
            </a:r>
            <a:r>
              <a:rPr lang="en-US" dirty="0">
                <a:latin typeface="Bahnschrift Condensed" pitchFamily="34" charset="0"/>
              </a:rPr>
              <a:t>, </a:t>
            </a:r>
            <a:r>
              <a:rPr lang="en-US" i="1" dirty="0">
                <a:latin typeface="Bahnschrift Condensed" pitchFamily="34" charset="0"/>
              </a:rPr>
              <a:t>four</a:t>
            </a:r>
            <a:r>
              <a:rPr lang="en-US" dirty="0">
                <a:latin typeface="Bahnschrift Condensed" pitchFamily="34" charset="0"/>
              </a:rPr>
              <a:t>)</a:t>
            </a:r>
            <a:br>
              <a:rPr lang="cs-CZ" dirty="0">
                <a:latin typeface="Bahnschrift Condensed" pitchFamily="34" charset="0"/>
              </a:rPr>
            </a:br>
            <a:endParaRPr lang="en-US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latin typeface="Bahnschrift Condensed" pitchFamily="34" charset="0"/>
              </a:rPr>
              <a:t> </a:t>
            </a:r>
            <a:r>
              <a:rPr lang="en-US" dirty="0">
                <a:latin typeface="Bahnschrift Condensed" pitchFamily="34" charset="0"/>
              </a:rPr>
              <a:t>the pen/pin merger</a:t>
            </a:r>
            <a:br>
              <a:rPr lang="cs-CZ" dirty="0">
                <a:latin typeface="Bahnschrift Condensed" pitchFamily="34" charset="0"/>
              </a:rPr>
            </a:br>
            <a:endParaRPr lang="en-US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latin typeface="Bahnschrift Condensed" pitchFamily="34" charset="0"/>
              </a:rPr>
              <a:t> </a:t>
            </a:r>
            <a:r>
              <a:rPr lang="en-US" dirty="0">
                <a:latin typeface="Bahnschrift Condensed" pitchFamily="34" charset="0"/>
              </a:rPr>
              <a:t>the loss of the </a:t>
            </a:r>
            <a:r>
              <a:rPr lang="en-US" dirty="0" err="1">
                <a:latin typeface="Bahnschrift Condensed" pitchFamily="34" charset="0"/>
              </a:rPr>
              <a:t>offglide</a:t>
            </a:r>
            <a:r>
              <a:rPr lang="en-US" dirty="0">
                <a:latin typeface="Bahnschrift Condensed" pitchFamily="34" charset="0"/>
              </a:rPr>
              <a:t> of </a:t>
            </a:r>
            <a:r>
              <a:rPr lang="en-US" dirty="0" err="1">
                <a:latin typeface="Bahnschrift Condensed" pitchFamily="34" charset="0"/>
              </a:rPr>
              <a:t>i</a:t>
            </a:r>
            <a:r>
              <a:rPr lang="en-US" dirty="0">
                <a:latin typeface="Bahnschrift Condensed" pitchFamily="34" charset="0"/>
              </a:rPr>
              <a:t> in words like</a:t>
            </a:r>
            <a:r>
              <a:rPr lang="en-US" i="1" dirty="0">
                <a:latin typeface="Bahnschrift Condensed" pitchFamily="34" charset="0"/>
              </a:rPr>
              <a:t> ride</a:t>
            </a:r>
            <a:r>
              <a:rPr lang="en-US" dirty="0">
                <a:latin typeface="Bahnschrift Condensed" pitchFamily="34" charset="0"/>
              </a:rPr>
              <a:t> and </a:t>
            </a:r>
            <a:r>
              <a:rPr lang="en-US" i="1" dirty="0">
                <a:latin typeface="Bahnschrift Condensed" pitchFamily="34" charset="0"/>
              </a:rPr>
              <a:t>right </a:t>
            </a:r>
            <a:r>
              <a:rPr lang="en-US" dirty="0">
                <a:latin typeface="Bahnschrift Condensed" pitchFamily="34" charset="0"/>
              </a:rPr>
              <a:t>→ </a:t>
            </a:r>
            <a:r>
              <a:rPr lang="en-US" i="1" dirty="0" err="1">
                <a:latin typeface="Bahnschrift Condensed" pitchFamily="34" charset="0"/>
              </a:rPr>
              <a:t>rahd</a:t>
            </a:r>
            <a:r>
              <a:rPr lang="en-US" i="1" dirty="0">
                <a:latin typeface="Bahnschrift Condensed" pitchFamily="34" charset="0"/>
              </a:rPr>
              <a:t> </a:t>
            </a:r>
            <a:r>
              <a:rPr lang="en-US" dirty="0">
                <a:latin typeface="Bahnschrift Condensed" pitchFamily="34" charset="0"/>
              </a:rPr>
              <a:t>and </a:t>
            </a:r>
            <a:r>
              <a:rPr lang="en-US" i="1" dirty="0" err="1">
                <a:latin typeface="Bahnschrift Condensed" pitchFamily="34" charset="0"/>
              </a:rPr>
              <a:t>raht</a:t>
            </a:r>
            <a:r>
              <a:rPr lang="en-US" i="1" dirty="0">
                <a:latin typeface="Bahnschrift Condensed" pitchFamily="34" charset="0"/>
              </a:rPr>
              <a:t> </a:t>
            </a:r>
            <a:br>
              <a:rPr lang="cs-CZ" i="1" dirty="0">
                <a:latin typeface="Bahnschrift Condensed" pitchFamily="34" charset="0"/>
              </a:rPr>
            </a:br>
            <a:endParaRPr lang="en-US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b="1" dirty="0">
                <a:latin typeface="Bahnschrift Condensed" pitchFamily="34" charset="0"/>
              </a:rPr>
              <a:t> </a:t>
            </a:r>
            <a:r>
              <a:rPr lang="en-US" b="1" dirty="0">
                <a:latin typeface="Bahnschrift Condensed" pitchFamily="34" charset="0"/>
              </a:rPr>
              <a:t>an emerging rural–urban linguistic split </a:t>
            </a:r>
            <a:r>
              <a:rPr lang="en-US" dirty="0">
                <a:latin typeface="Bahnschrift Condensed" pitchFamily="34" charset="0"/>
              </a:rPr>
              <a:t>→ the characteristic features disappearing in the city</a:t>
            </a:r>
            <a:br>
              <a:rPr lang="cs-CZ" dirty="0">
                <a:latin typeface="Bahnschrift Condensed" pitchFamily="34" charset="0"/>
              </a:rPr>
            </a:br>
            <a:endParaRPr lang="en-US" b="1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latin typeface="Bahnschrift Condensed" pitchFamily="34" charset="0"/>
              </a:rPr>
              <a:t> </a:t>
            </a:r>
            <a:r>
              <a:rPr lang="en-US" dirty="0">
                <a:latin typeface="Bahnschrift Condensed" pitchFamily="34" charset="0"/>
              </a:rPr>
              <a:t>new developing features: the caught/cot merger, tense/lax vowel pairs merger (</a:t>
            </a:r>
            <a:r>
              <a:rPr lang="en-US" i="1" dirty="0">
                <a:latin typeface="Bahnschrift Condensed" pitchFamily="34" charset="0"/>
              </a:rPr>
              <a:t>pool/pull) </a:t>
            </a:r>
            <a:br>
              <a:rPr lang="cs-CZ" i="1" dirty="0">
                <a:latin typeface="Bahnschrift Condensed" pitchFamily="34" charset="0"/>
              </a:rPr>
            </a:br>
            <a:endParaRPr lang="en-US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latin typeface="Bahnschrift Condensed" pitchFamily="34" charset="0"/>
              </a:rPr>
              <a:t> </a:t>
            </a:r>
            <a:r>
              <a:rPr lang="en-US" dirty="0">
                <a:latin typeface="Bahnschrift Condensed" pitchFamily="34" charset="0"/>
              </a:rPr>
              <a:t>migration from the Lower South (Louisiana, Mississippi, Alabama, Georgia, and South Carolina) and the Upper South (Tennessee, Kentucky, and North Carolina)</a:t>
            </a:r>
            <a:r>
              <a:rPr lang="cs-CZ" dirty="0">
                <a:latin typeface="Bahnschrift Condensed" pitchFamily="34" charset="0"/>
              </a:rPr>
              <a:t>; </a:t>
            </a:r>
            <a:r>
              <a:rPr lang="en-US" dirty="0">
                <a:latin typeface="Bahnschrift Condensed" pitchFamily="34" charset="0"/>
              </a:rPr>
              <a:t>European migration (Germans, Czechs, Poles)</a:t>
            </a:r>
            <a:r>
              <a:rPr lang="cs-CZ" dirty="0">
                <a:latin typeface="Bahnschrift Condensed" pitchFamily="34" charset="0"/>
              </a:rPr>
              <a:t>; </a:t>
            </a:r>
            <a:r>
              <a:rPr lang="en-US" dirty="0">
                <a:latin typeface="Bahnschrift Condensed" pitchFamily="34" charset="0"/>
              </a:rPr>
              <a:t>steady influx of </a:t>
            </a:r>
            <a:r>
              <a:rPr lang="en-US" b="1" dirty="0">
                <a:latin typeface="Bahnschrift Condensed" pitchFamily="34" charset="0"/>
              </a:rPr>
              <a:t>Mexicans → </a:t>
            </a:r>
            <a:r>
              <a:rPr lang="en-US" dirty="0">
                <a:latin typeface="Bahnschrift Condensed" pitchFamily="34" charset="0"/>
              </a:rPr>
              <a:t>maintaining the role of Spanish</a:t>
            </a:r>
          </a:p>
          <a:p>
            <a:pPr fontAlgn="base">
              <a:buFont typeface="Arial" pitchFamily="34" charset="0"/>
              <a:buChar char="•"/>
            </a:pPr>
            <a:endParaRPr lang="cs-CZ" dirty="0">
              <a:latin typeface="Bahnschrift Condensed" pitchFamily="34" charset="0"/>
            </a:endParaRPr>
          </a:p>
        </p:txBody>
      </p:sp>
      <p:pic>
        <p:nvPicPr>
          <p:cNvPr id="49154" name="Picture 2" descr="Texas Star Clip Art - Texas Flag Transparent Background , Free Transparent  Clipart - ClipartK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25013" y="1938056"/>
            <a:ext cx="2114550" cy="2162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5387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831F27-1010-4A6D-8815-659C40923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19" y="962350"/>
            <a:ext cx="11220080" cy="538276"/>
          </a:xfrm>
        </p:spPr>
        <p:txBody>
          <a:bodyPr>
            <a:noAutofit/>
          </a:bodyPr>
          <a:lstStyle/>
          <a:p>
            <a:r>
              <a:rPr lang="en-US" sz="3600" dirty="0"/>
              <a:t>Speaking the Big Easy (New Orleans, LA)</a:t>
            </a:r>
            <a:br>
              <a:rPr lang="en-US" sz="3600" dirty="0"/>
            </a:br>
            <a:br>
              <a:rPr lang="en-US" sz="3600" dirty="0"/>
            </a:br>
            <a:endParaRPr lang="cs-CZ" sz="35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B84B443-DD8F-48DF-8C68-DB14CFC9B441}"/>
              </a:ext>
            </a:extLst>
          </p:cNvPr>
          <p:cNvSpPr txBox="1"/>
          <p:nvPr/>
        </p:nvSpPr>
        <p:spPr>
          <a:xfrm>
            <a:off x="254824" y="1271409"/>
            <a:ext cx="113580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cs-CZ" dirty="0">
                <a:latin typeface="Bahnschrift Condensed" pitchFamily="34" charset="0"/>
              </a:rPr>
              <a:t>  </a:t>
            </a:r>
            <a:r>
              <a:rPr lang="en-US" dirty="0">
                <a:latin typeface="Bahnschrift Condensed" pitchFamily="34" charset="0"/>
              </a:rPr>
              <a:t>New Orleans (a Spanish colony) – mainly </a:t>
            </a:r>
            <a:r>
              <a:rPr lang="en-US" b="1" dirty="0">
                <a:latin typeface="Bahnschrift Condensed" pitchFamily="34" charset="0"/>
              </a:rPr>
              <a:t>French-speaking</a:t>
            </a:r>
            <a:r>
              <a:rPr lang="en-US" dirty="0">
                <a:latin typeface="Bahnschrift Condensed" pitchFamily="34" charset="0"/>
              </a:rPr>
              <a:t> at the time of the Louisiana Purchase in 1803 → English, AAVE, immigrants from Germany, Ireland, Italy</a:t>
            </a:r>
            <a:br>
              <a:rPr lang="cs-CZ" dirty="0">
                <a:latin typeface="Bahnschrift Condensed" pitchFamily="34" charset="0"/>
              </a:rPr>
            </a:br>
            <a:endParaRPr lang="en-US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latin typeface="Bahnschrift Condensed" pitchFamily="34" charset="0"/>
              </a:rPr>
              <a:t> </a:t>
            </a:r>
            <a:r>
              <a:rPr lang="en-US" dirty="0">
                <a:latin typeface="Bahnschrift Condensed" pitchFamily="34" charset="0"/>
              </a:rPr>
              <a:t>different from Cajun dialect</a:t>
            </a:r>
            <a:br>
              <a:rPr lang="cs-CZ" dirty="0">
                <a:latin typeface="Bahnschrift Condensed" pitchFamily="34" charset="0"/>
              </a:rPr>
            </a:br>
            <a:endParaRPr lang="en-US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latin typeface="Bahnschrift Condensed" pitchFamily="34" charset="0"/>
              </a:rPr>
              <a:t> </a:t>
            </a:r>
            <a:r>
              <a:rPr lang="en-US" dirty="0">
                <a:latin typeface="Bahnschrift Condensed" pitchFamily="34" charset="0"/>
              </a:rPr>
              <a:t>non-</a:t>
            </a:r>
            <a:r>
              <a:rPr lang="en-US" dirty="0" err="1">
                <a:latin typeface="Bahnschrift Condensed" pitchFamily="34" charset="0"/>
              </a:rPr>
              <a:t>rhotic</a:t>
            </a:r>
            <a:r>
              <a:rPr lang="en-US" dirty="0">
                <a:latin typeface="Bahnschrift Condensed" pitchFamily="34" charset="0"/>
              </a:rPr>
              <a:t> – </a:t>
            </a:r>
            <a:r>
              <a:rPr lang="en-US" i="1" dirty="0">
                <a:latin typeface="Bahnschrift Condensed" pitchFamily="34" charset="0"/>
              </a:rPr>
              <a:t>charmer </a:t>
            </a:r>
            <a:r>
              <a:rPr lang="en-US" dirty="0">
                <a:latin typeface="Bahnschrift Condensed" pitchFamily="34" charset="0"/>
              </a:rPr>
              <a:t>→ </a:t>
            </a:r>
            <a:r>
              <a:rPr lang="en-US" i="1" dirty="0">
                <a:latin typeface="Bahnschrift Condensed" pitchFamily="34" charset="0"/>
              </a:rPr>
              <a:t>chaw-</a:t>
            </a:r>
            <a:r>
              <a:rPr lang="en-US" i="1" dirty="0" err="1">
                <a:latin typeface="Bahnschrift Condensed" pitchFamily="34" charset="0"/>
              </a:rPr>
              <a:t>muh</a:t>
            </a:r>
            <a:r>
              <a:rPr lang="en-US" dirty="0">
                <a:latin typeface="Bahnschrift Condensed" pitchFamily="34" charset="0"/>
              </a:rPr>
              <a:t>, </a:t>
            </a:r>
            <a:r>
              <a:rPr lang="en-US" i="1" dirty="0">
                <a:latin typeface="Bahnschrift Condensed" pitchFamily="34" charset="0"/>
              </a:rPr>
              <a:t>autistic </a:t>
            </a:r>
            <a:r>
              <a:rPr lang="cs-CZ" i="1" dirty="0">
                <a:latin typeface="Bahnschrift Condensed" pitchFamily="34" charset="0"/>
              </a:rPr>
              <a:t> </a:t>
            </a:r>
            <a:r>
              <a:rPr lang="en-US" dirty="0">
                <a:latin typeface="Bahnschrift Condensed" pitchFamily="34" charset="0"/>
              </a:rPr>
              <a:t>and </a:t>
            </a:r>
            <a:r>
              <a:rPr lang="en-US" i="1" dirty="0">
                <a:latin typeface="Bahnschrift Condensed" pitchFamily="34" charset="0"/>
              </a:rPr>
              <a:t>artistic </a:t>
            </a:r>
            <a:r>
              <a:rPr lang="cs-CZ" i="1" dirty="0">
                <a:latin typeface="Bahnschrift Condensed" pitchFamily="34" charset="0"/>
              </a:rPr>
              <a:t> </a:t>
            </a:r>
            <a:r>
              <a:rPr lang="en-US" dirty="0">
                <a:latin typeface="Bahnschrift Condensed" pitchFamily="34" charset="0"/>
              </a:rPr>
              <a:t>are homophones</a:t>
            </a:r>
            <a:br>
              <a:rPr lang="cs-CZ" dirty="0">
                <a:latin typeface="Bahnschrift Condensed" pitchFamily="34" charset="0"/>
              </a:rPr>
            </a:br>
            <a:endParaRPr lang="en-US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latin typeface="Bahnschrift Condensed" pitchFamily="34" charset="0"/>
              </a:rPr>
              <a:t> </a:t>
            </a:r>
            <a:r>
              <a:rPr lang="en-US" dirty="0">
                <a:latin typeface="Bahnschrift Condensed" pitchFamily="34" charset="0"/>
              </a:rPr>
              <a:t>ɔː (as in awful) merges with ah sound → </a:t>
            </a:r>
            <a:r>
              <a:rPr lang="en-US" i="1" dirty="0">
                <a:latin typeface="Bahnschrift Condensed" pitchFamily="34" charset="0"/>
              </a:rPr>
              <a:t>John </a:t>
            </a:r>
            <a:r>
              <a:rPr lang="en-US" dirty="0">
                <a:latin typeface="Bahnschrift Condensed" pitchFamily="34" charset="0"/>
              </a:rPr>
              <a:t>and </a:t>
            </a:r>
            <a:r>
              <a:rPr lang="en-US" i="1" dirty="0">
                <a:latin typeface="Bahnschrift Condensed" pitchFamily="34" charset="0"/>
              </a:rPr>
              <a:t>lawn</a:t>
            </a:r>
            <a:r>
              <a:rPr lang="cs-CZ" i="1" dirty="0">
                <a:latin typeface="Bahnschrift Condensed" pitchFamily="34" charset="0"/>
              </a:rPr>
              <a:t> </a:t>
            </a:r>
            <a:r>
              <a:rPr lang="en-US" i="1" dirty="0">
                <a:latin typeface="Bahnschrift Condensed" pitchFamily="34" charset="0"/>
              </a:rPr>
              <a:t> </a:t>
            </a:r>
            <a:r>
              <a:rPr lang="en-US" dirty="0">
                <a:latin typeface="Bahnschrift Condensed" pitchFamily="34" charset="0"/>
              </a:rPr>
              <a:t>rhyme</a:t>
            </a:r>
            <a:br>
              <a:rPr lang="cs-CZ" dirty="0">
                <a:latin typeface="Bahnschrift Condensed" pitchFamily="34" charset="0"/>
              </a:rPr>
            </a:br>
            <a:endParaRPr lang="en-US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i="1" dirty="0">
                <a:latin typeface="Bahnschrift Condensed" pitchFamily="34" charset="0"/>
              </a:rPr>
              <a:t> </a:t>
            </a:r>
            <a:r>
              <a:rPr lang="en-US" i="1" dirty="0">
                <a:latin typeface="Bahnschrift Condensed" pitchFamily="34" charset="0"/>
              </a:rPr>
              <a:t>boil, oil, oysters,</a:t>
            </a:r>
            <a:r>
              <a:rPr lang="en-US" dirty="0">
                <a:latin typeface="Bahnschrift Condensed" pitchFamily="34" charset="0"/>
              </a:rPr>
              <a:t> and </a:t>
            </a:r>
            <a:r>
              <a:rPr lang="en-US" i="1" dirty="0">
                <a:latin typeface="Bahnschrift Condensed" pitchFamily="34" charset="0"/>
              </a:rPr>
              <a:t>toilet</a:t>
            </a:r>
            <a:r>
              <a:rPr lang="en-US" dirty="0">
                <a:latin typeface="Bahnschrift Condensed" pitchFamily="34" charset="0"/>
              </a:rPr>
              <a:t> → </a:t>
            </a:r>
            <a:r>
              <a:rPr lang="en-US" i="1" dirty="0" err="1">
                <a:latin typeface="Bahnschrift Condensed" pitchFamily="34" charset="0"/>
              </a:rPr>
              <a:t>berl</a:t>
            </a:r>
            <a:r>
              <a:rPr lang="en-US" i="1" dirty="0">
                <a:latin typeface="Bahnschrift Condensed" pitchFamily="34" charset="0"/>
              </a:rPr>
              <a:t>, earl, </a:t>
            </a:r>
            <a:r>
              <a:rPr lang="en-US" i="1" dirty="0" err="1">
                <a:latin typeface="Bahnschrift Condensed" pitchFamily="34" charset="0"/>
              </a:rPr>
              <a:t>ersters</a:t>
            </a:r>
            <a:r>
              <a:rPr lang="en-US" dirty="0">
                <a:latin typeface="Bahnschrift Condensed" pitchFamily="34" charset="0"/>
              </a:rPr>
              <a:t>, and </a:t>
            </a:r>
            <a:r>
              <a:rPr lang="en-US" i="1" dirty="0" err="1">
                <a:latin typeface="Bahnschrift Condensed" pitchFamily="34" charset="0"/>
              </a:rPr>
              <a:t>turlet</a:t>
            </a:r>
            <a:br>
              <a:rPr lang="cs-CZ" i="1" dirty="0">
                <a:latin typeface="Bahnschrift Condensed" pitchFamily="34" charset="0"/>
              </a:rPr>
            </a:br>
            <a:endParaRPr lang="en-US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latin typeface="Bahnschrift Condensed" pitchFamily="34" charset="0"/>
              </a:rPr>
              <a:t> </a:t>
            </a:r>
            <a:r>
              <a:rPr lang="en-US" dirty="0">
                <a:latin typeface="Bahnschrift Condensed" pitchFamily="34" charset="0"/>
              </a:rPr>
              <a:t>the word stress on the first syllable – </a:t>
            </a:r>
            <a:r>
              <a:rPr lang="en-US" i="1" dirty="0">
                <a:latin typeface="Bahnschrift Condensed" pitchFamily="34" charset="0"/>
              </a:rPr>
              <a:t>adult</a:t>
            </a:r>
            <a:r>
              <a:rPr lang="en-US" dirty="0">
                <a:latin typeface="Bahnschrift Condensed" pitchFamily="34" charset="0"/>
              </a:rPr>
              <a:t>, </a:t>
            </a:r>
            <a:r>
              <a:rPr lang="en-US" i="1" dirty="0">
                <a:latin typeface="Bahnschrift Condensed" pitchFamily="34" charset="0"/>
              </a:rPr>
              <a:t>cement</a:t>
            </a:r>
            <a:r>
              <a:rPr lang="en-US" dirty="0">
                <a:latin typeface="Bahnschrift Condensed" pitchFamily="34" charset="0"/>
              </a:rPr>
              <a:t>, </a:t>
            </a:r>
            <a:r>
              <a:rPr lang="en-US" i="1" dirty="0">
                <a:latin typeface="Bahnschrift Condensed" pitchFamily="34" charset="0"/>
              </a:rPr>
              <a:t>insurance</a:t>
            </a:r>
            <a:r>
              <a:rPr lang="en-US" dirty="0">
                <a:latin typeface="Bahnschrift Condensed" pitchFamily="34" charset="0"/>
              </a:rPr>
              <a:t>, and </a:t>
            </a:r>
            <a:r>
              <a:rPr lang="en-US" i="1" dirty="0">
                <a:latin typeface="Bahnschrift Condensed" pitchFamily="34" charset="0"/>
              </a:rPr>
              <a:t>umbrella</a:t>
            </a:r>
            <a:br>
              <a:rPr lang="cs-CZ" i="1" dirty="0">
                <a:latin typeface="Bahnschrift Condensed" pitchFamily="34" charset="0"/>
              </a:rPr>
            </a:br>
            <a:endParaRPr lang="en-US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u="sng" dirty="0">
                <a:latin typeface="Bahnschrift Condensed" pitchFamily="34" charset="0"/>
                <a:hlinkClick r:id="rId2"/>
              </a:rPr>
              <a:t> </a:t>
            </a:r>
            <a:r>
              <a:rPr lang="en-US" u="sng" dirty="0">
                <a:latin typeface="Bahnschrift Condensed" pitchFamily="34" charset="0"/>
                <a:hlinkClick r:id="rId2"/>
              </a:rPr>
              <a:t>https://www.youtube.com/watch?v=5Da2iw59ErU</a:t>
            </a:r>
            <a:r>
              <a:rPr lang="en-US" dirty="0">
                <a:latin typeface="Bahnschrift Condensed" pitchFamily="34" charset="0"/>
              </a:rPr>
              <a:t>  – </a:t>
            </a:r>
            <a:r>
              <a:rPr lang="en-US" dirty="0" err="1">
                <a:latin typeface="Bahnschrift Condensed" pitchFamily="34" charset="0"/>
              </a:rPr>
              <a:t>Dat</a:t>
            </a:r>
            <a:r>
              <a:rPr lang="en-US" dirty="0">
                <a:latin typeface="Bahnschrift Condensed" pitchFamily="34" charset="0"/>
              </a:rPr>
              <a:t> Talk: New Orleans Accents (especially 2:01 – 2:21)</a:t>
            </a:r>
            <a:br>
              <a:rPr lang="en-US" dirty="0">
                <a:latin typeface="Bahnschrift Condensed" pitchFamily="34" charset="0"/>
              </a:rPr>
            </a:br>
            <a:br>
              <a:rPr lang="en-US" dirty="0">
                <a:latin typeface="Bahnschrift Condensed" pitchFamily="34" charset="0"/>
              </a:rPr>
            </a:br>
            <a:endParaRPr lang="cs-CZ" dirty="0">
              <a:latin typeface="Bahnschrift Condensed" pitchFamily="34" charset="0"/>
            </a:endParaRPr>
          </a:p>
        </p:txBody>
      </p:sp>
      <p:pic>
        <p:nvPicPr>
          <p:cNvPr id="50178" name="Picture 2" descr="Ranní ptáče: USA jsou v pohotovosti. Samsung představil nové telefony. Reese  Witherspoon má dalšího mazlíčka | Luxury Prague Lif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81286" y="1872576"/>
            <a:ext cx="2616316" cy="40029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53874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831F27-1010-4A6D-8815-659C40923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19" y="962350"/>
            <a:ext cx="11220080" cy="538276"/>
          </a:xfrm>
        </p:spPr>
        <p:txBody>
          <a:bodyPr>
            <a:noAutofit/>
          </a:bodyPr>
          <a:lstStyle/>
          <a:p>
            <a:r>
              <a:rPr lang="en-US" sz="3600" dirty="0"/>
              <a:t>Getting Real in the Golden State (California)</a:t>
            </a:r>
            <a:br>
              <a:rPr lang="en-US" sz="3600" dirty="0"/>
            </a:br>
            <a:br>
              <a:rPr lang="en-US" sz="3600" dirty="0"/>
            </a:br>
            <a:endParaRPr lang="cs-CZ" sz="35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B84B443-DD8F-48DF-8C68-DB14CFC9B441}"/>
              </a:ext>
            </a:extLst>
          </p:cNvPr>
          <p:cNvSpPr txBox="1"/>
          <p:nvPr/>
        </p:nvSpPr>
        <p:spPr>
          <a:xfrm>
            <a:off x="254824" y="1271409"/>
            <a:ext cx="823742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cs-CZ" sz="1600" dirty="0">
                <a:latin typeface="Bahnschrift Condensed" pitchFamily="34" charset="0"/>
              </a:rPr>
              <a:t> </a:t>
            </a:r>
            <a:r>
              <a:rPr lang="en-US" sz="1600" dirty="0">
                <a:latin typeface="Bahnschrift Condensed" pitchFamily="34" charset="0"/>
              </a:rPr>
              <a:t>California – a new state →  not long enough to develop the kind of dialect depth that is apparent in the East Coast and the Midwest</a:t>
            </a:r>
          </a:p>
          <a:p>
            <a:pPr lvl="1" fontAlgn="base">
              <a:buFont typeface="Arial" pitchFamily="34" charset="0"/>
              <a:buChar char="•"/>
            </a:pPr>
            <a:r>
              <a:rPr lang="en-US" sz="1600" dirty="0">
                <a:latin typeface="Bahnschrift Condensed" pitchFamily="34" charset="0"/>
              </a:rPr>
              <a:t>White population – Valley Girl and Surfer Dude</a:t>
            </a:r>
          </a:p>
          <a:p>
            <a:pPr lvl="1" fontAlgn="base">
              <a:buFont typeface="Arial" pitchFamily="34" charset="0"/>
              <a:buChar char="•"/>
            </a:pPr>
            <a:r>
              <a:rPr lang="en-US" sz="1600" dirty="0">
                <a:latin typeface="Bahnschrift Condensed" pitchFamily="34" charset="0"/>
              </a:rPr>
              <a:t>Latino population – Chicano English</a:t>
            </a:r>
          </a:p>
          <a:p>
            <a:pPr lvl="1" fontAlgn="base">
              <a:buFont typeface="Arial" pitchFamily="34" charset="0"/>
              <a:buChar char="•"/>
            </a:pPr>
            <a:r>
              <a:rPr lang="en-US" sz="1600" dirty="0">
                <a:latin typeface="Bahnschrift Condensed" pitchFamily="34" charset="0"/>
              </a:rPr>
              <a:t>African American population – AAVE</a:t>
            </a:r>
            <a:br>
              <a:rPr lang="cs-CZ" sz="1600" dirty="0">
                <a:latin typeface="Bahnschrift Condensed" pitchFamily="34" charset="0"/>
              </a:rPr>
            </a:br>
            <a:endParaRPr lang="en-US" sz="1600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sz="1600" dirty="0">
                <a:latin typeface="Bahnschrift Condensed" pitchFamily="34" charset="0"/>
              </a:rPr>
              <a:t> </a:t>
            </a:r>
            <a:r>
              <a:rPr lang="en-US" sz="1600" dirty="0">
                <a:latin typeface="Bahnschrift Condensed" pitchFamily="34" charset="0"/>
              </a:rPr>
              <a:t>cot/caught merger</a:t>
            </a:r>
            <a:br>
              <a:rPr lang="cs-CZ" sz="1600" dirty="0">
                <a:latin typeface="Bahnschrift Condensed" pitchFamily="34" charset="0"/>
              </a:rPr>
            </a:br>
            <a:endParaRPr lang="en-US" sz="1600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sz="1600" dirty="0">
                <a:latin typeface="Bahnschrift Condensed" pitchFamily="34" charset="0"/>
              </a:rPr>
              <a:t> </a:t>
            </a:r>
            <a:r>
              <a:rPr lang="en-US" sz="1600" dirty="0">
                <a:latin typeface="Bahnschrift Condensed" pitchFamily="34" charset="0"/>
              </a:rPr>
              <a:t>the forward movement of the back vowels –</a:t>
            </a:r>
            <a:r>
              <a:rPr lang="en-US" sz="1600" i="1" dirty="0">
                <a:latin typeface="Bahnschrift Condensed" pitchFamily="34" charset="0"/>
              </a:rPr>
              <a:t> dude</a:t>
            </a:r>
            <a:r>
              <a:rPr lang="en-US" sz="1600" dirty="0">
                <a:latin typeface="Bahnschrift Condensed" pitchFamily="34" charset="0"/>
              </a:rPr>
              <a:t> or </a:t>
            </a:r>
            <a:r>
              <a:rPr lang="en-US" sz="1600" i="1" dirty="0">
                <a:latin typeface="Bahnschrift Condensed" pitchFamily="34" charset="0"/>
              </a:rPr>
              <a:t>spoon</a:t>
            </a:r>
            <a:r>
              <a:rPr lang="en-US" sz="1600" dirty="0">
                <a:latin typeface="Bahnschrift Condensed" pitchFamily="34" charset="0"/>
              </a:rPr>
              <a:t> </a:t>
            </a:r>
            <a:r>
              <a:rPr lang="cs-CZ" sz="1600" dirty="0">
                <a:latin typeface="Bahnschrift Condensed" pitchFamily="34" charset="0"/>
              </a:rPr>
              <a:t> </a:t>
            </a:r>
            <a:r>
              <a:rPr lang="en-US" sz="1600" dirty="0">
                <a:latin typeface="Bahnschrift Condensed" pitchFamily="34" charset="0"/>
              </a:rPr>
              <a:t>sounds a little like the word </a:t>
            </a:r>
            <a:r>
              <a:rPr lang="en-US" sz="1600" i="1" dirty="0">
                <a:latin typeface="Bahnschrift Condensed" pitchFamily="34" charset="0"/>
              </a:rPr>
              <a:t>you</a:t>
            </a:r>
            <a:r>
              <a:rPr lang="en-US" sz="1600" dirty="0">
                <a:latin typeface="Bahnschrift Condensed" pitchFamily="34" charset="0"/>
              </a:rPr>
              <a:t>, or the vowel in </a:t>
            </a:r>
            <a:r>
              <a:rPr lang="en-US" sz="1600" i="1" dirty="0">
                <a:latin typeface="Bahnschrift Condensed" pitchFamily="34" charset="0"/>
              </a:rPr>
              <a:t>pure</a:t>
            </a:r>
            <a:r>
              <a:rPr lang="cs-CZ" sz="1600" i="1" dirty="0">
                <a:latin typeface="Bahnschrift Condensed" pitchFamily="34" charset="0"/>
              </a:rPr>
              <a:t> </a:t>
            </a:r>
            <a:r>
              <a:rPr lang="en-US" sz="1600" dirty="0">
                <a:latin typeface="Bahnschrift Condensed" pitchFamily="34" charset="0"/>
              </a:rPr>
              <a:t> or </a:t>
            </a:r>
            <a:r>
              <a:rPr lang="en-US" sz="1600" i="1" dirty="0">
                <a:latin typeface="Bahnschrift Condensed" pitchFamily="34" charset="0"/>
              </a:rPr>
              <a:t>cute</a:t>
            </a:r>
            <a:r>
              <a:rPr lang="en-US" sz="1600" dirty="0">
                <a:latin typeface="Bahnschrift Condensed" pitchFamily="34" charset="0"/>
              </a:rPr>
              <a:t>; </a:t>
            </a:r>
            <a:r>
              <a:rPr lang="en-US" sz="1600" i="1" dirty="0">
                <a:latin typeface="Bahnschrift Condensed" pitchFamily="34" charset="0"/>
              </a:rPr>
              <a:t>but</a:t>
            </a:r>
            <a:r>
              <a:rPr lang="cs-CZ" sz="1600" i="1" dirty="0">
                <a:latin typeface="Bahnschrift Condensed" pitchFamily="34" charset="0"/>
              </a:rPr>
              <a:t> </a:t>
            </a:r>
            <a:r>
              <a:rPr lang="en-US" sz="1600" dirty="0">
                <a:latin typeface="Bahnschrift Condensed" pitchFamily="34" charset="0"/>
              </a:rPr>
              <a:t> and </a:t>
            </a:r>
            <a:r>
              <a:rPr lang="en-US" sz="1600" i="1" dirty="0">
                <a:latin typeface="Bahnschrift Condensed" pitchFamily="34" charset="0"/>
              </a:rPr>
              <a:t>cut</a:t>
            </a:r>
            <a:r>
              <a:rPr lang="en-US" sz="1600" dirty="0">
                <a:latin typeface="Bahnschrift Condensed" pitchFamily="34" charset="0"/>
              </a:rPr>
              <a:t> → </a:t>
            </a:r>
            <a:r>
              <a:rPr lang="en-US" sz="1600" i="1" dirty="0">
                <a:latin typeface="Bahnschrift Condensed" pitchFamily="34" charset="0"/>
              </a:rPr>
              <a:t>bet</a:t>
            </a:r>
            <a:r>
              <a:rPr lang="en-US" sz="1600" dirty="0">
                <a:latin typeface="Bahnschrift Condensed" pitchFamily="34" charset="0"/>
              </a:rPr>
              <a:t> and </a:t>
            </a:r>
            <a:r>
              <a:rPr lang="en-US" sz="1600" i="1" dirty="0" err="1">
                <a:latin typeface="Bahnschrift Condensed" pitchFamily="34" charset="0"/>
              </a:rPr>
              <a:t>ket</a:t>
            </a:r>
            <a:br>
              <a:rPr lang="cs-CZ" sz="1600" i="1" dirty="0">
                <a:latin typeface="Bahnschrift Condensed" pitchFamily="34" charset="0"/>
              </a:rPr>
            </a:br>
            <a:endParaRPr lang="en-US" sz="1600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sz="1600" dirty="0">
                <a:latin typeface="Bahnschrift Condensed" pitchFamily="34" charset="0"/>
              </a:rPr>
              <a:t> </a:t>
            </a:r>
            <a:r>
              <a:rPr lang="en-US" sz="1600" dirty="0">
                <a:latin typeface="Bahnschrift Condensed" pitchFamily="34" charset="0"/>
              </a:rPr>
              <a:t>the vowel of black → block, the vowel of bet → bat, the vowel of bit → bet</a:t>
            </a:r>
            <a:br>
              <a:rPr lang="cs-CZ" sz="1600" dirty="0">
                <a:latin typeface="Bahnschrift Condensed" pitchFamily="34" charset="0"/>
              </a:rPr>
            </a:br>
            <a:endParaRPr lang="en-US" sz="1600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sz="1600" b="1" dirty="0">
                <a:latin typeface="Bahnschrift Condensed" pitchFamily="34" charset="0"/>
              </a:rPr>
              <a:t> </a:t>
            </a:r>
            <a:r>
              <a:rPr lang="en-US" sz="1600" b="1" dirty="0">
                <a:latin typeface="Bahnschrift Condensed" pitchFamily="34" charset="0"/>
              </a:rPr>
              <a:t>Japanese Americans </a:t>
            </a:r>
            <a:r>
              <a:rPr lang="en-US" sz="1600" dirty="0">
                <a:latin typeface="Bahnschrift Condensed" pitchFamily="34" charset="0"/>
              </a:rPr>
              <a:t>– internment camps, destroyed communities – no distinctive features</a:t>
            </a:r>
            <a:br>
              <a:rPr lang="cs-CZ" sz="1600" dirty="0">
                <a:latin typeface="Bahnschrift Condensed" pitchFamily="34" charset="0"/>
              </a:rPr>
            </a:br>
            <a:endParaRPr lang="en-US" sz="1600" b="1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sz="1600" b="1" dirty="0">
                <a:latin typeface="Bahnschrift Condensed" pitchFamily="34" charset="0"/>
              </a:rPr>
              <a:t> </a:t>
            </a:r>
            <a:r>
              <a:rPr lang="en-US" sz="1600" b="1" dirty="0">
                <a:latin typeface="Bahnschrift Condensed" pitchFamily="34" charset="0"/>
              </a:rPr>
              <a:t>Valley Girl Accent with Emilia Clarke (starts around 2:10) </a:t>
            </a:r>
            <a:r>
              <a:rPr lang="en-US" sz="1600" dirty="0">
                <a:latin typeface="Bahnschrift Condensed" pitchFamily="34" charset="0"/>
              </a:rPr>
              <a:t>– https://www.youtube.com/watch?v=mIBg-w6TNLE</a:t>
            </a:r>
            <a:endParaRPr lang="en-US" sz="1600" b="1" dirty="0">
              <a:latin typeface="Bahnschrift Condensed" pitchFamily="34" charset="0"/>
            </a:endParaRPr>
          </a:p>
          <a:p>
            <a:br>
              <a:rPr lang="en-US" sz="1600" dirty="0">
                <a:latin typeface="Bahnschrift Condensed" pitchFamily="34" charset="0"/>
              </a:rPr>
            </a:br>
            <a:br>
              <a:rPr lang="en-US" sz="1600" dirty="0">
                <a:latin typeface="Bahnschrift Condensed" pitchFamily="34" charset="0"/>
              </a:rPr>
            </a:br>
            <a:br>
              <a:rPr lang="en-US" sz="1600" dirty="0">
                <a:latin typeface="Bahnschrift Condensed" pitchFamily="34" charset="0"/>
              </a:rPr>
            </a:br>
            <a:endParaRPr lang="cs-CZ" sz="1600" dirty="0">
              <a:latin typeface="Bahnschrift Condensed" pitchFamily="34" charset="0"/>
            </a:endParaRPr>
          </a:p>
        </p:txBody>
      </p:sp>
      <p:pic>
        <p:nvPicPr>
          <p:cNvPr id="51202" name="Picture 2" descr="Zobrazit zdrojový obráz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82452" y="1235413"/>
            <a:ext cx="2862363" cy="4163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53874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831F27-1010-4A6D-8815-659C40923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19" y="962350"/>
            <a:ext cx="11220080" cy="538276"/>
          </a:xfrm>
        </p:spPr>
        <p:txBody>
          <a:bodyPr>
            <a:noAutofit/>
          </a:bodyPr>
          <a:lstStyle/>
          <a:p>
            <a:r>
              <a:rPr lang="cs-CZ" sz="3600" dirty="0"/>
              <a:t>Desert </a:t>
            </a:r>
            <a:r>
              <a:rPr lang="cs-CZ" sz="3600" dirty="0" err="1"/>
              <a:t>Dialect</a:t>
            </a:r>
            <a:r>
              <a:rPr lang="cs-CZ" sz="3600" dirty="0"/>
              <a:t> – Utah</a:t>
            </a:r>
            <a:br>
              <a:rPr lang="cs-CZ" sz="3600" dirty="0"/>
            </a:br>
            <a:br>
              <a:rPr lang="cs-CZ" sz="3600" dirty="0"/>
            </a:br>
            <a:endParaRPr lang="cs-CZ" sz="35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B84B443-DD8F-48DF-8C68-DB14CFC9B441}"/>
              </a:ext>
            </a:extLst>
          </p:cNvPr>
          <p:cNvSpPr txBox="1"/>
          <p:nvPr/>
        </p:nvSpPr>
        <p:spPr>
          <a:xfrm>
            <a:off x="254824" y="1271409"/>
            <a:ext cx="6924189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cs-CZ" dirty="0">
                <a:latin typeface="Bahnschrift Condensed" pitchFamily="34" charset="0"/>
              </a:rPr>
              <a:t> </a:t>
            </a:r>
            <a:r>
              <a:rPr lang="cs-CZ" dirty="0" err="1">
                <a:latin typeface="Bahnschrift Condensed" pitchFamily="34" charset="0"/>
              </a:rPr>
              <a:t>changing</a:t>
            </a:r>
            <a:r>
              <a:rPr lang="cs-CZ" dirty="0">
                <a:latin typeface="Bahnschrift Condensed" pitchFamily="34" charset="0"/>
              </a:rPr>
              <a:t> </a:t>
            </a:r>
            <a:r>
              <a:rPr lang="cs-CZ" dirty="0" err="1">
                <a:latin typeface="Bahnschrift Condensed" pitchFamily="34" charset="0"/>
              </a:rPr>
              <a:t>vowels</a:t>
            </a:r>
            <a:r>
              <a:rPr lang="cs-CZ" dirty="0">
                <a:latin typeface="Bahnschrift Condensed" pitchFamily="34" charset="0"/>
              </a:rPr>
              <a:t> </a:t>
            </a:r>
            <a:r>
              <a:rPr lang="cs-CZ" dirty="0" err="1">
                <a:latin typeface="Bahnschrift Condensed" pitchFamily="34" charset="0"/>
              </a:rPr>
              <a:t>after</a:t>
            </a:r>
            <a:r>
              <a:rPr lang="cs-CZ" dirty="0">
                <a:latin typeface="Bahnschrift Condensed" pitchFamily="34" charset="0"/>
              </a:rPr>
              <a:t> </a:t>
            </a:r>
            <a:r>
              <a:rPr lang="cs-CZ" i="1" dirty="0">
                <a:latin typeface="Bahnschrift Condensed" pitchFamily="34" charset="0"/>
              </a:rPr>
              <a:t>l </a:t>
            </a:r>
            <a:endParaRPr lang="cs-CZ" dirty="0">
              <a:latin typeface="Bahnschrift Condensed" pitchFamily="34" charset="0"/>
            </a:endParaRPr>
          </a:p>
          <a:p>
            <a:pPr lvl="1" fontAlgn="base">
              <a:buFont typeface="Arial" pitchFamily="34" charset="0"/>
              <a:buChar char="•"/>
            </a:pPr>
            <a:r>
              <a:rPr lang="cs-CZ" dirty="0" err="1">
                <a:latin typeface="Bahnschrift Condensed" pitchFamily="34" charset="0"/>
              </a:rPr>
              <a:t>milk</a:t>
            </a:r>
            <a:r>
              <a:rPr lang="cs-CZ" dirty="0">
                <a:latin typeface="Bahnschrift Condensed" pitchFamily="34" charset="0"/>
              </a:rPr>
              <a:t> → </a:t>
            </a:r>
            <a:r>
              <a:rPr lang="cs-CZ" dirty="0" err="1">
                <a:latin typeface="Bahnschrift Condensed" pitchFamily="34" charset="0"/>
              </a:rPr>
              <a:t>melk</a:t>
            </a:r>
            <a:r>
              <a:rPr lang="cs-CZ" dirty="0">
                <a:latin typeface="Bahnschrift Condensed" pitchFamily="34" charset="0"/>
              </a:rPr>
              <a:t>, </a:t>
            </a:r>
            <a:r>
              <a:rPr lang="cs-CZ" dirty="0" err="1">
                <a:latin typeface="Bahnschrift Condensed" pitchFamily="34" charset="0"/>
              </a:rPr>
              <a:t>pillow</a:t>
            </a:r>
            <a:r>
              <a:rPr lang="cs-CZ" dirty="0">
                <a:latin typeface="Bahnschrift Condensed" pitchFamily="34" charset="0"/>
              </a:rPr>
              <a:t> → </a:t>
            </a:r>
            <a:r>
              <a:rPr lang="cs-CZ" dirty="0" err="1">
                <a:latin typeface="Bahnschrift Condensed" pitchFamily="34" charset="0"/>
              </a:rPr>
              <a:t>pellow</a:t>
            </a:r>
            <a:r>
              <a:rPr lang="cs-CZ" dirty="0">
                <a:latin typeface="Bahnschrift Condensed" pitchFamily="34" charset="0"/>
              </a:rPr>
              <a:t> (ɪ → ɛ)</a:t>
            </a:r>
          </a:p>
          <a:p>
            <a:pPr lvl="1" fontAlgn="base">
              <a:buFont typeface="Arial" pitchFamily="34" charset="0"/>
              <a:buChar char="•"/>
            </a:pPr>
            <a:r>
              <a:rPr lang="cs-CZ" dirty="0" err="1">
                <a:latin typeface="Bahnschrift Condensed" pitchFamily="34" charset="0"/>
              </a:rPr>
              <a:t>steel</a:t>
            </a:r>
            <a:r>
              <a:rPr lang="cs-CZ" dirty="0">
                <a:latin typeface="Bahnschrift Condensed" pitchFamily="34" charset="0"/>
              </a:rPr>
              <a:t> </a:t>
            </a:r>
            <a:r>
              <a:rPr lang="cs-CZ" dirty="0" err="1">
                <a:latin typeface="Bahnschrift Condensed" pitchFamily="34" charset="0"/>
              </a:rPr>
              <a:t>mill</a:t>
            </a:r>
            <a:r>
              <a:rPr lang="cs-CZ" dirty="0">
                <a:latin typeface="Bahnschrift Condensed" pitchFamily="34" charset="0"/>
              </a:rPr>
              <a:t> → </a:t>
            </a:r>
            <a:r>
              <a:rPr lang="cs-CZ" dirty="0" err="1">
                <a:latin typeface="Bahnschrift Condensed" pitchFamily="34" charset="0"/>
              </a:rPr>
              <a:t>still</a:t>
            </a:r>
            <a:r>
              <a:rPr lang="cs-CZ" dirty="0">
                <a:latin typeface="Bahnschrift Condensed" pitchFamily="34" charset="0"/>
              </a:rPr>
              <a:t> </a:t>
            </a:r>
            <a:r>
              <a:rPr lang="cs-CZ" dirty="0" err="1">
                <a:latin typeface="Bahnschrift Condensed" pitchFamily="34" charset="0"/>
              </a:rPr>
              <a:t>mill</a:t>
            </a:r>
            <a:r>
              <a:rPr lang="cs-CZ" dirty="0">
                <a:latin typeface="Bahnschrift Condensed" pitchFamily="34" charset="0"/>
              </a:rPr>
              <a:t> (</a:t>
            </a:r>
            <a:r>
              <a:rPr lang="cs-CZ" dirty="0" err="1">
                <a:latin typeface="Bahnschrift Condensed" pitchFamily="34" charset="0"/>
              </a:rPr>
              <a:t>iː</a:t>
            </a:r>
            <a:r>
              <a:rPr lang="cs-CZ" dirty="0">
                <a:latin typeface="Bahnschrift Condensed" pitchFamily="34" charset="0"/>
              </a:rPr>
              <a:t> → ɪ), house </a:t>
            </a:r>
            <a:r>
              <a:rPr lang="cs-CZ" dirty="0" err="1">
                <a:latin typeface="Bahnschrift Condensed" pitchFamily="34" charset="0"/>
              </a:rPr>
              <a:t>for</a:t>
            </a:r>
            <a:r>
              <a:rPr lang="cs-CZ" dirty="0">
                <a:latin typeface="Bahnschrift Condensed" pitchFamily="34" charset="0"/>
              </a:rPr>
              <a:t> </a:t>
            </a:r>
            <a:r>
              <a:rPr lang="cs-CZ" dirty="0" err="1">
                <a:latin typeface="Bahnschrift Condensed" pitchFamily="34" charset="0"/>
              </a:rPr>
              <a:t>sale</a:t>
            </a:r>
            <a:r>
              <a:rPr lang="cs-CZ" dirty="0">
                <a:latin typeface="Bahnschrift Condensed" pitchFamily="34" charset="0"/>
              </a:rPr>
              <a:t> → house </a:t>
            </a:r>
            <a:r>
              <a:rPr lang="cs-CZ" dirty="0" err="1">
                <a:latin typeface="Bahnschrift Condensed" pitchFamily="34" charset="0"/>
              </a:rPr>
              <a:t>for</a:t>
            </a:r>
            <a:r>
              <a:rPr lang="cs-CZ" dirty="0">
                <a:latin typeface="Bahnschrift Condensed" pitchFamily="34" charset="0"/>
              </a:rPr>
              <a:t> </a:t>
            </a:r>
            <a:r>
              <a:rPr lang="cs-CZ" dirty="0" err="1">
                <a:latin typeface="Bahnschrift Condensed" pitchFamily="34" charset="0"/>
              </a:rPr>
              <a:t>sell</a:t>
            </a:r>
            <a:r>
              <a:rPr lang="cs-CZ" dirty="0">
                <a:latin typeface="Bahnschrift Condensed" pitchFamily="34" charset="0"/>
              </a:rPr>
              <a:t> (</a:t>
            </a:r>
            <a:r>
              <a:rPr lang="cs-CZ" dirty="0" err="1">
                <a:latin typeface="Bahnschrift Condensed" pitchFamily="34" charset="0"/>
              </a:rPr>
              <a:t>eɪ</a:t>
            </a:r>
            <a:r>
              <a:rPr lang="cs-CZ" dirty="0">
                <a:latin typeface="Bahnschrift Condensed" pitchFamily="34" charset="0"/>
              </a:rPr>
              <a:t> → ɛ)</a:t>
            </a:r>
          </a:p>
          <a:p>
            <a:pPr lvl="1" fontAlgn="base">
              <a:buFont typeface="Arial" pitchFamily="34" charset="0"/>
              <a:buChar char="•"/>
            </a:pPr>
            <a:r>
              <a:rPr lang="cs-CZ" dirty="0">
                <a:latin typeface="Bahnschrift Condensed" pitchFamily="34" charset="0"/>
              </a:rPr>
              <a:t>pool, </a:t>
            </a:r>
            <a:r>
              <a:rPr lang="cs-CZ" dirty="0" err="1">
                <a:latin typeface="Bahnschrift Condensed" pitchFamily="34" charset="0"/>
              </a:rPr>
              <a:t>fool</a:t>
            </a:r>
            <a:r>
              <a:rPr lang="cs-CZ" dirty="0">
                <a:latin typeface="Bahnschrift Condensed" pitchFamily="34" charset="0"/>
              </a:rPr>
              <a:t> → </a:t>
            </a:r>
            <a:r>
              <a:rPr lang="cs-CZ" dirty="0" err="1">
                <a:latin typeface="Bahnschrift Condensed" pitchFamily="34" charset="0"/>
              </a:rPr>
              <a:t>pull</a:t>
            </a:r>
            <a:r>
              <a:rPr lang="cs-CZ" dirty="0">
                <a:latin typeface="Bahnschrift Condensed" pitchFamily="34" charset="0"/>
              </a:rPr>
              <a:t>, </a:t>
            </a:r>
            <a:r>
              <a:rPr lang="cs-CZ" dirty="0" err="1">
                <a:latin typeface="Bahnschrift Condensed" pitchFamily="34" charset="0"/>
              </a:rPr>
              <a:t>full</a:t>
            </a:r>
            <a:r>
              <a:rPr lang="cs-CZ" dirty="0">
                <a:latin typeface="Bahnschrift Condensed" pitchFamily="34" charset="0"/>
              </a:rPr>
              <a:t> (</a:t>
            </a:r>
            <a:r>
              <a:rPr lang="cs-CZ" dirty="0" err="1">
                <a:latin typeface="Bahnschrift Condensed" pitchFamily="34" charset="0"/>
              </a:rPr>
              <a:t>uː</a:t>
            </a:r>
            <a:r>
              <a:rPr lang="cs-CZ" dirty="0">
                <a:latin typeface="Bahnschrift Condensed" pitchFamily="34" charset="0"/>
              </a:rPr>
              <a:t> → ʊ)</a:t>
            </a:r>
          </a:p>
          <a:p>
            <a:pPr lvl="1" fontAlgn="base">
              <a:buFont typeface="Arial" pitchFamily="34" charset="0"/>
              <a:buChar char="•"/>
            </a:pPr>
            <a:r>
              <a:rPr lang="cs-CZ" dirty="0">
                <a:latin typeface="Bahnschrift Condensed" pitchFamily="34" charset="0"/>
              </a:rPr>
              <a:t>→ </a:t>
            </a:r>
            <a:r>
              <a:rPr lang="cs-CZ" dirty="0" err="1">
                <a:latin typeface="Bahnschrift Condensed" pitchFamily="34" charset="0"/>
              </a:rPr>
              <a:t>changes</a:t>
            </a:r>
            <a:r>
              <a:rPr lang="cs-CZ" dirty="0">
                <a:latin typeface="Bahnschrift Condensed" pitchFamily="34" charset="0"/>
              </a:rPr>
              <a:t> in </a:t>
            </a:r>
            <a:r>
              <a:rPr lang="cs-CZ" dirty="0" err="1">
                <a:latin typeface="Bahnschrift Condensed" pitchFamily="34" charset="0"/>
              </a:rPr>
              <a:t>its</a:t>
            </a:r>
            <a:r>
              <a:rPr lang="cs-CZ" dirty="0">
                <a:latin typeface="Bahnschrift Condensed" pitchFamily="34" charset="0"/>
              </a:rPr>
              <a:t> </a:t>
            </a:r>
            <a:r>
              <a:rPr lang="cs-CZ" dirty="0" err="1">
                <a:latin typeface="Bahnschrift Condensed" pitchFamily="34" charset="0"/>
              </a:rPr>
              <a:t>vowel</a:t>
            </a:r>
            <a:r>
              <a:rPr lang="cs-CZ" dirty="0">
                <a:latin typeface="Bahnschrift Condensed" pitchFamily="34" charset="0"/>
              </a:rPr>
              <a:t> </a:t>
            </a:r>
            <a:r>
              <a:rPr lang="cs-CZ" dirty="0" err="1">
                <a:latin typeface="Bahnschrift Condensed" pitchFamily="34" charset="0"/>
              </a:rPr>
              <a:t>system</a:t>
            </a:r>
            <a:r>
              <a:rPr lang="cs-CZ" dirty="0">
                <a:latin typeface="Bahnschrift Condensed" pitchFamily="34" charset="0"/>
              </a:rPr>
              <a:t> </a:t>
            </a:r>
            <a:r>
              <a:rPr lang="cs-CZ" dirty="0" err="1">
                <a:latin typeface="Bahnschrift Condensed" pitchFamily="34" charset="0"/>
              </a:rPr>
              <a:t>analogous</a:t>
            </a:r>
            <a:r>
              <a:rPr lang="cs-CZ" dirty="0">
                <a:latin typeface="Bahnschrift Condensed" pitchFamily="34" charset="0"/>
              </a:rPr>
              <a:t> to </a:t>
            </a:r>
            <a:r>
              <a:rPr lang="cs-CZ" dirty="0" err="1">
                <a:latin typeface="Bahnschrift Condensed" pitchFamily="34" charset="0"/>
              </a:rPr>
              <a:t>those</a:t>
            </a:r>
            <a:r>
              <a:rPr lang="cs-CZ" dirty="0">
                <a:latin typeface="Bahnschrift Condensed" pitchFamily="34" charset="0"/>
              </a:rPr>
              <a:t> </a:t>
            </a:r>
            <a:r>
              <a:rPr lang="cs-CZ" dirty="0" err="1">
                <a:latin typeface="Bahnschrift Condensed" pitchFamily="34" charset="0"/>
              </a:rPr>
              <a:t>occurring</a:t>
            </a:r>
            <a:r>
              <a:rPr lang="cs-CZ" dirty="0">
                <a:latin typeface="Bahnschrift Condensed" pitchFamily="34" charset="0"/>
              </a:rPr>
              <a:t> in </a:t>
            </a:r>
            <a:r>
              <a:rPr lang="cs-CZ" dirty="0" err="1">
                <a:latin typeface="Bahnschrift Condensed" pitchFamily="34" charset="0"/>
              </a:rPr>
              <a:t>the</a:t>
            </a:r>
            <a:r>
              <a:rPr lang="cs-CZ" dirty="0">
                <a:latin typeface="Bahnschrift Condensed" pitchFamily="34" charset="0"/>
              </a:rPr>
              <a:t> </a:t>
            </a:r>
            <a:r>
              <a:rPr lang="cs-CZ" dirty="0" err="1">
                <a:latin typeface="Bahnschrift Condensed" pitchFamily="34" charset="0"/>
              </a:rPr>
              <a:t>United</a:t>
            </a:r>
            <a:r>
              <a:rPr lang="cs-CZ" dirty="0">
                <a:latin typeface="Bahnschrift Condensed" pitchFamily="34" charset="0"/>
              </a:rPr>
              <a:t> </a:t>
            </a:r>
            <a:r>
              <a:rPr lang="cs-CZ" dirty="0" err="1">
                <a:latin typeface="Bahnschrift Condensed" pitchFamily="34" charset="0"/>
              </a:rPr>
              <a:t>States</a:t>
            </a:r>
            <a:r>
              <a:rPr lang="cs-CZ" dirty="0">
                <a:latin typeface="Bahnschrift Condensed" pitchFamily="34" charset="0"/>
              </a:rPr>
              <a:t> </a:t>
            </a:r>
            <a:r>
              <a:rPr lang="cs-CZ" dirty="0" err="1">
                <a:latin typeface="Bahnschrift Condensed" pitchFamily="34" charset="0"/>
              </a:rPr>
              <a:t>South</a:t>
            </a:r>
            <a:br>
              <a:rPr lang="cs-CZ" dirty="0">
                <a:latin typeface="Bahnschrift Condensed" pitchFamily="34" charset="0"/>
              </a:rPr>
            </a:br>
            <a:endParaRPr lang="cs-CZ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latin typeface="Bahnschrift Condensed" pitchFamily="34" charset="0"/>
              </a:rPr>
              <a:t> </a:t>
            </a:r>
            <a:r>
              <a:rPr lang="cs-CZ" dirty="0" err="1">
                <a:latin typeface="Bahnschrift Condensed" pitchFamily="34" charset="0"/>
              </a:rPr>
              <a:t>card</a:t>
            </a:r>
            <a:r>
              <a:rPr lang="cs-CZ" dirty="0">
                <a:latin typeface="Bahnschrift Condensed" pitchFamily="34" charset="0"/>
              </a:rPr>
              <a:t>/</a:t>
            </a:r>
            <a:r>
              <a:rPr lang="cs-CZ" dirty="0" err="1">
                <a:latin typeface="Bahnschrift Condensed" pitchFamily="34" charset="0"/>
              </a:rPr>
              <a:t>cord</a:t>
            </a:r>
            <a:r>
              <a:rPr lang="cs-CZ" dirty="0">
                <a:latin typeface="Bahnschrift Condensed" pitchFamily="34" charset="0"/>
              </a:rPr>
              <a:t> </a:t>
            </a:r>
            <a:r>
              <a:rPr lang="cs-CZ" dirty="0" err="1">
                <a:latin typeface="Bahnschrift Condensed" pitchFamily="34" charset="0"/>
              </a:rPr>
              <a:t>merger</a:t>
            </a:r>
            <a:r>
              <a:rPr lang="cs-CZ" dirty="0">
                <a:latin typeface="Bahnschrift Condensed" pitchFamily="34" charset="0"/>
              </a:rPr>
              <a:t> → </a:t>
            </a:r>
            <a:r>
              <a:rPr lang="cs-CZ" i="1" dirty="0" err="1">
                <a:latin typeface="Bahnschrift Condensed" pitchFamily="34" charset="0"/>
              </a:rPr>
              <a:t>or</a:t>
            </a:r>
            <a:r>
              <a:rPr lang="cs-CZ" dirty="0">
                <a:latin typeface="Bahnschrift Condensed" pitchFamily="34" charset="0"/>
              </a:rPr>
              <a:t> </a:t>
            </a:r>
            <a:r>
              <a:rPr lang="cs-CZ" dirty="0" err="1">
                <a:latin typeface="Bahnschrift Condensed" pitchFamily="34" charset="0"/>
              </a:rPr>
              <a:t>pronounced</a:t>
            </a:r>
            <a:r>
              <a:rPr lang="cs-CZ" dirty="0">
                <a:latin typeface="Bahnschrift Condensed" pitchFamily="34" charset="0"/>
              </a:rPr>
              <a:t> as </a:t>
            </a:r>
            <a:r>
              <a:rPr lang="cs-CZ" i="1" dirty="0">
                <a:latin typeface="Bahnschrift Condensed" pitchFamily="34" charset="0"/>
              </a:rPr>
              <a:t>ar</a:t>
            </a:r>
            <a:r>
              <a:rPr lang="cs-CZ" dirty="0">
                <a:latin typeface="Bahnschrift Condensed" pitchFamily="34" charset="0"/>
              </a:rPr>
              <a:t>; </a:t>
            </a:r>
            <a:r>
              <a:rPr lang="cs-CZ" dirty="0" err="1">
                <a:latin typeface="Bahnschrift Condensed" pitchFamily="34" charset="0"/>
              </a:rPr>
              <a:t>Spanish</a:t>
            </a:r>
            <a:r>
              <a:rPr lang="cs-CZ" dirty="0">
                <a:latin typeface="Bahnschrift Condensed" pitchFamily="34" charset="0"/>
              </a:rPr>
              <a:t> </a:t>
            </a:r>
            <a:r>
              <a:rPr lang="cs-CZ" dirty="0" err="1">
                <a:latin typeface="Bahnschrift Condensed" pitchFamily="34" charset="0"/>
              </a:rPr>
              <a:t>Fork</a:t>
            </a:r>
            <a:r>
              <a:rPr lang="cs-CZ" dirty="0">
                <a:latin typeface="Bahnschrift Condensed" pitchFamily="34" charset="0"/>
              </a:rPr>
              <a:t> → </a:t>
            </a:r>
            <a:r>
              <a:rPr lang="cs-CZ" dirty="0" err="1">
                <a:latin typeface="Bahnschrift Condensed" pitchFamily="34" charset="0"/>
              </a:rPr>
              <a:t>Fark</a:t>
            </a:r>
            <a:br>
              <a:rPr lang="cs-CZ" dirty="0">
                <a:latin typeface="Bahnschrift Condensed" pitchFamily="34" charset="0"/>
              </a:rPr>
            </a:br>
            <a:br>
              <a:rPr lang="cs-CZ" dirty="0">
                <a:latin typeface="Bahnschrift Condensed" pitchFamily="34" charset="0"/>
              </a:rPr>
            </a:br>
            <a:endParaRPr lang="cs-CZ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latin typeface="Bahnschrift Condensed" pitchFamily="34" charset="0"/>
              </a:rPr>
              <a:t> </a:t>
            </a:r>
            <a:r>
              <a:rPr lang="cs-CZ" dirty="0" err="1">
                <a:latin typeface="Bahnschrift Condensed" pitchFamily="34" charset="0"/>
              </a:rPr>
              <a:t>pronunciation</a:t>
            </a:r>
            <a:r>
              <a:rPr lang="cs-CZ" dirty="0">
                <a:latin typeface="Bahnschrift Condensed" pitchFamily="34" charset="0"/>
              </a:rPr>
              <a:t> </a:t>
            </a:r>
            <a:r>
              <a:rPr lang="cs-CZ" dirty="0" err="1">
                <a:latin typeface="Bahnschrift Condensed" pitchFamily="34" charset="0"/>
              </a:rPr>
              <a:t>of</a:t>
            </a:r>
            <a:r>
              <a:rPr lang="cs-CZ" dirty="0">
                <a:latin typeface="Bahnschrift Condensed" pitchFamily="34" charset="0"/>
              </a:rPr>
              <a:t> </a:t>
            </a:r>
            <a:r>
              <a:rPr lang="cs-CZ" dirty="0" err="1">
                <a:latin typeface="Bahnschrift Condensed" pitchFamily="34" charset="0"/>
              </a:rPr>
              <a:t>the</a:t>
            </a:r>
            <a:r>
              <a:rPr lang="cs-CZ" dirty="0">
                <a:latin typeface="Bahnschrift Condensed" pitchFamily="34" charset="0"/>
              </a:rPr>
              <a:t> </a:t>
            </a:r>
            <a:r>
              <a:rPr lang="cs-CZ" dirty="0" err="1">
                <a:latin typeface="Bahnschrift Condensed" pitchFamily="34" charset="0"/>
              </a:rPr>
              <a:t>diphthong</a:t>
            </a:r>
            <a:r>
              <a:rPr lang="cs-CZ" dirty="0">
                <a:latin typeface="Bahnschrift Condensed" pitchFamily="34" charset="0"/>
              </a:rPr>
              <a:t> in </a:t>
            </a:r>
            <a:r>
              <a:rPr lang="cs-CZ" dirty="0" err="1">
                <a:latin typeface="Bahnschrift Condensed" pitchFamily="34" charset="0"/>
              </a:rPr>
              <a:t>words</a:t>
            </a:r>
            <a:r>
              <a:rPr lang="cs-CZ" dirty="0">
                <a:latin typeface="Bahnschrift Condensed" pitchFamily="34" charset="0"/>
              </a:rPr>
              <a:t> </a:t>
            </a:r>
            <a:r>
              <a:rPr lang="cs-CZ" dirty="0" err="1">
                <a:latin typeface="Bahnschrift Condensed" pitchFamily="34" charset="0"/>
              </a:rPr>
              <a:t>like</a:t>
            </a:r>
            <a:r>
              <a:rPr lang="cs-CZ" dirty="0">
                <a:latin typeface="Bahnschrift Condensed" pitchFamily="34" charset="0"/>
              </a:rPr>
              <a:t> </a:t>
            </a:r>
            <a:r>
              <a:rPr lang="cs-CZ" i="1" dirty="0" err="1">
                <a:latin typeface="Bahnschrift Condensed" pitchFamily="34" charset="0"/>
              </a:rPr>
              <a:t>time</a:t>
            </a:r>
            <a:r>
              <a:rPr lang="cs-CZ" i="1" dirty="0">
                <a:latin typeface="Bahnschrift Condensed" pitchFamily="34" charset="0"/>
              </a:rPr>
              <a:t> </a:t>
            </a:r>
            <a:r>
              <a:rPr lang="cs-CZ" dirty="0" err="1">
                <a:latin typeface="Bahnschrift Condensed" pitchFamily="34" charset="0"/>
              </a:rPr>
              <a:t>and</a:t>
            </a:r>
            <a:r>
              <a:rPr lang="cs-CZ" dirty="0">
                <a:latin typeface="Bahnschrift Condensed" pitchFamily="34" charset="0"/>
              </a:rPr>
              <a:t> </a:t>
            </a:r>
            <a:r>
              <a:rPr lang="cs-CZ" i="1" dirty="0" err="1">
                <a:latin typeface="Bahnschrift Condensed" pitchFamily="34" charset="0"/>
              </a:rPr>
              <a:t>bye</a:t>
            </a:r>
            <a:r>
              <a:rPr lang="cs-CZ" i="1" dirty="0">
                <a:latin typeface="Bahnschrift Condensed" pitchFamily="34" charset="0"/>
              </a:rPr>
              <a:t> – </a:t>
            </a:r>
            <a:r>
              <a:rPr lang="cs-CZ" i="1" dirty="0" err="1">
                <a:latin typeface="Bahnschrift Condensed" pitchFamily="34" charset="0"/>
              </a:rPr>
              <a:t>What</a:t>
            </a:r>
            <a:r>
              <a:rPr lang="cs-CZ" i="1" dirty="0">
                <a:latin typeface="Bahnschrift Condensed" pitchFamily="34" charset="0"/>
              </a:rPr>
              <a:t> </a:t>
            </a:r>
            <a:r>
              <a:rPr lang="cs-CZ" i="1" dirty="0" err="1">
                <a:latin typeface="Bahnschrift Condensed" pitchFamily="34" charset="0"/>
              </a:rPr>
              <a:t>tahm</a:t>
            </a:r>
            <a:r>
              <a:rPr lang="cs-CZ" i="1" dirty="0">
                <a:latin typeface="Bahnschrift Condensed" pitchFamily="34" charset="0"/>
              </a:rPr>
              <a:t> </a:t>
            </a:r>
            <a:r>
              <a:rPr lang="cs-CZ" i="1" dirty="0" err="1">
                <a:latin typeface="Bahnschrift Condensed" pitchFamily="34" charset="0"/>
              </a:rPr>
              <a:t>is</a:t>
            </a:r>
            <a:r>
              <a:rPr lang="cs-CZ" i="1" dirty="0">
                <a:latin typeface="Bahnschrift Condensed" pitchFamily="34" charset="0"/>
              </a:rPr>
              <a:t> </a:t>
            </a:r>
            <a:r>
              <a:rPr lang="cs-CZ" i="1" dirty="0" err="1">
                <a:latin typeface="Bahnschrift Condensed" pitchFamily="34" charset="0"/>
              </a:rPr>
              <a:t>it</a:t>
            </a:r>
            <a:r>
              <a:rPr lang="cs-CZ" i="1" dirty="0">
                <a:latin typeface="Bahnschrift Condensed" pitchFamily="34" charset="0"/>
              </a:rPr>
              <a:t>?</a:t>
            </a:r>
            <a:endParaRPr lang="cs-CZ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latin typeface="Bahnschrift Condensed" pitchFamily="34" charset="0"/>
              </a:rPr>
              <a:t> </a:t>
            </a:r>
            <a:r>
              <a:rPr lang="cs-CZ" dirty="0" err="1">
                <a:latin typeface="Bahnschrift Condensed" pitchFamily="34" charset="0"/>
              </a:rPr>
              <a:t>Southern</a:t>
            </a:r>
            <a:r>
              <a:rPr lang="cs-CZ" dirty="0">
                <a:latin typeface="Bahnschrift Condensed" pitchFamily="34" charset="0"/>
              </a:rPr>
              <a:t> </a:t>
            </a:r>
            <a:r>
              <a:rPr lang="cs-CZ" dirty="0" err="1">
                <a:latin typeface="Bahnschrift Condensed" pitchFamily="34" charset="0"/>
              </a:rPr>
              <a:t>pronunciation</a:t>
            </a:r>
            <a:r>
              <a:rPr lang="cs-CZ" dirty="0">
                <a:latin typeface="Bahnschrift Condensed" pitchFamily="34" charset="0"/>
              </a:rPr>
              <a:t>, </a:t>
            </a:r>
            <a:r>
              <a:rPr lang="cs-CZ" dirty="0" err="1">
                <a:latin typeface="Bahnschrift Condensed" pitchFamily="34" charset="0"/>
              </a:rPr>
              <a:t>but</a:t>
            </a:r>
            <a:r>
              <a:rPr lang="cs-CZ" dirty="0">
                <a:latin typeface="Bahnschrift Condensed" pitchFamily="34" charset="0"/>
              </a:rPr>
              <a:t> </a:t>
            </a:r>
            <a:r>
              <a:rPr lang="cs-CZ" dirty="0" err="1">
                <a:latin typeface="Bahnschrift Condensed" pitchFamily="34" charset="0"/>
              </a:rPr>
              <a:t>Northern</a:t>
            </a:r>
            <a:r>
              <a:rPr lang="cs-CZ" dirty="0">
                <a:latin typeface="Bahnschrift Condensed" pitchFamily="34" charset="0"/>
              </a:rPr>
              <a:t> </a:t>
            </a:r>
            <a:r>
              <a:rPr lang="cs-CZ" dirty="0" err="1">
                <a:latin typeface="Bahnschrift Condensed" pitchFamily="34" charset="0"/>
              </a:rPr>
              <a:t>lexicon</a:t>
            </a:r>
            <a:r>
              <a:rPr lang="cs-CZ" dirty="0">
                <a:latin typeface="Bahnschrift Condensed" pitchFamily="34" charset="0"/>
              </a:rPr>
              <a:t> → </a:t>
            </a:r>
            <a:r>
              <a:rPr lang="cs-CZ" b="1" dirty="0" err="1">
                <a:latin typeface="Bahnschrift Condensed" pitchFamily="34" charset="0"/>
              </a:rPr>
              <a:t>tracking</a:t>
            </a:r>
            <a:r>
              <a:rPr lang="cs-CZ" b="1" dirty="0">
                <a:latin typeface="Bahnschrift Condensed" pitchFamily="34" charset="0"/>
              </a:rPr>
              <a:t> </a:t>
            </a:r>
            <a:r>
              <a:rPr lang="cs-CZ" b="1" dirty="0" err="1">
                <a:latin typeface="Bahnschrift Condensed" pitchFamily="34" charset="0"/>
              </a:rPr>
              <a:t>the</a:t>
            </a:r>
            <a:r>
              <a:rPr lang="cs-CZ" b="1" dirty="0">
                <a:latin typeface="Bahnschrift Condensed" pitchFamily="34" charset="0"/>
              </a:rPr>
              <a:t> </a:t>
            </a:r>
            <a:r>
              <a:rPr lang="cs-CZ" b="1" dirty="0" err="1">
                <a:latin typeface="Bahnschrift Condensed" pitchFamily="34" charset="0"/>
              </a:rPr>
              <a:t>movement</a:t>
            </a:r>
            <a:r>
              <a:rPr lang="cs-CZ" b="1" dirty="0">
                <a:latin typeface="Bahnschrift Condensed" pitchFamily="34" charset="0"/>
              </a:rPr>
              <a:t> </a:t>
            </a:r>
            <a:r>
              <a:rPr lang="cs-CZ" b="1" dirty="0" err="1">
                <a:latin typeface="Bahnschrift Condensed" pitchFamily="34" charset="0"/>
              </a:rPr>
              <a:t>of</a:t>
            </a:r>
            <a:r>
              <a:rPr lang="cs-CZ" b="1" dirty="0">
                <a:latin typeface="Bahnschrift Condensed" pitchFamily="34" charset="0"/>
              </a:rPr>
              <a:t> LDS </a:t>
            </a:r>
            <a:r>
              <a:rPr lang="cs-CZ" b="1" dirty="0" err="1">
                <a:latin typeface="Bahnschrift Condensed" pitchFamily="34" charset="0"/>
              </a:rPr>
              <a:t>Church</a:t>
            </a:r>
            <a:r>
              <a:rPr lang="cs-CZ" b="1" dirty="0">
                <a:latin typeface="Bahnschrift Condensed" pitchFamily="34" charset="0"/>
              </a:rPr>
              <a:t> </a:t>
            </a:r>
            <a:r>
              <a:rPr lang="cs-CZ" dirty="0">
                <a:latin typeface="Bahnschrift Condensed" pitchFamily="34" charset="0"/>
              </a:rPr>
              <a:t>(</a:t>
            </a:r>
            <a:r>
              <a:rPr lang="cs-CZ" dirty="0" err="1">
                <a:latin typeface="Bahnschrift Condensed" pitchFamily="34" charset="0"/>
              </a:rPr>
              <a:t>founded</a:t>
            </a:r>
            <a:r>
              <a:rPr lang="cs-CZ" dirty="0">
                <a:latin typeface="Bahnschrift Condensed" pitchFamily="34" charset="0"/>
              </a:rPr>
              <a:t> in New York → Missouri, Illinois → Utah)</a:t>
            </a:r>
          </a:p>
          <a:p>
            <a:br>
              <a:rPr lang="cs-CZ" dirty="0">
                <a:latin typeface="Bahnschrift Condensed" pitchFamily="34" charset="0"/>
              </a:rPr>
            </a:br>
            <a:br>
              <a:rPr lang="cs-CZ" dirty="0">
                <a:latin typeface="Bahnschrift Condensed" pitchFamily="34" charset="0"/>
              </a:rPr>
            </a:br>
            <a:br>
              <a:rPr lang="cs-CZ" dirty="0">
                <a:latin typeface="Bahnschrift Condensed" pitchFamily="34" charset="0"/>
              </a:rPr>
            </a:br>
            <a:br>
              <a:rPr lang="cs-CZ" dirty="0">
                <a:latin typeface="Bahnschrift Condensed" pitchFamily="34" charset="0"/>
              </a:rPr>
            </a:br>
            <a:br>
              <a:rPr lang="cs-CZ" dirty="0">
                <a:latin typeface="Bahnschrift Condensed" pitchFamily="34" charset="0"/>
              </a:rPr>
            </a:br>
            <a:br>
              <a:rPr lang="en-US" sz="1600" dirty="0">
                <a:latin typeface="Bahnschrift Condensed" pitchFamily="34" charset="0"/>
              </a:rPr>
            </a:br>
            <a:br>
              <a:rPr lang="en-US" sz="1600" dirty="0">
                <a:latin typeface="Bahnschrift Condensed" pitchFamily="34" charset="0"/>
              </a:rPr>
            </a:br>
            <a:br>
              <a:rPr lang="en-US" sz="1600" dirty="0">
                <a:latin typeface="Bahnschrift Condensed" pitchFamily="34" charset="0"/>
              </a:rPr>
            </a:br>
            <a:endParaRPr lang="cs-CZ" sz="1600" dirty="0">
              <a:latin typeface="Bahnschrift Condensed" pitchFamily="34" charset="0"/>
            </a:endParaRPr>
          </a:p>
        </p:txBody>
      </p:sp>
      <p:pic>
        <p:nvPicPr>
          <p:cNvPr id="52226" name="Picture 2" descr="Utah - Wiki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73498" y="330908"/>
            <a:ext cx="2857500" cy="1771651"/>
          </a:xfrm>
          <a:prstGeom prst="rect">
            <a:avLst/>
          </a:prstGeom>
          <a:noFill/>
        </p:spPr>
      </p:pic>
      <p:pic>
        <p:nvPicPr>
          <p:cNvPr id="52228" name="Picture 4" descr="Panic! At the Disco&amp;#39;s Brendon Urie Comes Out as Pansexual - Rolling Sto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3932" y="2368517"/>
            <a:ext cx="3115536" cy="2077024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7996136" y="4513634"/>
            <a:ext cx="4007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Brendon</a:t>
            </a:r>
            <a:r>
              <a:rPr lang="cs-CZ" dirty="0"/>
              <a:t> </a:t>
            </a:r>
            <a:r>
              <a:rPr lang="cs-CZ" dirty="0" err="1"/>
              <a:t>Urie</a:t>
            </a:r>
            <a:r>
              <a:rPr lang="cs-CZ" dirty="0"/>
              <a:t>, Pan!c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Disco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53874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831F27-1010-4A6D-8815-659C40923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19" y="962350"/>
            <a:ext cx="11220080" cy="538276"/>
          </a:xfrm>
        </p:spPr>
        <p:txBody>
          <a:bodyPr>
            <a:noAutofit/>
          </a:bodyPr>
          <a:lstStyle/>
          <a:p>
            <a:r>
              <a:rPr lang="en-US" sz="3600" dirty="0"/>
              <a:t>Dialects in the Mist – Portland, OR</a:t>
            </a:r>
            <a:r>
              <a:rPr lang="cs-CZ" sz="3600" dirty="0" err="1"/>
              <a:t>egon</a:t>
            </a:r>
            <a:br>
              <a:rPr lang="en-US" sz="3600" dirty="0"/>
            </a:br>
            <a:br>
              <a:rPr lang="en-US" sz="3600" dirty="0"/>
            </a:br>
            <a:endParaRPr lang="cs-CZ" sz="35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B84B443-DD8F-48DF-8C68-DB14CFC9B441}"/>
              </a:ext>
            </a:extLst>
          </p:cNvPr>
          <p:cNvSpPr txBox="1"/>
          <p:nvPr/>
        </p:nvSpPr>
        <p:spPr>
          <a:xfrm>
            <a:off x="245096" y="1625798"/>
            <a:ext cx="6924189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cs-CZ" dirty="0">
                <a:latin typeface="Bahnschrift Condensed" pitchFamily="34" charset="0"/>
              </a:rPr>
              <a:t> </a:t>
            </a:r>
            <a:r>
              <a:rPr lang="en-US" dirty="0">
                <a:latin typeface="Bahnschrift Condensed" pitchFamily="34" charset="0"/>
              </a:rPr>
              <a:t>still largely undefined → distinctive features are still forming </a:t>
            </a:r>
            <a:endParaRPr lang="cs-CZ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endParaRPr lang="en-US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en-US" dirty="0">
                <a:latin typeface="Bahnschrift Condensed" pitchFamily="34" charset="0"/>
              </a:rPr>
              <a:t> cot/caught merger (merged low back vowel) → backing does not happen before nasal consonants (a higher vowel) – Anne → Ian</a:t>
            </a:r>
            <a:br>
              <a:rPr lang="cs-CZ" dirty="0">
                <a:latin typeface="Bahnschrift Condensed" pitchFamily="34" charset="0"/>
              </a:rPr>
            </a:br>
            <a:endParaRPr lang="en-US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latin typeface="Bahnschrift Condensed" pitchFamily="34" charset="0"/>
              </a:rPr>
              <a:t> </a:t>
            </a:r>
            <a:r>
              <a:rPr lang="en-US" dirty="0">
                <a:latin typeface="Bahnschrift Condensed" pitchFamily="34" charset="0"/>
              </a:rPr>
              <a:t>bag, tag and gag → y-like glide instead of the open front vowel; beg → bake (bag)</a:t>
            </a:r>
            <a:br>
              <a:rPr lang="cs-CZ" dirty="0">
                <a:latin typeface="Bahnschrift Condensed" pitchFamily="34" charset="0"/>
              </a:rPr>
            </a:br>
            <a:endParaRPr lang="en-US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b="1" dirty="0">
                <a:latin typeface="Bahnschrift Condensed" pitchFamily="34" charset="0"/>
              </a:rPr>
              <a:t> </a:t>
            </a:r>
            <a:r>
              <a:rPr lang="en-US" b="1" dirty="0">
                <a:latin typeface="Bahnschrift Condensed" pitchFamily="34" charset="0"/>
              </a:rPr>
              <a:t>back vowel fronting</a:t>
            </a:r>
            <a:r>
              <a:rPr lang="en-US" dirty="0">
                <a:latin typeface="Bahnschrift Condensed" pitchFamily="34" charset="0"/>
              </a:rPr>
              <a:t> – used to categorize dialects → boot, book, and boat (North American dialects) → bi-wt, bi-</a:t>
            </a:r>
            <a:r>
              <a:rPr lang="en-US" dirty="0" err="1">
                <a:latin typeface="Bahnschrift Condensed" pitchFamily="34" charset="0"/>
              </a:rPr>
              <a:t>yt</a:t>
            </a:r>
            <a:r>
              <a:rPr lang="en-US" dirty="0">
                <a:latin typeface="Bahnschrift Condensed" pitchFamily="34" charset="0"/>
              </a:rPr>
              <a:t> (still in progress) </a:t>
            </a:r>
            <a:br>
              <a:rPr lang="cs-CZ" dirty="0">
                <a:latin typeface="Bahnschrift Condensed" pitchFamily="34" charset="0"/>
              </a:rPr>
            </a:br>
            <a:endParaRPr lang="en-US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b="1" dirty="0">
                <a:latin typeface="Bahnschrift Condensed" pitchFamily="34" charset="0"/>
              </a:rPr>
              <a:t> </a:t>
            </a:r>
            <a:r>
              <a:rPr lang="en-US" b="1" dirty="0">
                <a:latin typeface="Bahnschrift Condensed" pitchFamily="34" charset="0"/>
              </a:rPr>
              <a:t>“up-speak” </a:t>
            </a:r>
            <a:r>
              <a:rPr lang="en-US" dirty="0">
                <a:latin typeface="Bahnschrift Condensed" pitchFamily="34" charset="0"/>
              </a:rPr>
              <a:t>–</a:t>
            </a:r>
            <a:r>
              <a:rPr lang="en-US" b="1" dirty="0">
                <a:latin typeface="Bahnschrift Condensed" pitchFamily="34" charset="0"/>
              </a:rPr>
              <a:t> </a:t>
            </a:r>
            <a:r>
              <a:rPr lang="en-US" dirty="0">
                <a:latin typeface="Bahnschrift Condensed" pitchFamily="34" charset="0"/>
              </a:rPr>
              <a:t>the use of a rising question intonation on a declarative sentence</a:t>
            </a:r>
            <a:endParaRPr lang="en-US" b="1" dirty="0">
              <a:latin typeface="Bahnschrift Condensed" pitchFamily="34" charset="0"/>
            </a:endParaRPr>
          </a:p>
          <a:p>
            <a:br>
              <a:rPr lang="cs-CZ" dirty="0">
                <a:latin typeface="Bahnschrift Condensed" pitchFamily="34" charset="0"/>
              </a:rPr>
            </a:br>
            <a:br>
              <a:rPr lang="cs-CZ" dirty="0">
                <a:latin typeface="Bahnschrift Condensed" pitchFamily="34" charset="0"/>
              </a:rPr>
            </a:br>
            <a:br>
              <a:rPr lang="cs-CZ" dirty="0">
                <a:latin typeface="Bahnschrift Condensed" pitchFamily="34" charset="0"/>
              </a:rPr>
            </a:br>
            <a:br>
              <a:rPr lang="cs-CZ" dirty="0">
                <a:latin typeface="Bahnschrift Condensed" pitchFamily="34" charset="0"/>
              </a:rPr>
            </a:br>
            <a:br>
              <a:rPr lang="en-US" sz="1600" dirty="0">
                <a:latin typeface="Bahnschrift Condensed" pitchFamily="34" charset="0"/>
              </a:rPr>
            </a:br>
            <a:br>
              <a:rPr lang="en-US" sz="1600" dirty="0">
                <a:latin typeface="Bahnschrift Condensed" pitchFamily="34" charset="0"/>
              </a:rPr>
            </a:br>
            <a:br>
              <a:rPr lang="en-US" sz="1600" dirty="0">
                <a:latin typeface="Bahnschrift Condensed" pitchFamily="34" charset="0"/>
              </a:rPr>
            </a:br>
            <a:endParaRPr lang="cs-CZ" sz="1600" dirty="0">
              <a:latin typeface="Bahnschrift Condensed" pitchFamily="34" charset="0"/>
            </a:endParaRPr>
          </a:p>
        </p:txBody>
      </p:sp>
      <p:pic>
        <p:nvPicPr>
          <p:cNvPr id="53250" name="Picture 2" descr="Soubor:Map of USA OR.svg – Wikiped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2682" y="2083172"/>
            <a:ext cx="4008555" cy="26055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53874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831F27-1010-4A6D-8815-659C40923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4" y="1127721"/>
            <a:ext cx="11220080" cy="538276"/>
          </a:xfrm>
        </p:spPr>
        <p:txBody>
          <a:bodyPr>
            <a:noAutofit/>
          </a:bodyPr>
          <a:lstStyle/>
          <a:p>
            <a:r>
              <a:rPr lang="en-US" sz="3600" dirty="0"/>
              <a:t>Arizona’s not so Standard English</a:t>
            </a: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endParaRPr lang="cs-CZ" sz="35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B84B443-DD8F-48DF-8C68-DB14CFC9B441}"/>
              </a:ext>
            </a:extLst>
          </p:cNvPr>
          <p:cNvSpPr txBox="1"/>
          <p:nvPr/>
        </p:nvSpPr>
        <p:spPr>
          <a:xfrm>
            <a:off x="157547" y="1090776"/>
            <a:ext cx="779967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cs-CZ" sz="1600" dirty="0">
                <a:latin typeface="Bahnschrift Condensed" pitchFamily="34" charset="0"/>
              </a:rPr>
              <a:t> </a:t>
            </a:r>
            <a:r>
              <a:rPr lang="cs-CZ" sz="1600" dirty="0" err="1">
                <a:latin typeface="Bahnschrift Condensed" pitchFamily="34" charset="0"/>
              </a:rPr>
              <a:t>calling</a:t>
            </a:r>
            <a:r>
              <a:rPr lang="cs-CZ" sz="1600" dirty="0">
                <a:latin typeface="Bahnschrift Condensed" pitchFamily="34" charset="0"/>
              </a:rPr>
              <a:t> </a:t>
            </a:r>
            <a:r>
              <a:rPr lang="cs-CZ" sz="1600" dirty="0" err="1">
                <a:latin typeface="Bahnschrift Condensed" pitchFamily="34" charset="0"/>
              </a:rPr>
              <a:t>their</a:t>
            </a:r>
            <a:r>
              <a:rPr lang="cs-CZ" sz="1600" dirty="0">
                <a:latin typeface="Bahnschrift Condensed" pitchFamily="34" charset="0"/>
              </a:rPr>
              <a:t> </a:t>
            </a:r>
            <a:r>
              <a:rPr lang="cs-CZ" sz="1600" dirty="0" err="1">
                <a:latin typeface="Bahnschrift Condensed" pitchFamily="34" charset="0"/>
              </a:rPr>
              <a:t>English</a:t>
            </a:r>
            <a:r>
              <a:rPr lang="cs-CZ" sz="1600" dirty="0">
                <a:latin typeface="Bahnschrift Condensed" pitchFamily="34" charset="0"/>
              </a:rPr>
              <a:t> standard, </a:t>
            </a:r>
            <a:r>
              <a:rPr lang="cs-CZ" sz="1600" dirty="0" err="1">
                <a:latin typeface="Bahnschrift Condensed" pitchFamily="34" charset="0"/>
              </a:rPr>
              <a:t>bland</a:t>
            </a:r>
            <a:r>
              <a:rPr lang="cs-CZ" sz="1600" dirty="0">
                <a:latin typeface="Bahnschrift Condensed" pitchFamily="34" charset="0"/>
              </a:rPr>
              <a:t> </a:t>
            </a:r>
            <a:r>
              <a:rPr lang="cs-CZ" sz="1600" dirty="0" err="1">
                <a:latin typeface="Bahnschrift Condensed" pitchFamily="34" charset="0"/>
              </a:rPr>
              <a:t>and</a:t>
            </a:r>
            <a:r>
              <a:rPr lang="cs-CZ" sz="1600" dirty="0">
                <a:latin typeface="Bahnschrift Condensed" pitchFamily="34" charset="0"/>
              </a:rPr>
              <a:t> </a:t>
            </a:r>
            <a:r>
              <a:rPr lang="cs-CZ" sz="1600" dirty="0" err="1">
                <a:latin typeface="Bahnschrift Condensed" pitchFamily="34" charset="0"/>
              </a:rPr>
              <a:t>boring</a:t>
            </a:r>
            <a:br>
              <a:rPr lang="cs-CZ" sz="1600" dirty="0">
                <a:latin typeface="Bahnschrift Condensed" pitchFamily="34" charset="0"/>
              </a:rPr>
            </a:br>
            <a:endParaRPr lang="cs-CZ" sz="1600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sz="1600" dirty="0">
                <a:latin typeface="Bahnschrift Condensed" pitchFamily="34" charset="0"/>
              </a:rPr>
              <a:t> </a:t>
            </a:r>
            <a:r>
              <a:rPr lang="cs-CZ" sz="1600" dirty="0" err="1">
                <a:latin typeface="Bahnschrift Condensed" pitchFamily="34" charset="0"/>
              </a:rPr>
              <a:t>strong</a:t>
            </a:r>
            <a:r>
              <a:rPr lang="cs-CZ" sz="1600" dirty="0">
                <a:latin typeface="Bahnschrift Condensed" pitchFamily="34" charset="0"/>
              </a:rPr>
              <a:t> </a:t>
            </a:r>
            <a:r>
              <a:rPr lang="cs-CZ" sz="1600" dirty="0" err="1">
                <a:latin typeface="Bahnschrift Condensed" pitchFamily="34" charset="0"/>
              </a:rPr>
              <a:t>Mexican</a:t>
            </a:r>
            <a:r>
              <a:rPr lang="cs-CZ" sz="1600" dirty="0">
                <a:latin typeface="Bahnschrift Condensed" pitchFamily="34" charset="0"/>
              </a:rPr>
              <a:t> </a:t>
            </a:r>
            <a:r>
              <a:rPr lang="cs-CZ" sz="1600" dirty="0" err="1">
                <a:latin typeface="Bahnschrift Condensed" pitchFamily="34" charset="0"/>
              </a:rPr>
              <a:t>Spanish</a:t>
            </a:r>
            <a:r>
              <a:rPr lang="cs-CZ" sz="1600" dirty="0">
                <a:latin typeface="Bahnschrift Condensed" pitchFamily="34" charset="0"/>
              </a:rPr>
              <a:t> influence (</a:t>
            </a:r>
            <a:r>
              <a:rPr lang="cs-CZ" sz="1600" dirty="0" err="1">
                <a:latin typeface="Bahnschrift Condensed" pitchFamily="34" charset="0"/>
              </a:rPr>
              <a:t>Casa</a:t>
            </a:r>
            <a:r>
              <a:rPr lang="cs-CZ" sz="1600" dirty="0">
                <a:latin typeface="Bahnschrift Condensed" pitchFamily="34" charset="0"/>
              </a:rPr>
              <a:t> Grande, Table </a:t>
            </a:r>
            <a:r>
              <a:rPr lang="cs-CZ" sz="1600" dirty="0" err="1">
                <a:latin typeface="Bahnschrift Condensed" pitchFamily="34" charset="0"/>
              </a:rPr>
              <a:t>Mesa</a:t>
            </a:r>
            <a:r>
              <a:rPr lang="cs-CZ" sz="1600" dirty="0">
                <a:latin typeface="Bahnschrift Condensed" pitchFamily="34" charset="0"/>
              </a:rPr>
              <a:t>, </a:t>
            </a:r>
            <a:r>
              <a:rPr lang="cs-CZ" sz="1600" dirty="0" err="1">
                <a:latin typeface="Bahnschrift Condensed" pitchFamily="34" charset="0"/>
              </a:rPr>
              <a:t>canyon</a:t>
            </a:r>
            <a:r>
              <a:rPr lang="cs-CZ" sz="1600" dirty="0">
                <a:latin typeface="Bahnschrift Condensed" pitchFamily="34" charset="0"/>
              </a:rPr>
              <a:t>, </a:t>
            </a:r>
            <a:r>
              <a:rPr lang="cs-CZ" sz="1600" dirty="0" err="1">
                <a:latin typeface="Bahnschrift Condensed" pitchFamily="34" charset="0"/>
              </a:rPr>
              <a:t>ranch</a:t>
            </a:r>
            <a:r>
              <a:rPr lang="cs-CZ" sz="1600" dirty="0">
                <a:latin typeface="Bahnschrift Condensed" pitchFamily="34" charset="0"/>
              </a:rPr>
              <a:t>)</a:t>
            </a:r>
            <a:br>
              <a:rPr lang="cs-CZ" sz="1600" dirty="0">
                <a:latin typeface="Bahnschrift Condensed" pitchFamily="34" charset="0"/>
              </a:rPr>
            </a:br>
            <a:endParaRPr lang="cs-CZ" sz="1600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sz="1600" dirty="0">
                <a:latin typeface="Bahnschrift Condensed" pitchFamily="34" charset="0"/>
              </a:rPr>
              <a:t> 1800s – </a:t>
            </a:r>
            <a:r>
              <a:rPr lang="cs-CZ" sz="1600" dirty="0" err="1">
                <a:latin typeface="Bahnschrift Condensed" pitchFamily="34" charset="0"/>
              </a:rPr>
              <a:t>migration</a:t>
            </a:r>
            <a:r>
              <a:rPr lang="cs-CZ" sz="1600" dirty="0">
                <a:latin typeface="Bahnschrift Condensed" pitchFamily="34" charset="0"/>
              </a:rPr>
              <a:t> </a:t>
            </a:r>
            <a:r>
              <a:rPr lang="cs-CZ" sz="1600" dirty="0" err="1">
                <a:latin typeface="Bahnschrift Condensed" pitchFamily="34" charset="0"/>
              </a:rPr>
              <a:t>from</a:t>
            </a:r>
            <a:r>
              <a:rPr lang="cs-CZ" sz="1600" dirty="0">
                <a:latin typeface="Bahnschrift Condensed" pitchFamily="34" charset="0"/>
              </a:rPr>
              <a:t> </a:t>
            </a:r>
            <a:r>
              <a:rPr lang="cs-CZ" sz="1600" dirty="0" err="1">
                <a:latin typeface="Bahnschrift Condensed" pitchFamily="34" charset="0"/>
              </a:rPr>
              <a:t>the</a:t>
            </a:r>
            <a:r>
              <a:rPr lang="cs-CZ" sz="1600" dirty="0">
                <a:latin typeface="Bahnschrift Condensed" pitchFamily="34" charset="0"/>
              </a:rPr>
              <a:t> </a:t>
            </a:r>
            <a:r>
              <a:rPr lang="cs-CZ" sz="1600" dirty="0" err="1">
                <a:latin typeface="Bahnschrift Condensed" pitchFamily="34" charset="0"/>
              </a:rPr>
              <a:t>Southern</a:t>
            </a:r>
            <a:r>
              <a:rPr lang="cs-CZ" sz="1600" dirty="0">
                <a:latin typeface="Bahnschrift Condensed" pitchFamily="34" charset="0"/>
              </a:rPr>
              <a:t> </a:t>
            </a:r>
            <a:r>
              <a:rPr lang="cs-CZ" sz="1600" dirty="0" err="1">
                <a:latin typeface="Bahnschrift Condensed" pitchFamily="34" charset="0"/>
              </a:rPr>
              <a:t>and</a:t>
            </a:r>
            <a:r>
              <a:rPr lang="cs-CZ" sz="1600" dirty="0">
                <a:latin typeface="Bahnschrift Condensed" pitchFamily="34" charset="0"/>
              </a:rPr>
              <a:t>   </a:t>
            </a:r>
            <a:r>
              <a:rPr lang="cs-CZ" sz="1600" dirty="0" err="1">
                <a:latin typeface="Bahnschrift Condensed" pitchFamily="34" charset="0"/>
              </a:rPr>
              <a:t>Midwestern</a:t>
            </a:r>
            <a:r>
              <a:rPr lang="cs-CZ" sz="1600" dirty="0">
                <a:latin typeface="Bahnschrift Condensed" pitchFamily="34" charset="0"/>
              </a:rPr>
              <a:t> </a:t>
            </a:r>
            <a:r>
              <a:rPr lang="cs-CZ" sz="1600" dirty="0" err="1">
                <a:latin typeface="Bahnschrift Condensed" pitchFamily="34" charset="0"/>
              </a:rPr>
              <a:t>states</a:t>
            </a:r>
            <a:r>
              <a:rPr lang="cs-CZ" sz="1600" dirty="0">
                <a:latin typeface="Bahnschrift Condensed" pitchFamily="34" charset="0"/>
              </a:rPr>
              <a:t>, </a:t>
            </a:r>
            <a:r>
              <a:rPr lang="cs-CZ" sz="1600" dirty="0" err="1">
                <a:latin typeface="Bahnschrift Condensed" pitchFamily="34" charset="0"/>
              </a:rPr>
              <a:t>mid</a:t>
            </a:r>
            <a:r>
              <a:rPr lang="cs-CZ" sz="1600" dirty="0">
                <a:latin typeface="Bahnschrift Condensed" pitchFamily="34" charset="0"/>
              </a:rPr>
              <a:t>-1900s </a:t>
            </a:r>
            <a:r>
              <a:rPr lang="cs-CZ" sz="1600" dirty="0" err="1">
                <a:latin typeface="Bahnschrift Condensed" pitchFamily="34" charset="0"/>
              </a:rPr>
              <a:t>industrial</a:t>
            </a:r>
            <a:r>
              <a:rPr lang="cs-CZ" sz="1600" dirty="0">
                <a:latin typeface="Bahnschrift Condensed" pitchFamily="34" charset="0"/>
              </a:rPr>
              <a:t> boom, </a:t>
            </a:r>
            <a:r>
              <a:rPr lang="cs-CZ" sz="1600" dirty="0" err="1">
                <a:latin typeface="Bahnschrift Condensed" pitchFamily="34" charset="0"/>
              </a:rPr>
              <a:t>migrants</a:t>
            </a:r>
            <a:r>
              <a:rPr lang="cs-CZ" sz="1600" dirty="0">
                <a:latin typeface="Bahnschrift Condensed" pitchFamily="34" charset="0"/>
              </a:rPr>
              <a:t> </a:t>
            </a:r>
            <a:r>
              <a:rPr lang="cs-CZ" sz="1600" dirty="0" err="1">
                <a:latin typeface="Bahnschrift Condensed" pitchFamily="34" charset="0"/>
              </a:rPr>
              <a:t>from</a:t>
            </a:r>
            <a:r>
              <a:rPr lang="cs-CZ" sz="1600" dirty="0">
                <a:latin typeface="Bahnschrift Condensed" pitchFamily="34" charset="0"/>
              </a:rPr>
              <a:t> </a:t>
            </a:r>
            <a:r>
              <a:rPr lang="cs-CZ" sz="1600" dirty="0" err="1">
                <a:latin typeface="Bahnschrift Condensed" pitchFamily="34" charset="0"/>
              </a:rPr>
              <a:t>California</a:t>
            </a:r>
            <a:r>
              <a:rPr lang="cs-CZ" sz="1600" dirty="0">
                <a:latin typeface="Bahnschrift Condensed" pitchFamily="34" charset="0"/>
              </a:rPr>
              <a:t> </a:t>
            </a:r>
            <a:br>
              <a:rPr lang="cs-CZ" sz="1600" dirty="0">
                <a:latin typeface="Bahnschrift Condensed" pitchFamily="34" charset="0"/>
              </a:rPr>
            </a:br>
            <a:endParaRPr lang="cs-CZ" sz="1600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sz="1600" b="1" dirty="0">
                <a:latin typeface="Bahnschrift Condensed" pitchFamily="34" charset="0"/>
              </a:rPr>
              <a:t> </a:t>
            </a:r>
            <a:r>
              <a:rPr lang="cs-CZ" sz="1600" b="1" dirty="0" err="1">
                <a:latin typeface="Bahnschrift Condensed" pitchFamily="34" charset="0"/>
              </a:rPr>
              <a:t>Contemporary</a:t>
            </a:r>
            <a:r>
              <a:rPr lang="cs-CZ" sz="1600" b="1" dirty="0">
                <a:latin typeface="Bahnschrift Condensed" pitchFamily="34" charset="0"/>
              </a:rPr>
              <a:t> Urban </a:t>
            </a:r>
            <a:r>
              <a:rPr lang="cs-CZ" sz="1600" b="1" dirty="0" err="1">
                <a:latin typeface="Bahnschrift Condensed" pitchFamily="34" charset="0"/>
              </a:rPr>
              <a:t>Dialect</a:t>
            </a:r>
            <a:endParaRPr lang="cs-CZ" sz="1600" b="1" dirty="0">
              <a:latin typeface="Bahnschrift Condensed" pitchFamily="34" charset="0"/>
            </a:endParaRPr>
          </a:p>
          <a:p>
            <a:pPr lvl="1" fontAlgn="base">
              <a:buFont typeface="Arial" pitchFamily="34" charset="0"/>
              <a:buChar char="•"/>
            </a:pPr>
            <a:r>
              <a:rPr lang="cs-CZ" sz="1600" dirty="0" err="1">
                <a:latin typeface="Bahnschrift Condensed" pitchFamily="34" charset="0"/>
              </a:rPr>
              <a:t>back</a:t>
            </a:r>
            <a:r>
              <a:rPr lang="cs-CZ" sz="1600" dirty="0">
                <a:latin typeface="Bahnschrift Condensed" pitchFamily="34" charset="0"/>
              </a:rPr>
              <a:t>-</a:t>
            </a:r>
            <a:r>
              <a:rPr lang="cs-CZ" sz="1600" dirty="0" err="1">
                <a:latin typeface="Bahnschrift Condensed" pitchFamily="34" charset="0"/>
              </a:rPr>
              <a:t>vowel</a:t>
            </a:r>
            <a:r>
              <a:rPr lang="cs-CZ" sz="1600" dirty="0">
                <a:latin typeface="Bahnschrift Condensed" pitchFamily="34" charset="0"/>
              </a:rPr>
              <a:t> </a:t>
            </a:r>
            <a:r>
              <a:rPr lang="cs-CZ" sz="1600" dirty="0" err="1">
                <a:latin typeface="Bahnschrift Condensed" pitchFamily="34" charset="0"/>
              </a:rPr>
              <a:t>fronting</a:t>
            </a:r>
            <a:endParaRPr lang="cs-CZ" sz="1600" dirty="0">
              <a:latin typeface="Bahnschrift Condensed" pitchFamily="34" charset="0"/>
            </a:endParaRPr>
          </a:p>
          <a:p>
            <a:pPr lvl="1" fontAlgn="base">
              <a:buFont typeface="Arial" pitchFamily="34" charset="0"/>
              <a:buChar char="•"/>
            </a:pPr>
            <a:r>
              <a:rPr lang="cs-CZ" sz="1600" dirty="0" err="1">
                <a:latin typeface="Bahnschrift Condensed" pitchFamily="34" charset="0"/>
              </a:rPr>
              <a:t>caught</a:t>
            </a:r>
            <a:r>
              <a:rPr lang="cs-CZ" sz="1600" dirty="0">
                <a:latin typeface="Bahnschrift Condensed" pitchFamily="34" charset="0"/>
              </a:rPr>
              <a:t>/</a:t>
            </a:r>
            <a:r>
              <a:rPr lang="cs-CZ" sz="1600" dirty="0" err="1">
                <a:latin typeface="Bahnschrift Condensed" pitchFamily="34" charset="0"/>
              </a:rPr>
              <a:t>cot</a:t>
            </a:r>
            <a:r>
              <a:rPr lang="cs-CZ" sz="1600" dirty="0">
                <a:latin typeface="Bahnschrift Condensed" pitchFamily="34" charset="0"/>
              </a:rPr>
              <a:t> </a:t>
            </a:r>
            <a:r>
              <a:rPr lang="cs-CZ" sz="1600" dirty="0" err="1">
                <a:latin typeface="Bahnschrift Condensed" pitchFamily="34" charset="0"/>
              </a:rPr>
              <a:t>merger</a:t>
            </a:r>
            <a:r>
              <a:rPr lang="cs-CZ" sz="1600" dirty="0">
                <a:latin typeface="Bahnschrift Condensed" pitchFamily="34" charset="0"/>
              </a:rPr>
              <a:t> </a:t>
            </a:r>
          </a:p>
          <a:p>
            <a:pPr lvl="1" fontAlgn="base">
              <a:buFont typeface="Arial" pitchFamily="34" charset="0"/>
              <a:buChar char="•"/>
            </a:pPr>
            <a:r>
              <a:rPr lang="cs-CZ" sz="1600" dirty="0" err="1">
                <a:latin typeface="Bahnschrift Condensed" pitchFamily="34" charset="0"/>
              </a:rPr>
              <a:t>higher</a:t>
            </a:r>
            <a:r>
              <a:rPr lang="cs-CZ" sz="1600" dirty="0">
                <a:latin typeface="Bahnschrift Condensed" pitchFamily="34" charset="0"/>
              </a:rPr>
              <a:t> </a:t>
            </a:r>
            <a:r>
              <a:rPr lang="cs-CZ" sz="1600" dirty="0" err="1">
                <a:latin typeface="Bahnschrift Condensed" pitchFamily="34" charset="0"/>
              </a:rPr>
              <a:t>vowel</a:t>
            </a:r>
            <a:r>
              <a:rPr lang="cs-CZ" sz="1600" dirty="0">
                <a:latin typeface="Bahnschrift Condensed" pitchFamily="34" charset="0"/>
              </a:rPr>
              <a:t> </a:t>
            </a:r>
            <a:r>
              <a:rPr lang="cs-CZ" sz="1600" dirty="0" err="1">
                <a:latin typeface="Bahnschrift Condensed" pitchFamily="34" charset="0"/>
              </a:rPr>
              <a:t>after</a:t>
            </a:r>
            <a:r>
              <a:rPr lang="cs-CZ" sz="1600" dirty="0">
                <a:latin typeface="Bahnschrift Condensed" pitchFamily="34" charset="0"/>
              </a:rPr>
              <a:t> </a:t>
            </a:r>
            <a:r>
              <a:rPr lang="cs-CZ" sz="1600" dirty="0" err="1">
                <a:latin typeface="Bahnschrift Condensed" pitchFamily="34" charset="0"/>
              </a:rPr>
              <a:t>nasal</a:t>
            </a:r>
            <a:r>
              <a:rPr lang="cs-CZ" sz="1600" dirty="0">
                <a:latin typeface="Bahnschrift Condensed" pitchFamily="34" charset="0"/>
              </a:rPr>
              <a:t> </a:t>
            </a:r>
            <a:r>
              <a:rPr lang="cs-CZ" sz="1600" dirty="0" err="1">
                <a:latin typeface="Bahnschrift Condensed" pitchFamily="34" charset="0"/>
              </a:rPr>
              <a:t>consonants</a:t>
            </a:r>
            <a:r>
              <a:rPr lang="cs-CZ" sz="1600" dirty="0">
                <a:latin typeface="Bahnschrift Condensed" pitchFamily="34" charset="0"/>
              </a:rPr>
              <a:t> (</a:t>
            </a:r>
            <a:r>
              <a:rPr lang="cs-CZ" sz="1600" dirty="0" err="1">
                <a:latin typeface="Bahnschrift Condensed" pitchFamily="34" charset="0"/>
              </a:rPr>
              <a:t>Anne</a:t>
            </a:r>
            <a:r>
              <a:rPr lang="cs-CZ" sz="1600" dirty="0">
                <a:latin typeface="Bahnschrift Condensed" pitchFamily="34" charset="0"/>
              </a:rPr>
              <a:t> → </a:t>
            </a:r>
            <a:r>
              <a:rPr lang="cs-CZ" sz="1600" dirty="0" err="1">
                <a:latin typeface="Bahnschrift Condensed" pitchFamily="34" charset="0"/>
              </a:rPr>
              <a:t>Ian</a:t>
            </a:r>
            <a:r>
              <a:rPr lang="cs-CZ" sz="1600" dirty="0">
                <a:latin typeface="Bahnschrift Condensed" pitchFamily="34" charset="0"/>
              </a:rPr>
              <a:t>)</a:t>
            </a:r>
          </a:p>
          <a:p>
            <a:pPr lvl="1" fontAlgn="base">
              <a:buFont typeface="Arial" pitchFamily="34" charset="0"/>
              <a:buChar char="•"/>
            </a:pPr>
            <a:r>
              <a:rPr lang="cs-CZ" sz="1600" dirty="0" err="1">
                <a:latin typeface="Bahnschrift Condensed" pitchFamily="34" charset="0"/>
              </a:rPr>
              <a:t>filled</a:t>
            </a:r>
            <a:r>
              <a:rPr lang="cs-CZ" sz="1600" dirty="0">
                <a:latin typeface="Bahnschrift Condensed" pitchFamily="34" charset="0"/>
              </a:rPr>
              <a:t>/</a:t>
            </a:r>
            <a:r>
              <a:rPr lang="cs-CZ" sz="1600" dirty="0" err="1">
                <a:latin typeface="Bahnschrift Condensed" pitchFamily="34" charset="0"/>
              </a:rPr>
              <a:t>field</a:t>
            </a:r>
            <a:r>
              <a:rPr lang="cs-CZ" sz="1600" dirty="0">
                <a:latin typeface="Bahnschrift Condensed" pitchFamily="34" charset="0"/>
              </a:rPr>
              <a:t> </a:t>
            </a:r>
            <a:r>
              <a:rPr lang="cs-CZ" sz="1600" dirty="0" err="1">
                <a:latin typeface="Bahnschrift Condensed" pitchFamily="34" charset="0"/>
              </a:rPr>
              <a:t>merger</a:t>
            </a:r>
            <a:br>
              <a:rPr lang="cs-CZ" sz="1600" dirty="0">
                <a:latin typeface="Bahnschrift Condensed" pitchFamily="34" charset="0"/>
              </a:rPr>
            </a:br>
            <a:endParaRPr lang="cs-CZ" sz="1600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sz="1600" b="1" dirty="0">
                <a:latin typeface="Bahnschrift Condensed" pitchFamily="34" charset="0"/>
              </a:rPr>
              <a:t> </a:t>
            </a:r>
            <a:r>
              <a:rPr lang="cs-CZ" sz="1600" b="1" dirty="0" err="1">
                <a:latin typeface="Bahnschrift Condensed" pitchFamily="34" charset="0"/>
              </a:rPr>
              <a:t>The</a:t>
            </a:r>
            <a:r>
              <a:rPr lang="cs-CZ" sz="1600" b="1" dirty="0">
                <a:latin typeface="Bahnschrift Condensed" pitchFamily="34" charset="0"/>
              </a:rPr>
              <a:t> </a:t>
            </a:r>
            <a:r>
              <a:rPr lang="cs-CZ" sz="1600" b="1" dirty="0" err="1">
                <a:latin typeface="Bahnschrift Condensed" pitchFamily="34" charset="0"/>
              </a:rPr>
              <a:t>Rancher</a:t>
            </a:r>
            <a:r>
              <a:rPr lang="cs-CZ" sz="1600" b="1" dirty="0">
                <a:latin typeface="Bahnschrift Condensed" pitchFamily="34" charset="0"/>
              </a:rPr>
              <a:t> </a:t>
            </a:r>
            <a:r>
              <a:rPr lang="cs-CZ" sz="1600" b="1" dirty="0" err="1">
                <a:latin typeface="Bahnschrift Condensed" pitchFamily="34" charset="0"/>
              </a:rPr>
              <a:t>Accent</a:t>
            </a:r>
            <a:endParaRPr lang="cs-CZ" sz="1600" b="1" dirty="0">
              <a:latin typeface="Bahnschrift Condensed" pitchFamily="34" charset="0"/>
            </a:endParaRPr>
          </a:p>
          <a:p>
            <a:pPr lvl="1" fontAlgn="base">
              <a:buFont typeface="Arial" pitchFamily="34" charset="0"/>
              <a:buChar char="•"/>
            </a:pPr>
            <a:r>
              <a:rPr lang="cs-CZ" sz="1600" dirty="0">
                <a:latin typeface="Bahnschrift Condensed" pitchFamily="34" charset="0"/>
              </a:rPr>
              <a:t>not </a:t>
            </a:r>
            <a:r>
              <a:rPr lang="cs-CZ" sz="1600" dirty="0" err="1">
                <a:latin typeface="Bahnschrift Condensed" pitchFamily="34" charset="0"/>
              </a:rPr>
              <a:t>merging</a:t>
            </a:r>
            <a:r>
              <a:rPr lang="cs-CZ" sz="1600" dirty="0">
                <a:latin typeface="Bahnschrift Condensed" pitchFamily="34" charset="0"/>
              </a:rPr>
              <a:t> </a:t>
            </a:r>
          </a:p>
          <a:p>
            <a:pPr lvl="1" fontAlgn="base">
              <a:buFont typeface="Arial" pitchFamily="34" charset="0"/>
              <a:buChar char="•"/>
            </a:pPr>
            <a:r>
              <a:rPr lang="cs-CZ" sz="1600" dirty="0">
                <a:latin typeface="Bahnschrift Condensed" pitchFamily="34" charset="0"/>
              </a:rPr>
              <a:t>my/fine → </a:t>
            </a:r>
            <a:r>
              <a:rPr lang="cs-CZ" sz="1600" dirty="0" err="1">
                <a:latin typeface="Bahnschrift Condensed" pitchFamily="34" charset="0"/>
              </a:rPr>
              <a:t>mah</a:t>
            </a:r>
            <a:r>
              <a:rPr lang="cs-CZ" sz="1600" dirty="0">
                <a:latin typeface="Bahnschrift Condensed" pitchFamily="34" charset="0"/>
              </a:rPr>
              <a:t>/</a:t>
            </a:r>
            <a:r>
              <a:rPr lang="cs-CZ" sz="1600" dirty="0" err="1">
                <a:latin typeface="Bahnschrift Condensed" pitchFamily="34" charset="0"/>
              </a:rPr>
              <a:t>fahn</a:t>
            </a:r>
            <a:endParaRPr lang="cs-CZ" sz="1600" dirty="0">
              <a:latin typeface="Bahnschrift Condensed" pitchFamily="34" charset="0"/>
            </a:endParaRPr>
          </a:p>
          <a:p>
            <a:pPr lvl="1" fontAlgn="base">
              <a:buFont typeface="Arial" pitchFamily="34" charset="0"/>
              <a:buChar char="•"/>
            </a:pPr>
            <a:r>
              <a:rPr lang="cs-CZ" sz="1600" dirty="0" err="1">
                <a:latin typeface="Bahnschrift Condensed" pitchFamily="34" charset="0"/>
              </a:rPr>
              <a:t>sometimes</a:t>
            </a:r>
            <a:r>
              <a:rPr lang="cs-CZ" sz="1600" dirty="0">
                <a:latin typeface="Bahnschrift Condensed" pitchFamily="34" charset="0"/>
              </a:rPr>
              <a:t> </a:t>
            </a:r>
            <a:r>
              <a:rPr lang="cs-CZ" sz="1600" dirty="0" err="1">
                <a:latin typeface="Bahnschrift Condensed" pitchFamily="34" charset="0"/>
              </a:rPr>
              <a:t>vowels</a:t>
            </a:r>
            <a:r>
              <a:rPr lang="cs-CZ" sz="1600" dirty="0">
                <a:latin typeface="Bahnschrift Condensed" pitchFamily="34" charset="0"/>
              </a:rPr>
              <a:t> in </a:t>
            </a:r>
            <a:r>
              <a:rPr lang="cs-CZ" sz="1600" dirty="0" err="1">
                <a:latin typeface="Bahnschrift Condensed" pitchFamily="34" charset="0"/>
              </a:rPr>
              <a:t>unstressed</a:t>
            </a:r>
            <a:r>
              <a:rPr lang="cs-CZ" sz="1600" dirty="0">
                <a:latin typeface="Bahnschrift Condensed" pitchFamily="34" charset="0"/>
              </a:rPr>
              <a:t> </a:t>
            </a:r>
            <a:r>
              <a:rPr lang="cs-CZ" sz="1600" dirty="0" err="1">
                <a:latin typeface="Bahnschrift Condensed" pitchFamily="34" charset="0"/>
              </a:rPr>
              <a:t>syllables</a:t>
            </a:r>
            <a:r>
              <a:rPr lang="cs-CZ" sz="1600" dirty="0">
                <a:latin typeface="Bahnschrift Condensed" pitchFamily="34" charset="0"/>
              </a:rPr>
              <a:t> </a:t>
            </a:r>
            <a:r>
              <a:rPr lang="cs-CZ" sz="1600" dirty="0" err="1">
                <a:latin typeface="Bahnschrift Condensed" pitchFamily="34" charset="0"/>
              </a:rPr>
              <a:t>may</a:t>
            </a:r>
            <a:r>
              <a:rPr lang="cs-CZ" sz="1600" dirty="0">
                <a:latin typeface="Bahnschrift Condensed" pitchFamily="34" charset="0"/>
              </a:rPr>
              <a:t> </a:t>
            </a:r>
            <a:r>
              <a:rPr lang="cs-CZ" sz="1600" dirty="0" err="1">
                <a:latin typeface="Bahnschrift Condensed" pitchFamily="34" charset="0"/>
              </a:rPr>
              <a:t>be</a:t>
            </a:r>
            <a:r>
              <a:rPr lang="cs-CZ" sz="1600" dirty="0">
                <a:latin typeface="Bahnschrift Condensed" pitchFamily="34" charset="0"/>
              </a:rPr>
              <a:t> </a:t>
            </a:r>
            <a:r>
              <a:rPr lang="cs-CZ" sz="1600" dirty="0" err="1">
                <a:latin typeface="Bahnschrift Condensed" pitchFamily="34" charset="0"/>
              </a:rPr>
              <a:t>lost</a:t>
            </a:r>
            <a:r>
              <a:rPr lang="cs-CZ" sz="1600" dirty="0">
                <a:latin typeface="Bahnschrift Condensed" pitchFamily="34" charset="0"/>
              </a:rPr>
              <a:t> </a:t>
            </a:r>
            <a:r>
              <a:rPr lang="cs-CZ" sz="1600" dirty="0" err="1">
                <a:latin typeface="Bahnschrift Condensed" pitchFamily="34" charset="0"/>
              </a:rPr>
              <a:t>completely</a:t>
            </a:r>
            <a:r>
              <a:rPr lang="cs-CZ" sz="1600" dirty="0">
                <a:latin typeface="Bahnschrift Condensed" pitchFamily="34" charset="0"/>
              </a:rPr>
              <a:t> – </a:t>
            </a:r>
            <a:r>
              <a:rPr lang="cs-CZ" sz="1600" i="1" dirty="0" err="1">
                <a:latin typeface="Bahnschrift Condensed" pitchFamily="34" charset="0"/>
              </a:rPr>
              <a:t>every</a:t>
            </a:r>
            <a:r>
              <a:rPr lang="cs-CZ" sz="1600" i="1" dirty="0">
                <a:latin typeface="Bahnschrift Condensed" pitchFamily="34" charset="0"/>
              </a:rPr>
              <a:t> </a:t>
            </a:r>
            <a:r>
              <a:rPr lang="cs-CZ" sz="1600" i="1" dirty="0" err="1">
                <a:latin typeface="Bahnschrift Condensed" pitchFamily="34" charset="0"/>
              </a:rPr>
              <a:t>day</a:t>
            </a:r>
            <a:r>
              <a:rPr lang="cs-CZ" sz="1600" i="1" dirty="0">
                <a:latin typeface="Bahnschrift Condensed" pitchFamily="34" charset="0"/>
              </a:rPr>
              <a:t> </a:t>
            </a:r>
            <a:r>
              <a:rPr lang="cs-CZ" sz="1600" dirty="0">
                <a:latin typeface="Bahnschrift Condensed" pitchFamily="34" charset="0"/>
              </a:rPr>
              <a:t>→ </a:t>
            </a:r>
            <a:r>
              <a:rPr lang="cs-CZ" sz="1600" i="1" dirty="0" err="1">
                <a:latin typeface="Bahnschrift Condensed" pitchFamily="34" charset="0"/>
              </a:rPr>
              <a:t>ever’</a:t>
            </a:r>
            <a:r>
              <a:rPr lang="cs-CZ" sz="1600" i="1" dirty="0">
                <a:latin typeface="Bahnschrift Condensed" pitchFamily="34" charset="0"/>
              </a:rPr>
              <a:t> </a:t>
            </a:r>
            <a:r>
              <a:rPr lang="cs-CZ" sz="1600" i="1" dirty="0" err="1">
                <a:latin typeface="Bahnschrift Condensed" pitchFamily="34" charset="0"/>
              </a:rPr>
              <a:t>day</a:t>
            </a:r>
            <a:br>
              <a:rPr lang="cs-CZ" sz="1600" i="1" dirty="0">
                <a:latin typeface="Bahnschrift Condensed" pitchFamily="34" charset="0"/>
              </a:rPr>
            </a:br>
            <a:endParaRPr lang="cs-CZ" sz="1600" i="1" dirty="0">
              <a:latin typeface="Bahnschrift Condensed" pitchFamily="34" charset="0"/>
            </a:endParaRPr>
          </a:p>
          <a:p>
            <a:br>
              <a:rPr lang="cs-CZ" sz="1600" dirty="0">
                <a:latin typeface="Bahnschrift Condensed" pitchFamily="34" charset="0"/>
              </a:rPr>
            </a:br>
            <a:br>
              <a:rPr lang="cs-CZ" sz="1600" dirty="0">
                <a:latin typeface="Bahnschrift Condensed" pitchFamily="34" charset="0"/>
              </a:rPr>
            </a:br>
            <a:br>
              <a:rPr lang="cs-CZ" sz="1600" dirty="0">
                <a:latin typeface="Bahnschrift Condensed" pitchFamily="34" charset="0"/>
              </a:rPr>
            </a:br>
            <a:br>
              <a:rPr lang="cs-CZ" sz="1600" dirty="0">
                <a:latin typeface="Bahnschrift Condensed" pitchFamily="34" charset="0"/>
              </a:rPr>
            </a:br>
            <a:br>
              <a:rPr lang="en-US" sz="1600" dirty="0">
                <a:latin typeface="Bahnschrift Condensed" pitchFamily="34" charset="0"/>
              </a:rPr>
            </a:br>
            <a:br>
              <a:rPr lang="en-US" sz="1600" dirty="0">
                <a:latin typeface="Bahnschrift Condensed" pitchFamily="34" charset="0"/>
              </a:rPr>
            </a:br>
            <a:br>
              <a:rPr lang="en-US" sz="1600" dirty="0">
                <a:latin typeface="Bahnschrift Condensed" pitchFamily="34" charset="0"/>
              </a:rPr>
            </a:br>
            <a:endParaRPr lang="cs-CZ" sz="1600" dirty="0">
              <a:latin typeface="Bahnschrift Condensed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161507" y="1371600"/>
            <a:ext cx="317121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cs-CZ" dirty="0">
                <a:latin typeface="Bahnschrift Condensed" pitchFamily="34" charset="0"/>
              </a:rPr>
              <a:t> </a:t>
            </a:r>
            <a:r>
              <a:rPr lang="cs-CZ" dirty="0" err="1">
                <a:latin typeface="Bahnschrift Condensed" pitchFamily="34" charset="0"/>
              </a:rPr>
              <a:t>The</a:t>
            </a:r>
            <a:r>
              <a:rPr lang="cs-CZ" dirty="0">
                <a:latin typeface="Bahnschrift Condensed" pitchFamily="34" charset="0"/>
              </a:rPr>
              <a:t> -s </a:t>
            </a:r>
            <a:r>
              <a:rPr lang="cs-CZ" dirty="0" err="1">
                <a:latin typeface="Bahnschrift Condensed" pitchFamily="34" charset="0"/>
              </a:rPr>
              <a:t>of</a:t>
            </a:r>
            <a:r>
              <a:rPr lang="cs-CZ" dirty="0">
                <a:latin typeface="Bahnschrift Condensed" pitchFamily="34" charset="0"/>
              </a:rPr>
              <a:t> </a:t>
            </a:r>
            <a:r>
              <a:rPr lang="cs-CZ" dirty="0" err="1">
                <a:latin typeface="Bahnschrift Condensed" pitchFamily="34" charset="0"/>
              </a:rPr>
              <a:t>verbs</a:t>
            </a:r>
            <a:r>
              <a:rPr lang="cs-CZ" dirty="0">
                <a:latin typeface="Bahnschrift Condensed" pitchFamily="34" charset="0"/>
              </a:rPr>
              <a:t> </a:t>
            </a:r>
            <a:r>
              <a:rPr lang="cs-CZ" dirty="0" err="1">
                <a:latin typeface="Bahnschrift Condensed" pitchFamily="34" charset="0"/>
              </a:rPr>
              <a:t>with</a:t>
            </a:r>
            <a:r>
              <a:rPr lang="cs-CZ" dirty="0">
                <a:latin typeface="Bahnschrift Condensed" pitchFamily="34" charset="0"/>
              </a:rPr>
              <a:t> </a:t>
            </a:r>
            <a:r>
              <a:rPr lang="cs-CZ" dirty="0" err="1">
                <a:latin typeface="Bahnschrift Condensed" pitchFamily="34" charset="0"/>
              </a:rPr>
              <a:t>other</a:t>
            </a:r>
            <a:r>
              <a:rPr lang="cs-CZ" dirty="0">
                <a:latin typeface="Bahnschrift Condensed" pitchFamily="34" charset="0"/>
              </a:rPr>
              <a:t> verb </a:t>
            </a:r>
            <a:r>
              <a:rPr lang="cs-CZ" dirty="0" err="1">
                <a:latin typeface="Bahnschrift Condensed" pitchFamily="34" charset="0"/>
              </a:rPr>
              <a:t>forms</a:t>
            </a:r>
            <a:r>
              <a:rPr lang="cs-CZ" dirty="0">
                <a:latin typeface="Bahnschrift Condensed" pitchFamily="34" charset="0"/>
              </a:rPr>
              <a:t> – </a:t>
            </a:r>
            <a:r>
              <a:rPr lang="cs-CZ" i="1" dirty="0" err="1">
                <a:latin typeface="Bahnschrift Condensed" pitchFamily="34" charset="0"/>
              </a:rPr>
              <a:t>you’s</a:t>
            </a:r>
            <a:r>
              <a:rPr lang="cs-CZ" dirty="0">
                <a:latin typeface="Bahnschrift Condensed" pitchFamily="34" charset="0"/>
              </a:rPr>
              <a:t> </a:t>
            </a:r>
            <a:r>
              <a:rPr lang="cs-CZ" dirty="0" err="1">
                <a:latin typeface="Bahnschrift Condensed" pitchFamily="34" charset="0"/>
              </a:rPr>
              <a:t>for</a:t>
            </a:r>
            <a:r>
              <a:rPr lang="cs-CZ" dirty="0">
                <a:latin typeface="Bahnschrift Condensed" pitchFamily="34" charset="0"/>
              </a:rPr>
              <a:t> </a:t>
            </a:r>
            <a:r>
              <a:rPr lang="cs-CZ" i="1" dirty="0" err="1">
                <a:latin typeface="Bahnschrift Condensed" pitchFamily="34" charset="0"/>
              </a:rPr>
              <a:t>you’ve</a:t>
            </a:r>
            <a:r>
              <a:rPr lang="cs-CZ" i="1" dirty="0">
                <a:latin typeface="Bahnschrift Condensed" pitchFamily="34" charset="0"/>
              </a:rPr>
              <a:t>, </a:t>
            </a:r>
            <a:r>
              <a:rPr lang="cs-CZ" i="1" dirty="0" err="1">
                <a:latin typeface="Bahnschrift Condensed" pitchFamily="34" charset="0"/>
              </a:rPr>
              <a:t>we’s</a:t>
            </a:r>
            <a:r>
              <a:rPr lang="cs-CZ" i="1" dirty="0">
                <a:latin typeface="Bahnschrift Condensed" pitchFamily="34" charset="0"/>
              </a:rPr>
              <a:t> </a:t>
            </a:r>
            <a:r>
              <a:rPr lang="cs-CZ" i="1" dirty="0" err="1">
                <a:latin typeface="Bahnschrift Condensed" pitchFamily="34" charset="0"/>
              </a:rPr>
              <a:t>gots</a:t>
            </a:r>
            <a:r>
              <a:rPr lang="cs-CZ" dirty="0">
                <a:latin typeface="Bahnschrift Condensed" pitchFamily="34" charset="0"/>
              </a:rPr>
              <a:t>. </a:t>
            </a:r>
            <a:br>
              <a:rPr lang="cs-CZ" dirty="0">
                <a:latin typeface="Bahnschrift Condensed" pitchFamily="34" charset="0"/>
              </a:rPr>
            </a:br>
            <a:endParaRPr lang="cs-CZ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latin typeface="Bahnschrift Condensed" pitchFamily="34" charset="0"/>
              </a:rPr>
              <a:t> double negative (</a:t>
            </a:r>
            <a:r>
              <a:rPr lang="cs-CZ" dirty="0" err="1">
                <a:latin typeface="Bahnschrift Condensed" pitchFamily="34" charset="0"/>
              </a:rPr>
              <a:t>We</a:t>
            </a:r>
            <a:r>
              <a:rPr lang="cs-CZ" dirty="0">
                <a:latin typeface="Bahnschrift Condensed" pitchFamily="34" charset="0"/>
              </a:rPr>
              <a:t> </a:t>
            </a:r>
            <a:r>
              <a:rPr lang="cs-CZ" dirty="0" err="1">
                <a:latin typeface="Bahnschrift Condensed" pitchFamily="34" charset="0"/>
              </a:rPr>
              <a:t>didn’t</a:t>
            </a:r>
            <a:r>
              <a:rPr lang="cs-CZ" dirty="0">
                <a:latin typeface="Bahnschrift Condensed" pitchFamily="34" charset="0"/>
              </a:rPr>
              <a:t> </a:t>
            </a:r>
            <a:r>
              <a:rPr lang="cs-CZ" dirty="0" err="1">
                <a:latin typeface="Bahnschrift Condensed" pitchFamily="34" charset="0"/>
              </a:rPr>
              <a:t>have</a:t>
            </a:r>
            <a:r>
              <a:rPr lang="cs-CZ" dirty="0">
                <a:latin typeface="Bahnschrift Condensed" pitchFamily="34" charset="0"/>
              </a:rPr>
              <a:t> </a:t>
            </a:r>
            <a:r>
              <a:rPr lang="cs-CZ" dirty="0" err="1">
                <a:latin typeface="Bahnschrift Condensed" pitchFamily="34" charset="0"/>
              </a:rPr>
              <a:t>none</a:t>
            </a:r>
            <a:r>
              <a:rPr lang="cs-CZ" dirty="0">
                <a:latin typeface="Bahnschrift Condensed" pitchFamily="34" charset="0"/>
              </a:rPr>
              <a:t>, </a:t>
            </a:r>
            <a:r>
              <a:rPr lang="cs-CZ" dirty="0" err="1">
                <a:latin typeface="Bahnschrift Condensed" pitchFamily="34" charset="0"/>
              </a:rPr>
              <a:t>ain’t</a:t>
            </a:r>
            <a:r>
              <a:rPr lang="cs-CZ" dirty="0">
                <a:latin typeface="Bahnschrift Condensed" pitchFamily="34" charset="0"/>
              </a:rPr>
              <a:t>)</a:t>
            </a:r>
            <a:br>
              <a:rPr lang="cs-CZ" dirty="0">
                <a:latin typeface="Bahnschrift Condensed" pitchFamily="34" charset="0"/>
              </a:rPr>
            </a:br>
            <a:endParaRPr lang="cs-CZ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latin typeface="Bahnschrift Condensed" pitchFamily="34" charset="0"/>
              </a:rPr>
              <a:t> </a:t>
            </a:r>
            <a:r>
              <a:rPr lang="cs-CZ" dirty="0" err="1">
                <a:latin typeface="Bahnschrift Condensed" pitchFamily="34" charset="0"/>
              </a:rPr>
              <a:t>decline</a:t>
            </a:r>
            <a:r>
              <a:rPr lang="cs-CZ" dirty="0">
                <a:latin typeface="Bahnschrift Condensed" pitchFamily="34" charset="0"/>
              </a:rPr>
              <a:t> </a:t>
            </a:r>
            <a:r>
              <a:rPr lang="cs-CZ" dirty="0" err="1">
                <a:latin typeface="Bahnschrift Condensed" pitchFamily="34" charset="0"/>
              </a:rPr>
              <a:t>of</a:t>
            </a:r>
            <a:r>
              <a:rPr lang="cs-CZ" dirty="0">
                <a:latin typeface="Bahnschrift Condensed" pitchFamily="34" charset="0"/>
              </a:rPr>
              <a:t> </a:t>
            </a:r>
            <a:r>
              <a:rPr lang="cs-CZ" dirty="0" err="1">
                <a:latin typeface="Bahnschrift Condensed" pitchFamily="34" charset="0"/>
              </a:rPr>
              <a:t>agriculture</a:t>
            </a:r>
            <a:r>
              <a:rPr lang="cs-CZ" dirty="0">
                <a:latin typeface="Bahnschrift Condensed" pitchFamily="34" charset="0"/>
              </a:rPr>
              <a:t> → </a:t>
            </a:r>
            <a:r>
              <a:rPr lang="cs-CZ" dirty="0" err="1">
                <a:latin typeface="Bahnschrift Condensed" pitchFamily="34" charset="0"/>
              </a:rPr>
              <a:t>moving</a:t>
            </a:r>
            <a:r>
              <a:rPr lang="cs-CZ" dirty="0">
                <a:latin typeface="Bahnschrift Condensed" pitchFamily="34" charset="0"/>
              </a:rPr>
              <a:t> </a:t>
            </a:r>
            <a:r>
              <a:rPr lang="cs-CZ" dirty="0" err="1">
                <a:latin typeface="Bahnschrift Condensed" pitchFamily="34" charset="0"/>
              </a:rPr>
              <a:t>closer</a:t>
            </a:r>
            <a:r>
              <a:rPr lang="cs-CZ" dirty="0">
                <a:latin typeface="Bahnschrift Condensed" pitchFamily="34" charset="0"/>
              </a:rPr>
              <a:t> to </a:t>
            </a:r>
            <a:r>
              <a:rPr lang="cs-CZ" dirty="0" err="1">
                <a:latin typeface="Bahnschrift Condensed" pitchFamily="34" charset="0"/>
              </a:rPr>
              <a:t>Californian</a:t>
            </a:r>
            <a:r>
              <a:rPr lang="cs-CZ" dirty="0">
                <a:latin typeface="Bahnschrift Condensed" pitchFamily="34" charset="0"/>
              </a:rPr>
              <a:t> </a:t>
            </a:r>
            <a:r>
              <a:rPr lang="cs-CZ" dirty="0" err="1">
                <a:latin typeface="Bahnschrift Condensed" pitchFamily="34" charset="0"/>
              </a:rPr>
              <a:t>dialect</a:t>
            </a:r>
            <a:r>
              <a:rPr lang="cs-CZ" dirty="0">
                <a:latin typeface="Bahnschrift Condensed" pitchFamily="34" charset="0"/>
              </a:rPr>
              <a:t>, </a:t>
            </a:r>
            <a:r>
              <a:rPr lang="cs-CZ" dirty="0" err="1">
                <a:latin typeface="Bahnschrift Condensed" pitchFamily="34" charset="0"/>
              </a:rPr>
              <a:t>becoming</a:t>
            </a:r>
            <a:r>
              <a:rPr lang="cs-CZ" dirty="0">
                <a:latin typeface="Bahnschrift Condensed" pitchFamily="34" charset="0"/>
              </a:rPr>
              <a:t> </a:t>
            </a:r>
            <a:r>
              <a:rPr lang="cs-CZ" dirty="0" err="1">
                <a:latin typeface="Bahnschrift Condensed" pitchFamily="34" charset="0"/>
              </a:rPr>
              <a:t>less</a:t>
            </a:r>
            <a:r>
              <a:rPr lang="cs-CZ" dirty="0">
                <a:latin typeface="Bahnschrift Condensed" pitchFamily="34" charset="0"/>
              </a:rPr>
              <a:t> </a:t>
            </a:r>
            <a:r>
              <a:rPr lang="cs-CZ" dirty="0" err="1">
                <a:latin typeface="Bahnschrift Condensed" pitchFamily="34" charset="0"/>
              </a:rPr>
              <a:t>like</a:t>
            </a:r>
            <a:r>
              <a:rPr lang="cs-CZ" dirty="0">
                <a:latin typeface="Bahnschrift Condensed" pitchFamily="34" charset="0"/>
              </a:rPr>
              <a:t> </a:t>
            </a:r>
            <a:r>
              <a:rPr lang="cs-CZ" dirty="0" err="1">
                <a:latin typeface="Bahnschrift Condensed" pitchFamily="34" charset="0"/>
              </a:rPr>
              <a:t>their</a:t>
            </a:r>
            <a:r>
              <a:rPr lang="cs-CZ" dirty="0">
                <a:latin typeface="Bahnschrift Condensed" pitchFamily="34" charset="0"/>
              </a:rPr>
              <a:t> Oklahoma </a:t>
            </a:r>
            <a:r>
              <a:rPr lang="cs-CZ" dirty="0" err="1">
                <a:latin typeface="Bahnschrift Condensed" pitchFamily="34" charset="0"/>
              </a:rPr>
              <a:t>predecessors</a:t>
            </a:r>
            <a:r>
              <a:rPr lang="cs-CZ" dirty="0">
                <a:latin typeface="Bahnschrift Condensed" pitchFamily="34" charset="0"/>
              </a:rPr>
              <a:t> </a:t>
            </a:r>
            <a:br>
              <a:rPr lang="cs-CZ" dirty="0">
                <a:latin typeface="Bahnschrift Condensed" pitchFamily="34" charset="0"/>
              </a:rPr>
            </a:br>
            <a:endParaRPr lang="cs-CZ" dirty="0">
              <a:latin typeface="Bahnschrift Condensed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latin typeface="Bahnschrift Condensed" pitchFamily="34" charset="0"/>
              </a:rPr>
              <a:t> </a:t>
            </a:r>
            <a:r>
              <a:rPr lang="cs-CZ" dirty="0" err="1">
                <a:latin typeface="Bahnschrift Condensed" pitchFamily="34" charset="0"/>
              </a:rPr>
              <a:t>possible</a:t>
            </a:r>
            <a:r>
              <a:rPr lang="cs-CZ" dirty="0">
                <a:latin typeface="Bahnschrift Condensed" pitchFamily="34" charset="0"/>
              </a:rPr>
              <a:t> </a:t>
            </a:r>
            <a:r>
              <a:rPr lang="cs-CZ" dirty="0" err="1">
                <a:latin typeface="Bahnschrift Condensed" pitchFamily="34" charset="0"/>
              </a:rPr>
              <a:t>Mexican</a:t>
            </a:r>
            <a:r>
              <a:rPr lang="cs-CZ" dirty="0">
                <a:latin typeface="Bahnschrift Condensed" pitchFamily="34" charset="0"/>
              </a:rPr>
              <a:t> </a:t>
            </a:r>
            <a:r>
              <a:rPr lang="cs-CZ" dirty="0" err="1">
                <a:latin typeface="Bahnschrift Condensed" pitchFamily="34" charset="0"/>
              </a:rPr>
              <a:t>Spanish</a:t>
            </a:r>
            <a:r>
              <a:rPr lang="cs-CZ" dirty="0">
                <a:latin typeface="Bahnschrift Condensed" pitchFamily="34" charset="0"/>
              </a:rPr>
              <a:t> </a:t>
            </a:r>
            <a:r>
              <a:rPr lang="cs-CZ" dirty="0" err="1">
                <a:latin typeface="Bahnschrift Condensed" pitchFamily="34" charset="0"/>
              </a:rPr>
              <a:t>and</a:t>
            </a:r>
            <a:r>
              <a:rPr lang="cs-CZ" dirty="0">
                <a:latin typeface="Bahnschrift Condensed" pitchFamily="34" charset="0"/>
              </a:rPr>
              <a:t> </a:t>
            </a:r>
            <a:r>
              <a:rPr lang="cs-CZ" dirty="0" err="1">
                <a:latin typeface="Bahnschrift Condensed" pitchFamily="34" charset="0"/>
              </a:rPr>
              <a:t>Chicano</a:t>
            </a:r>
            <a:r>
              <a:rPr lang="cs-CZ" dirty="0">
                <a:latin typeface="Bahnschrift Condensed" pitchFamily="34" charset="0"/>
              </a:rPr>
              <a:t> influence </a:t>
            </a:r>
          </a:p>
          <a:p>
            <a:endParaRPr lang="cs-CZ" dirty="0"/>
          </a:p>
        </p:txBody>
      </p:sp>
      <p:pic>
        <p:nvPicPr>
          <p:cNvPr id="54274" name="Picture 2" descr="Kde je Arizona na jihozápadě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7576" y="2645923"/>
            <a:ext cx="2919012" cy="20038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53874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831F27-1010-4A6D-8815-659C40923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4" y="1127721"/>
            <a:ext cx="11220080" cy="538276"/>
          </a:xfrm>
        </p:spPr>
        <p:txBody>
          <a:bodyPr>
            <a:noAutofit/>
          </a:bodyPr>
          <a:lstStyle/>
          <a:p>
            <a:r>
              <a:rPr lang="cs-CZ" sz="3600" dirty="0"/>
              <a:t>Extra Video:</a:t>
            </a:r>
            <a:br>
              <a:rPr lang="cs-CZ" sz="3600" dirty="0"/>
            </a:br>
            <a:br>
              <a:rPr lang="cs-CZ" sz="3600" dirty="0"/>
            </a:br>
            <a:endParaRPr lang="cs-CZ" sz="35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B84B443-DD8F-48DF-8C68-DB14CFC9B441}"/>
              </a:ext>
            </a:extLst>
          </p:cNvPr>
          <p:cNvSpPr txBox="1"/>
          <p:nvPr/>
        </p:nvSpPr>
        <p:spPr>
          <a:xfrm>
            <a:off x="361828" y="1304785"/>
            <a:ext cx="7799679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50 People Show Us Their States' Accents | Culturally Speaking | Condé Nast Traveler - https://www.youtube.com/watch?v=UcxByX6rh24</a:t>
            </a:r>
          </a:p>
          <a:p>
            <a:br>
              <a:rPr lang="en-US" sz="1600" dirty="0"/>
            </a:br>
            <a:r>
              <a:rPr lang="cs-CZ" sz="1600" dirty="0"/>
              <a:t> </a:t>
            </a:r>
            <a:br>
              <a:rPr lang="cs-CZ" sz="1600" i="1" dirty="0">
                <a:latin typeface="Bahnschrift Condensed" pitchFamily="34" charset="0"/>
              </a:rPr>
            </a:br>
            <a:endParaRPr lang="cs-CZ" sz="1600" i="1" dirty="0">
              <a:latin typeface="Bahnschrift Condensed" pitchFamily="34" charset="0"/>
            </a:endParaRPr>
          </a:p>
          <a:p>
            <a:br>
              <a:rPr lang="cs-CZ" sz="1600" dirty="0">
                <a:latin typeface="Bahnschrift Condensed" pitchFamily="34" charset="0"/>
              </a:rPr>
            </a:br>
            <a:br>
              <a:rPr lang="cs-CZ" sz="1600" dirty="0">
                <a:latin typeface="Bahnschrift Condensed" pitchFamily="34" charset="0"/>
              </a:rPr>
            </a:br>
            <a:br>
              <a:rPr lang="cs-CZ" sz="1600" dirty="0">
                <a:latin typeface="Bahnschrift Condensed" pitchFamily="34" charset="0"/>
              </a:rPr>
            </a:br>
            <a:br>
              <a:rPr lang="cs-CZ" sz="1600" dirty="0">
                <a:latin typeface="Bahnschrift Condensed" pitchFamily="34" charset="0"/>
              </a:rPr>
            </a:br>
            <a:br>
              <a:rPr lang="en-US" sz="1600" dirty="0">
                <a:latin typeface="Bahnschrift Condensed" pitchFamily="34" charset="0"/>
              </a:rPr>
            </a:br>
            <a:br>
              <a:rPr lang="en-US" sz="1600" dirty="0">
                <a:latin typeface="Bahnschrift Condensed" pitchFamily="34" charset="0"/>
              </a:rPr>
            </a:br>
            <a:br>
              <a:rPr lang="en-US" sz="1600" dirty="0">
                <a:latin typeface="Bahnschrift Condensed" pitchFamily="34" charset="0"/>
              </a:rPr>
            </a:br>
            <a:endParaRPr lang="cs-CZ" sz="1600" dirty="0"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387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C22F8E-0641-4A54-90F6-BEB67D9B6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A </a:t>
            </a:r>
            <a:r>
              <a:rPr lang="cs-CZ" err="1"/>
              <a:t>perceptions</a:t>
            </a:r>
            <a:r>
              <a:rPr lang="cs-CZ"/>
              <a:t> </a:t>
            </a:r>
            <a:r>
              <a:rPr lang="cs-CZ" err="1"/>
              <a:t>quiz</a:t>
            </a:r>
            <a:r>
              <a:rPr lang="cs-CZ"/>
              <a:t>: </a:t>
            </a:r>
            <a:br>
              <a:rPr lang="cs-CZ"/>
            </a:br>
            <a:r>
              <a:rPr lang="cs-CZ" sz="2000" err="1">
                <a:solidFill>
                  <a:srgbClr val="0070C0"/>
                </a:solidFill>
              </a:rPr>
              <a:t>Guess</a:t>
            </a:r>
            <a:r>
              <a:rPr lang="cs-CZ" sz="2000">
                <a:solidFill>
                  <a:srgbClr val="0070C0"/>
                </a:solidFill>
              </a:rPr>
              <a:t> </a:t>
            </a:r>
            <a:r>
              <a:rPr lang="cs-CZ" sz="2000" err="1">
                <a:solidFill>
                  <a:srgbClr val="0070C0"/>
                </a:solidFill>
              </a:rPr>
              <a:t>which</a:t>
            </a:r>
            <a:r>
              <a:rPr lang="cs-CZ" sz="2000">
                <a:solidFill>
                  <a:srgbClr val="0070C0"/>
                </a:solidFill>
              </a:rPr>
              <a:t> </a:t>
            </a:r>
            <a:r>
              <a:rPr lang="cs-CZ" sz="2000" err="1">
                <a:solidFill>
                  <a:srgbClr val="0070C0"/>
                </a:solidFill>
              </a:rPr>
              <a:t>accents</a:t>
            </a:r>
            <a:r>
              <a:rPr lang="cs-CZ" sz="2000">
                <a:solidFill>
                  <a:srgbClr val="0070C0"/>
                </a:solidFill>
              </a:rPr>
              <a:t> are </a:t>
            </a:r>
            <a:r>
              <a:rPr lang="cs-CZ" sz="2000" err="1">
                <a:solidFill>
                  <a:srgbClr val="0070C0"/>
                </a:solidFill>
              </a:rPr>
              <a:t>being</a:t>
            </a:r>
            <a:r>
              <a:rPr lang="cs-CZ" sz="2000">
                <a:solidFill>
                  <a:srgbClr val="0070C0"/>
                </a:solidFill>
              </a:rPr>
              <a:t> so </a:t>
            </a:r>
            <a:r>
              <a:rPr lang="cs-CZ" sz="2000" err="1">
                <a:solidFill>
                  <a:srgbClr val="0070C0"/>
                </a:solidFill>
              </a:rPr>
              <a:t>perceived</a:t>
            </a:r>
            <a:r>
              <a:rPr lang="cs-CZ" sz="2000">
                <a:solidFill>
                  <a:srgbClr val="0070C0"/>
                </a:solidFill>
              </a:rPr>
              <a:t>:</a:t>
            </a:r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2296D0C-C1E3-44DB-B63D-2E31865B50F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cs-CZ" err="1"/>
              <a:t>Yakking</a:t>
            </a:r>
            <a:r>
              <a:rPr lang="cs-CZ"/>
              <a:t> </a:t>
            </a:r>
            <a:r>
              <a:rPr lang="cs-CZ" err="1"/>
              <a:t>with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yankees</a:t>
            </a:r>
            <a:r>
              <a:rPr lang="cs-CZ"/>
              <a:t> </a:t>
            </a:r>
            <a:r>
              <a:rPr lang="cs-CZ" sz="140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cs-CZ" sz="1400" err="1">
                <a:latin typeface="Arial" panose="020B0604020202020204" pitchFamily="34" charset="0"/>
                <a:cs typeface="Arial" panose="020B0604020202020204" pitchFamily="34" charset="0"/>
              </a:rPr>
              <a:t>England</a:t>
            </a:r>
            <a:r>
              <a:rPr lang="cs-CZ" sz="1400">
                <a:latin typeface="Arial" panose="020B0604020202020204" pitchFamily="34" charset="0"/>
                <a:cs typeface="Arial" panose="020B0604020202020204" pitchFamily="34" charset="0"/>
              </a:rPr>
              <a:t>; to </a:t>
            </a:r>
            <a:r>
              <a:rPr lang="cs-CZ" sz="1400" err="1">
                <a:latin typeface="Arial" panose="020B0604020202020204" pitchFamily="34" charset="0"/>
                <a:cs typeface="Arial" panose="020B0604020202020204" pitchFamily="34" charset="0"/>
              </a:rPr>
              <a:t>speak</a:t>
            </a:r>
            <a:r>
              <a:rPr lang="cs-CZ" sz="140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cs-CZ" sz="1400" err="1">
                <a:latin typeface="Arial" panose="020B0604020202020204" pitchFamily="34" charset="0"/>
                <a:cs typeface="Arial" panose="020B0604020202020204" pitchFamily="34" charset="0"/>
              </a:rPr>
              <a:t>lengthy</a:t>
            </a:r>
            <a:r>
              <a:rPr lang="cs-CZ" sz="14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err="1">
                <a:latin typeface="Arial" panose="020B0604020202020204" pitchFamily="34" charset="0"/>
                <a:cs typeface="Arial" panose="020B0604020202020204" pitchFamily="34" charset="0"/>
              </a:rPr>
              <a:t>boring</a:t>
            </a:r>
            <a:r>
              <a:rPr lang="cs-CZ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err="1"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endParaRPr lang="cs-CZ"/>
          </a:p>
          <a:p>
            <a:pPr>
              <a:buFontTx/>
              <a:buChar char="-"/>
            </a:pPr>
            <a:r>
              <a:rPr lang="cs-CZ" err="1"/>
              <a:t>Beantown</a:t>
            </a:r>
            <a:r>
              <a:rPr lang="cs-CZ"/>
              <a:t> </a:t>
            </a:r>
            <a:r>
              <a:rPr lang="cs-CZ" err="1"/>
              <a:t>babble</a:t>
            </a:r>
            <a:r>
              <a:rPr lang="cs-CZ"/>
              <a:t> </a:t>
            </a:r>
            <a:r>
              <a:rPr lang="cs-CZ" sz="1400">
                <a:latin typeface="Arial" panose="020B0604020202020204" pitchFamily="34" charset="0"/>
                <a:cs typeface="Arial" panose="020B0604020202020204" pitchFamily="34" charset="0"/>
              </a:rPr>
              <a:t>Boston, </a:t>
            </a:r>
            <a:r>
              <a:rPr lang="cs-CZ" sz="1400" err="1"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endParaRPr lang="cs-CZ"/>
          </a:p>
          <a:p>
            <a:pPr>
              <a:buFontTx/>
              <a:buChar char="-"/>
            </a:pPr>
            <a:r>
              <a:rPr lang="cs-CZ" err="1"/>
              <a:t>Mainely</a:t>
            </a:r>
            <a:r>
              <a:rPr lang="cs-CZ"/>
              <a:t> </a:t>
            </a:r>
            <a:r>
              <a:rPr lang="cs-CZ" err="1"/>
              <a:t>english</a:t>
            </a:r>
            <a:r>
              <a:rPr lang="cs-CZ"/>
              <a:t> </a:t>
            </a:r>
            <a:r>
              <a:rPr lang="cs-CZ" sz="1400" err="1">
                <a:latin typeface="Arial" panose="020B0604020202020204" pitchFamily="34" charset="0"/>
                <a:cs typeface="Arial" panose="020B0604020202020204" pitchFamily="34" charset="0"/>
              </a:rPr>
              <a:t>lobster</a:t>
            </a:r>
            <a:endParaRPr lang="cs-CZ"/>
          </a:p>
          <a:p>
            <a:pPr>
              <a:buFontTx/>
              <a:buChar char="-"/>
            </a:pPr>
            <a:r>
              <a:rPr lang="cs-CZ" err="1"/>
              <a:t>Ny</a:t>
            </a:r>
            <a:r>
              <a:rPr lang="cs-CZ"/>
              <a:t> </a:t>
            </a:r>
            <a:r>
              <a:rPr lang="cs-CZ" err="1"/>
              <a:t>tawk</a:t>
            </a:r>
            <a:endParaRPr lang="cs-CZ"/>
          </a:p>
          <a:p>
            <a:pPr>
              <a:buFontTx/>
              <a:buChar char="-"/>
            </a:pPr>
            <a:r>
              <a:rPr lang="cs-CZ"/>
              <a:t>More </a:t>
            </a:r>
            <a:r>
              <a:rPr lang="cs-CZ" err="1"/>
              <a:t>than</a:t>
            </a:r>
            <a:r>
              <a:rPr lang="cs-CZ"/>
              <a:t> just </a:t>
            </a:r>
            <a:r>
              <a:rPr lang="cs-CZ" err="1"/>
              <a:t>yada</a:t>
            </a:r>
            <a:r>
              <a:rPr lang="cs-CZ"/>
              <a:t> </a:t>
            </a:r>
            <a:r>
              <a:rPr lang="cs-CZ" err="1"/>
              <a:t>yada</a:t>
            </a:r>
            <a:r>
              <a:rPr lang="cs-CZ"/>
              <a:t> </a:t>
            </a:r>
            <a:r>
              <a:rPr lang="cs-CZ" err="1"/>
              <a:t>yada</a:t>
            </a:r>
            <a:r>
              <a:rPr lang="cs-CZ"/>
              <a:t>  </a:t>
            </a:r>
            <a:r>
              <a:rPr lang="cs-CZ" sz="1500" i="1" err="1">
                <a:latin typeface="Arial" panose="020B0604020202020204" pitchFamily="34" charset="0"/>
                <a:cs typeface="Arial" panose="020B0604020202020204" pitchFamily="34" charset="0"/>
              </a:rPr>
              <a:t>sociocultural</a:t>
            </a:r>
            <a:r>
              <a:rPr lang="cs-CZ" sz="15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err="1">
                <a:latin typeface="Arial" panose="020B0604020202020204" pitchFamily="34" charset="0"/>
                <a:cs typeface="Arial" panose="020B0604020202020204" pitchFamily="34" charset="0"/>
              </a:rPr>
              <a:t>dialect</a:t>
            </a:r>
            <a:endParaRPr lang="cs-CZ" sz="1500" i="1"/>
          </a:p>
          <a:p>
            <a:pPr>
              <a:buFontTx/>
              <a:buChar char="-"/>
            </a:pPr>
            <a:r>
              <a:rPr lang="cs-CZ" err="1"/>
              <a:t>Steeltown</a:t>
            </a:r>
            <a:r>
              <a:rPr lang="cs-CZ"/>
              <a:t> </a:t>
            </a:r>
            <a:r>
              <a:rPr lang="cs-CZ" err="1"/>
              <a:t>speak</a:t>
            </a:r>
            <a:r>
              <a:rPr lang="cs-CZ"/>
              <a:t> </a:t>
            </a:r>
            <a:r>
              <a:rPr lang="cs-CZ" sz="1400" err="1">
                <a:latin typeface="Arial" panose="020B0604020202020204" pitchFamily="34" charset="0"/>
                <a:cs typeface="Arial" panose="020B0604020202020204" pitchFamily="34" charset="0"/>
              </a:rPr>
              <a:t>pittsburgh</a:t>
            </a:r>
            <a:r>
              <a:rPr lang="cs-CZ" sz="14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err="1"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endParaRPr lang="cs-CZ"/>
          </a:p>
          <a:p>
            <a:pPr>
              <a:buFontTx/>
              <a:buChar char="-"/>
            </a:pPr>
            <a:r>
              <a:rPr lang="cs-CZ" err="1"/>
              <a:t>Expressions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brotherly</a:t>
            </a:r>
            <a:r>
              <a:rPr lang="cs-CZ"/>
              <a:t> love </a:t>
            </a:r>
            <a:r>
              <a:rPr lang="cs-CZ" sz="1400" err="1">
                <a:latin typeface="Arial" panose="020B0604020202020204" pitchFamily="34" charset="0"/>
                <a:cs typeface="Arial" panose="020B0604020202020204" pitchFamily="34" charset="0"/>
              </a:rPr>
              <a:t>philadelphia</a:t>
            </a:r>
            <a:r>
              <a:rPr lang="cs-CZ" sz="14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err="1"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endParaRPr lang="cs-CZ" sz="1400"/>
          </a:p>
        </p:txBody>
      </p:sp>
    </p:spTree>
    <p:extLst>
      <p:ext uri="{BB962C8B-B14F-4D97-AF65-F5344CB8AC3E}">
        <p14:creationId xmlns:p14="http://schemas.microsoft.com/office/powerpoint/2010/main" val="1669255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253070-C1A3-4E14-A60E-D76035171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/>
              <a:t>A </a:t>
            </a:r>
            <a:r>
              <a:rPr lang="cs-CZ" err="1"/>
              <a:t>perceptions</a:t>
            </a:r>
            <a:r>
              <a:rPr lang="cs-CZ"/>
              <a:t> </a:t>
            </a:r>
            <a:r>
              <a:rPr lang="cs-CZ" err="1"/>
              <a:t>quiz</a:t>
            </a:r>
            <a:r>
              <a:rPr lang="cs-CZ"/>
              <a:t>: </a:t>
            </a:r>
            <a:br>
              <a:rPr lang="cs-CZ"/>
            </a:br>
            <a:r>
              <a:rPr lang="cs-CZ" sz="2200" err="1">
                <a:solidFill>
                  <a:srgbClr val="0070C0"/>
                </a:solidFill>
              </a:rPr>
              <a:t>Guess</a:t>
            </a:r>
            <a:r>
              <a:rPr lang="cs-CZ" sz="2200">
                <a:solidFill>
                  <a:srgbClr val="0070C0"/>
                </a:solidFill>
              </a:rPr>
              <a:t> </a:t>
            </a:r>
            <a:r>
              <a:rPr lang="cs-CZ" sz="2200" err="1">
                <a:solidFill>
                  <a:srgbClr val="0070C0"/>
                </a:solidFill>
              </a:rPr>
              <a:t>which</a:t>
            </a:r>
            <a:r>
              <a:rPr lang="cs-CZ" sz="2200">
                <a:solidFill>
                  <a:srgbClr val="0070C0"/>
                </a:solidFill>
              </a:rPr>
              <a:t> </a:t>
            </a:r>
            <a:r>
              <a:rPr lang="cs-CZ" sz="2200" err="1">
                <a:solidFill>
                  <a:srgbClr val="0070C0"/>
                </a:solidFill>
              </a:rPr>
              <a:t>accents</a:t>
            </a:r>
            <a:r>
              <a:rPr lang="cs-CZ" sz="2200">
                <a:solidFill>
                  <a:srgbClr val="0070C0"/>
                </a:solidFill>
              </a:rPr>
              <a:t> are </a:t>
            </a:r>
            <a:r>
              <a:rPr lang="cs-CZ" sz="2200" err="1">
                <a:solidFill>
                  <a:srgbClr val="0070C0"/>
                </a:solidFill>
              </a:rPr>
              <a:t>being</a:t>
            </a:r>
            <a:r>
              <a:rPr lang="cs-CZ" sz="2200">
                <a:solidFill>
                  <a:srgbClr val="0070C0"/>
                </a:solidFill>
              </a:rPr>
              <a:t> so </a:t>
            </a:r>
            <a:r>
              <a:rPr lang="cs-CZ" sz="2200" err="1">
                <a:solidFill>
                  <a:srgbClr val="0070C0"/>
                </a:solidFill>
              </a:rPr>
              <a:t>perceived</a:t>
            </a:r>
            <a:r>
              <a:rPr lang="cs-CZ" sz="2200">
                <a:solidFill>
                  <a:srgbClr val="0070C0"/>
                </a:solidFill>
              </a:rPr>
              <a:t>:</a:t>
            </a:r>
            <a:endParaRPr lang="cs-CZ" sz="220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0DCD5FD-2A83-4C76-B6C4-EDE64C1638D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/>
              <a:t>Fading </a:t>
            </a:r>
            <a:r>
              <a:rPr lang="cs-CZ" err="1"/>
              <a:t>future</a:t>
            </a:r>
            <a:r>
              <a:rPr lang="cs-CZ"/>
              <a:t> </a:t>
            </a:r>
            <a:r>
              <a:rPr lang="cs-CZ" err="1"/>
              <a:t>for</a:t>
            </a:r>
            <a:r>
              <a:rPr lang="cs-CZ"/>
              <a:t> </a:t>
            </a:r>
            <a:r>
              <a:rPr lang="cs-CZ" err="1"/>
              <a:t>forhoodled</a:t>
            </a:r>
            <a:r>
              <a:rPr lang="cs-CZ"/>
              <a:t> </a:t>
            </a:r>
            <a:r>
              <a:rPr lang="cs-CZ" err="1"/>
              <a:t>english</a:t>
            </a:r>
            <a:r>
              <a:rPr lang="cs-CZ"/>
              <a:t> </a:t>
            </a:r>
            <a:r>
              <a:rPr lang="cs-CZ" sz="1400" err="1">
                <a:latin typeface="Arial" panose="020B0604020202020204" pitchFamily="34" charset="0"/>
                <a:cs typeface="Arial" panose="020B0604020202020204" pitchFamily="34" charset="0"/>
              </a:rPr>
              <a:t>pennsylvania</a:t>
            </a:r>
            <a:r>
              <a:rPr lang="cs-CZ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err="1">
                <a:latin typeface="Arial" panose="020B0604020202020204" pitchFamily="34" charset="0"/>
                <a:cs typeface="Arial" panose="020B0604020202020204" pitchFamily="34" charset="0"/>
              </a:rPr>
              <a:t>dutch</a:t>
            </a:r>
            <a:r>
              <a:rPr lang="cs-CZ" sz="1400">
                <a:latin typeface="Arial" panose="020B0604020202020204" pitchFamily="34" charset="0"/>
                <a:cs typeface="Arial" panose="020B0604020202020204" pitchFamily="34" charset="0"/>
              </a:rPr>
              <a:t> (=</a:t>
            </a:r>
            <a:r>
              <a:rPr lang="cs-CZ" sz="1400" err="1">
                <a:latin typeface="Arial" panose="020B0604020202020204" pitchFamily="34" charset="0"/>
                <a:cs typeface="Arial" panose="020B0604020202020204" pitchFamily="34" charset="0"/>
              </a:rPr>
              <a:t>german</a:t>
            </a:r>
            <a:r>
              <a:rPr lang="cs-CZ" sz="1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/>
          </a:p>
          <a:p>
            <a:r>
              <a:rPr lang="cs-CZ" err="1"/>
              <a:t>Maple</a:t>
            </a:r>
            <a:r>
              <a:rPr lang="cs-CZ"/>
              <a:t> </a:t>
            </a:r>
            <a:r>
              <a:rPr lang="cs-CZ" err="1"/>
              <a:t>leaf</a:t>
            </a:r>
            <a:r>
              <a:rPr lang="cs-CZ"/>
              <a:t> rap   </a:t>
            </a:r>
            <a:r>
              <a:rPr lang="cs-CZ" sz="1600">
                <a:latin typeface="Arial" panose="020B0604020202020204" pitchFamily="34" charset="0"/>
                <a:cs typeface="Arial" panose="020B0604020202020204" pitchFamily="34" charset="0"/>
              </a:rPr>
              <a:t>ppp </a:t>
            </a:r>
            <a:r>
              <a:rPr lang="cs-CZ" sz="1600" err="1">
                <a:latin typeface="Arial" panose="020B0604020202020204" pitchFamily="34" charset="0"/>
                <a:cs typeface="Arial" panose="020B0604020202020204" pitchFamily="34" charset="0"/>
              </a:rPr>
              <a:t>tpscrpt</a:t>
            </a:r>
            <a:r>
              <a:rPr lang="cs-CZ" sz="1600">
                <a:latin typeface="Arial" panose="020B0604020202020204" pitchFamily="34" charset="0"/>
                <a:cs typeface="Arial" panose="020B0604020202020204" pitchFamily="34" charset="0"/>
              </a:rPr>
              <a:t> 53</a:t>
            </a:r>
            <a:endParaRPr lang="cs-CZ"/>
          </a:p>
          <a:p>
            <a:r>
              <a:rPr lang="cs-CZ" err="1"/>
              <a:t>From</a:t>
            </a:r>
            <a:r>
              <a:rPr lang="cs-CZ"/>
              <a:t> cod to cool </a:t>
            </a:r>
            <a:r>
              <a:rPr lang="cs-CZ" sz="1400" err="1">
                <a:latin typeface="Arial" panose="020B0604020202020204" pitchFamily="34" charset="0"/>
                <a:cs typeface="Arial" panose="020B0604020202020204" pitchFamily="34" charset="0"/>
              </a:rPr>
              <a:t>newfoundland</a:t>
            </a:r>
            <a:r>
              <a:rPr lang="cs-CZ" sz="14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err="1"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endParaRPr lang="cs-CZ"/>
          </a:p>
          <a:p>
            <a:r>
              <a:rPr lang="cs-CZ" err="1"/>
              <a:t>Words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windy</a:t>
            </a:r>
            <a:r>
              <a:rPr lang="cs-CZ"/>
              <a:t> city </a:t>
            </a:r>
            <a:r>
              <a:rPr lang="cs-CZ" sz="1400" err="1">
                <a:latin typeface="Arial" panose="020B0604020202020204" pitchFamily="34" charset="0"/>
                <a:cs typeface="Arial" panose="020B0604020202020204" pitchFamily="34" charset="0"/>
              </a:rPr>
              <a:t>chicago</a:t>
            </a:r>
            <a:r>
              <a:rPr lang="cs-CZ" sz="14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err="1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endParaRPr lang="cs-CZ"/>
          </a:p>
          <a:p>
            <a:r>
              <a:rPr lang="cs-CZ" err="1"/>
              <a:t>Talking</a:t>
            </a:r>
            <a:r>
              <a:rPr lang="cs-CZ"/>
              <a:t> in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buckeye</a:t>
            </a:r>
            <a:r>
              <a:rPr lang="cs-CZ"/>
              <a:t> </a:t>
            </a:r>
            <a:r>
              <a:rPr lang="cs-CZ" err="1"/>
              <a:t>state</a:t>
            </a:r>
            <a:r>
              <a:rPr lang="cs-CZ"/>
              <a:t> </a:t>
            </a:r>
            <a:r>
              <a:rPr lang="cs-CZ" sz="1400" err="1">
                <a:latin typeface="Arial" panose="020B0604020202020204" pitchFamily="34" charset="0"/>
                <a:cs typeface="Arial" panose="020B0604020202020204" pitchFamily="34" charset="0"/>
              </a:rPr>
              <a:t>ohio</a:t>
            </a:r>
            <a:endParaRPr lang="cs-CZ"/>
          </a:p>
          <a:p>
            <a:r>
              <a:rPr lang="cs-CZ" err="1"/>
              <a:t>Saying</a:t>
            </a:r>
            <a:r>
              <a:rPr lang="cs-CZ"/>
              <a:t> </a:t>
            </a:r>
            <a:r>
              <a:rPr lang="cs-CZ" err="1"/>
              <a:t>ya</a:t>
            </a:r>
            <a:r>
              <a:rPr lang="cs-CZ"/>
              <a:t> to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yoopers</a:t>
            </a:r>
            <a:r>
              <a:rPr lang="cs-CZ"/>
              <a:t> </a:t>
            </a:r>
            <a:r>
              <a:rPr lang="cs-CZ" sz="1400" err="1">
                <a:latin typeface="Arial" panose="020B0604020202020204" pitchFamily="34" charset="0"/>
                <a:cs typeface="Arial" panose="020B0604020202020204" pitchFamily="34" charset="0"/>
              </a:rPr>
              <a:t>michigan‘s</a:t>
            </a:r>
            <a:r>
              <a:rPr lang="cs-CZ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err="1">
                <a:latin typeface="Arial" panose="020B0604020202020204" pitchFamily="34" charset="0"/>
                <a:cs typeface="Arial" panose="020B0604020202020204" pitchFamily="34" charset="0"/>
              </a:rPr>
              <a:t>upper</a:t>
            </a:r>
            <a:r>
              <a:rPr lang="cs-CZ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err="1">
                <a:latin typeface="Arial" panose="020B0604020202020204" pitchFamily="34" charset="0"/>
                <a:cs typeface="Arial" panose="020B0604020202020204" pitchFamily="34" charset="0"/>
              </a:rPr>
              <a:t>peninsula</a:t>
            </a:r>
            <a:endParaRPr lang="cs-CZ"/>
          </a:p>
          <a:p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potato</a:t>
            </a:r>
            <a:r>
              <a:rPr lang="cs-CZ"/>
              <a:t> </a:t>
            </a:r>
            <a:r>
              <a:rPr lang="cs-CZ" err="1"/>
              <a:t>state</a:t>
            </a:r>
            <a:r>
              <a:rPr lang="cs-CZ"/>
              <a:t>   </a:t>
            </a:r>
            <a:r>
              <a:rPr lang="cs-CZ" sz="1600">
                <a:latin typeface="Arial" panose="020B0604020202020204" pitchFamily="34" charset="0"/>
                <a:cs typeface="Arial" panose="020B0604020202020204" pitchFamily="34" charset="0"/>
              </a:rPr>
              <a:t>ppp </a:t>
            </a:r>
            <a:r>
              <a:rPr lang="cs-CZ" sz="1600" err="1">
                <a:latin typeface="Arial" panose="020B0604020202020204" pitchFamily="34" charset="0"/>
                <a:cs typeface="Arial" panose="020B0604020202020204" pitchFamily="34" charset="0"/>
              </a:rPr>
              <a:t>tpscpt</a:t>
            </a:r>
            <a:r>
              <a:rPr lang="cs-CZ" sz="1600">
                <a:latin typeface="Arial" panose="020B0604020202020204" pitchFamily="34" charset="0"/>
                <a:cs typeface="Arial" panose="020B0604020202020204" pitchFamily="34" charset="0"/>
              </a:rPr>
              <a:t> 52   </a:t>
            </a:r>
            <a:r>
              <a:rPr lang="cs-CZ" sz="1600" err="1">
                <a:latin typeface="Arial" panose="020B0604020202020204" pitchFamily="34" charset="0"/>
                <a:cs typeface="Arial" panose="020B0604020202020204" pitchFamily="34" charset="0"/>
              </a:rPr>
              <a:t>kentucky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8682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DEEE53-1B0C-42A3-AD43-24DD244ED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/>
              <a:t>A </a:t>
            </a:r>
            <a:r>
              <a:rPr lang="cs-CZ" err="1"/>
              <a:t>perceptions</a:t>
            </a:r>
            <a:r>
              <a:rPr lang="cs-CZ"/>
              <a:t> </a:t>
            </a:r>
            <a:r>
              <a:rPr lang="cs-CZ" err="1"/>
              <a:t>quiz</a:t>
            </a:r>
            <a:r>
              <a:rPr lang="cs-CZ"/>
              <a:t>: </a:t>
            </a:r>
            <a:br>
              <a:rPr lang="cs-CZ"/>
            </a:br>
            <a:r>
              <a:rPr lang="cs-CZ" sz="2200" err="1">
                <a:solidFill>
                  <a:srgbClr val="0070C0"/>
                </a:solidFill>
              </a:rPr>
              <a:t>Guess</a:t>
            </a:r>
            <a:r>
              <a:rPr lang="cs-CZ" sz="2200">
                <a:solidFill>
                  <a:srgbClr val="0070C0"/>
                </a:solidFill>
              </a:rPr>
              <a:t> </a:t>
            </a:r>
            <a:r>
              <a:rPr lang="cs-CZ" sz="2200" err="1">
                <a:solidFill>
                  <a:srgbClr val="0070C0"/>
                </a:solidFill>
              </a:rPr>
              <a:t>which</a:t>
            </a:r>
            <a:r>
              <a:rPr lang="cs-CZ" sz="2200">
                <a:solidFill>
                  <a:srgbClr val="0070C0"/>
                </a:solidFill>
              </a:rPr>
              <a:t> </a:t>
            </a:r>
            <a:r>
              <a:rPr lang="cs-CZ" sz="2200" err="1">
                <a:solidFill>
                  <a:srgbClr val="0070C0"/>
                </a:solidFill>
              </a:rPr>
              <a:t>accents</a:t>
            </a:r>
            <a:r>
              <a:rPr lang="cs-CZ" sz="2200">
                <a:solidFill>
                  <a:srgbClr val="0070C0"/>
                </a:solidFill>
              </a:rPr>
              <a:t> are </a:t>
            </a:r>
            <a:r>
              <a:rPr lang="cs-CZ" sz="2200" err="1">
                <a:solidFill>
                  <a:srgbClr val="0070C0"/>
                </a:solidFill>
              </a:rPr>
              <a:t>being</a:t>
            </a:r>
            <a:r>
              <a:rPr lang="cs-CZ" sz="2200">
                <a:solidFill>
                  <a:srgbClr val="0070C0"/>
                </a:solidFill>
              </a:rPr>
              <a:t> so </a:t>
            </a:r>
            <a:r>
              <a:rPr lang="cs-CZ" sz="2200" err="1">
                <a:solidFill>
                  <a:srgbClr val="0070C0"/>
                </a:solidFill>
              </a:rPr>
              <a:t>perceived</a:t>
            </a:r>
            <a:r>
              <a:rPr lang="cs-CZ" sz="2200">
                <a:solidFill>
                  <a:srgbClr val="0070C0"/>
                </a:solidFill>
              </a:rPr>
              <a:t>:</a:t>
            </a:r>
            <a:endParaRPr lang="cs-CZ" sz="220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2C60C43-0F53-47F1-8D75-957219DD9DE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err="1"/>
              <a:t>Bridging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great</a:t>
            </a:r>
            <a:r>
              <a:rPr lang="cs-CZ" dirty="0"/>
              <a:t> </a:t>
            </a:r>
            <a:r>
              <a:rPr lang="cs-CZ" dirty="0" err="1"/>
              <a:t>divide</a:t>
            </a:r>
            <a:r>
              <a:rPr lang="cs-CZ" dirty="0"/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aave</a:t>
            </a:r>
            <a:endParaRPr lang="cs-CZ" dirty="0"/>
          </a:p>
          <a:p>
            <a:r>
              <a:rPr lang="cs-CZ" dirty="0" err="1"/>
              <a:t>Doing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charleston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south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carolina</a:t>
            </a: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lone</a:t>
            </a:r>
            <a:r>
              <a:rPr lang="cs-CZ" dirty="0"/>
              <a:t> star </a:t>
            </a:r>
            <a:r>
              <a:rPr lang="cs-CZ" dirty="0" err="1"/>
              <a:t>state</a:t>
            </a:r>
            <a:r>
              <a:rPr lang="cs-CZ" dirty="0"/>
              <a:t> (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speech</a:t>
            </a:r>
            <a:r>
              <a:rPr lang="cs-CZ" dirty="0"/>
              <a:t>)  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PPP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tpscrpt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51  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texas</a:t>
            </a:r>
            <a:endParaRPr lang="cs-CZ" dirty="0"/>
          </a:p>
          <a:p>
            <a:r>
              <a:rPr lang="cs-CZ" dirty="0" err="1"/>
              <a:t>Talkin</a:t>
            </a:r>
            <a:r>
              <a:rPr lang="cs-CZ" dirty="0"/>
              <a:t>‘ </a:t>
            </a:r>
            <a:r>
              <a:rPr lang="cs-CZ" dirty="0" err="1"/>
              <a:t>with</a:t>
            </a:r>
            <a:r>
              <a:rPr lang="cs-CZ" dirty="0"/>
              <a:t> mi </a:t>
            </a:r>
            <a:r>
              <a:rPr lang="cs-CZ" dirty="0" err="1"/>
              <a:t>gente</a:t>
            </a:r>
            <a:r>
              <a:rPr lang="cs-CZ" dirty="0"/>
              <a:t>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sociocultural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dialect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chicano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endParaRPr lang="cs-CZ" sz="1600" i="1" dirty="0"/>
          </a:p>
          <a:p>
            <a:r>
              <a:rPr lang="cs-CZ" dirty="0" err="1"/>
              <a:t>Speaking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big</a:t>
            </a:r>
            <a:r>
              <a:rPr lang="cs-CZ" dirty="0"/>
              <a:t> </a:t>
            </a:r>
            <a:r>
              <a:rPr lang="cs-CZ" dirty="0" err="1"/>
              <a:t>easy</a:t>
            </a:r>
            <a:r>
              <a:rPr lang="cs-CZ" dirty="0"/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orleans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la</a:t>
            </a:r>
            <a:endParaRPr lang="cs-CZ" dirty="0"/>
          </a:p>
          <a:p>
            <a:r>
              <a:rPr lang="cs-CZ" dirty="0" err="1"/>
              <a:t>Stirring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linguistic</a:t>
            </a:r>
            <a:r>
              <a:rPr lang="cs-CZ" dirty="0"/>
              <a:t> </a:t>
            </a:r>
            <a:r>
              <a:rPr lang="cs-CZ" dirty="0" err="1"/>
              <a:t>gumbo</a:t>
            </a:r>
            <a:r>
              <a:rPr lang="cs-CZ" dirty="0"/>
              <a:t>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sociocultural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dialect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called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cajun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french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82114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2C9445-906B-423C-A23B-40BC1EFA8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/>
              <a:t>A </a:t>
            </a:r>
            <a:r>
              <a:rPr lang="cs-CZ" err="1"/>
              <a:t>perceptions</a:t>
            </a:r>
            <a:r>
              <a:rPr lang="cs-CZ"/>
              <a:t> </a:t>
            </a:r>
            <a:r>
              <a:rPr lang="cs-CZ" err="1"/>
              <a:t>quiz</a:t>
            </a:r>
            <a:r>
              <a:rPr lang="cs-CZ"/>
              <a:t>: </a:t>
            </a:r>
            <a:br>
              <a:rPr lang="cs-CZ"/>
            </a:br>
            <a:r>
              <a:rPr lang="cs-CZ" sz="2200" err="1">
                <a:solidFill>
                  <a:srgbClr val="0070C0"/>
                </a:solidFill>
              </a:rPr>
              <a:t>Guess</a:t>
            </a:r>
            <a:r>
              <a:rPr lang="cs-CZ" sz="2200">
                <a:solidFill>
                  <a:srgbClr val="0070C0"/>
                </a:solidFill>
              </a:rPr>
              <a:t> </a:t>
            </a:r>
            <a:r>
              <a:rPr lang="cs-CZ" sz="2200" err="1">
                <a:solidFill>
                  <a:srgbClr val="0070C0"/>
                </a:solidFill>
              </a:rPr>
              <a:t>which</a:t>
            </a:r>
            <a:r>
              <a:rPr lang="cs-CZ" sz="2200">
                <a:solidFill>
                  <a:srgbClr val="0070C0"/>
                </a:solidFill>
              </a:rPr>
              <a:t> </a:t>
            </a:r>
            <a:r>
              <a:rPr lang="cs-CZ" sz="2200" err="1">
                <a:solidFill>
                  <a:srgbClr val="0070C0"/>
                </a:solidFill>
              </a:rPr>
              <a:t>accents</a:t>
            </a:r>
            <a:r>
              <a:rPr lang="cs-CZ" sz="2200">
                <a:solidFill>
                  <a:srgbClr val="0070C0"/>
                </a:solidFill>
              </a:rPr>
              <a:t> are </a:t>
            </a:r>
            <a:r>
              <a:rPr lang="cs-CZ" sz="2200" err="1">
                <a:solidFill>
                  <a:srgbClr val="0070C0"/>
                </a:solidFill>
              </a:rPr>
              <a:t>being</a:t>
            </a:r>
            <a:r>
              <a:rPr lang="cs-CZ" sz="2200">
                <a:solidFill>
                  <a:srgbClr val="0070C0"/>
                </a:solidFill>
              </a:rPr>
              <a:t> so </a:t>
            </a:r>
            <a:r>
              <a:rPr lang="cs-CZ" sz="2200" err="1">
                <a:solidFill>
                  <a:srgbClr val="0070C0"/>
                </a:solidFill>
              </a:rPr>
              <a:t>perceived</a:t>
            </a:r>
            <a:r>
              <a:rPr lang="cs-CZ" sz="2200">
                <a:solidFill>
                  <a:srgbClr val="0070C0"/>
                </a:solidFill>
              </a:rPr>
              <a:t>:</a:t>
            </a:r>
            <a:endParaRPr lang="cs-CZ" sz="220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14661C-2DA8-44C5-89EE-A5E5944399C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err="1"/>
              <a:t>Getting</a:t>
            </a:r>
            <a:r>
              <a:rPr lang="cs-CZ"/>
              <a:t> </a:t>
            </a:r>
            <a:r>
              <a:rPr lang="cs-CZ" err="1"/>
              <a:t>real</a:t>
            </a:r>
            <a:r>
              <a:rPr lang="cs-CZ"/>
              <a:t> in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golden</a:t>
            </a:r>
            <a:r>
              <a:rPr lang="cs-CZ"/>
              <a:t> </a:t>
            </a:r>
            <a:r>
              <a:rPr lang="cs-CZ" err="1"/>
              <a:t>state</a:t>
            </a:r>
            <a:r>
              <a:rPr lang="cs-CZ"/>
              <a:t> </a:t>
            </a:r>
            <a:r>
              <a:rPr lang="cs-CZ" sz="1400" err="1">
                <a:latin typeface="Arial" panose="020B0604020202020204" pitchFamily="34" charset="0"/>
                <a:cs typeface="Arial" panose="020B0604020202020204" pitchFamily="34" charset="0"/>
              </a:rPr>
              <a:t>california</a:t>
            </a:r>
            <a:endParaRPr lang="cs-CZ"/>
          </a:p>
          <a:p>
            <a:r>
              <a:rPr lang="cs-CZ"/>
              <a:t>Desert </a:t>
            </a:r>
            <a:r>
              <a:rPr lang="cs-CZ" err="1"/>
              <a:t>dialect</a:t>
            </a:r>
            <a:r>
              <a:rPr lang="cs-CZ"/>
              <a:t> </a:t>
            </a:r>
            <a:r>
              <a:rPr lang="cs-CZ" sz="1400" err="1">
                <a:latin typeface="Arial" panose="020B0604020202020204" pitchFamily="34" charset="0"/>
                <a:cs typeface="Arial" panose="020B0604020202020204" pitchFamily="34" charset="0"/>
              </a:rPr>
              <a:t>utah</a:t>
            </a:r>
            <a:endParaRPr lang="cs-CZ"/>
          </a:p>
          <a:p>
            <a:r>
              <a:rPr lang="cs-CZ" err="1"/>
              <a:t>Dialects</a:t>
            </a:r>
            <a:r>
              <a:rPr lang="cs-CZ"/>
              <a:t> in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mist</a:t>
            </a:r>
            <a:r>
              <a:rPr lang="cs-CZ"/>
              <a:t> </a:t>
            </a:r>
            <a:r>
              <a:rPr lang="cs-CZ" sz="1400" err="1">
                <a:latin typeface="Arial" panose="020B0604020202020204" pitchFamily="34" charset="0"/>
                <a:cs typeface="Arial" panose="020B0604020202020204" pitchFamily="34" charset="0"/>
              </a:rPr>
              <a:t>portland</a:t>
            </a:r>
            <a:r>
              <a:rPr lang="cs-CZ" sz="14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cs-CZ"/>
          </a:p>
          <a:p>
            <a:r>
              <a:rPr lang="cs-CZ" err="1"/>
              <a:t>Arizona‘s</a:t>
            </a:r>
            <a:r>
              <a:rPr lang="cs-CZ"/>
              <a:t> not-so-standard </a:t>
            </a:r>
            <a:r>
              <a:rPr lang="cs-CZ" err="1"/>
              <a:t>english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085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831F27-1010-4A6D-8815-659C40923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53" y="325279"/>
            <a:ext cx="9934830" cy="917369"/>
          </a:xfrm>
        </p:spPr>
        <p:txBody>
          <a:bodyPr>
            <a:normAutofit/>
          </a:bodyPr>
          <a:lstStyle/>
          <a:p>
            <a:r>
              <a:rPr lang="cs-CZ" sz="4400" err="1"/>
              <a:t>Traditional</a:t>
            </a:r>
            <a:r>
              <a:rPr lang="cs-CZ" sz="4400"/>
              <a:t> </a:t>
            </a:r>
            <a:r>
              <a:rPr lang="cs-CZ" sz="4400" err="1"/>
              <a:t>dialects</a:t>
            </a:r>
            <a:r>
              <a:rPr lang="cs-CZ" sz="4400"/>
              <a:t> X CHANGING TRENDS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F492DBF-AFDF-41BF-864E-9E41BD0D342A}"/>
              </a:ext>
            </a:extLst>
          </p:cNvPr>
          <p:cNvSpPr txBox="1"/>
          <p:nvPr/>
        </p:nvSpPr>
        <p:spPr>
          <a:xfrm>
            <a:off x="340853" y="1625774"/>
            <a:ext cx="524625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1600"/>
              </a:spcBef>
              <a:spcAft>
                <a:spcPts val="1600"/>
              </a:spcAft>
            </a:pPr>
            <a:r>
              <a:rPr lang="cs-CZ" sz="1800" noProof="1">
                <a:latin typeface="Bahnschrift Condensed" panose="020B0502040204020203" pitchFamily="34" charset="0"/>
              </a:rPr>
              <a:t>Traditional dialect divisions:</a:t>
            </a:r>
            <a:br>
              <a:rPr lang="cs-CZ" sz="1800" noProof="1">
                <a:latin typeface="Bahnschrift Condensed" panose="020B0502040204020203" pitchFamily="34" charset="0"/>
              </a:rPr>
            </a:br>
            <a:r>
              <a:rPr lang="cs-CZ" sz="1800" noProof="1">
                <a:latin typeface="Bahnschrift Condensed" panose="020B0502040204020203" pitchFamily="34" charset="0"/>
              </a:rPr>
              <a:t>- Reflect differences established in Colonial America </a:t>
            </a:r>
            <a:br>
              <a:rPr lang="cs-CZ" sz="1800" noProof="1">
                <a:latin typeface="Bahnschrift Condensed" panose="020B0502040204020203" pitchFamily="34" charset="0"/>
              </a:rPr>
            </a:br>
            <a:r>
              <a:rPr lang="cs-CZ" sz="1800" noProof="1">
                <a:latin typeface="Bahnschrift Condensed" panose="020B0502040204020203" pitchFamily="34" charset="0"/>
              </a:rPr>
              <a:t>- Major dialect boundaries are still persistent</a:t>
            </a:r>
          </a:p>
          <a:p>
            <a:pPr marL="171450" indent="-171450">
              <a:spcBef>
                <a:spcPts val="1600"/>
              </a:spcBef>
              <a:spcAft>
                <a:spcPts val="1600"/>
              </a:spcAft>
            </a:pPr>
            <a:r>
              <a:rPr lang="cs-CZ" sz="1800" noProof="1">
                <a:latin typeface="Bahnschrift Condensed" panose="020B0502040204020203" pitchFamily="34" charset="0"/>
              </a:rPr>
              <a:t>Current changes in vowel pronunciation : </a:t>
            </a:r>
            <a:br>
              <a:rPr lang="cs-CZ" sz="1800" noProof="1">
                <a:latin typeface="Bahnschrift Condensed" panose="020B0502040204020203" pitchFamily="34" charset="0"/>
              </a:rPr>
            </a:br>
            <a:r>
              <a:rPr lang="cs-CZ" sz="1800" noProof="1">
                <a:latin typeface="Bahnschrift Condensed" panose="020B0502040204020203" pitchFamily="34" charset="0"/>
              </a:rPr>
              <a:t>- Northern cities (Chicago, Detroit, etc.): caught – cot, lock – lack, tack – tech; they sound alike</a:t>
            </a:r>
            <a:br>
              <a:rPr lang="cs-CZ" sz="1800" noProof="1">
                <a:latin typeface="Bahnschrift Condensed" panose="020B0502040204020203" pitchFamily="34" charset="0"/>
              </a:rPr>
            </a:br>
            <a:r>
              <a:rPr lang="cs-CZ" sz="1800" noProof="1">
                <a:latin typeface="Bahnschrift Condensed" panose="020B0502040204020203" pitchFamily="34" charset="0"/>
              </a:rPr>
              <a:t>- Southern cities: red – raid, fish – feesh; sound alike </a:t>
            </a:r>
          </a:p>
          <a:p>
            <a:endParaRPr lang="cs-CZ">
              <a:latin typeface="Bahnschrift Condensed" panose="020B0502040204020203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BA7EB1E-1AC3-4098-ADD7-CC7FAF7C7091}"/>
              </a:ext>
            </a:extLst>
          </p:cNvPr>
          <p:cNvSpPr txBox="1"/>
          <p:nvPr/>
        </p:nvSpPr>
        <p:spPr>
          <a:xfrm>
            <a:off x="5948035" y="1450109"/>
            <a:ext cx="5458691" cy="4165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1600"/>
              </a:spcBef>
              <a:spcAft>
                <a:spcPts val="1600"/>
              </a:spcAft>
            </a:pPr>
            <a:r>
              <a:rPr lang="cs-CZ" sz="1800" noProof="1">
                <a:latin typeface="Bahnschrift Condensed" panose="020B0502040204020203" pitchFamily="34" charset="0"/>
              </a:rPr>
              <a:t>Factors affecting these changes:</a:t>
            </a:r>
            <a:br>
              <a:rPr lang="cs-CZ" sz="1800" noProof="1">
                <a:latin typeface="Bahnschrift Condensed" panose="020B0502040204020203" pitchFamily="34" charset="0"/>
              </a:rPr>
            </a:br>
            <a:r>
              <a:rPr lang="cs-CZ" sz="1800" noProof="1">
                <a:latin typeface="Bahnschrift Condensed" panose="020B0502040204020203" pitchFamily="34" charset="0"/>
              </a:rPr>
              <a:t>- immigration</a:t>
            </a:r>
            <a:br>
              <a:rPr lang="cs-CZ" sz="1800" noProof="1">
                <a:latin typeface="Bahnschrift Condensed" panose="020B0502040204020203" pitchFamily="34" charset="0"/>
              </a:rPr>
            </a:br>
            <a:r>
              <a:rPr lang="cs-CZ" sz="1800" noProof="1">
                <a:latin typeface="Bahnschrift Condensed" panose="020B0502040204020203" pitchFamily="34" charset="0"/>
              </a:rPr>
              <a:t>- language contact within the US</a:t>
            </a:r>
            <a:br>
              <a:rPr lang="cs-CZ" sz="1800" noProof="1">
                <a:latin typeface="Bahnschrift Condensed" panose="020B0502040204020203" pitchFamily="34" charset="0"/>
              </a:rPr>
            </a:br>
            <a:r>
              <a:rPr lang="cs-CZ" sz="1800" noProof="1">
                <a:latin typeface="Bahnschrift Condensed" panose="020B0502040204020203" pitchFamily="34" charset="0"/>
              </a:rPr>
              <a:t>- transportation and communication networks </a:t>
            </a:r>
            <a:br>
              <a:rPr lang="cs-CZ" sz="1800" noProof="1">
                <a:latin typeface="Bahnschrift Condensed" panose="020B0502040204020203" pitchFamily="34" charset="0"/>
              </a:rPr>
            </a:br>
            <a:r>
              <a:rPr lang="cs-CZ" sz="1800" noProof="1">
                <a:latin typeface="Bahnschrift Condensed" panose="020B0502040204020203" pitchFamily="34" charset="0"/>
              </a:rPr>
              <a:t>- changes in social structure </a:t>
            </a:r>
            <a:br>
              <a:rPr lang="cs-CZ" sz="1800" noProof="1">
                <a:latin typeface="Bahnschrift Condensed" panose="020B0502040204020203" pitchFamily="34" charset="0"/>
              </a:rPr>
            </a:br>
            <a:r>
              <a:rPr lang="cs-CZ" sz="1800" noProof="1">
                <a:latin typeface="Bahnschrift Condensed" panose="020B0502040204020203" pitchFamily="34" charset="0"/>
              </a:rPr>
              <a:t>- changes in cultural values </a:t>
            </a:r>
          </a:p>
          <a:p>
            <a:pPr marL="171450" indent="-171450">
              <a:spcBef>
                <a:spcPts val="1600"/>
              </a:spcBef>
              <a:spcAft>
                <a:spcPts val="1600"/>
              </a:spcAft>
            </a:pPr>
            <a:r>
              <a:rPr lang="cs-CZ" sz="1800" noProof="1">
                <a:latin typeface="Bahnschrift Condensed" panose="020B0502040204020203" pitchFamily="34" charset="0"/>
              </a:rPr>
              <a:t>Important dialect changes are initiated in the suburbs, often by young speakers </a:t>
            </a:r>
          </a:p>
          <a:p>
            <a:pPr marL="171450" indent="-171450">
              <a:spcBef>
                <a:spcPts val="1600"/>
              </a:spcBef>
              <a:spcAft>
                <a:spcPts val="1600"/>
              </a:spcAft>
            </a:pPr>
            <a:r>
              <a:rPr lang="cs-CZ" sz="1800" noProof="1">
                <a:latin typeface="Bahnschrift Condensed" panose="020B0502040204020203" pitchFamily="34" charset="0"/>
              </a:rPr>
              <a:t>Dialect endangerment: a distinctive variety spoken by relatively small numbers of people is overwhelmed by mainstream dialects </a:t>
            </a:r>
          </a:p>
          <a:p>
            <a:endParaRPr lang="cs-CZ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365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831F27-1010-4A6D-8815-659C40923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73934"/>
            <a:ext cx="10396882" cy="1151965"/>
          </a:xfrm>
        </p:spPr>
        <p:txBody>
          <a:bodyPr/>
          <a:lstStyle/>
          <a:p>
            <a:r>
              <a:rPr lang="cs-CZ"/>
              <a:t>SOUTHERN DIALECT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B84B443-DD8F-48DF-8C68-DB14CFC9B441}"/>
              </a:ext>
            </a:extLst>
          </p:cNvPr>
          <p:cNvSpPr txBox="1"/>
          <p:nvPr/>
        </p:nvSpPr>
        <p:spPr>
          <a:xfrm>
            <a:off x="542926" y="1625899"/>
            <a:ext cx="98805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noProof="1">
                <a:latin typeface="Bahnschrift Condensed" panose="020B0502040204020203" pitchFamily="34" charset="0"/>
              </a:rPr>
              <a:t>Southern American English (SAE) is the most widely recognized regional dialect of American English, but is also most negatively evaluated  → negative stereotypes and linguistic discrimination  </a:t>
            </a:r>
            <a:br>
              <a:rPr lang="cs-CZ" noProof="1">
                <a:latin typeface="Bahnschrift Condensed" panose="020B0502040204020203" pitchFamily="34" charset="0"/>
              </a:rPr>
            </a:br>
            <a:r>
              <a:rPr lang="cs-CZ" noProof="1">
                <a:latin typeface="Bahnschrift Condensed" panose="020B0502040204020203" pitchFamily="34" charset="0"/>
              </a:rPr>
              <a:t>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noProof="1">
                <a:latin typeface="Bahnschrift Condensed" panose="020B0502040204020203" pitchFamily="34" charset="0"/>
              </a:rPr>
              <a:t>exaggerated portrayals in movies (</a:t>
            </a:r>
            <a:r>
              <a:rPr lang="cs-CZ" i="1" noProof="1">
                <a:latin typeface="Bahnschrift Condensed" panose="020B0502040204020203" pitchFamily="34" charset="0"/>
              </a:rPr>
              <a:t>Gone with the Wind)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i="1" noProof="1">
              <a:latin typeface="Bahnschrift Condensed" panose="020B0502040204020203" pitchFamily="3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noProof="1">
                <a:latin typeface="Bahnschrift Condensed" panose="020B0502040204020203" pitchFamily="34" charset="0"/>
              </a:rPr>
              <a:t>features:</a:t>
            </a:r>
            <a:br>
              <a:rPr lang="cs-CZ" noProof="1">
                <a:latin typeface="Bahnschrift Condensed" panose="020B0502040204020203" pitchFamily="34" charset="0"/>
              </a:rPr>
            </a:br>
            <a:r>
              <a:rPr lang="cs-CZ" noProof="1">
                <a:latin typeface="Bahnschrift Condensed" panose="020B0502040204020203" pitchFamily="34" charset="0"/>
              </a:rPr>
              <a:t>- y‘all, fixin‘ (meaning intending) </a:t>
            </a:r>
            <a:br>
              <a:rPr lang="cs-CZ" noProof="1">
                <a:latin typeface="Bahnschrift Condensed" panose="020B0502040204020203" pitchFamily="34" charset="0"/>
              </a:rPr>
            </a:br>
            <a:r>
              <a:rPr lang="cs-CZ" noProof="1">
                <a:latin typeface="Bahnschrift Condensed" panose="020B0502040204020203" pitchFamily="34" charset="0"/>
              </a:rPr>
              <a:t>- using more modals for politeness (I might could leave work early today, might should oughta) </a:t>
            </a:r>
            <a:br>
              <a:rPr lang="cs-CZ" noProof="1">
                <a:latin typeface="Bahnschrift Condensed" panose="020B0502040204020203" pitchFamily="34" charset="0"/>
              </a:rPr>
            </a:br>
            <a:r>
              <a:rPr lang="cs-CZ" noProof="1">
                <a:latin typeface="Bahnschrift Condensed" panose="020B0502040204020203" pitchFamily="34" charset="0"/>
              </a:rPr>
              <a:t>- merging vowels: pen – pin, ten – tin </a:t>
            </a:r>
            <a:br>
              <a:rPr lang="cs-CZ" noProof="1">
                <a:latin typeface="Bahnschrift Condensed" panose="020B0502040204020203" pitchFamily="34" charset="0"/>
              </a:rPr>
            </a:br>
            <a:r>
              <a:rPr lang="cs-CZ" noProof="1">
                <a:latin typeface="Bahnschrift Condensed" panose="020B0502040204020203" pitchFamily="34" charset="0"/>
              </a:rPr>
              <a:t>- „Southern Shift“: the vowel in </a:t>
            </a:r>
            <a:r>
              <a:rPr lang="cs-CZ" i="1" noProof="1">
                <a:latin typeface="Bahnschrift Condensed" panose="020B0502040204020203" pitchFamily="34" charset="0"/>
              </a:rPr>
              <a:t>way, stayed </a:t>
            </a:r>
            <a:r>
              <a:rPr lang="cs-CZ" noProof="1">
                <a:latin typeface="Bahnschrift Condensed" panose="020B0502040204020203" pitchFamily="34" charset="0"/>
              </a:rPr>
              <a:t>sounds like the one in </a:t>
            </a:r>
            <a:r>
              <a:rPr lang="cs-CZ" i="1" noProof="1">
                <a:latin typeface="Bahnschrift Condensed" panose="020B0502040204020203" pitchFamily="34" charset="0"/>
              </a:rPr>
              <a:t>father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i="1" noProof="1">
              <a:latin typeface="Bahnschrift Condensed" panose="020B0502040204020203" pitchFamily="3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noProof="1">
                <a:latin typeface="Bahnschrift Condensed" panose="020B0502040204020203" pitchFamily="34" charset="0"/>
              </a:rPr>
              <a:t>the diffusion of these features is most likely caused by the urbanization process; migration to towns → contact among formerly local dialects → the spreading of dialects </a:t>
            </a:r>
          </a:p>
          <a:p>
            <a:endParaRPr lang="cs-CZ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1356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lavní událos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TM04033927[[fn=Hlavní událost]]</Template>
  <TotalTime>0</TotalTime>
  <Words>4184</Words>
  <Application>Microsoft Office PowerPoint</Application>
  <PresentationFormat>Širokoúhlá obrazovka</PresentationFormat>
  <Paragraphs>288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1" baseType="lpstr">
      <vt:lpstr>Abadi Extra Light</vt:lpstr>
      <vt:lpstr>Arial</vt:lpstr>
      <vt:lpstr>Bahnschrift Condensed</vt:lpstr>
      <vt:lpstr>Impact</vt:lpstr>
      <vt:lpstr>Hlavní událost</vt:lpstr>
      <vt:lpstr>AMERICAN VOICES</vt:lpstr>
      <vt:lpstr>Prezentace aplikace PowerPoint</vt:lpstr>
      <vt:lpstr>Stereotypes and perceptions</vt:lpstr>
      <vt:lpstr>A perceptions quiz:  Guess which accents are being so perceived:</vt:lpstr>
      <vt:lpstr>A perceptions quiz:  Guess which accents are being so perceived:</vt:lpstr>
      <vt:lpstr>A perceptions quiz:  Guess which accents are being so perceived:</vt:lpstr>
      <vt:lpstr>A perceptions quiz:  Guess which accents are being so perceived:</vt:lpstr>
      <vt:lpstr>Traditional dialects X CHANGING TRENDS </vt:lpstr>
      <vt:lpstr>SOUTHERN DIALECT </vt:lpstr>
      <vt:lpstr>APPALACHIAN ENGLISH </vt:lpstr>
      <vt:lpstr>YAKKING WITH THE YANKEES (NEW ENGLAND) </vt:lpstr>
      <vt:lpstr>Beantown babble (boston, ma)  </vt:lpstr>
      <vt:lpstr>Mainely english (maine) </vt:lpstr>
      <vt:lpstr>NEW YORK TAWK (NY)</vt:lpstr>
      <vt:lpstr>More than just yada yada yada (jewish english) </vt:lpstr>
      <vt:lpstr>Steel town speak (pittsburgh, pennsylvania)  </vt:lpstr>
      <vt:lpstr>expressions of brotherly love (Philadelphia, pennsylvania) </vt:lpstr>
      <vt:lpstr>maple leaf rap (canada) </vt:lpstr>
      <vt:lpstr>from cod to cool (newfoundland, canada) </vt:lpstr>
      <vt:lpstr>words of the windy city (chicago, illinois)  </vt:lpstr>
      <vt:lpstr>Talking in the buckeye state (ohio) </vt:lpstr>
      <vt:lpstr>Saying ya to the yoopers (michigan‘s upper peninsula) </vt:lpstr>
      <vt:lpstr>Bridging the great divide – african american english</vt:lpstr>
      <vt:lpstr>Bridging the great divide – african american english</vt:lpstr>
      <vt:lpstr>Talkin‘ with mi gente (chicano english) </vt:lpstr>
      <vt:lpstr>Stirring the Linguistic Gumbo – Cajun English (louisiana)   </vt:lpstr>
      <vt:lpstr>Fading Future for Ferhoodled English – Pennsylvania German  </vt:lpstr>
      <vt:lpstr>Doing the Charleston (South Carolina)</vt:lpstr>
      <vt:lpstr>Doing the Charleston (South Carolina)</vt:lpstr>
      <vt:lpstr>The Lone Star State of Speech (texas)   </vt:lpstr>
      <vt:lpstr>Speaking the Big Easy (New Orleans, LA)  </vt:lpstr>
      <vt:lpstr>Getting Real in the Golden State (California)  </vt:lpstr>
      <vt:lpstr>Desert Dialect – Utah  </vt:lpstr>
      <vt:lpstr>Dialects in the Mist – Portland, ORegon  </vt:lpstr>
      <vt:lpstr>Arizona’s not so Standard English   </vt:lpstr>
      <vt:lpstr>Extra Video: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VOICES</dc:title>
  <dc:creator>Kateřina Tomková</dc:creator>
  <cp:lastModifiedBy>Kateřina Tomková</cp:lastModifiedBy>
  <cp:revision>56</cp:revision>
  <dcterms:created xsi:type="dcterms:W3CDTF">2021-10-29T06:25:39Z</dcterms:created>
  <dcterms:modified xsi:type="dcterms:W3CDTF">2021-11-26T08:08:06Z</dcterms:modified>
</cp:coreProperties>
</file>