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5" r:id="rId4"/>
    <p:sldId id="260" r:id="rId5"/>
    <p:sldId id="267" r:id="rId6"/>
    <p:sldId id="261" r:id="rId7"/>
    <p:sldId id="268" r:id="rId8"/>
    <p:sldId id="264" r:id="rId9"/>
    <p:sldId id="266" r:id="rId10"/>
    <p:sldId id="258" r:id="rId11"/>
    <p:sldId id="262"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32CC"/>
    <a:srgbClr val="071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85640-122F-47F0-A960-B949A738AB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506A93-B75F-448A-BB48-A2DD20F39A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5FC23D-0DB6-47FC-9B70-29BA51573C9B}"/>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02229FA4-1E9B-41FD-A81D-091A984C60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4B16E5-A4E0-440E-B3EC-87C1849D1514}"/>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291844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8017-1F16-40AB-B584-EF01B05681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C3F332-6094-4998-A93C-6F19BA2C0C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C8D09C-EAE7-4F0A-9869-2ECD2D9731D6}"/>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57713663-7CD3-4377-89EA-222EBCB768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20936B-43B9-4F34-BBE5-C7744EB8F330}"/>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81603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3DFAD-24EC-45E7-A710-E545BFBFC2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68170B-224A-4B68-AE29-A9D30DF5EE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E1BD82-6F07-4D3E-B9DA-1E98358FC730}"/>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EC644943-0B6E-4621-85CA-BEEE077F34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E302ED-AA40-4618-826B-362DB6D13FAD}"/>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363042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0442-ACDD-43CA-9EE6-AE5C06E2DD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8CC672-FDAC-4A77-B2E5-C5F71D390B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9AC7D5-30C4-4A46-B466-7B46ADC96E6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DAECE71D-DF3A-4193-BD49-D5B5FA67B8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664152-A356-4BB1-8B05-2B1AF750DE81}"/>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112725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A25D5-B4EB-4DA9-9CB2-61799C30B1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0FD6FE4-F628-411A-8A2D-B1E0A262ED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24662-D4F3-4FBE-BEDA-295CFAD3228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B0CAB5F9-910D-4B29-87BE-039ED8677E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1338D9-5997-40D0-9761-0341FACBED3E}"/>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804262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14D1C-7E1D-4E66-B3F1-E1928325EB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AB2A61-9994-4D3C-B0B1-587461437E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EFA369E-BEA5-4067-BF9D-0B6368CC9F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729544-7531-4DA1-8B6B-9DD76FEC4EA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0CA5B1DF-747F-462B-96DC-C3071EDE94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623996-5EB5-4B82-8C60-1D96371590B0}"/>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3685493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6F44-0FF2-4D21-8B8F-FDA7B9A5CB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11E30E-1EE8-42AC-90C8-70002F95A8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62A232-A463-478F-99FD-ECC1C6F21D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6F626B-9A8E-4C72-9992-C426D139FF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6ECD3C-F25F-4742-BB50-AC16B174F6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4200046-EA7B-40C8-BB01-A5D67E5E8C9B}"/>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8" name="Footer Placeholder 7">
            <a:extLst>
              <a:ext uri="{FF2B5EF4-FFF2-40B4-BE49-F238E27FC236}">
                <a16:creationId xmlns:a16="http://schemas.microsoft.com/office/drawing/2014/main" id="{8D68541F-631D-4F9E-A0D1-62AFF69E78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B4B726-0836-4CB7-AA69-131B306C6C1F}"/>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411255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6ECC-7650-4567-B196-AB604C7A6FA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5831A2-38E4-4D59-9076-1F321E7571CD}"/>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4" name="Footer Placeholder 3">
            <a:extLst>
              <a:ext uri="{FF2B5EF4-FFF2-40B4-BE49-F238E27FC236}">
                <a16:creationId xmlns:a16="http://schemas.microsoft.com/office/drawing/2014/main" id="{8D14AFDD-591A-4124-B35B-42F7B712D8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2CC442-EEA8-4AE8-A34B-6971B1B7FB7B}"/>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188939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0DBB45-F352-44B9-9C6B-1BE1527863C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3" name="Footer Placeholder 2">
            <a:extLst>
              <a:ext uri="{FF2B5EF4-FFF2-40B4-BE49-F238E27FC236}">
                <a16:creationId xmlns:a16="http://schemas.microsoft.com/office/drawing/2014/main" id="{31DB8A65-A264-43F7-8F60-69925805F1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ADD1CD-E834-4028-8790-ADB8FA284A71}"/>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2048052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7C95E-6C50-4AEF-A0A5-0D089641D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59C7C2D-33D9-448C-84BB-57E1FB5BD5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DA3B564-6BD2-4D38-BF43-8177656A7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85FD86-4F83-49DC-9FB3-FFD5DA013385}"/>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EC8E9598-388E-477D-8BA8-7DC1503EC7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5B0695-0F5F-4AB6-B043-74760EDB78B4}"/>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75274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B38B9-956D-4B07-98B0-074EFC8F6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E96909-6491-4DB2-9431-097294FD04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AD3735-9C7B-4B43-BB4E-FE774AEFE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C1989E-70D5-43FF-8FF7-C52B193EFB86}"/>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0CFA10FB-BA51-4350-AA59-E7C58BAFEC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554BAB-CF32-4456-AFDF-D94CBFF85BB8}"/>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412819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DB60E-AAB3-4E44-B133-52AF2686A6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165772-5280-4128-8D20-3A5A6DA0D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48B5C3-7645-4185-B6C6-7EE72CEE5C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33A7BF10-8871-41A9-A038-5055488018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DE820A-1378-41F7-9FDC-E713DC97CB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25C80-E0FB-48C2-A99C-C930BAE7320E}" type="slidenum">
              <a:rPr lang="en-GB" smtClean="0"/>
              <a:t>‹#›</a:t>
            </a:fld>
            <a:endParaRPr lang="en-GB"/>
          </a:p>
        </p:txBody>
      </p:sp>
    </p:spTree>
    <p:extLst>
      <p:ext uri="{BB962C8B-B14F-4D97-AF65-F5344CB8AC3E}">
        <p14:creationId xmlns:p14="http://schemas.microsoft.com/office/powerpoint/2010/main" val="3044001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usinessinsider.com/animated-map-where-american-accents-come-from-2018-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7C81406-7A48-4ABC-BB0F-EB13E693FE73}"/>
              </a:ext>
            </a:extLst>
          </p:cNvPr>
          <p:cNvPicPr>
            <a:picLocks noGrp="1" noChangeAspect="1"/>
          </p:cNvPicPr>
          <p:nvPr>
            <p:ph idx="1"/>
          </p:nvPr>
        </p:nvPicPr>
        <p:blipFill>
          <a:blip r:embed="rId2"/>
          <a:stretch>
            <a:fillRect/>
          </a:stretch>
        </p:blipFill>
        <p:spPr>
          <a:xfrm>
            <a:off x="2631516" y="1027906"/>
            <a:ext cx="9384017" cy="5641386"/>
          </a:xfrm>
          <a:prstGeom prst="rect">
            <a:avLst/>
          </a:prstGeom>
        </p:spPr>
      </p:pic>
      <p:sp>
        <p:nvSpPr>
          <p:cNvPr id="2" name="Title 1">
            <a:extLst>
              <a:ext uri="{FF2B5EF4-FFF2-40B4-BE49-F238E27FC236}">
                <a16:creationId xmlns:a16="http://schemas.microsoft.com/office/drawing/2014/main" id="{AC6B7D55-460B-4BF8-B722-F397BE8A91E5}"/>
              </a:ext>
            </a:extLst>
          </p:cNvPr>
          <p:cNvSpPr>
            <a:spLocks noGrp="1"/>
          </p:cNvSpPr>
          <p:nvPr>
            <p:ph type="title"/>
          </p:nvPr>
        </p:nvSpPr>
        <p:spPr>
          <a:xfrm>
            <a:off x="838200" y="112092"/>
            <a:ext cx="10515600" cy="1325563"/>
          </a:xfrm>
        </p:spPr>
        <p:txBody>
          <a:bodyPr/>
          <a:lstStyle/>
          <a:p>
            <a:r>
              <a:rPr lang="en-GB" dirty="0">
                <a:solidFill>
                  <a:srgbClr val="000000"/>
                </a:solidFill>
                <a:latin typeface="Bahnschrift" panose="020B0502040204020203" pitchFamily="34" charset="0"/>
              </a:rPr>
              <a:t>Dialect Map of American English</a:t>
            </a:r>
            <a:endParaRPr lang="en-GB" dirty="0"/>
          </a:p>
        </p:txBody>
      </p:sp>
      <p:sp>
        <p:nvSpPr>
          <p:cNvPr id="5" name="Rectangle 4">
            <a:extLst>
              <a:ext uri="{FF2B5EF4-FFF2-40B4-BE49-F238E27FC236}">
                <a16:creationId xmlns:a16="http://schemas.microsoft.com/office/drawing/2014/main" id="{C489C514-24A6-4B7B-A42A-FBE0A1A203F2}"/>
              </a:ext>
            </a:extLst>
          </p:cNvPr>
          <p:cNvSpPr/>
          <p:nvPr/>
        </p:nvSpPr>
        <p:spPr>
          <a:xfrm>
            <a:off x="457200" y="2612570"/>
            <a:ext cx="381000" cy="287383"/>
          </a:xfrm>
          <a:prstGeom prst="rect">
            <a:avLst/>
          </a:prstGeom>
          <a:solidFill>
            <a:srgbClr val="071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F7F93AE-C8DF-4304-82A2-8ADF8CD80C64}"/>
              </a:ext>
            </a:extLst>
          </p:cNvPr>
          <p:cNvSpPr txBox="1"/>
          <p:nvPr/>
        </p:nvSpPr>
        <p:spPr>
          <a:xfrm>
            <a:off x="966651" y="2433097"/>
            <a:ext cx="1436915" cy="646331"/>
          </a:xfrm>
          <a:prstGeom prst="rect">
            <a:avLst/>
          </a:prstGeom>
          <a:noFill/>
        </p:spPr>
        <p:txBody>
          <a:bodyPr wrap="square" rtlCol="0">
            <a:spAutoFit/>
          </a:bodyPr>
          <a:lstStyle/>
          <a:p>
            <a:r>
              <a:rPr lang="en-US" dirty="0"/>
              <a:t>General Northern</a:t>
            </a:r>
          </a:p>
        </p:txBody>
      </p:sp>
      <p:sp>
        <p:nvSpPr>
          <p:cNvPr id="7" name="Rectangle 6">
            <a:extLst>
              <a:ext uri="{FF2B5EF4-FFF2-40B4-BE49-F238E27FC236}">
                <a16:creationId xmlns:a16="http://schemas.microsoft.com/office/drawing/2014/main" id="{174A2B55-E798-4DE9-9233-FEC18986F457}"/>
              </a:ext>
            </a:extLst>
          </p:cNvPr>
          <p:cNvSpPr/>
          <p:nvPr/>
        </p:nvSpPr>
        <p:spPr>
          <a:xfrm>
            <a:off x="457200" y="3565275"/>
            <a:ext cx="381000" cy="287383"/>
          </a:xfrm>
          <a:prstGeom prst="rect">
            <a:avLst/>
          </a:prstGeom>
          <a:solidFill>
            <a:srgbClr val="BD32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E7D82C0-B735-4FF5-B92B-4D03792F92DE}"/>
              </a:ext>
            </a:extLst>
          </p:cNvPr>
          <p:cNvSpPr txBox="1"/>
          <p:nvPr/>
        </p:nvSpPr>
        <p:spPr>
          <a:xfrm>
            <a:off x="966651" y="3565275"/>
            <a:ext cx="1536414" cy="369332"/>
          </a:xfrm>
          <a:prstGeom prst="rect">
            <a:avLst/>
          </a:prstGeom>
          <a:noFill/>
        </p:spPr>
        <p:txBody>
          <a:bodyPr wrap="square" rtlCol="0">
            <a:spAutoFit/>
          </a:bodyPr>
          <a:lstStyle/>
          <a:p>
            <a:r>
              <a:rPr lang="en-US" dirty="0"/>
              <a:t>Midland</a:t>
            </a:r>
          </a:p>
        </p:txBody>
      </p:sp>
      <p:sp>
        <p:nvSpPr>
          <p:cNvPr id="10" name="Rectangle 9">
            <a:extLst>
              <a:ext uri="{FF2B5EF4-FFF2-40B4-BE49-F238E27FC236}">
                <a16:creationId xmlns:a16="http://schemas.microsoft.com/office/drawing/2014/main" id="{A8146A1B-2FCD-4C33-8A11-C7980D52BBB0}"/>
              </a:ext>
            </a:extLst>
          </p:cNvPr>
          <p:cNvSpPr/>
          <p:nvPr/>
        </p:nvSpPr>
        <p:spPr>
          <a:xfrm>
            <a:off x="457200" y="4532811"/>
            <a:ext cx="381000" cy="28738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6C3D3057-9ECC-4E70-87BF-627CB4BDFFA1}"/>
              </a:ext>
            </a:extLst>
          </p:cNvPr>
          <p:cNvSpPr txBox="1"/>
          <p:nvPr/>
        </p:nvSpPr>
        <p:spPr>
          <a:xfrm>
            <a:off x="916901" y="4353336"/>
            <a:ext cx="1536414" cy="646331"/>
          </a:xfrm>
          <a:prstGeom prst="rect">
            <a:avLst/>
          </a:prstGeom>
          <a:noFill/>
        </p:spPr>
        <p:txBody>
          <a:bodyPr wrap="square" rtlCol="0">
            <a:spAutoFit/>
          </a:bodyPr>
          <a:lstStyle/>
          <a:p>
            <a:r>
              <a:rPr lang="en-US" dirty="0"/>
              <a:t>General Southern</a:t>
            </a:r>
          </a:p>
        </p:txBody>
      </p:sp>
    </p:spTree>
    <p:extLst>
      <p:ext uri="{BB962C8B-B14F-4D97-AF65-F5344CB8AC3E}">
        <p14:creationId xmlns:p14="http://schemas.microsoft.com/office/powerpoint/2010/main" val="421999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14E6-A008-4BA1-99D9-17898C35A1CE}"/>
              </a:ext>
            </a:extLst>
          </p:cNvPr>
          <p:cNvSpPr>
            <a:spLocks noGrp="1"/>
          </p:cNvSpPr>
          <p:nvPr>
            <p:ph type="title"/>
          </p:nvPr>
        </p:nvSpPr>
        <p:spPr/>
        <p:txBody>
          <a:bodyPr/>
          <a:lstStyle/>
          <a:p>
            <a:pPr algn="ctr"/>
            <a:r>
              <a:rPr lang="cs-CZ" dirty="0">
                <a:latin typeface="Bahnschrift" panose="020B0502040204020203" pitchFamily="34" charset="0"/>
              </a:rPr>
              <a:t>W</a:t>
            </a:r>
            <a:r>
              <a:rPr lang="en-GB" dirty="0">
                <a:latin typeface="Bahnschrift" panose="020B0502040204020203" pitchFamily="34" charset="0"/>
              </a:rPr>
              <a:t>here American accents came from</a:t>
            </a:r>
            <a:r>
              <a:rPr lang="cs-CZ" dirty="0">
                <a:latin typeface="Bahnschrift" panose="020B0502040204020203" pitchFamily="34" charset="0"/>
              </a:rPr>
              <a:t> a </a:t>
            </a:r>
            <a:r>
              <a:rPr lang="en-US" dirty="0">
                <a:latin typeface="Bahnschrift" panose="020B0502040204020203" pitchFamily="34" charset="0"/>
              </a:rPr>
              <a:t>what do they sound like</a:t>
            </a:r>
            <a:r>
              <a:rPr lang="cs-CZ" dirty="0">
                <a:latin typeface="Bahnschrift" panose="020B0502040204020203" pitchFamily="34" charset="0"/>
              </a:rPr>
              <a:t>?</a:t>
            </a:r>
            <a:endParaRPr lang="en-GB" dirty="0">
              <a:latin typeface="Bahnschrift" panose="020B0502040204020203" pitchFamily="34" charset="0"/>
            </a:endParaRPr>
          </a:p>
        </p:txBody>
      </p:sp>
      <p:sp>
        <p:nvSpPr>
          <p:cNvPr id="3" name="Content Placeholder 2">
            <a:extLst>
              <a:ext uri="{FF2B5EF4-FFF2-40B4-BE49-F238E27FC236}">
                <a16:creationId xmlns:a16="http://schemas.microsoft.com/office/drawing/2014/main" id="{D91CF476-8CA3-4663-8B37-01CA69D9695E}"/>
              </a:ext>
            </a:extLst>
          </p:cNvPr>
          <p:cNvSpPr>
            <a:spLocks noGrp="1"/>
          </p:cNvSpPr>
          <p:nvPr>
            <p:ph idx="1"/>
          </p:nvPr>
        </p:nvSpPr>
        <p:spPr/>
        <p:txBody>
          <a:bodyPr/>
          <a:lstStyle/>
          <a:p>
            <a:endParaRPr lang="cs-CZ" dirty="0">
              <a:hlinkClick r:id="rId2"/>
            </a:endParaRPr>
          </a:p>
          <a:p>
            <a:r>
              <a:rPr lang="en-GB" dirty="0">
                <a:hlinkClick r:id="rId2"/>
              </a:rPr>
              <a:t>https://www.businessinsider.com/animated-map-where-american-accents-come-from-2018-5</a:t>
            </a:r>
            <a:endParaRPr lang="cs-CZ" dirty="0"/>
          </a:p>
          <a:p>
            <a:endParaRPr lang="en-GB" dirty="0"/>
          </a:p>
        </p:txBody>
      </p:sp>
    </p:spTree>
    <p:extLst>
      <p:ext uri="{BB962C8B-B14F-4D97-AF65-F5344CB8AC3E}">
        <p14:creationId xmlns:p14="http://schemas.microsoft.com/office/powerpoint/2010/main" val="385048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B35E-1D21-4B48-B96B-0955914EA17D}"/>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D0BEF95B-115E-4F35-8F58-6F409ADDC075}"/>
              </a:ext>
            </a:extLst>
          </p:cNvPr>
          <p:cNvSpPr>
            <a:spLocks noGrp="1"/>
          </p:cNvSpPr>
          <p:nvPr>
            <p:ph idx="1"/>
          </p:nvPr>
        </p:nvSpPr>
        <p:spPr/>
        <p:txBody>
          <a:bodyPr/>
          <a:lstStyle/>
          <a:p>
            <a:r>
              <a:rPr lang="en-GB" dirty="0"/>
              <a:t>http://robertspage.com/dialects.html</a:t>
            </a:r>
            <a:br>
              <a:rPr lang="cs-CZ" dirty="0"/>
            </a:br>
            <a:endParaRPr lang="cs-CZ" dirty="0"/>
          </a:p>
          <a:p>
            <a:r>
              <a:rPr lang="en-GB" dirty="0"/>
              <a:t>https://www.businessinsider.com/animated-map-where-american-accents-come-from-2018-5</a:t>
            </a:r>
            <a:br>
              <a:rPr lang="cs-CZ" dirty="0"/>
            </a:br>
            <a:endParaRPr lang="cs-CZ" dirty="0"/>
          </a:p>
          <a:p>
            <a:endParaRPr lang="en-GB" dirty="0"/>
          </a:p>
        </p:txBody>
      </p:sp>
    </p:spTree>
    <p:extLst>
      <p:ext uri="{BB962C8B-B14F-4D97-AF65-F5344CB8AC3E}">
        <p14:creationId xmlns:p14="http://schemas.microsoft.com/office/powerpoint/2010/main" val="262579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7F8D-135E-400D-B951-DC6B28EB1011}"/>
              </a:ext>
            </a:extLst>
          </p:cNvPr>
          <p:cNvSpPr>
            <a:spLocks noGrp="1"/>
          </p:cNvSpPr>
          <p:nvPr>
            <p:ph type="title"/>
          </p:nvPr>
        </p:nvSpPr>
        <p:spPr/>
        <p:txBody>
          <a:bodyPr/>
          <a:lstStyle/>
          <a:p>
            <a:r>
              <a:rPr lang="cs-CZ" dirty="0" err="1">
                <a:latin typeface="Bahnschrift" panose="020B0502040204020203" pitchFamily="34" charset="0"/>
              </a:rPr>
              <a:t>Thank</a:t>
            </a:r>
            <a:r>
              <a:rPr lang="cs-CZ" dirty="0">
                <a:latin typeface="Bahnschrift" panose="020B0502040204020203" pitchFamily="34" charset="0"/>
              </a:rPr>
              <a:t> </a:t>
            </a:r>
            <a:r>
              <a:rPr lang="cs-CZ" dirty="0" err="1">
                <a:latin typeface="Bahnschrift" panose="020B0502040204020203" pitchFamily="34" charset="0"/>
              </a:rPr>
              <a:t>you</a:t>
            </a:r>
            <a:r>
              <a:rPr lang="cs-CZ" dirty="0">
                <a:latin typeface="Bahnschrift" panose="020B0502040204020203" pitchFamily="34" charset="0"/>
              </a:rPr>
              <a:t>.</a:t>
            </a:r>
            <a:endParaRPr lang="en-GB" dirty="0">
              <a:latin typeface="Bahnschrift" panose="020B0502040204020203" pitchFamily="34" charset="0"/>
            </a:endParaRPr>
          </a:p>
        </p:txBody>
      </p:sp>
      <p:sp>
        <p:nvSpPr>
          <p:cNvPr id="3" name="Content Placeholder 2">
            <a:extLst>
              <a:ext uri="{FF2B5EF4-FFF2-40B4-BE49-F238E27FC236}">
                <a16:creationId xmlns:a16="http://schemas.microsoft.com/office/drawing/2014/main" id="{64A08179-1296-458B-8C0F-2EA3F7AC2811}"/>
              </a:ext>
            </a:extLst>
          </p:cNvPr>
          <p:cNvSpPr>
            <a:spLocks noGrp="1"/>
          </p:cNvSpPr>
          <p:nvPr>
            <p:ph idx="1"/>
          </p:nvPr>
        </p:nvSpPr>
        <p:spPr/>
        <p:txBody>
          <a:bodyPr>
            <a:normAutofit lnSpcReduction="10000"/>
          </a:bodyPr>
          <a:lstStyle/>
          <a:p>
            <a:endParaRPr lang="cs-CZ" dirty="0"/>
          </a:p>
          <a:p>
            <a:endParaRPr lang="cs-CZ" dirty="0"/>
          </a:p>
          <a:p>
            <a:endParaRPr lang="cs-CZ" dirty="0"/>
          </a:p>
          <a:p>
            <a:endParaRPr lang="cs-CZ" dirty="0"/>
          </a:p>
          <a:p>
            <a:endParaRPr lang="cs-CZ" dirty="0"/>
          </a:p>
          <a:p>
            <a:endParaRPr lang="cs-CZ" dirty="0"/>
          </a:p>
          <a:p>
            <a:endParaRPr lang="cs-CZ" dirty="0"/>
          </a:p>
          <a:p>
            <a:pPr marL="0" indent="0">
              <a:buNone/>
            </a:pPr>
            <a:r>
              <a:rPr lang="cs-CZ" dirty="0"/>
              <a:t>Natália Jagnešáková</a:t>
            </a:r>
          </a:p>
          <a:p>
            <a:pPr marL="0" indent="0">
              <a:buNone/>
            </a:pPr>
            <a:r>
              <a:rPr lang="cs-CZ" dirty="0" err="1"/>
              <a:t>Autumn</a:t>
            </a:r>
            <a:r>
              <a:rPr lang="cs-CZ" dirty="0"/>
              <a:t> 2019</a:t>
            </a:r>
            <a:endParaRPr lang="en-GB" dirty="0"/>
          </a:p>
        </p:txBody>
      </p:sp>
    </p:spTree>
    <p:extLst>
      <p:ext uri="{BB962C8B-B14F-4D97-AF65-F5344CB8AC3E}">
        <p14:creationId xmlns:p14="http://schemas.microsoft.com/office/powerpoint/2010/main" val="105759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1A503B8-979B-40FA-85FF-087A6552FE89}"/>
              </a:ext>
            </a:extLst>
          </p:cNvPr>
          <p:cNvPicPr>
            <a:picLocks noChangeAspect="1"/>
          </p:cNvPicPr>
          <p:nvPr/>
        </p:nvPicPr>
        <p:blipFill>
          <a:blip r:embed="rId2"/>
          <a:stretch>
            <a:fillRect/>
          </a:stretch>
        </p:blipFill>
        <p:spPr>
          <a:xfrm>
            <a:off x="2809443" y="1756951"/>
            <a:ext cx="9382557" cy="5639289"/>
          </a:xfrm>
          <a:prstGeom prst="rect">
            <a:avLst/>
          </a:prstGeom>
        </p:spPr>
      </p:pic>
      <p:sp>
        <p:nvSpPr>
          <p:cNvPr id="2" name="Title 1">
            <a:extLst>
              <a:ext uri="{FF2B5EF4-FFF2-40B4-BE49-F238E27FC236}">
                <a16:creationId xmlns:a16="http://schemas.microsoft.com/office/drawing/2014/main" id="{8DC3144B-0A56-41E3-A637-7C275B1DE366}"/>
              </a:ext>
            </a:extLst>
          </p:cNvPr>
          <p:cNvSpPr>
            <a:spLocks noGrp="1"/>
          </p:cNvSpPr>
          <p:nvPr>
            <p:ph type="title"/>
          </p:nvPr>
        </p:nvSpPr>
        <p:spPr>
          <a:xfrm>
            <a:off x="7543800" y="-72232"/>
            <a:ext cx="10515600" cy="1325563"/>
          </a:xfrm>
          <a:noFill/>
          <a:ln>
            <a:noFill/>
          </a:ln>
        </p:spPr>
        <p:txBody>
          <a:bodyPr/>
          <a:lstStyle/>
          <a:p>
            <a:r>
              <a:rPr lang="en-US" dirty="0">
                <a:ln>
                  <a:solidFill>
                    <a:srgbClr val="071DEF"/>
                  </a:solidFill>
                </a:ln>
                <a:latin typeface="Bahnschrift" panose="020B0502040204020203" pitchFamily="34" charset="0"/>
              </a:rPr>
              <a:t>General Northern</a:t>
            </a:r>
          </a:p>
        </p:txBody>
      </p:sp>
      <p:sp>
        <p:nvSpPr>
          <p:cNvPr id="3" name="Content Placeholder 2">
            <a:extLst>
              <a:ext uri="{FF2B5EF4-FFF2-40B4-BE49-F238E27FC236}">
                <a16:creationId xmlns:a16="http://schemas.microsoft.com/office/drawing/2014/main" id="{E2E920DB-F1DB-426B-A172-D1E1EF650C70}"/>
              </a:ext>
            </a:extLst>
          </p:cNvPr>
          <p:cNvSpPr>
            <a:spLocks noGrp="1"/>
          </p:cNvSpPr>
          <p:nvPr>
            <p:ph idx="1"/>
          </p:nvPr>
        </p:nvSpPr>
        <p:spPr>
          <a:xfrm>
            <a:off x="152400" y="225258"/>
            <a:ext cx="10515600" cy="4351338"/>
          </a:xfrm>
        </p:spPr>
        <p:txBody>
          <a:bodyPr/>
          <a:lstStyle/>
          <a:p>
            <a:r>
              <a:rPr lang="en-US" dirty="0">
                <a:latin typeface="Bahnschrift" panose="020B0502040204020203" pitchFamily="34" charset="0"/>
              </a:rPr>
              <a:t>Northern Dialects</a:t>
            </a:r>
            <a:r>
              <a:rPr lang="cs-CZ" dirty="0">
                <a:latin typeface="Bahnschrift" panose="020B0502040204020203" pitchFamily="34" charset="0"/>
              </a:rPr>
              <a:t> </a:t>
            </a:r>
          </a:p>
          <a:p>
            <a:pPr marL="0" indent="0">
              <a:buNone/>
            </a:pPr>
            <a:r>
              <a:rPr lang="cs-CZ" sz="2400" dirty="0">
                <a:latin typeface="Bahnschrift" panose="020B0502040204020203" pitchFamily="34" charset="0"/>
              </a:rPr>
              <a:t> New </a:t>
            </a:r>
            <a:r>
              <a:rPr lang="cs-CZ" sz="2400" dirty="0" err="1">
                <a:latin typeface="Bahnschrift" panose="020B0502040204020203" pitchFamily="34" charset="0"/>
              </a:rPr>
              <a:t>England</a:t>
            </a:r>
            <a:r>
              <a:rPr lang="cs-CZ" sz="2400" dirty="0">
                <a:latin typeface="Bahnschrift" panose="020B0502040204020203" pitchFamily="34" charset="0"/>
              </a:rPr>
              <a:t> – New </a:t>
            </a:r>
            <a:r>
              <a:rPr lang="cs-CZ" sz="2400" dirty="0" err="1">
                <a:latin typeface="Bahnschrift" panose="020B0502040204020203" pitchFamily="34" charset="0"/>
              </a:rPr>
              <a:t>England</a:t>
            </a:r>
            <a:r>
              <a:rPr lang="cs-CZ" sz="2400" dirty="0">
                <a:latin typeface="Bahnschrift" panose="020B0502040204020203" pitchFamily="34" charset="0"/>
              </a:rPr>
              <a:t>, </a:t>
            </a:r>
            <a:r>
              <a:rPr lang="cs-CZ" sz="2400" dirty="0" err="1">
                <a:latin typeface="Bahnschrift" panose="020B0502040204020203" pitchFamily="34" charset="0"/>
              </a:rPr>
              <a:t>Eastern</a:t>
            </a:r>
            <a:r>
              <a:rPr lang="cs-CZ" sz="2400" dirty="0">
                <a:latin typeface="Bahnschrift" panose="020B0502040204020203" pitchFamily="34" charset="0"/>
              </a:rPr>
              <a:t> (1) </a:t>
            </a:r>
          </a:p>
          <a:p>
            <a:pPr marL="457200" lvl="1" indent="0">
              <a:buNone/>
            </a:pPr>
            <a:r>
              <a:rPr lang="cs-CZ" dirty="0">
                <a:latin typeface="Bahnschrift" panose="020B0502040204020203" pitchFamily="34" charset="0"/>
              </a:rPr>
              <a:t>				Boston Urban (2)</a:t>
            </a:r>
          </a:p>
          <a:p>
            <a:pPr marL="1371600" lvl="3" indent="0">
              <a:buNone/>
            </a:pPr>
            <a:r>
              <a:rPr lang="cs-CZ" sz="2400" dirty="0">
                <a:latin typeface="Bahnschrift" panose="020B0502040204020203" pitchFamily="34" charset="0"/>
              </a:rPr>
              <a:t>	            - New </a:t>
            </a:r>
            <a:r>
              <a:rPr lang="cs-CZ" sz="2400" dirty="0" err="1">
                <a:latin typeface="Bahnschrift" panose="020B0502040204020203" pitchFamily="34" charset="0"/>
              </a:rPr>
              <a:t>England</a:t>
            </a:r>
            <a:r>
              <a:rPr lang="cs-CZ" sz="2400" dirty="0">
                <a:latin typeface="Bahnschrift" panose="020B0502040204020203" pitchFamily="34" charset="0"/>
              </a:rPr>
              <a:t>, </a:t>
            </a:r>
            <a:r>
              <a:rPr lang="cs-CZ" sz="2400" dirty="0" err="1">
                <a:latin typeface="Bahnschrift" panose="020B0502040204020203" pitchFamily="34" charset="0"/>
              </a:rPr>
              <a:t>Wetern</a:t>
            </a:r>
            <a:r>
              <a:rPr lang="cs-CZ" sz="2400" dirty="0">
                <a:latin typeface="Bahnschrift" panose="020B0502040204020203" pitchFamily="34" charset="0"/>
              </a:rPr>
              <a:t> (3)</a:t>
            </a:r>
          </a:p>
          <a:p>
            <a:pPr marL="1371600" lvl="3" indent="0">
              <a:buNone/>
            </a:pPr>
            <a:endParaRPr lang="cs-CZ" sz="2400" dirty="0">
              <a:latin typeface="Bahnschrift" panose="020B0502040204020203" pitchFamily="34" charset="0"/>
            </a:endParaRPr>
          </a:p>
        </p:txBody>
      </p:sp>
      <p:sp>
        <p:nvSpPr>
          <p:cNvPr id="6" name="TextBox 5">
            <a:extLst>
              <a:ext uri="{FF2B5EF4-FFF2-40B4-BE49-F238E27FC236}">
                <a16:creationId xmlns:a16="http://schemas.microsoft.com/office/drawing/2014/main" id="{6A26A046-C38C-4FAB-A621-4366DF25B728}"/>
              </a:ext>
            </a:extLst>
          </p:cNvPr>
          <p:cNvSpPr txBox="1"/>
          <p:nvPr/>
        </p:nvSpPr>
        <p:spPr>
          <a:xfrm>
            <a:off x="152400" y="2976518"/>
            <a:ext cx="6128083" cy="2677656"/>
          </a:xfrm>
          <a:prstGeom prst="rect">
            <a:avLst/>
          </a:prstGeom>
          <a:noFill/>
        </p:spPr>
        <p:txBody>
          <a:bodyPr wrap="square" rtlCol="0">
            <a:spAutoFit/>
          </a:bodyPr>
          <a:lstStyle/>
          <a:p>
            <a:r>
              <a:rPr lang="cs-CZ" sz="2400" dirty="0">
                <a:latin typeface="Bahnschrift" panose="020B0502040204020203" pitchFamily="34" charset="0"/>
              </a:rPr>
              <a:t>Hudson </a:t>
            </a:r>
            <a:r>
              <a:rPr lang="cs-CZ" sz="2400" dirty="0" err="1">
                <a:latin typeface="Bahnschrift" panose="020B0502040204020203" pitchFamily="34" charset="0"/>
              </a:rPr>
              <a:t>Valley</a:t>
            </a:r>
            <a:r>
              <a:rPr lang="cs-CZ" sz="2400" dirty="0">
                <a:latin typeface="Bahnschrift" panose="020B0502040204020203" pitchFamily="34" charset="0"/>
              </a:rPr>
              <a:t> (4)</a:t>
            </a:r>
          </a:p>
          <a:p>
            <a:r>
              <a:rPr lang="cs-CZ" sz="2400" dirty="0">
                <a:latin typeface="Bahnschrift" panose="020B0502040204020203" pitchFamily="34" charset="0"/>
              </a:rPr>
              <a:t>New York City (5)</a:t>
            </a:r>
          </a:p>
          <a:p>
            <a:r>
              <a:rPr lang="cs-CZ" sz="2400" dirty="0">
                <a:latin typeface="Bahnschrift" panose="020B0502040204020203" pitchFamily="34" charset="0"/>
              </a:rPr>
              <a:t>	</a:t>
            </a:r>
            <a:r>
              <a:rPr lang="cs-CZ" sz="2400" dirty="0" err="1">
                <a:latin typeface="Bahnschrift" panose="020B0502040204020203" pitchFamily="34" charset="0"/>
              </a:rPr>
              <a:t>Bonac</a:t>
            </a:r>
            <a:r>
              <a:rPr lang="cs-CZ" sz="2400" dirty="0">
                <a:latin typeface="Bahnschrift" panose="020B0502040204020203" pitchFamily="34" charset="0"/>
              </a:rPr>
              <a:t> (6)</a:t>
            </a:r>
          </a:p>
          <a:p>
            <a:r>
              <a:rPr lang="cs-CZ" sz="2400" dirty="0" err="1">
                <a:latin typeface="Bahnschrift" panose="020B0502040204020203" pitchFamily="34" charset="0"/>
              </a:rPr>
              <a:t>Inland</a:t>
            </a:r>
            <a:r>
              <a:rPr lang="cs-CZ" sz="2400" dirty="0">
                <a:latin typeface="Bahnschrift" panose="020B0502040204020203" pitchFamily="34" charset="0"/>
              </a:rPr>
              <a:t> </a:t>
            </a:r>
            <a:r>
              <a:rPr lang="cs-CZ" sz="2400" dirty="0" err="1">
                <a:latin typeface="Bahnschrift" panose="020B0502040204020203" pitchFamily="34" charset="0"/>
              </a:rPr>
              <a:t>Northern</a:t>
            </a:r>
            <a:r>
              <a:rPr lang="cs-CZ" sz="2400" dirty="0">
                <a:latin typeface="Bahnschrift" panose="020B0502040204020203" pitchFamily="34" charset="0"/>
              </a:rPr>
              <a:t> (7)</a:t>
            </a:r>
          </a:p>
          <a:p>
            <a:r>
              <a:rPr lang="cs-CZ" sz="2400" dirty="0">
                <a:latin typeface="Bahnschrift" panose="020B0502040204020203" pitchFamily="34" charset="0"/>
              </a:rPr>
              <a:t>	San Francisco Urban (8)</a:t>
            </a:r>
          </a:p>
          <a:p>
            <a:r>
              <a:rPr lang="cs-CZ" sz="2400" dirty="0" err="1">
                <a:latin typeface="Bahnschrift" panose="020B0502040204020203" pitchFamily="34" charset="0"/>
              </a:rPr>
              <a:t>Upper</a:t>
            </a:r>
            <a:r>
              <a:rPr lang="cs-CZ" sz="2400" dirty="0">
                <a:latin typeface="Bahnschrift" panose="020B0502040204020203" pitchFamily="34" charset="0"/>
              </a:rPr>
              <a:t> </a:t>
            </a:r>
            <a:r>
              <a:rPr lang="cs-CZ" sz="2400" dirty="0" err="1">
                <a:latin typeface="Bahnschrift" panose="020B0502040204020203" pitchFamily="34" charset="0"/>
              </a:rPr>
              <a:t>Midwestern</a:t>
            </a:r>
            <a:r>
              <a:rPr lang="cs-CZ" sz="2400" dirty="0">
                <a:latin typeface="Bahnschrift" panose="020B0502040204020203" pitchFamily="34" charset="0"/>
              </a:rPr>
              <a:t> (9)</a:t>
            </a:r>
          </a:p>
          <a:p>
            <a:r>
              <a:rPr lang="cs-CZ" sz="2400" dirty="0">
                <a:latin typeface="Bahnschrift" panose="020B0502040204020203" pitchFamily="34" charset="0"/>
              </a:rPr>
              <a:t>	Chicago Urban (10)</a:t>
            </a:r>
            <a:endParaRPr lang="en-GB" sz="2400" dirty="0">
              <a:latin typeface="Bahnschrift" panose="020B0502040204020203" pitchFamily="34" charset="0"/>
            </a:endParaRPr>
          </a:p>
        </p:txBody>
      </p:sp>
    </p:spTree>
    <p:extLst>
      <p:ext uri="{BB962C8B-B14F-4D97-AF65-F5344CB8AC3E}">
        <p14:creationId xmlns:p14="http://schemas.microsoft.com/office/powerpoint/2010/main" val="201720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5D3CAE-2034-4CF0-AA85-D6772ECA5F64}"/>
              </a:ext>
            </a:extLst>
          </p:cNvPr>
          <p:cNvSpPr>
            <a:spLocks noGrp="1"/>
          </p:cNvSpPr>
          <p:nvPr>
            <p:ph idx="1"/>
          </p:nvPr>
        </p:nvSpPr>
        <p:spPr>
          <a:xfrm>
            <a:off x="533400" y="269540"/>
            <a:ext cx="10515600" cy="6387933"/>
          </a:xfrm>
        </p:spPr>
        <p:txBody>
          <a:bodyPr>
            <a:normAutofit/>
          </a:bodyPr>
          <a:lstStyle/>
          <a:p>
            <a:pPr marL="0" indent="0">
              <a:buNone/>
            </a:pPr>
            <a:endParaRPr lang="cs-CZ" dirty="0"/>
          </a:p>
          <a:p>
            <a:pPr marL="0" indent="0">
              <a:buNone/>
            </a:pPr>
            <a:r>
              <a:rPr lang="cs-CZ" b="1" dirty="0" err="1">
                <a:latin typeface="Bahnschrift" panose="020B0502040204020203" pitchFamily="34" charset="0"/>
              </a:rPr>
              <a:t>Eastern</a:t>
            </a:r>
            <a:r>
              <a:rPr lang="cs-CZ" b="1" dirty="0">
                <a:latin typeface="Bahnschrift" panose="020B0502040204020203" pitchFamily="34" charset="0"/>
              </a:rPr>
              <a:t> New </a:t>
            </a:r>
            <a:r>
              <a:rPr lang="cs-CZ" b="1" dirty="0" err="1">
                <a:latin typeface="Bahnschrift" panose="020B0502040204020203" pitchFamily="34" charset="0"/>
              </a:rPr>
              <a:t>England</a:t>
            </a:r>
            <a:endParaRPr lang="en-GB" b="1" dirty="0">
              <a:latin typeface="Bahnschrift" panose="020B0502040204020203" pitchFamily="34" charset="0"/>
            </a:endParaRPr>
          </a:p>
          <a:p>
            <a:r>
              <a:rPr lang="en-GB" dirty="0"/>
              <a:t> is one of the most distinctive of all the American dialects. </a:t>
            </a:r>
            <a:r>
              <a:rPr lang="cs-CZ" b="1" dirty="0"/>
              <a:t>/r/</a:t>
            </a:r>
            <a:r>
              <a:rPr lang="en-GB" dirty="0"/>
              <a:t> i</a:t>
            </a:r>
            <a:r>
              <a:rPr lang="cs-CZ" dirty="0"/>
              <a:t>s</a:t>
            </a:r>
            <a:r>
              <a:rPr lang="en-GB" dirty="0"/>
              <a:t> often dropped, but an extra </a:t>
            </a:r>
            <a:r>
              <a:rPr lang="cs-CZ" b="1" dirty="0"/>
              <a:t>/r/</a:t>
            </a:r>
            <a:r>
              <a:rPr lang="en-GB" dirty="0"/>
              <a:t> is added to words that end with a vowel. </a:t>
            </a:r>
            <a:r>
              <a:rPr lang="cs-CZ" b="1" dirty="0"/>
              <a:t>/a/</a:t>
            </a:r>
            <a:r>
              <a:rPr lang="en-GB" dirty="0"/>
              <a:t> is pronounced </a:t>
            </a:r>
            <a:r>
              <a:rPr lang="cs-CZ" b="1" dirty="0"/>
              <a:t>/</a:t>
            </a:r>
            <a:r>
              <a:rPr lang="en-GB" b="1" dirty="0"/>
              <a:t>ah</a:t>
            </a:r>
            <a:r>
              <a:rPr lang="cs-CZ" b="1" dirty="0"/>
              <a:t>/</a:t>
            </a:r>
            <a:r>
              <a:rPr lang="en-GB" b="1" dirty="0"/>
              <a:t>.</a:t>
            </a:r>
          </a:p>
          <a:p>
            <a:endParaRPr lang="en-GB" b="1" dirty="0"/>
          </a:p>
          <a:p>
            <a:pPr marL="0" indent="0">
              <a:buNone/>
            </a:pPr>
            <a:r>
              <a:rPr lang="en-GB" b="1" dirty="0"/>
              <a:t>San Francisco Urban</a:t>
            </a:r>
          </a:p>
          <a:p>
            <a:r>
              <a:rPr lang="en-GB" dirty="0"/>
              <a:t>Unlike the rest of California, which in the early twentieth century saw an influx of people from the South and other parts of the West, </a:t>
            </a:r>
            <a:r>
              <a:rPr lang="en-GB" b="1" dirty="0"/>
              <a:t>San Francisco continued to be settled by people from the Northeast and Northern Midwest, and elements of their dialects (North Midland, Upper Midwestern, Inland Northern) can be found. </a:t>
            </a:r>
            <a:r>
              <a:rPr lang="en-GB" dirty="0"/>
              <a:t>Mission dialect, spoken by Irish Catholics in a specific part of the city is very much like the New York City dialect.</a:t>
            </a:r>
            <a:endParaRPr lang="cs-CZ" dirty="0"/>
          </a:p>
          <a:p>
            <a:endParaRPr lang="en-GB" dirty="0"/>
          </a:p>
        </p:txBody>
      </p:sp>
    </p:spTree>
    <p:extLst>
      <p:ext uri="{BB962C8B-B14F-4D97-AF65-F5344CB8AC3E}">
        <p14:creationId xmlns:p14="http://schemas.microsoft.com/office/powerpoint/2010/main" val="3522628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828ED8-F98B-4AD0-8DD8-3A3590C0D425}"/>
              </a:ext>
            </a:extLst>
          </p:cNvPr>
          <p:cNvPicPr>
            <a:picLocks noChangeAspect="1"/>
          </p:cNvPicPr>
          <p:nvPr/>
        </p:nvPicPr>
        <p:blipFill>
          <a:blip r:embed="rId2"/>
          <a:stretch>
            <a:fillRect/>
          </a:stretch>
        </p:blipFill>
        <p:spPr>
          <a:xfrm>
            <a:off x="2809443" y="160176"/>
            <a:ext cx="9382557" cy="5639289"/>
          </a:xfrm>
          <a:prstGeom prst="rect">
            <a:avLst/>
          </a:prstGeom>
        </p:spPr>
      </p:pic>
      <p:sp>
        <p:nvSpPr>
          <p:cNvPr id="2" name="Title 1">
            <a:extLst>
              <a:ext uri="{FF2B5EF4-FFF2-40B4-BE49-F238E27FC236}">
                <a16:creationId xmlns:a16="http://schemas.microsoft.com/office/drawing/2014/main" id="{DF211109-B722-4811-9AC6-ECFD8C58300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25C4080-1131-49CC-95A1-D1D14D000A77}"/>
              </a:ext>
            </a:extLst>
          </p:cNvPr>
          <p:cNvSpPr>
            <a:spLocks noGrp="1"/>
          </p:cNvSpPr>
          <p:nvPr>
            <p:ph idx="1"/>
          </p:nvPr>
        </p:nvSpPr>
        <p:spPr>
          <a:xfrm>
            <a:off x="0" y="3104063"/>
            <a:ext cx="10515600" cy="4351338"/>
          </a:xfrm>
        </p:spPr>
        <p:txBody>
          <a:bodyPr/>
          <a:lstStyle/>
          <a:p>
            <a:r>
              <a:rPr lang="cs-CZ" sz="2400" dirty="0">
                <a:latin typeface="Bahnschrift" panose="020B0502040204020203" pitchFamily="34" charset="0"/>
              </a:rPr>
              <a:t>Western </a:t>
            </a:r>
            <a:r>
              <a:rPr lang="cs-CZ" sz="2400" dirty="0" err="1">
                <a:latin typeface="Bahnschrift" panose="020B0502040204020203" pitchFamily="34" charset="0"/>
              </a:rPr>
              <a:t>Dialects</a:t>
            </a:r>
            <a:endParaRPr lang="cs-CZ" sz="2400" dirty="0">
              <a:latin typeface="Bahnschrift" panose="020B0502040204020203" pitchFamily="34" charset="0"/>
            </a:endParaRPr>
          </a:p>
          <a:p>
            <a:pPr marL="0" indent="0">
              <a:buNone/>
            </a:pPr>
            <a:r>
              <a:rPr lang="cs-CZ" sz="2400" dirty="0">
                <a:latin typeface="Bahnschrift" panose="020B0502040204020203" pitchFamily="34" charset="0"/>
              </a:rPr>
              <a:t>	Rocky </a:t>
            </a:r>
            <a:r>
              <a:rPr lang="cs-CZ" sz="2400" dirty="0" err="1">
                <a:latin typeface="Bahnschrift" panose="020B0502040204020203" pitchFamily="34" charset="0"/>
              </a:rPr>
              <a:t>Mountain</a:t>
            </a:r>
            <a:r>
              <a:rPr lang="cs-CZ" sz="2400" dirty="0">
                <a:latin typeface="Bahnschrift" panose="020B0502040204020203" pitchFamily="34" charset="0"/>
              </a:rPr>
              <a:t> (13)</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Pacific</a:t>
            </a:r>
            <a:r>
              <a:rPr lang="cs-CZ" sz="2400" dirty="0">
                <a:latin typeface="Bahnschrift" panose="020B0502040204020203" pitchFamily="34" charset="0"/>
              </a:rPr>
              <a:t> </a:t>
            </a:r>
            <a:r>
              <a:rPr lang="cs-CZ" sz="2400" dirty="0" err="1">
                <a:latin typeface="Bahnschrift" panose="020B0502040204020203" pitchFamily="34" charset="0"/>
              </a:rPr>
              <a:t>Northwest</a:t>
            </a:r>
            <a:r>
              <a:rPr lang="cs-CZ" sz="2400" dirty="0">
                <a:latin typeface="Bahnschrift" panose="020B0502040204020203" pitchFamily="34" charset="0"/>
              </a:rPr>
              <a:t> (14) 	</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Alaska</a:t>
            </a:r>
            <a:r>
              <a:rPr lang="cs-CZ" sz="2400" dirty="0">
                <a:latin typeface="Bahnschrift" panose="020B0502040204020203" pitchFamily="34" charset="0"/>
              </a:rPr>
              <a:t> (not </a:t>
            </a:r>
            <a:r>
              <a:rPr lang="cs-CZ" sz="2400" dirty="0" err="1">
                <a:latin typeface="Bahnschrift" panose="020B0502040204020203" pitchFamily="34" charset="0"/>
              </a:rPr>
              <a:t>shown</a:t>
            </a:r>
            <a:r>
              <a:rPr lang="cs-CZ" sz="2400" dirty="0">
                <a:latin typeface="Bahnschrift" panose="020B0502040204020203" pitchFamily="34" charset="0"/>
              </a:rPr>
              <a:t>)</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Pacific</a:t>
            </a:r>
            <a:r>
              <a:rPr lang="cs-CZ" sz="2400" dirty="0">
                <a:latin typeface="Bahnschrift" panose="020B0502040204020203" pitchFamily="34" charset="0"/>
              </a:rPr>
              <a:t> </a:t>
            </a:r>
            <a:r>
              <a:rPr lang="cs-CZ" sz="2400" dirty="0" err="1">
                <a:latin typeface="Bahnschrift" panose="020B0502040204020203" pitchFamily="34" charset="0"/>
              </a:rPr>
              <a:t>Southwest</a:t>
            </a:r>
            <a:r>
              <a:rPr lang="cs-CZ" sz="2400" dirty="0">
                <a:latin typeface="Bahnschrift" panose="020B0502040204020203" pitchFamily="34" charset="0"/>
              </a:rPr>
              <a:t> (15)</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Southwestern</a:t>
            </a:r>
            <a:r>
              <a:rPr lang="cs-CZ" sz="2400" dirty="0">
                <a:latin typeface="Bahnschrift" panose="020B0502040204020203" pitchFamily="34" charset="0"/>
              </a:rPr>
              <a:t> (16)</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Hawaii</a:t>
            </a:r>
            <a:r>
              <a:rPr lang="cs-CZ" sz="2400" dirty="0">
                <a:latin typeface="Bahnschrift" panose="020B0502040204020203" pitchFamily="34" charset="0"/>
              </a:rPr>
              <a:t> (not </a:t>
            </a:r>
            <a:r>
              <a:rPr lang="cs-CZ" sz="2400" dirty="0" err="1">
                <a:latin typeface="Bahnschrift" panose="020B0502040204020203" pitchFamily="34" charset="0"/>
              </a:rPr>
              <a:t>shown</a:t>
            </a:r>
            <a:r>
              <a:rPr lang="cs-CZ" sz="2400" dirty="0">
                <a:latin typeface="Bahnschrift" panose="020B0502040204020203" pitchFamily="34" charset="0"/>
              </a:rPr>
              <a:t>) </a:t>
            </a:r>
            <a:endParaRPr lang="en-GB" dirty="0">
              <a:latin typeface="Bahnschrift" panose="020B0502040204020203" pitchFamily="34" charset="0"/>
            </a:endParaRPr>
          </a:p>
        </p:txBody>
      </p:sp>
    </p:spTree>
    <p:extLst>
      <p:ext uri="{BB962C8B-B14F-4D97-AF65-F5344CB8AC3E}">
        <p14:creationId xmlns:p14="http://schemas.microsoft.com/office/powerpoint/2010/main" val="2499582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2856FD-F632-46A2-8F69-063BEDB5F66C}"/>
              </a:ext>
            </a:extLst>
          </p:cNvPr>
          <p:cNvSpPr>
            <a:spLocks noGrp="1"/>
          </p:cNvSpPr>
          <p:nvPr>
            <p:ph idx="1"/>
          </p:nvPr>
        </p:nvSpPr>
        <p:spPr>
          <a:xfrm>
            <a:off x="838200" y="304800"/>
            <a:ext cx="10515600" cy="6994358"/>
          </a:xfrm>
        </p:spPr>
        <p:txBody>
          <a:bodyPr>
            <a:normAutofit fontScale="92500" lnSpcReduction="20000"/>
          </a:bodyPr>
          <a:lstStyle/>
          <a:p>
            <a:pPr marL="0" indent="0">
              <a:buNone/>
            </a:pPr>
            <a:r>
              <a:rPr lang="en-GB" sz="3200" b="1" dirty="0">
                <a:latin typeface="Bahnschrift" panose="020B0502040204020203" pitchFamily="34" charset="0"/>
              </a:rPr>
              <a:t>Alaska</a:t>
            </a:r>
          </a:p>
          <a:p>
            <a:r>
              <a:rPr lang="en-GB" sz="3300" dirty="0"/>
              <a:t>Developed out of the Northern, Midland, and Western dialects. Also influenced by the native languages of the </a:t>
            </a:r>
            <a:r>
              <a:rPr lang="en-GB" sz="3300" dirty="0" err="1"/>
              <a:t>Alutes</a:t>
            </a:r>
            <a:r>
              <a:rPr lang="en-GB" sz="3300" dirty="0"/>
              <a:t>, Innuit, and Chinook Jargon.</a:t>
            </a:r>
          </a:p>
          <a:p>
            <a:pPr marL="0" indent="0">
              <a:buNone/>
            </a:pPr>
            <a:endParaRPr lang="en-GB" dirty="0"/>
          </a:p>
          <a:p>
            <a:pPr marL="0" indent="0">
              <a:buNone/>
            </a:pPr>
            <a:r>
              <a:rPr lang="en-GB" sz="3200" b="1" dirty="0">
                <a:latin typeface="Bahnschrift" panose="020B0502040204020203" pitchFamily="34" charset="0"/>
              </a:rPr>
              <a:t>Hawaii</a:t>
            </a:r>
          </a:p>
          <a:p>
            <a:r>
              <a:rPr lang="en-GB" sz="3200" dirty="0">
                <a:latin typeface="Bahnschrift" panose="020B0502040204020203" pitchFamily="34" charset="0"/>
              </a:rPr>
              <a:t>The original language of the Native Hawaiians </a:t>
            </a:r>
            <a:r>
              <a:rPr lang="cs-CZ" sz="3200" dirty="0">
                <a:latin typeface="Bahnschrift" panose="020B0502040204020203" pitchFamily="34" charset="0"/>
              </a:rPr>
              <a:t>- </a:t>
            </a:r>
            <a:r>
              <a:rPr lang="en-GB" sz="3200" dirty="0">
                <a:latin typeface="Bahnschrift" panose="020B0502040204020203" pitchFamily="34" charset="0"/>
              </a:rPr>
              <a:t>Polynesian family</a:t>
            </a:r>
            <a:r>
              <a:rPr lang="cs-CZ" sz="3200" dirty="0">
                <a:latin typeface="Bahnschrift" panose="020B0502040204020203" pitchFamily="34" charset="0"/>
              </a:rPr>
              <a:t>.</a:t>
            </a:r>
          </a:p>
          <a:p>
            <a:r>
              <a:rPr lang="en-GB" sz="3200" dirty="0">
                <a:latin typeface="Bahnschrift" panose="020B0502040204020203" pitchFamily="34" charset="0"/>
              </a:rPr>
              <a:t> English speakers arrived in 1778,</a:t>
            </a:r>
            <a:r>
              <a:rPr lang="cs-CZ" sz="3200" dirty="0">
                <a:latin typeface="Bahnschrift" panose="020B0502040204020203" pitchFamily="34" charset="0"/>
              </a:rPr>
              <a:t> +</a:t>
            </a:r>
            <a:r>
              <a:rPr lang="en-GB" sz="3200" dirty="0">
                <a:latin typeface="Bahnschrift" panose="020B0502040204020203" pitchFamily="34" charset="0"/>
              </a:rPr>
              <a:t> many other settlers from China, Portugal, Japan, Korea, Spain, and the Philippines </a:t>
            </a:r>
            <a:r>
              <a:rPr lang="cs-CZ" sz="3200" dirty="0">
                <a:latin typeface="Bahnschrift" panose="020B0502040204020203" pitchFamily="34" charset="0"/>
              </a:rPr>
              <a:t>to</a:t>
            </a:r>
            <a:r>
              <a:rPr lang="en-GB" sz="3200" dirty="0">
                <a:latin typeface="Bahnschrift" panose="020B0502040204020203" pitchFamily="34" charset="0"/>
              </a:rPr>
              <a:t> influence the modern dialect. </a:t>
            </a:r>
          </a:p>
          <a:p>
            <a:r>
              <a:rPr lang="en-GB" sz="3200" b="1" dirty="0">
                <a:latin typeface="Bahnschrift" panose="020B0502040204020203" pitchFamily="34" charset="0"/>
              </a:rPr>
              <a:t>Hawaiian Creole </a:t>
            </a:r>
            <a:r>
              <a:rPr lang="cs-CZ" sz="3200" dirty="0">
                <a:latin typeface="Bahnschrift" panose="020B0502040204020203" pitchFamily="34" charset="0"/>
              </a:rPr>
              <a:t>– </a:t>
            </a:r>
            <a:r>
              <a:rPr lang="cs-CZ" sz="3200" dirty="0" err="1">
                <a:latin typeface="Bahnschrift" panose="020B0502040204020203" pitchFamily="34" charset="0"/>
              </a:rPr>
              <a:t>from</a:t>
            </a:r>
            <a:r>
              <a:rPr lang="cs-CZ" sz="3200" dirty="0">
                <a:latin typeface="Bahnschrift" panose="020B0502040204020203" pitchFamily="34" charset="0"/>
              </a:rPr>
              <a:t> </a:t>
            </a:r>
            <a:r>
              <a:rPr lang="en-GB" sz="3200" b="1" dirty="0">
                <a:latin typeface="Bahnschrift" panose="020B0502040204020203" pitchFamily="34" charset="0"/>
              </a:rPr>
              <a:t>pidgin English </a:t>
            </a:r>
            <a:r>
              <a:rPr lang="en-GB" sz="3200" dirty="0">
                <a:latin typeface="Bahnschrift" panose="020B0502040204020203" pitchFamily="34" charset="0"/>
              </a:rPr>
              <a:t>spoken on the sugar plantations with workers from Hawaii and many other countries. It isn't widely spoken anymore. </a:t>
            </a:r>
          </a:p>
          <a:p>
            <a:r>
              <a:rPr lang="en-GB" sz="3200" b="1" dirty="0">
                <a:latin typeface="Bahnschrift" panose="020B0502040204020203" pitchFamily="34" charset="0"/>
              </a:rPr>
              <a:t>Nonstandard Hawaiian English </a:t>
            </a:r>
            <a:r>
              <a:rPr lang="en-GB" sz="3200" dirty="0">
                <a:latin typeface="Bahnschrift" panose="020B0502040204020203" pitchFamily="34" charset="0"/>
              </a:rPr>
              <a:t>developed from Hawaiian Creole and is spoken mostly by teenagers. </a:t>
            </a:r>
          </a:p>
          <a:p>
            <a:r>
              <a:rPr lang="en-GB" sz="3200" b="1" dirty="0">
                <a:latin typeface="Bahnschrift" panose="020B0502040204020203" pitchFamily="34" charset="0"/>
              </a:rPr>
              <a:t>Standard Hawaiian English </a:t>
            </a:r>
            <a:r>
              <a:rPr lang="en-GB" sz="3200" dirty="0">
                <a:latin typeface="Bahnschrift" panose="020B0502040204020203" pitchFamily="34" charset="0"/>
              </a:rPr>
              <a:t>is part of the Western dialect</a:t>
            </a:r>
          </a:p>
        </p:txBody>
      </p:sp>
    </p:spTree>
    <p:extLst>
      <p:ext uri="{BB962C8B-B14F-4D97-AF65-F5344CB8AC3E}">
        <p14:creationId xmlns:p14="http://schemas.microsoft.com/office/powerpoint/2010/main" val="1630083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AEF44F-506B-4557-81EB-7104CC5316DF}"/>
              </a:ext>
            </a:extLst>
          </p:cNvPr>
          <p:cNvPicPr>
            <a:picLocks noChangeAspect="1"/>
          </p:cNvPicPr>
          <p:nvPr/>
        </p:nvPicPr>
        <p:blipFill>
          <a:blip r:embed="rId2"/>
          <a:stretch>
            <a:fillRect/>
          </a:stretch>
        </p:blipFill>
        <p:spPr>
          <a:xfrm>
            <a:off x="3015916" y="571918"/>
            <a:ext cx="8143875" cy="4895850"/>
          </a:xfrm>
          <a:prstGeom prst="rect">
            <a:avLst/>
          </a:prstGeom>
        </p:spPr>
      </p:pic>
      <p:sp>
        <p:nvSpPr>
          <p:cNvPr id="2" name="Title 1">
            <a:extLst>
              <a:ext uri="{FF2B5EF4-FFF2-40B4-BE49-F238E27FC236}">
                <a16:creationId xmlns:a16="http://schemas.microsoft.com/office/drawing/2014/main" id="{DEC808F3-79CF-41F7-827B-F06A53D3F6A7}"/>
              </a:ext>
            </a:extLst>
          </p:cNvPr>
          <p:cNvSpPr>
            <a:spLocks noGrp="1"/>
          </p:cNvSpPr>
          <p:nvPr>
            <p:ph type="title"/>
          </p:nvPr>
        </p:nvSpPr>
        <p:spPr>
          <a:xfrm>
            <a:off x="838200" y="365125"/>
            <a:ext cx="2177716" cy="1325563"/>
          </a:xfrm>
          <a:solidFill>
            <a:schemeClr val="bg1"/>
          </a:solidFill>
        </p:spPr>
        <p:txBody>
          <a:bodyPr/>
          <a:lstStyle/>
          <a:p>
            <a:r>
              <a:rPr lang="en-US" dirty="0">
                <a:ln>
                  <a:solidFill>
                    <a:srgbClr val="BD32CC"/>
                  </a:solidFill>
                </a:ln>
                <a:latin typeface="Bahnschrift" panose="020B0502040204020203" pitchFamily="34" charset="0"/>
              </a:rPr>
              <a:t>Midland</a:t>
            </a:r>
          </a:p>
        </p:txBody>
      </p:sp>
      <p:sp>
        <p:nvSpPr>
          <p:cNvPr id="3" name="Content Placeholder 2">
            <a:extLst>
              <a:ext uri="{FF2B5EF4-FFF2-40B4-BE49-F238E27FC236}">
                <a16:creationId xmlns:a16="http://schemas.microsoft.com/office/drawing/2014/main" id="{039A2C86-A0BD-42B7-B2E0-2E8DA9E2E74D}"/>
              </a:ext>
            </a:extLst>
          </p:cNvPr>
          <p:cNvSpPr>
            <a:spLocks noGrp="1"/>
          </p:cNvSpPr>
          <p:nvPr>
            <p:ph idx="1"/>
          </p:nvPr>
        </p:nvSpPr>
        <p:spPr>
          <a:xfrm>
            <a:off x="0" y="3806073"/>
            <a:ext cx="10515600" cy="4351338"/>
          </a:xfrm>
        </p:spPr>
        <p:txBody>
          <a:bodyPr>
            <a:normAutofit/>
          </a:bodyPr>
          <a:lstStyle/>
          <a:p>
            <a:r>
              <a:rPr lang="cs-CZ" sz="2400" dirty="0" err="1">
                <a:latin typeface="Bahnschrift" panose="020B0502040204020203" pitchFamily="34" charset="0"/>
              </a:rPr>
              <a:t>North</a:t>
            </a:r>
            <a:r>
              <a:rPr lang="cs-CZ" sz="2400" dirty="0">
                <a:latin typeface="Bahnschrift" panose="020B0502040204020203" pitchFamily="34" charset="0"/>
              </a:rPr>
              <a:t> </a:t>
            </a:r>
            <a:r>
              <a:rPr lang="cs-CZ" sz="2400" dirty="0" err="1">
                <a:latin typeface="Bahnschrift" panose="020B0502040204020203" pitchFamily="34" charset="0"/>
              </a:rPr>
              <a:t>Midland</a:t>
            </a:r>
            <a:r>
              <a:rPr lang="cs-CZ" sz="2400" dirty="0">
                <a:latin typeface="Bahnschrift" panose="020B0502040204020203" pitchFamily="34" charset="0"/>
              </a:rPr>
              <a:t>  (11)</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Pennsylvania</a:t>
            </a:r>
            <a:r>
              <a:rPr lang="cs-CZ" sz="2400" dirty="0">
                <a:latin typeface="Bahnschrift" panose="020B0502040204020203" pitchFamily="34" charset="0"/>
              </a:rPr>
              <a:t> </a:t>
            </a:r>
            <a:r>
              <a:rPr lang="cs-CZ" sz="2400" dirty="0" err="1">
                <a:latin typeface="Bahnschrift" panose="020B0502040204020203" pitchFamily="34" charset="0"/>
              </a:rPr>
              <a:t>German-English</a:t>
            </a:r>
            <a:r>
              <a:rPr lang="cs-CZ" sz="2400" dirty="0">
                <a:latin typeface="Bahnschrift" panose="020B0502040204020203" pitchFamily="34" charset="0"/>
              </a:rPr>
              <a:t> (12)</a:t>
            </a:r>
          </a:p>
          <a:p>
            <a:r>
              <a:rPr lang="cs-CZ" sz="2400" dirty="0" err="1">
                <a:latin typeface="Bahnschrift" panose="020B0502040204020203" pitchFamily="34" charset="0"/>
              </a:rPr>
              <a:t>South</a:t>
            </a:r>
            <a:r>
              <a:rPr lang="cs-CZ" sz="2400" dirty="0">
                <a:latin typeface="Bahnschrift" panose="020B0502040204020203" pitchFamily="34" charset="0"/>
              </a:rPr>
              <a:t> </a:t>
            </a:r>
            <a:r>
              <a:rPr lang="cs-CZ" sz="2400" dirty="0" err="1">
                <a:latin typeface="Bahnschrift" panose="020B0502040204020203" pitchFamily="34" charset="0"/>
              </a:rPr>
              <a:t>Midland</a:t>
            </a:r>
            <a:r>
              <a:rPr lang="cs-CZ" sz="2400" dirty="0">
                <a:latin typeface="Bahnschrift" panose="020B0502040204020203" pitchFamily="34" charset="0"/>
              </a:rPr>
              <a:t> (17)</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Ozark</a:t>
            </a:r>
            <a:r>
              <a:rPr lang="cs-CZ" sz="2400" dirty="0">
                <a:latin typeface="Bahnschrift" panose="020B0502040204020203" pitchFamily="34" charset="0"/>
              </a:rPr>
              <a:t> (18)</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Southern</a:t>
            </a:r>
            <a:r>
              <a:rPr lang="cs-CZ" sz="2400" dirty="0">
                <a:latin typeface="Bahnschrift" panose="020B0502040204020203" pitchFamily="34" charset="0"/>
              </a:rPr>
              <a:t> </a:t>
            </a:r>
            <a:r>
              <a:rPr lang="cs-CZ" sz="2400" dirty="0" err="1">
                <a:latin typeface="Bahnschrift" panose="020B0502040204020203" pitchFamily="34" charset="0"/>
              </a:rPr>
              <a:t>Appalachian</a:t>
            </a:r>
            <a:r>
              <a:rPr lang="cs-CZ" sz="2400" dirty="0">
                <a:latin typeface="Bahnschrift" panose="020B0502040204020203" pitchFamily="34" charset="0"/>
              </a:rPr>
              <a:t> (19)</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Smoky</a:t>
            </a:r>
            <a:r>
              <a:rPr lang="cs-CZ" sz="2400" dirty="0">
                <a:latin typeface="Bahnschrift" panose="020B0502040204020203" pitchFamily="34" charset="0"/>
              </a:rPr>
              <a:t> </a:t>
            </a:r>
            <a:r>
              <a:rPr lang="cs-CZ" sz="2400" dirty="0" err="1">
                <a:latin typeface="Bahnschrift" panose="020B0502040204020203" pitchFamily="34" charset="0"/>
              </a:rPr>
              <a:t>Mountain</a:t>
            </a:r>
            <a:r>
              <a:rPr lang="cs-CZ" sz="2400" dirty="0">
                <a:latin typeface="Bahnschrift" panose="020B0502040204020203" pitchFamily="34" charset="0"/>
              </a:rPr>
              <a:t> </a:t>
            </a:r>
            <a:r>
              <a:rPr lang="cs-CZ" sz="2400" dirty="0" err="1">
                <a:latin typeface="Bahnschrift" panose="020B0502040204020203" pitchFamily="34" charset="0"/>
              </a:rPr>
              <a:t>English</a:t>
            </a:r>
            <a:r>
              <a:rPr lang="cs-CZ" sz="2400" dirty="0">
                <a:latin typeface="Bahnschrift" panose="020B0502040204020203" pitchFamily="34" charset="0"/>
              </a:rPr>
              <a:t> (25)</a:t>
            </a:r>
            <a:endParaRPr lang="en-GB" sz="2400" dirty="0">
              <a:latin typeface="Bahnschrift" panose="020B0502040204020203" pitchFamily="34" charset="0"/>
            </a:endParaRPr>
          </a:p>
        </p:txBody>
      </p:sp>
    </p:spTree>
    <p:extLst>
      <p:ext uri="{BB962C8B-B14F-4D97-AF65-F5344CB8AC3E}">
        <p14:creationId xmlns:p14="http://schemas.microsoft.com/office/powerpoint/2010/main" val="312771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CD3C78-D4D6-4C4B-AD0E-56D406230E62}"/>
              </a:ext>
            </a:extLst>
          </p:cNvPr>
          <p:cNvSpPr>
            <a:spLocks noGrp="1"/>
          </p:cNvSpPr>
          <p:nvPr>
            <p:ph idx="1"/>
          </p:nvPr>
        </p:nvSpPr>
        <p:spPr>
          <a:xfrm>
            <a:off x="868279" y="1074822"/>
            <a:ext cx="10455442" cy="5631531"/>
          </a:xfrm>
        </p:spPr>
        <p:txBody>
          <a:bodyPr/>
          <a:lstStyle/>
          <a:p>
            <a:pPr marL="0" indent="0">
              <a:buNone/>
            </a:pPr>
            <a:r>
              <a:rPr lang="cs-CZ" sz="3200" b="1" dirty="0" err="1">
                <a:latin typeface="Bahnschrift" panose="020B0502040204020203" pitchFamily="34" charset="0"/>
              </a:rPr>
              <a:t>South</a:t>
            </a:r>
            <a:r>
              <a:rPr lang="cs-CZ" sz="3200" b="1" dirty="0">
                <a:latin typeface="Bahnschrift" panose="020B0502040204020203" pitchFamily="34" charset="0"/>
              </a:rPr>
              <a:t> </a:t>
            </a:r>
            <a:r>
              <a:rPr lang="cs-CZ" sz="3200" b="1" dirty="0" err="1">
                <a:latin typeface="Bahnschrift" panose="020B0502040204020203" pitchFamily="34" charset="0"/>
              </a:rPr>
              <a:t>Midland</a:t>
            </a:r>
            <a:endParaRPr lang="cs-CZ" sz="3200" b="1" dirty="0">
              <a:latin typeface="Bahnschrift" panose="020B0502040204020203" pitchFamily="34" charset="0"/>
            </a:endParaRPr>
          </a:p>
          <a:p>
            <a:r>
              <a:rPr lang="en-GB" dirty="0"/>
              <a:t>A </a:t>
            </a:r>
            <a:r>
              <a:rPr lang="cs-CZ" b="1" dirty="0"/>
              <a:t>/</a:t>
            </a:r>
            <a:r>
              <a:rPr lang="cs-CZ" b="1" dirty="0" err="1"/>
              <a:t>th</a:t>
            </a:r>
            <a:r>
              <a:rPr lang="cs-CZ" b="1" dirty="0"/>
              <a:t>/</a:t>
            </a:r>
            <a:r>
              <a:rPr lang="en-GB" b="1" dirty="0"/>
              <a:t> </a:t>
            </a:r>
            <a:r>
              <a:rPr lang="en-GB" dirty="0"/>
              <a:t>at the end of words or syllables is sometimes pronounced </a:t>
            </a:r>
            <a:r>
              <a:rPr lang="en-GB" b="1" dirty="0"/>
              <a:t>[f]</a:t>
            </a:r>
            <a:r>
              <a:rPr lang="en-GB" dirty="0"/>
              <a:t>, and the word </a:t>
            </a:r>
            <a:r>
              <a:rPr lang="en-GB" b="1" i="1" dirty="0"/>
              <a:t>are</a:t>
            </a:r>
            <a:r>
              <a:rPr lang="en-GB" dirty="0"/>
              <a:t> is often left out of sentences as they are in Black English. An </a:t>
            </a:r>
            <a:r>
              <a:rPr lang="cs-CZ" b="1" dirty="0"/>
              <a:t>/a/</a:t>
            </a:r>
            <a:r>
              <a:rPr lang="en-GB" dirty="0"/>
              <a:t> is usually placed at the beginning of </a:t>
            </a:r>
            <a:r>
              <a:rPr lang="cs-CZ" dirty="0"/>
              <a:t>a </a:t>
            </a:r>
            <a:r>
              <a:rPr lang="en-GB" dirty="0"/>
              <a:t>verb that ends with </a:t>
            </a:r>
            <a:r>
              <a:rPr lang="cs-CZ" dirty="0"/>
              <a:t>-</a:t>
            </a:r>
            <a:r>
              <a:rPr lang="cs-CZ" b="1" i="1" dirty="0" err="1"/>
              <a:t>ing</a:t>
            </a:r>
            <a:r>
              <a:rPr lang="en-GB" dirty="0"/>
              <a:t>, and the </a:t>
            </a:r>
            <a:r>
              <a:rPr lang="cs-CZ" b="1" dirty="0"/>
              <a:t>/g/</a:t>
            </a:r>
            <a:r>
              <a:rPr lang="en-GB" dirty="0"/>
              <a:t> is dropped;</a:t>
            </a:r>
            <a:endParaRPr lang="cs-CZ" dirty="0"/>
          </a:p>
          <a:p>
            <a:pPr marL="0" indent="0">
              <a:buNone/>
            </a:pPr>
            <a:r>
              <a:rPr lang="cs-CZ" dirty="0"/>
              <a:t>	</a:t>
            </a:r>
            <a:r>
              <a:rPr lang="en-GB" i="1" dirty="0">
                <a:solidFill>
                  <a:srgbClr val="000000"/>
                </a:solidFill>
                <a:latin typeface="Times New Roman" panose="02020603050405020304" pitchFamily="18" charset="0"/>
              </a:rPr>
              <a:t>"They a-</a:t>
            </a:r>
            <a:r>
              <a:rPr lang="en-GB" i="1" dirty="0" err="1">
                <a:solidFill>
                  <a:srgbClr val="000000"/>
                </a:solidFill>
                <a:latin typeface="Times New Roman" panose="02020603050405020304" pitchFamily="18" charset="0"/>
              </a:rPr>
              <a:t>celebratin</a:t>
            </a:r>
            <a:r>
              <a:rPr lang="en-GB" i="1" dirty="0">
                <a:solidFill>
                  <a:srgbClr val="000000"/>
                </a:solidFill>
                <a:latin typeface="Times New Roman" panose="02020603050405020304" pitchFamily="18" charset="0"/>
              </a:rPr>
              <a:t>' his </a:t>
            </a:r>
            <a:r>
              <a:rPr lang="en-GB" i="1" dirty="0" err="1">
                <a:solidFill>
                  <a:srgbClr val="000000"/>
                </a:solidFill>
                <a:latin typeface="Times New Roman" panose="02020603050405020304" pitchFamily="18" charset="0"/>
              </a:rPr>
              <a:t>birfday</a:t>
            </a:r>
            <a:r>
              <a:rPr lang="en-GB" i="1" dirty="0">
                <a:solidFill>
                  <a:srgbClr val="000000"/>
                </a:solidFill>
                <a:latin typeface="Times New Roman" panose="02020603050405020304" pitchFamily="18" charset="0"/>
              </a:rPr>
              <a:t> by a-</a:t>
            </a:r>
            <a:r>
              <a:rPr lang="en-GB" i="1" dirty="0" err="1">
                <a:solidFill>
                  <a:srgbClr val="000000"/>
                </a:solidFill>
                <a:latin typeface="Times New Roman" panose="02020603050405020304" pitchFamily="18" charset="0"/>
              </a:rPr>
              <a:t>goin</a:t>
            </a:r>
            <a:r>
              <a:rPr lang="en-GB" i="1" dirty="0">
                <a:solidFill>
                  <a:srgbClr val="000000"/>
                </a:solidFill>
                <a:latin typeface="Times New Roman" panose="02020603050405020304" pitchFamily="18" charset="0"/>
              </a:rPr>
              <a:t>' to see 'Old Yeller' in </a:t>
            </a:r>
            <a:r>
              <a:rPr lang="cs-CZ" i="1" dirty="0">
                <a:solidFill>
                  <a:srgbClr val="000000"/>
                </a:solidFill>
                <a:latin typeface="Times New Roman" panose="02020603050405020304" pitchFamily="18" charset="0"/>
              </a:rPr>
              <a:t>		</a:t>
            </a:r>
            <a:r>
              <a:rPr lang="en-GB" i="1" dirty="0">
                <a:solidFill>
                  <a:srgbClr val="000000"/>
                </a:solidFill>
                <a:latin typeface="Times New Roman" panose="02020603050405020304" pitchFamily="18" charset="0"/>
              </a:rPr>
              <a:t>the </a:t>
            </a:r>
            <a:r>
              <a:rPr lang="en-GB" i="1" dirty="0" err="1">
                <a:solidFill>
                  <a:srgbClr val="000000"/>
                </a:solidFill>
                <a:latin typeface="Times New Roman" panose="02020603050405020304" pitchFamily="18" charset="0"/>
              </a:rPr>
              <a:t>theatah</a:t>
            </a:r>
            <a:r>
              <a:rPr lang="en-GB" i="1" dirty="0">
                <a:solidFill>
                  <a:srgbClr val="000000"/>
                </a:solidFill>
                <a:latin typeface="Times New Roman" panose="02020603050405020304" pitchFamily="18" charset="0"/>
              </a:rPr>
              <a:t>"</a:t>
            </a:r>
            <a:endParaRPr lang="en-GB" dirty="0"/>
          </a:p>
        </p:txBody>
      </p:sp>
    </p:spTree>
    <p:extLst>
      <p:ext uri="{BB962C8B-B14F-4D97-AF65-F5344CB8AC3E}">
        <p14:creationId xmlns:p14="http://schemas.microsoft.com/office/powerpoint/2010/main" val="371056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77E866-84D1-4186-A1AE-CB20704703B8}"/>
              </a:ext>
            </a:extLst>
          </p:cNvPr>
          <p:cNvPicPr>
            <a:picLocks noChangeAspect="1"/>
          </p:cNvPicPr>
          <p:nvPr/>
        </p:nvPicPr>
        <p:blipFill>
          <a:blip r:embed="rId2"/>
          <a:stretch>
            <a:fillRect/>
          </a:stretch>
        </p:blipFill>
        <p:spPr>
          <a:xfrm>
            <a:off x="3871662" y="1281113"/>
            <a:ext cx="8143875" cy="4895850"/>
          </a:xfrm>
          <a:prstGeom prst="rect">
            <a:avLst/>
          </a:prstGeom>
        </p:spPr>
      </p:pic>
      <p:sp>
        <p:nvSpPr>
          <p:cNvPr id="2" name="Title 1">
            <a:extLst>
              <a:ext uri="{FF2B5EF4-FFF2-40B4-BE49-F238E27FC236}">
                <a16:creationId xmlns:a16="http://schemas.microsoft.com/office/drawing/2014/main" id="{DC4D2796-6EB9-4EC1-8C0C-7842BDE63389}"/>
              </a:ext>
            </a:extLst>
          </p:cNvPr>
          <p:cNvSpPr>
            <a:spLocks noGrp="1"/>
          </p:cNvSpPr>
          <p:nvPr>
            <p:ph type="title"/>
          </p:nvPr>
        </p:nvSpPr>
        <p:spPr/>
        <p:txBody>
          <a:bodyPr/>
          <a:lstStyle/>
          <a:p>
            <a:r>
              <a:rPr lang="cs-CZ" dirty="0">
                <a:ln>
                  <a:solidFill>
                    <a:srgbClr val="FF0000"/>
                  </a:solidFill>
                </a:ln>
                <a:latin typeface="Bahnschrift" panose="020B0502040204020203" pitchFamily="34" charset="0"/>
              </a:rPr>
              <a:t>General </a:t>
            </a:r>
            <a:r>
              <a:rPr lang="cs-CZ" dirty="0" err="1">
                <a:ln>
                  <a:solidFill>
                    <a:srgbClr val="FF0000"/>
                  </a:solidFill>
                </a:ln>
                <a:latin typeface="Bahnschrift" panose="020B0502040204020203" pitchFamily="34" charset="0"/>
              </a:rPr>
              <a:t>Southern</a:t>
            </a:r>
            <a:endParaRPr lang="en-GB" dirty="0">
              <a:ln>
                <a:solidFill>
                  <a:srgbClr val="FF0000"/>
                </a:solidFill>
              </a:ln>
              <a:latin typeface="Bahnschrift" panose="020B0502040204020203" pitchFamily="34" charset="0"/>
            </a:endParaRPr>
          </a:p>
        </p:txBody>
      </p:sp>
      <p:sp>
        <p:nvSpPr>
          <p:cNvPr id="3" name="Content Placeholder 2">
            <a:extLst>
              <a:ext uri="{FF2B5EF4-FFF2-40B4-BE49-F238E27FC236}">
                <a16:creationId xmlns:a16="http://schemas.microsoft.com/office/drawing/2014/main" id="{3E5C5BBB-E9C5-427F-AC7A-EBE5F6949510}"/>
              </a:ext>
            </a:extLst>
          </p:cNvPr>
          <p:cNvSpPr>
            <a:spLocks noGrp="1"/>
          </p:cNvSpPr>
          <p:nvPr>
            <p:ph idx="1"/>
          </p:nvPr>
        </p:nvSpPr>
        <p:spPr>
          <a:xfrm>
            <a:off x="356937" y="1825625"/>
            <a:ext cx="10515600" cy="4351338"/>
          </a:xfrm>
        </p:spPr>
        <p:txBody>
          <a:bodyPr/>
          <a:lstStyle/>
          <a:p>
            <a:r>
              <a:rPr lang="cs-CZ" dirty="0" err="1">
                <a:latin typeface="Bahnschrift" panose="020B0502040204020203" pitchFamily="34" charset="0"/>
              </a:rPr>
              <a:t>Southern</a:t>
            </a:r>
            <a:endParaRPr lang="cs-CZ" dirty="0">
              <a:latin typeface="Bahnschrift" panose="020B0502040204020203" pitchFamily="34" charset="0"/>
            </a:endParaRPr>
          </a:p>
          <a:p>
            <a:pPr marL="457200" lvl="1" indent="0">
              <a:buNone/>
            </a:pPr>
            <a:r>
              <a:rPr lang="cs-CZ" dirty="0">
                <a:latin typeface="Bahnschrift" panose="020B0502040204020203" pitchFamily="34" charset="0"/>
              </a:rPr>
              <a:t>Virginia </a:t>
            </a:r>
            <a:r>
              <a:rPr lang="cs-CZ" dirty="0" err="1">
                <a:latin typeface="Bahnschrift" panose="020B0502040204020203" pitchFamily="34" charset="0"/>
              </a:rPr>
              <a:t>Piedmont</a:t>
            </a:r>
            <a:r>
              <a:rPr lang="cs-CZ" dirty="0">
                <a:latin typeface="Bahnschrift" panose="020B0502040204020203" pitchFamily="34" charset="0"/>
              </a:rPr>
              <a:t> (20)</a:t>
            </a:r>
          </a:p>
          <a:p>
            <a:pPr marL="457200" lvl="1" indent="0">
              <a:buNone/>
            </a:pPr>
            <a:r>
              <a:rPr lang="cs-CZ" dirty="0" err="1">
                <a:latin typeface="Bahnschrift" panose="020B0502040204020203" pitchFamily="34" charset="0"/>
              </a:rPr>
              <a:t>Coastal</a:t>
            </a:r>
            <a:r>
              <a:rPr lang="cs-CZ" dirty="0">
                <a:latin typeface="Bahnschrift" panose="020B0502040204020203" pitchFamily="34" charset="0"/>
              </a:rPr>
              <a:t> </a:t>
            </a:r>
            <a:r>
              <a:rPr lang="cs-CZ" dirty="0" err="1">
                <a:latin typeface="Bahnschrift" panose="020B0502040204020203" pitchFamily="34" charset="0"/>
              </a:rPr>
              <a:t>Southern</a:t>
            </a:r>
            <a:r>
              <a:rPr lang="cs-CZ" dirty="0">
                <a:latin typeface="Bahnschrift" panose="020B0502040204020203" pitchFamily="34" charset="0"/>
              </a:rPr>
              <a:t> (21)</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South</a:t>
            </a:r>
            <a:r>
              <a:rPr lang="cs-CZ" dirty="0">
                <a:latin typeface="Bahnschrift" panose="020B0502040204020203" pitchFamily="34" charset="0"/>
              </a:rPr>
              <a:t> Florida</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Ocracoke</a:t>
            </a:r>
            <a:r>
              <a:rPr lang="cs-CZ" dirty="0">
                <a:latin typeface="Bahnschrift" panose="020B0502040204020203" pitchFamily="34" charset="0"/>
              </a:rPr>
              <a:t> (26)</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Gullah</a:t>
            </a:r>
            <a:r>
              <a:rPr lang="cs-CZ" dirty="0">
                <a:latin typeface="Bahnschrift" panose="020B0502040204020203" pitchFamily="34" charset="0"/>
              </a:rPr>
              <a:t> (22)</a:t>
            </a:r>
          </a:p>
          <a:p>
            <a:pPr marL="457200" lvl="1" indent="0">
              <a:buNone/>
            </a:pPr>
            <a:r>
              <a:rPr lang="cs-CZ" dirty="0" err="1">
                <a:latin typeface="Bahnschrift" panose="020B0502040204020203" pitchFamily="34" charset="0"/>
              </a:rPr>
              <a:t>Gulf</a:t>
            </a:r>
            <a:r>
              <a:rPr lang="cs-CZ" dirty="0">
                <a:latin typeface="Bahnschrift" panose="020B0502040204020203" pitchFamily="34" charset="0"/>
              </a:rPr>
              <a:t> </a:t>
            </a:r>
            <a:r>
              <a:rPr lang="cs-CZ" dirty="0" err="1">
                <a:latin typeface="Bahnschrift" panose="020B0502040204020203" pitchFamily="34" charset="0"/>
              </a:rPr>
              <a:t>Southern</a:t>
            </a:r>
            <a:r>
              <a:rPr lang="cs-CZ" dirty="0">
                <a:latin typeface="Bahnschrift" panose="020B0502040204020203" pitchFamily="34" charset="0"/>
              </a:rPr>
              <a:t> (23)</a:t>
            </a:r>
          </a:p>
          <a:p>
            <a:pPr marL="457200" lvl="1" indent="0">
              <a:buNone/>
            </a:pPr>
            <a:r>
              <a:rPr lang="cs-CZ" dirty="0">
                <a:latin typeface="Bahnschrift" panose="020B0502040204020203" pitchFamily="34" charset="0"/>
              </a:rPr>
              <a:t>	Louisiana (24)</a:t>
            </a:r>
          </a:p>
        </p:txBody>
      </p:sp>
    </p:spTree>
    <p:extLst>
      <p:ext uri="{BB962C8B-B14F-4D97-AF65-F5344CB8AC3E}">
        <p14:creationId xmlns:p14="http://schemas.microsoft.com/office/powerpoint/2010/main" val="356048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79DB3F-59D8-479E-A71C-CF17D17E7E72}"/>
              </a:ext>
            </a:extLst>
          </p:cNvPr>
          <p:cNvSpPr>
            <a:spLocks noGrp="1"/>
          </p:cNvSpPr>
          <p:nvPr>
            <p:ph idx="1"/>
          </p:nvPr>
        </p:nvSpPr>
        <p:spPr>
          <a:xfrm>
            <a:off x="838200" y="1203158"/>
            <a:ext cx="10515600" cy="4973805"/>
          </a:xfrm>
        </p:spPr>
        <p:txBody>
          <a:bodyPr/>
          <a:lstStyle/>
          <a:p>
            <a:pPr marL="0" indent="0">
              <a:buNone/>
            </a:pPr>
            <a:r>
              <a:rPr lang="cs-CZ" sz="3200" b="1" dirty="0">
                <a:latin typeface="Bahnschrift" panose="020B0502040204020203" pitchFamily="34" charset="0"/>
              </a:rPr>
              <a:t>General </a:t>
            </a:r>
            <a:r>
              <a:rPr lang="cs-CZ" sz="3200" b="1" dirty="0" err="1">
                <a:latin typeface="Bahnschrift" panose="020B0502040204020203" pitchFamily="34" charset="0"/>
              </a:rPr>
              <a:t>Southern</a:t>
            </a:r>
            <a:endParaRPr lang="cs-CZ" sz="3200" b="1" dirty="0">
              <a:latin typeface="Bahnschrift" panose="020B0502040204020203" pitchFamily="34" charset="0"/>
            </a:endParaRPr>
          </a:p>
          <a:p>
            <a:r>
              <a:rPr lang="en-GB" dirty="0"/>
              <a:t>Since it was largely an agricultural area, people tended to move around less than they did in the north, and as a result, the subdialects are much less uniform than those of the General Northern regions and have much more clearly defined boundaries. Other languages that had an important influence on it are French (since the western region was originally French territory) and the African languages spoken by the people brought over as slaves. People tend to speak slower here than in the north creating the famous southern "drawl."</a:t>
            </a:r>
          </a:p>
        </p:txBody>
      </p:sp>
    </p:spTree>
    <p:extLst>
      <p:ext uri="{BB962C8B-B14F-4D97-AF65-F5344CB8AC3E}">
        <p14:creationId xmlns:p14="http://schemas.microsoft.com/office/powerpoint/2010/main" val="1548322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Words>
  <Application>Microsoft Office PowerPoint</Application>
  <PresentationFormat>Širokoúhlá obrazovka</PresentationFormat>
  <Paragraphs>75</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Bahnschrift</vt:lpstr>
      <vt:lpstr>Calibri</vt:lpstr>
      <vt:lpstr>Calibri Light</vt:lpstr>
      <vt:lpstr>Times New Roman</vt:lpstr>
      <vt:lpstr>Office Theme</vt:lpstr>
      <vt:lpstr>Dialect Map of American English</vt:lpstr>
      <vt:lpstr>General Northern</vt:lpstr>
      <vt:lpstr>Prezentace aplikace PowerPoint</vt:lpstr>
      <vt:lpstr>Prezentace aplikace PowerPoint</vt:lpstr>
      <vt:lpstr>Prezentace aplikace PowerPoint</vt:lpstr>
      <vt:lpstr>Midland</vt:lpstr>
      <vt:lpstr>Prezentace aplikace PowerPoint</vt:lpstr>
      <vt:lpstr>General Southern</vt:lpstr>
      <vt:lpstr>Prezentace aplikace PowerPoint</vt:lpstr>
      <vt:lpstr>Where American accents came from a what do they sound like?</vt:lpstr>
      <vt:lpstr>Bibliography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Natália Jagnešáková</dc:creator>
  <cp:lastModifiedBy>Kateřina Tomková</cp:lastModifiedBy>
  <cp:revision>11</cp:revision>
  <dcterms:created xsi:type="dcterms:W3CDTF">2019-10-16T13:11:35Z</dcterms:created>
  <dcterms:modified xsi:type="dcterms:W3CDTF">2019-10-17T17:30:43Z</dcterms:modified>
</cp:coreProperties>
</file>