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4" r:id="rId9"/>
    <p:sldId id="266" r:id="rId10"/>
    <p:sldId id="267" r:id="rId11"/>
    <p:sldId id="265" r:id="rId12"/>
  </p:sldIdLst>
  <p:sldSz cx="9144000" cy="5143500" type="screen16x9"/>
  <p:notesSz cx="6858000" cy="9144000"/>
  <p:embeddedFontLst>
    <p:embeddedFont>
      <p:font typeface="Montserrat" panose="020B0604020202020204" charset="-18"/>
      <p:regular r:id="rId14"/>
      <p:bold r:id="rId15"/>
      <p:italic r:id="rId16"/>
      <p:boldItalic r:id="rId17"/>
    </p:embeddedFont>
    <p:embeddedFont>
      <p:font typeface="Oswald" panose="020B0604020202020204" charset="-18"/>
      <p:regular r:id="rId18"/>
      <p:bold r:id="rId19"/>
    </p:embeddedFont>
    <p:embeddedFont>
      <p:font typeface="Playfair Display" panose="020B0604020202020204" charset="-18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53376d2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53376d2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080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553376d2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553376d2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5886cb9a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5886cb9a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553376d2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553376d2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553376d2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553376d2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553376d2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553376d2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553376d2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553376d2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553376d2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553376d2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53376d2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53376d2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53376d2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53376d2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25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oed.com/how-to-use-the-oed/key-to-pronunciation/pronunciations-for-world-englishes/key-to-pronunciation-philippine-english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3BBtS1ir4tA" TargetMode="External"/><Relationship Id="rId5" Type="http://schemas.openxmlformats.org/officeDocument/2006/relationships/hyperlink" Target="https://www.youtube.com/watch?v=M0lKXfyJh-I" TargetMode="External"/><Relationship Id="rId4" Type="http://schemas.openxmlformats.org/officeDocument/2006/relationships/hyperlink" Target="https://public.oed.com/how-to-use-the-oed/key-to-pronunciation/pronunciations-for-world-englishes/pronunciation-model-philippine-englis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Philippine English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Pinoy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Filipinos in the Czech Republic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Interview_Trim">
            <a:hlinkClick r:id="" action="ppaction://media"/>
            <a:extLst>
              <a:ext uri="{FF2B5EF4-FFF2-40B4-BE49-F238E27FC236}">
                <a16:creationId xmlns:a16="http://schemas.microsoft.com/office/drawing/2014/main" id="{3AE92B3E-4756-4F96-B91D-C7AC659FA7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536" y="1099078"/>
            <a:ext cx="6398927" cy="35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Links</a:t>
            </a:r>
            <a:endParaRPr dirty="0"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https://public.oed.com/how-to-use-the-oed/key-to-pronunciation/pronunciations-for-world-englishes/key-to-pronunciation-philippine-english/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https://public.oed.com/how-to-use-the-oed/key-to-pronunciation/pronunciations-for-world-englishes/pronunciation-model-philippine-english/</a:t>
            </a:r>
            <a:r>
              <a:rPr lang="c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https://www.youtube.com/watch?v=M0lKXfyJh-I</a:t>
            </a:r>
            <a:r>
              <a:rPr lang="cs-CZ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https://www.youtube.com/watch?v=3BBtS1ir4tA</a:t>
            </a:r>
            <a:r>
              <a:rPr lang="cs-CZ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-CZ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https://www.grapecare.cz/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Republika ng Pilipinas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cs-CZ" dirty="0"/>
              <a:t>110 </a:t>
            </a:r>
            <a:r>
              <a:rPr lang="cs-CZ" dirty="0" err="1"/>
              <a:t>million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cs-CZ" dirty="0"/>
              <a:t>more </a:t>
            </a:r>
            <a:r>
              <a:rPr lang="cs-CZ" dirty="0" err="1"/>
              <a:t>than</a:t>
            </a:r>
            <a:r>
              <a:rPr lang="cs-CZ" dirty="0"/>
              <a:t> 175 </a:t>
            </a:r>
            <a:br>
              <a:rPr lang="cs-CZ" dirty="0"/>
            </a:br>
            <a:r>
              <a:rPr lang="cs-CZ" dirty="0" err="1"/>
              <a:t>languages</a:t>
            </a:r>
            <a:r>
              <a:rPr lang="cs-CZ" dirty="0"/>
              <a:t> and </a:t>
            </a:r>
            <a:br>
              <a:rPr lang="cs-CZ" dirty="0"/>
            </a:br>
            <a:r>
              <a:rPr lang="cs-CZ" dirty="0" err="1"/>
              <a:t>dialects</a:t>
            </a:r>
            <a:endParaRPr lang="cs-CZ" dirty="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cs-CZ" dirty="0" err="1"/>
              <a:t>English</a:t>
            </a:r>
            <a:r>
              <a:rPr lang="cs-CZ" dirty="0"/>
              <a:t> / </a:t>
            </a:r>
            <a:r>
              <a:rPr lang="cs-CZ" dirty="0" err="1"/>
              <a:t>Filipino</a:t>
            </a:r>
            <a:endParaRPr lang="cs-CZ" dirty="0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462" y="1017725"/>
            <a:ext cx="4211076" cy="403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Philippine English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related to American English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one of the two official languages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code-switching to Taglish (Tagalog/English)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6892" y="0"/>
            <a:ext cx="329711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00" y="2571750"/>
            <a:ext cx="4710125" cy="23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Pinoy accent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Filipino Accent Tutorial by Mikey Bustos">
            <a:hlinkClick r:id="" action="ppaction://media"/>
            <a:extLst>
              <a:ext uri="{FF2B5EF4-FFF2-40B4-BE49-F238E27FC236}">
                <a16:creationId xmlns:a16="http://schemas.microsoft.com/office/drawing/2014/main" id="{B300B5B4-D127-487A-8D03-131E72335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178" y="1017725"/>
            <a:ext cx="6363911" cy="357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Consonants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rhoticity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fricatives /f/and /v/ approximated into the stop consonants [p] and [b]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Th-stopping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Yod-coalescence (the [dj], [tj] and [sj] clusters becomes into [dʒ], [tʃ] and [ʃ])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fricative [ʒ] may be devoiced into [ʃ], or affricated into [dʒ]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/z/ phoneme devoiced into /s/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"dark l" ([ɫ]) merged into "light" /l/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Vowels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⟨a, e, i, o, u⟩ generally pronounced [a, ɛ, i, o, u]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schwa /ə/— absent.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approximations of the schwa: words that end in -le that succeeds a consonant generally pronounced with an [ɛl]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/ɪ/ pronounced as a diphthong /eɪ/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rhotic vowels /ər/ and /ɜːr/ may be pronounced as an [ɛr]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⟨a⟩ pronunciations /æ, ʌ, ɑ/ pronounced as central vowels [ä] and [ɐ]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/ɪ/ phoneme may be merged or replaced by the longer /i/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/ɒ/ may be pronounced as an [o] (color) or an [ɐ] (not)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OED model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6307"/>
            <a:ext cx="9144000" cy="2850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Filipino English Stereotype</a:t>
            </a:r>
            <a:endParaRPr dirty="0"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If FREDDIE MERCURY Were FILIPINO (QUEEN Parody)_Trim">
            <a:hlinkClick r:id="" action="ppaction://media"/>
            <a:extLst>
              <a:ext uri="{FF2B5EF4-FFF2-40B4-BE49-F238E27FC236}">
                <a16:creationId xmlns:a16="http://schemas.microsoft.com/office/drawing/2014/main" id="{E05A6379-20C4-4DF6-8F23-4B11BDB7B8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86975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Filipinos in the Czech Republic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GRAPECARE - Workers from the Philippines in Daikin Company_Trim">
            <a:hlinkClick r:id="" action="ppaction://media"/>
            <a:extLst>
              <a:ext uri="{FF2B5EF4-FFF2-40B4-BE49-F238E27FC236}">
                <a16:creationId xmlns:a16="http://schemas.microsoft.com/office/drawing/2014/main" id="{97E00F81-9C26-450D-98C0-9367684F3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841" y="1193636"/>
            <a:ext cx="6072318" cy="3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Předvádění na obrazovce (16:9)</PresentationFormat>
  <Paragraphs>38</Paragraphs>
  <Slides>11</Slides>
  <Notes>11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Playfair Display</vt:lpstr>
      <vt:lpstr>Arial</vt:lpstr>
      <vt:lpstr>Montserrat</vt:lpstr>
      <vt:lpstr>Oswald</vt:lpstr>
      <vt:lpstr>Pop</vt:lpstr>
      <vt:lpstr>Philippine English</vt:lpstr>
      <vt:lpstr>Republika ng Pilipinas</vt:lpstr>
      <vt:lpstr>Philippine English</vt:lpstr>
      <vt:lpstr>Pinoy accent</vt:lpstr>
      <vt:lpstr>Consonants</vt:lpstr>
      <vt:lpstr>Vowels</vt:lpstr>
      <vt:lpstr>OED model</vt:lpstr>
      <vt:lpstr>Filipino English Stereotype</vt:lpstr>
      <vt:lpstr>Filipinos in the Czech Republic</vt:lpstr>
      <vt:lpstr>Filipinos in the Czech Republic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Philippine English</dc:title>
  <dc:creator>Radek Dias</dc:creator>
  <cp:lastModifiedBy>Kateřina Tomková</cp:lastModifiedBy>
  <cp:revision>4</cp:revision>
  <dcterms:modified xsi:type="dcterms:W3CDTF">2021-11-12T07:38:26Z</dcterms:modified>
</cp:coreProperties>
</file>