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70" r:id="rId9"/>
    <p:sldId id="269" r:id="rId10"/>
    <p:sldId id="264" r:id="rId11"/>
    <p:sldId id="263" r:id="rId12"/>
    <p:sldId id="260" r:id="rId13"/>
    <p:sldId id="261" r:id="rId14"/>
    <p:sldId id="271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4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6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6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5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8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2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9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1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454D-6E4F-2641-9645-9E62667DBDF1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9054-E6DC-6C47-81E5-88C4E7030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9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plikace.mvcr.cz/sbirka-zakonu/" TargetMode="External"/><Relationship Id="rId2" Type="http://schemas.openxmlformats.org/officeDocument/2006/relationships/hyperlink" Target="https://www.irozhlas.cz/zpravy-domov/cesko-esbirka-egovernment-vlada-ministerstvo-vnitra-vit-rakusan_2202140500_sto?_ga=2.255928066.886053509.1668677263-785704261.16448669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pi.cz)/" TargetMode="External"/><Relationship Id="rId4" Type="http://schemas.openxmlformats.org/officeDocument/2006/relationships/hyperlink" Target="http://www.sagit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f.cuni.cz/res/dwe-files/1404055818.pdf" TargetMode="External"/><Relationship Id="rId7" Type="http://schemas.openxmlformats.org/officeDocument/2006/relationships/hyperlink" Target="https://pravniradce.ihned.cz/c1-66234290-rissky-zakonik-a-pocatky-formalni-publikace-predpisu" TargetMode="External"/><Relationship Id="rId2" Type="http://schemas.openxmlformats.org/officeDocument/2006/relationships/hyperlink" Target="https://www.pravniprostor.cz/clanky/ostatni-pravo/moravsky-zemsky-zakon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hned.cz/c1-66044860-zemske-sbirky-pravnich-predpisu" TargetMode="External"/><Relationship Id="rId5" Type="http://schemas.openxmlformats.org/officeDocument/2006/relationships/hyperlink" Target="http://www.mvcr.cz/clanek/podkarpatska-rus-a-publikace-pravnich-predpisu.aspx" TargetMode="External"/><Relationship Id="rId4" Type="http://schemas.openxmlformats.org/officeDocument/2006/relationships/hyperlink" Target="http://www.pravniprostor.cz/clanky/ostatni-pravo/slezsky-zemsky-zakoni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Publikace právních předpisů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JUDr. Lukáš Králík, Ph.D.</a:t>
            </a:r>
          </a:p>
          <a:p>
            <a:endParaRPr lang="en-US" sz="2000" dirty="0"/>
          </a:p>
          <a:p>
            <a:r>
              <a:rPr lang="en-US" sz="2000" dirty="0"/>
              <a:t>seminář</a:t>
            </a:r>
          </a:p>
          <a:p>
            <a:endParaRPr lang="en-US" sz="2000" dirty="0"/>
          </a:p>
          <a:p>
            <a:r>
              <a:rPr lang="cs-CZ" sz="2000" b="1" dirty="0">
                <a:solidFill>
                  <a:srgbClr val="3366FF"/>
                </a:solidFill>
              </a:rPr>
              <a:t>AR1A37 </a:t>
            </a:r>
            <a:r>
              <a:rPr lang="cs-CZ" sz="2000" b="1" cap="small" dirty="0">
                <a:solidFill>
                  <a:srgbClr val="3366FF"/>
                </a:solidFill>
              </a:rPr>
              <a:t>Právní dějiny 19. a 20. století</a:t>
            </a:r>
            <a:endParaRPr lang="cs-CZ" sz="2000" dirty="0">
              <a:solidFill>
                <a:srgbClr val="3366FF"/>
              </a:solidFill>
            </a:endParaRPr>
          </a:p>
          <a:p>
            <a:r>
              <a:rPr lang="cs-CZ" sz="2000" b="1" dirty="0">
                <a:solidFill>
                  <a:srgbClr val="3366FF"/>
                </a:solidFill>
              </a:rPr>
              <a:t>Ústav pomocných věd historických a archivnictví FF MU</a:t>
            </a:r>
            <a:endParaRPr lang="cs-CZ" sz="2000" dirty="0">
              <a:solidFill>
                <a:srgbClr val="3366FF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60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Druhy publikačních prostředků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„ Sbírka zákonů a nařízení“ (od 1918 – dodnes)</a:t>
            </a:r>
          </a:p>
          <a:p>
            <a:pPr>
              <a:buFontTx/>
              <a:buChar char="-"/>
            </a:pPr>
            <a:r>
              <a:rPr lang="cs-CZ" sz="1600" i="1" dirty="0"/>
              <a:t>zřízena první republikovou publikační normou pod č. 1/1918 Sb. z. a n.</a:t>
            </a:r>
          </a:p>
          <a:p>
            <a:pPr>
              <a:buFontTx/>
              <a:buChar char="-"/>
            </a:pPr>
            <a:r>
              <a:rPr lang="cs-CZ" sz="1600" i="1" dirty="0"/>
              <a:t>oficiální sbírka </a:t>
            </a:r>
          </a:p>
          <a:p>
            <a:pPr>
              <a:buFontTx/>
              <a:buChar char="-"/>
            </a:pPr>
            <a:r>
              <a:rPr lang="cs-CZ" sz="1600" i="1" dirty="0"/>
              <a:t>úřední jazyk československý</a:t>
            </a:r>
          </a:p>
          <a:p>
            <a:pPr>
              <a:buFontTx/>
              <a:buChar char="-"/>
            </a:pPr>
            <a:r>
              <a:rPr lang="cs-CZ" sz="1600" i="1" dirty="0"/>
              <a:t>jediná originální verze (jazyková) - česká</a:t>
            </a:r>
          </a:p>
          <a:p>
            <a:pPr>
              <a:buFontTx/>
              <a:buChar char="-"/>
            </a:pPr>
            <a:r>
              <a:rPr lang="cs-CZ" sz="1600" i="1" dirty="0"/>
              <a:t>vycházely i německé verze a slovenské (plánovány i maďarské a rusínské)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  <a:p>
            <a:r>
              <a:rPr lang="en-US" sz="1600" b="1" i="1" dirty="0"/>
              <a:t>Úřední</a:t>
            </a:r>
            <a:r>
              <a:rPr lang="cs-CZ" sz="1600" b="1" i="1" dirty="0"/>
              <a:t> </a:t>
            </a:r>
            <a:r>
              <a:rPr lang="en-US" sz="1600" b="1" i="1" dirty="0"/>
              <a:t>list </a:t>
            </a:r>
            <a:r>
              <a:rPr lang="en-US" sz="1600" dirty="0"/>
              <a:t>(oficiální název</a:t>
            </a:r>
            <a:r>
              <a:rPr lang="en-US" sz="1600" i="1" dirty="0"/>
              <a:t> </a:t>
            </a:r>
            <a:r>
              <a:rPr lang="cs-CZ" sz="1600" i="1" dirty="0"/>
              <a:t>Ústřední list Republiky československé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r>
              <a:rPr lang="cs-CZ" sz="1600" dirty="0"/>
              <a:t>-       původně</a:t>
            </a:r>
            <a:r>
              <a:rPr lang="cs-CZ" sz="1600" b="1" dirty="0"/>
              <a:t> </a:t>
            </a:r>
            <a:r>
              <a:rPr lang="cs-CZ" sz="1600" b="1" i="1" dirty="0"/>
              <a:t>Pražské noviny </a:t>
            </a:r>
            <a:r>
              <a:rPr lang="cs-CZ" sz="1600" i="1" dirty="0"/>
              <a:t>– od 19. století – soukromé noviny s úřední rubrikou</a:t>
            </a:r>
          </a:p>
          <a:p>
            <a:pPr>
              <a:buFontTx/>
              <a:buChar char="-"/>
            </a:pPr>
            <a:r>
              <a:rPr lang="en-US" sz="1600" i="1" dirty="0"/>
              <a:t>Pražské noviny – po roce 1918 - vzniku československého státu</a:t>
            </a:r>
          </a:p>
          <a:p>
            <a:pPr>
              <a:buFontTx/>
              <a:buChar char="-"/>
            </a:pPr>
            <a:r>
              <a:rPr lang="en-US" sz="1600" i="1" dirty="0"/>
              <a:t>(v německé verzi Prager Zeitung), který nahradil bývalé sbírky Wiener Zeitung a </a:t>
            </a:r>
            <a:r>
              <a:rPr lang="cs-CZ" sz="1600" i="1" dirty="0"/>
              <a:t>Budapesti Közlöny</a:t>
            </a:r>
          </a:p>
        </p:txBody>
      </p:sp>
    </p:spTree>
    <p:extLst>
      <p:ext uri="{BB962C8B-B14F-4D97-AF65-F5344CB8AC3E}">
        <p14:creationId xmlns:p14="http://schemas.microsoft.com/office/powerpoint/2010/main" val="204160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Československé sbírky po roce 1918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i="1" dirty="0"/>
              <a:t>Recepce právního řádu po roce 1918</a:t>
            </a:r>
          </a:p>
          <a:p>
            <a:r>
              <a:rPr lang="cs-CZ" sz="1600" b="1" i="1" dirty="0"/>
              <a:t>tzv. recepční norma – zákon č. 11/1918 Sb. z. a n.</a:t>
            </a:r>
          </a:p>
          <a:p>
            <a:pPr marL="0" indent="0">
              <a:buNone/>
            </a:pPr>
            <a:r>
              <a:rPr lang="cs-CZ" sz="1600" i="1" dirty="0"/>
              <a:t>„ (v)eškeré dosavadní zemské a říšské zákony a nařízení zůstávají prozatím v platnosti“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/>
              <a:t>X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b="1" dirty="0"/>
              <a:t>Ústava 1920</a:t>
            </a:r>
          </a:p>
          <a:p>
            <a:pPr marL="0" indent="0">
              <a:buNone/>
            </a:pPr>
            <a:r>
              <a:rPr lang="cs-CZ" sz="1600" i="1" dirty="0"/>
              <a:t>„pozbývají platnosti všechna ustanovení, která odporují této ústavní listině a republikánské formě státu, dále všechny dřívější ústavní zákony, i když by jednotlivá jejich ustanovení nebyla v přímém rozporu s ústavními zákony Československé republiky.“</a:t>
            </a:r>
            <a:r>
              <a:rPr lang="cs-CZ" sz="1600" dirty="0"/>
              <a:t> – viz čl. IX zákona č. 121/1920 Sb.z. a n. ze dne 29. února 1920, kterým se uvozuje ústavní listina Československé republiky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i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00888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Formy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/>
              <a:t>První sbírky od 18. století</a:t>
            </a:r>
          </a:p>
          <a:p>
            <a:pPr marL="0" indent="0">
              <a:buNone/>
            </a:pPr>
            <a:r>
              <a:rPr lang="cs-CZ" sz="1600" dirty="0"/>
              <a:t>nebyla žádná jednotná forma předpisů </a:t>
            </a:r>
          </a:p>
          <a:p>
            <a:pPr>
              <a:buFontTx/>
              <a:buChar char="-"/>
            </a:pPr>
            <a:r>
              <a:rPr lang="cs-CZ" sz="1600" dirty="0"/>
              <a:t>různé druhy – podle autorů – jednotlivých úřadů</a:t>
            </a:r>
          </a:p>
          <a:p>
            <a:pPr>
              <a:buFontTx/>
              <a:buChar char="-"/>
            </a:pPr>
            <a:r>
              <a:rPr lang="cs-CZ" sz="1600" dirty="0"/>
              <a:t>nebyly vyjmenovány jednotlivé druhy předpisů – až do roku 1918</a:t>
            </a:r>
          </a:p>
          <a:p>
            <a:pPr marL="0" indent="0">
              <a:buNone/>
            </a:pPr>
            <a:r>
              <a:rPr lang="cs-CZ" sz="1600" dirty="0"/>
              <a:t>Např.</a:t>
            </a:r>
          </a:p>
          <a:p>
            <a:r>
              <a:rPr lang="cs-CZ" sz="1600" i="1" dirty="0"/>
              <a:t>„Verfassung“ - „nařízení“ , „sepsání“ , „ústava“</a:t>
            </a:r>
          </a:p>
          <a:p>
            <a:r>
              <a:rPr lang="cs-CZ" sz="1600" i="1" dirty="0"/>
              <a:t>„Gesetze“ – „zákon“</a:t>
            </a:r>
          </a:p>
          <a:p>
            <a:r>
              <a:rPr lang="cs-CZ" sz="1600" i="1" dirty="0"/>
              <a:t>„Dekret“, „Hofdekret“, „Handbillet“ nebo „Patent“- v justiční oblasti </a:t>
            </a:r>
          </a:p>
          <a:p>
            <a:r>
              <a:rPr lang="cs-CZ" sz="1600" dirty="0"/>
              <a:t>„nařízení“ - v soudní oblasti se nazývala spíše „cirkulační nařízení“ a naopak v oblasti politické „císařské nařízení“. </a:t>
            </a:r>
          </a:p>
          <a:p>
            <a:r>
              <a:rPr lang="cs-CZ" sz="1600" dirty="0"/>
              <a:t>zásadní předpisy byly už od dob Marie Terezie označovány jako „patent“ </a:t>
            </a:r>
          </a:p>
          <a:p>
            <a:r>
              <a:rPr lang="cs-CZ" sz="1600" dirty="0"/>
              <a:t> pokud je vydávala na základě „nejvyššího rozhodnutí“ nebo „nejvyššího zmocnění“ spojená česko-rakouská dvorská kancelář byly pojmenovány „dvorský dekret“. 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b="1" dirty="0"/>
              <a:t>Po roce 1918</a:t>
            </a:r>
          </a:p>
          <a:p>
            <a:pPr>
              <a:buFontTx/>
              <a:buChar char="-"/>
            </a:pPr>
            <a:r>
              <a:rPr lang="cs-CZ" sz="1600" dirty="0"/>
              <a:t>výslovně vyjmenovány v publikačním zákoně o zřízení Sbírky zákonů</a:t>
            </a:r>
          </a:p>
          <a:p>
            <a:pPr>
              <a:buFontTx/>
              <a:buChar char="-"/>
            </a:pPr>
            <a:r>
              <a:rPr lang="cs-CZ" sz="1600" dirty="0"/>
              <a:t>„zákony“ + podzákonné předpisy („nařízení“ a „vyhlášky“)</a:t>
            </a:r>
          </a:p>
        </p:txBody>
      </p:sp>
    </p:spTree>
    <p:extLst>
      <p:ext uri="{BB962C8B-B14F-4D97-AF65-F5344CB8AC3E}">
        <p14:creationId xmlns:p14="http://schemas.microsoft.com/office/powerpoint/2010/main" val="172640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Publikace versus vyhlašování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Vyhlášení x Publikace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Časová působnost předpisů</a:t>
            </a:r>
          </a:p>
          <a:p>
            <a:pPr marL="0" indent="0">
              <a:buNone/>
            </a:pPr>
            <a:r>
              <a:rPr lang="cs-CZ" sz="1600" dirty="0"/>
              <a:t>Účinky vyhlášení předpisů</a:t>
            </a:r>
          </a:p>
          <a:p>
            <a:r>
              <a:rPr lang="cs-CZ" sz="1600" i="1" dirty="0"/>
              <a:t>„zavazující moc”</a:t>
            </a:r>
          </a:p>
          <a:p>
            <a:r>
              <a:rPr lang="cs-CZ" sz="1600" i="1" dirty="0"/>
              <a:t>“platnost”,</a:t>
            </a:r>
            <a:endParaRPr lang="cs-CZ" sz="1600" dirty="0"/>
          </a:p>
          <a:p>
            <a:r>
              <a:rPr lang="cs-CZ" sz="1600" i="1" dirty="0"/>
              <a:t>“zůstávat v moci”</a:t>
            </a:r>
          </a:p>
          <a:p>
            <a:r>
              <a:rPr lang="cs-CZ" sz="1600" i="1" dirty="0"/>
              <a:t>„účinnost“</a:t>
            </a:r>
          </a:p>
          <a:p>
            <a:r>
              <a:rPr lang="cs-CZ" sz="1600" i="1" dirty="0"/>
              <a:t>tzv. legisvakanční lhůta </a:t>
            </a:r>
          </a:p>
          <a:p>
            <a:endParaRPr lang="cs-CZ" sz="1600" i="1" dirty="0"/>
          </a:p>
          <a:p>
            <a:pPr marL="0" indent="0">
              <a:buNone/>
            </a:pPr>
            <a:r>
              <a:rPr lang="cs-CZ" sz="1600" b="1" i="1" dirty="0"/>
              <a:t>Autentický text předpisů</a:t>
            </a:r>
          </a:p>
          <a:p>
            <a:r>
              <a:rPr lang="cs-CZ" sz="1600" i="1" dirty="0"/>
              <a:t>úřední jazyk</a:t>
            </a:r>
          </a:p>
          <a:p>
            <a:r>
              <a:rPr lang="cs-CZ" sz="1600" i="1" dirty="0"/>
              <a:t>originální text – více jazyků?</a:t>
            </a:r>
          </a:p>
          <a:p>
            <a:r>
              <a:rPr lang="cs-CZ" sz="1600" i="1" dirty="0"/>
              <a:t>úřední překlad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9902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65A72-56A2-0B40-8587-99D5B025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Moderní podoba publikace předpisů ve 21. století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2979B3-E192-2F4D-A747-D9DBC05E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7592"/>
          </a:xfrm>
        </p:spPr>
        <p:txBody>
          <a:bodyPr>
            <a:normAutofit fontScale="25000" lnSpcReduction="20000"/>
          </a:bodyPr>
          <a:lstStyle/>
          <a:p>
            <a:r>
              <a:rPr lang="cs-CZ" sz="6400" b="1" dirty="0"/>
              <a:t>Sbírka zákonů</a:t>
            </a:r>
          </a:p>
          <a:p>
            <a:pPr marL="0" indent="0">
              <a:buNone/>
            </a:pPr>
            <a:r>
              <a:rPr lang="cs-CZ" sz="6400" dirty="0"/>
              <a:t>-       i v současné době jediná centrální oficiální publikační sbírka </a:t>
            </a:r>
          </a:p>
          <a:p>
            <a:pPr>
              <a:buFontTx/>
              <a:buChar char="-"/>
            </a:pPr>
            <a:r>
              <a:rPr lang="cs-CZ" sz="6400" dirty="0"/>
              <a:t>pouze v listinné formě</a:t>
            </a:r>
          </a:p>
          <a:p>
            <a:pPr>
              <a:buFontTx/>
              <a:buChar char="-"/>
            </a:pPr>
            <a:r>
              <a:rPr lang="cs-CZ" sz="6400" dirty="0"/>
              <a:t>správce a vydavatel sbírky - ministerstvo vnitra</a:t>
            </a:r>
          </a:p>
          <a:p>
            <a:pPr>
              <a:buFontTx/>
              <a:buChar char="-"/>
            </a:pPr>
            <a:r>
              <a:rPr lang="cs-CZ" sz="6400" dirty="0"/>
              <a:t>pouze stejnopis  - není k dispozici tzv. konsolidované znění – aktualizovaný text se zapracovanými novelami</a:t>
            </a:r>
          </a:p>
          <a:p>
            <a:pPr>
              <a:buFontTx/>
              <a:buChar char="-"/>
            </a:pPr>
            <a:r>
              <a:rPr lang="cs-CZ" sz="6400" dirty="0"/>
              <a:t>nová elektronická online verze </a:t>
            </a:r>
            <a:r>
              <a:rPr lang="cs-CZ" sz="6400" b="1" i="1" dirty="0"/>
              <a:t>eSbírka zákonů </a:t>
            </a:r>
            <a:r>
              <a:rPr lang="cs-CZ" sz="6400" dirty="0"/>
              <a:t>– plánována na rok 2024 </a:t>
            </a:r>
            <a:r>
              <a:rPr lang="cs-CZ" sz="6400"/>
              <a:t>?????? </a:t>
            </a:r>
            <a:r>
              <a:rPr lang="cs-CZ" sz="4000">
                <a:hlinkClick r:id="rId2"/>
              </a:rPr>
              <a:t>https</a:t>
            </a:r>
            <a:r>
              <a:rPr lang="cs-CZ" sz="4000" dirty="0">
                <a:hlinkClick r:id="rId2"/>
              </a:rPr>
              <a:t>://www.irozhlas.cz/zpravy-domov/cesko-esbirka-egovernment-vlada-ministerstvo-vnitra-vit-rakusan_2202140500_sto?_ga=2.255928066.886053509.1668677263-785704261.1644866997</a:t>
            </a:r>
            <a:r>
              <a:rPr lang="cs-CZ" sz="4000" dirty="0"/>
              <a:t> </a:t>
            </a:r>
          </a:p>
          <a:p>
            <a:pPr>
              <a:buFontTx/>
              <a:buChar char="-"/>
            </a:pPr>
            <a:endParaRPr lang="cs-CZ" sz="6400" dirty="0"/>
          </a:p>
          <a:p>
            <a:r>
              <a:rPr lang="cs-CZ" sz="6400" b="1" dirty="0"/>
              <a:t>Sbírka právních předpisů</a:t>
            </a:r>
          </a:p>
          <a:p>
            <a:pPr>
              <a:buFontTx/>
              <a:buChar char="-"/>
            </a:pPr>
            <a:r>
              <a:rPr lang="cs-CZ" sz="6400" dirty="0"/>
              <a:t>nová sbírka speciální pro předpisy obecní,  krajské a zbytkové ústředních státních úřadů</a:t>
            </a:r>
          </a:p>
          <a:p>
            <a:pPr>
              <a:buFontTx/>
              <a:buChar char="-"/>
            </a:pPr>
            <a:r>
              <a:rPr lang="cs-CZ" sz="6400" dirty="0"/>
              <a:t>pouze elektronická online – včetně konsolidovaných znění</a:t>
            </a:r>
          </a:p>
          <a:p>
            <a:pPr>
              <a:buFontTx/>
              <a:buChar char="-"/>
            </a:pPr>
            <a:r>
              <a:rPr lang="cs-CZ" sz="6400" dirty="0"/>
              <a:t>má začít fungovat od 1. ledna 2022</a:t>
            </a:r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cs-CZ" sz="6400" dirty="0"/>
              <a:t>Oficiální zdroj stejnopisu Sbírky zákonů:</a:t>
            </a:r>
          </a:p>
          <a:p>
            <a:pPr marL="0" indent="0">
              <a:buNone/>
            </a:pPr>
            <a:r>
              <a:rPr lang="cs-CZ" sz="6400" dirty="0">
                <a:hlinkClick r:id="rId3"/>
              </a:rPr>
              <a:t>http://aplikace.mvcr.cz/sbirka-zakonu/</a:t>
            </a:r>
            <a:endParaRPr lang="cs-CZ" sz="6400" dirty="0"/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cs-CZ" sz="6400" dirty="0"/>
              <a:t>Neoficiální zdroje právních předpisů:</a:t>
            </a:r>
          </a:p>
          <a:p>
            <a:pPr marL="0" indent="0">
              <a:buNone/>
            </a:pPr>
            <a:r>
              <a:rPr lang="cs-CZ" sz="6400" dirty="0"/>
              <a:t>- ÚZ – papírová konsolidované texty zákonů (</a:t>
            </a:r>
            <a:r>
              <a:rPr lang="cs-CZ" sz="6400" dirty="0">
                <a:hlinkClick r:id="rId4"/>
              </a:rPr>
              <a:t>www.sagit.cz</a:t>
            </a:r>
            <a:r>
              <a:rPr lang="cs-CZ" sz="6400" dirty="0"/>
              <a:t>) </a:t>
            </a:r>
          </a:p>
          <a:p>
            <a:pPr marL="0" indent="0">
              <a:buNone/>
            </a:pPr>
            <a:r>
              <a:rPr lang="cs-CZ" sz="6400" dirty="0"/>
              <a:t>- elektronické právní informační systémy –  např. ASPI  (</a:t>
            </a:r>
            <a:r>
              <a:rPr lang="cs-CZ" sz="6400" dirty="0">
                <a:hlinkClick r:id="rId5"/>
              </a:rPr>
              <a:t>www.aspi.cz)</a:t>
            </a:r>
            <a:r>
              <a:rPr lang="cs-CZ" sz="6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18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F2976-7842-784D-A816-B745372E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r>
              <a:rPr lang="cs-CZ" sz="20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67AEB-9679-2444-B25B-7F7765C45D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745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Kalousek, Vratislav. O vyhlašování předpřevratových norem v jazyce státním. Právník, 1935, s. 297-306.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Kindl, Vladimír. K publikaci tzv. společného zákonodárství pro rakouské a české země před 2. prosincem 1848, In: Malý, K. a L. Soukup (eds.) Vývoj české ústavnosti v letech 1618-1918. Praha: Karolinum, 2006.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Kindl, Vladimír. O původně rakouských právních předpisech, které se dnem 28. října 1918 staly součástí československého právního řádu, a o jejich vyhlašování.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fórum,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příloha 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8/2008, s. 1-11.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Kindl, Vladimír. První svazek říšského a českého zemského zákoníku a právní předpisy tzv. doby předbřeznové, In: V. Knoll (ed.) Pocta Stanislavu Balíkovi k 80. narozeninám. Acta historico-iuridica Pilsnensia. Plzeň, Aleš Čeněk, 2008, s. 157–16.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Kindl, Vladimír. Polozapomenutý „návrh zákona“ o autentickém textu říšského zákoníku v českém jazyku z roku 1907“, In: Klíma, K., Jirásek, J. (eds.) Pocta Jánu </a:t>
            </a:r>
            <a:r>
              <a:rPr lang="cs-CZ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Gronskému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Plzeň: Aleš Čeněk, 2008, s. 594-599.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Moravský zemský zákoník (1848-1948). Moderní dějiny, 2016, ročník 24, číslo 2, s. 97-113. dostupné: 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https://www.pravniprostor.cz/clanky/ostatni-pravo/moravsky-zemsky-zakonik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Slezský zemský zákoník. Acta Universitatis Carolinae Iuridica, 2017, ročník LXIII, číslo 1, s. 25-36. dostupné z: 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http://www.prf.cuni.cz/res/dwe-files/1404055818.pdf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http://www.pravniprostor.cz/clanky/ostatni-pravo/slezsky-zemsky-zakonik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Podkarpatská Rus a publikace právních předpisů. Správní právo, 2017, ročník L., číslo 1, s. 29-43. dostupné z: 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http://www.mvcr.cz/clanek/podkarpatska-rus-a-publikace-pravnich-predpisu.aspx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Český zemský zákoník. Právník, 2017, ročník 156, číslo 9, s. 783-798. 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Zemské sbírky právních předpisů. Právní rádce, 2018, ročník XXVI, číslo 2, s. 62-67. dostupné z: 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https://ihned.cz/c1-66044860-zemske-sbirky-pravnich-predpisu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Říšský zákoník a počátky formální publikace předpisů. Právní rádce, 2018, č. 9, s. 64-69. dostupné z: 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https://pravniradce.ihned.cz/c1-66234290-rissky-zakonik-a-pocatky-formalni-publikace-predpisu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Sbírka zákonů a publikace předpisů po roce 1918. Právník, 2019, č. 3, s. 307-328. 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Slovenské sbírky a publikace právních předpisů. Právny obzor, 2019, č. 1, s. 3-21. 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Tradice publikace práva a sbírky právních předpisů. Archivní časopis, 2019, ročník 69, č. 1, s. 20-53. </a:t>
            </a:r>
          </a:p>
          <a:p>
            <a:pPr algn="just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Lukáš. Publikace právních předpisů pro slovenské prostředí před rokem 1918. Historický časopis. 2022, č. 1, s. 53-86.</a:t>
            </a:r>
          </a:p>
          <a:p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1255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Dotazy?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Děkuji.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(tato prezentace slouží pouze pro studijní účely studentům FF MU a nemá být veřejně rozšiřována, např. zpřístupňována na sociálních sítích)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kontakt:</a:t>
            </a:r>
          </a:p>
          <a:p>
            <a:pPr marL="0" indent="0">
              <a:buNone/>
            </a:pPr>
            <a:r>
              <a:rPr lang="cs-CZ" sz="1400" dirty="0"/>
              <a:t>luckykralik@seznam.cz</a:t>
            </a:r>
          </a:p>
        </p:txBody>
      </p:sp>
    </p:spTree>
    <p:extLst>
      <p:ext uri="{BB962C8B-B14F-4D97-AF65-F5344CB8AC3E}">
        <p14:creationId xmlns:p14="http://schemas.microsoft.com/office/powerpoint/2010/main" val="59087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Obecné základy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dostupnost práva  - zdroje práva – texty právních předpisů</a:t>
            </a:r>
          </a:p>
          <a:p>
            <a:pPr algn="just"/>
            <a:r>
              <a:rPr lang="cs-CZ" sz="1600" dirty="0"/>
              <a:t>předpis  x  právní předpis</a:t>
            </a:r>
          </a:p>
          <a:p>
            <a:pPr algn="just"/>
            <a:r>
              <a:rPr lang="cs-CZ" sz="1600" dirty="0"/>
              <a:t>vyhlašování předpisů x publikace</a:t>
            </a:r>
          </a:p>
          <a:p>
            <a:pPr algn="just"/>
            <a:r>
              <a:rPr lang="cs-CZ" sz="1600" dirty="0"/>
              <a:t>publikační prostředek x publikační list (promulgační)</a:t>
            </a:r>
          </a:p>
          <a:p>
            <a:pPr algn="just"/>
            <a:r>
              <a:rPr lang="cs-CZ" sz="1600" dirty="0"/>
              <a:t>sbírka předpisů  x  zákoník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en-US" sz="1600" dirty="0"/>
              <a:t>tzv. </a:t>
            </a:r>
            <a:r>
              <a:rPr lang="en-US" sz="1600" i="1" dirty="0"/>
              <a:t>přiroz</a:t>
            </a:r>
            <a:r>
              <a:rPr lang="cs-CZ" sz="1600" i="1" dirty="0"/>
              <a:t>eně</a:t>
            </a:r>
            <a:r>
              <a:rPr lang="en-US" sz="1600" i="1" dirty="0"/>
              <a:t>právní princip</a:t>
            </a:r>
            <a:endParaRPr lang="cs-CZ" sz="1600" i="1" dirty="0"/>
          </a:p>
          <a:p>
            <a:pPr algn="just"/>
            <a:r>
              <a:rPr lang="en-US" sz="1600" dirty="0"/>
              <a:t>tzv. </a:t>
            </a:r>
            <a:r>
              <a:rPr lang="en-US" sz="1600" i="1" dirty="0"/>
              <a:t>imperativní mandát </a:t>
            </a:r>
            <a:r>
              <a:rPr lang="en-US" sz="1600" dirty="0"/>
              <a:t>- bez nutnosti vyhlašovat zákony – znalost skrze poslance v parlamentu - Anglie</a:t>
            </a:r>
            <a:endParaRPr lang="cs-CZ" sz="1600" dirty="0"/>
          </a:p>
          <a:p>
            <a:pPr algn="just"/>
            <a:r>
              <a:rPr lang="cs-CZ" sz="1600" dirty="0"/>
              <a:t>princip formální publikace versus princip materiální publikace</a:t>
            </a:r>
          </a:p>
          <a:p>
            <a:pPr algn="just"/>
            <a:r>
              <a:rPr lang="cs-CZ" sz="1600" dirty="0"/>
              <a:t>materiální publikace – vyhlášení – různé způsoby – obyčejově – ústně, vyvěšení, vybubnování atd.</a:t>
            </a:r>
            <a:endParaRPr lang="en-US" sz="1600" dirty="0"/>
          </a:p>
          <a:p>
            <a:pPr algn="just"/>
            <a:r>
              <a:rPr lang="en-US" sz="1600" dirty="0"/>
              <a:t>české  </a:t>
            </a:r>
            <a:r>
              <a:rPr lang="cs-CZ" sz="1600" dirty="0"/>
              <a:t>prostředí - společné zákonodárství pro české země a rakouské země, resp. celou monarchii rakouskou, od poloviny 18. století  - nemělo oporu v žádném formálním právním aktu</a:t>
            </a:r>
          </a:p>
          <a:p>
            <a:pPr algn="just"/>
            <a:endParaRPr lang="en-US" sz="1600" dirty="0"/>
          </a:p>
          <a:p>
            <a:pPr marL="0" indent="0" algn="just">
              <a:buNone/>
            </a:pPr>
            <a:endParaRPr lang="en-US" sz="1600" i="1" dirty="0"/>
          </a:p>
          <a:p>
            <a:pPr algn="just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5808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Historie sbírek právních předpisů v českém prostředí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600" dirty="0"/>
              <a:t>souborné sbírky celostátního zákonodárství - období centralizace </a:t>
            </a:r>
          </a:p>
          <a:p>
            <a:pPr algn="just"/>
            <a:r>
              <a:rPr lang="cs-CZ" sz="1600" dirty="0"/>
              <a:t>forma sbírek - soukromé, polooficiální (poloúřední) a oficiální (úřední)</a:t>
            </a:r>
          </a:p>
          <a:p>
            <a:pPr marL="0" indent="0" algn="just">
              <a:buNone/>
            </a:pPr>
            <a:endParaRPr lang="cs-CZ" sz="1600" i="1" dirty="0"/>
          </a:p>
          <a:p>
            <a:pPr marL="0" indent="0" algn="just">
              <a:buNone/>
            </a:pPr>
            <a:r>
              <a:rPr lang="cs-CZ" sz="1600" b="1" i="1" dirty="0"/>
              <a:t>První celomonarchické sbírky (sebrané sborníky) - soukromé</a:t>
            </a:r>
          </a:p>
          <a:p>
            <a:pPr algn="just">
              <a:buFont typeface="+mj-lt"/>
              <a:buAutoNum type="arabicPeriod"/>
            </a:pPr>
            <a:r>
              <a:rPr lang="cs-CZ" sz="1600" dirty="0"/>
              <a:t>tzv. </a:t>
            </a:r>
            <a:r>
              <a:rPr lang="cs-CZ" sz="1600" i="1" dirty="0"/>
              <a:t>Sbírka zákonů Marie Terezie </a:t>
            </a:r>
            <a:r>
              <a:rPr lang="cs-CZ" sz="1600" dirty="0"/>
              <a:t>(1740 -80) </a:t>
            </a:r>
            <a:r>
              <a:rPr lang="cs-CZ" sz="1600" i="1" dirty="0"/>
              <a:t>– </a:t>
            </a:r>
            <a:r>
              <a:rPr lang="cs-CZ" sz="1600" dirty="0"/>
              <a:t>vydána</a:t>
            </a:r>
            <a:r>
              <a:rPr lang="cs-CZ" sz="1600" i="1" dirty="0"/>
              <a:t> </a:t>
            </a:r>
            <a:r>
              <a:rPr lang="de-DE" sz="1600" dirty="0"/>
              <a:t>1786</a:t>
            </a:r>
            <a:endParaRPr lang="cs-CZ" sz="1600" dirty="0"/>
          </a:p>
          <a:p>
            <a:pPr algn="just">
              <a:buFont typeface="+mj-lt"/>
              <a:buAutoNum type="arabicPeriod"/>
            </a:pPr>
            <a:r>
              <a:rPr lang="de-DE" sz="1600" dirty="0"/>
              <a:t>tzv. </a:t>
            </a:r>
            <a:r>
              <a:rPr lang="de-DE" sz="1600" i="1" dirty="0"/>
              <a:t>Sbírka zákonů Josefa II. </a:t>
            </a:r>
            <a:r>
              <a:rPr lang="cs-CZ" sz="1600" dirty="0"/>
              <a:t>(</a:t>
            </a:r>
            <a:r>
              <a:rPr lang="de-DE" sz="1600" dirty="0"/>
              <a:t>1785 - 90)</a:t>
            </a:r>
            <a:endParaRPr lang="cs-CZ" sz="1600" dirty="0"/>
          </a:p>
          <a:p>
            <a:pPr algn="just">
              <a:buFont typeface="+mj-lt"/>
              <a:buAutoNum type="arabicPeriod"/>
            </a:pPr>
            <a:r>
              <a:rPr lang="de-DE" sz="1600" i="1" dirty="0"/>
              <a:t>Sammlung der Leopoldinischen Gesetze </a:t>
            </a:r>
            <a:r>
              <a:rPr lang="de-DE" sz="1600" dirty="0"/>
              <a:t>(1790-1792)</a:t>
            </a:r>
            <a:r>
              <a:rPr lang="cs-CZ" sz="1600" dirty="0"/>
              <a:t> </a:t>
            </a:r>
            <a:r>
              <a:rPr lang="cs-CZ" sz="1600" i="1" dirty="0"/>
              <a:t>- </a:t>
            </a:r>
            <a:r>
              <a:rPr lang="cs-CZ" sz="1600" dirty="0"/>
              <a:t>autor J. Kropatschek (Kropáček)</a:t>
            </a:r>
          </a:p>
          <a:p>
            <a:pPr marL="0" indent="0" algn="just">
              <a:buNone/>
            </a:pPr>
            <a:endParaRPr lang="cs-CZ" sz="1600" i="1" dirty="0"/>
          </a:p>
          <a:p>
            <a:pPr marL="0" indent="0" algn="just">
              <a:buNone/>
            </a:pPr>
            <a:r>
              <a:rPr lang="cs-CZ" sz="1600" b="1" i="1" dirty="0"/>
              <a:t>První poloúřední sbírky – s licencí od úřadů</a:t>
            </a:r>
          </a:p>
          <a:p>
            <a:pPr algn="just"/>
            <a:r>
              <a:rPr lang="cs-CZ" sz="1600" dirty="0"/>
              <a:t>tzv. </a:t>
            </a:r>
            <a:r>
              <a:rPr lang="cs-CZ" sz="1600" i="1" dirty="0"/>
              <a:t>Sbírka zákonů soudních – zkratka „Sb.z.s.“ - „J.G.S.“ – od 1786</a:t>
            </a:r>
          </a:p>
          <a:p>
            <a:pPr marL="0" indent="0" algn="just">
              <a:buNone/>
            </a:pPr>
            <a:r>
              <a:rPr lang="cs-CZ" sz="1600" i="1" dirty="0"/>
              <a:t>	Sbírka pokaždé začínala novým číslováním svazků, novými publikačními čísly s novým 	panovníkem. </a:t>
            </a:r>
          </a:p>
          <a:p>
            <a:pPr algn="just"/>
            <a:r>
              <a:rPr lang="cs-CZ" sz="1600" dirty="0"/>
              <a:t>tzv. </a:t>
            </a:r>
            <a:r>
              <a:rPr lang="cs-CZ" sz="1600" i="1" dirty="0"/>
              <a:t>Sbírka zákonů politických -   „Sb.z.pol.“ a „P.G.S.“  - od 1792</a:t>
            </a:r>
          </a:p>
          <a:p>
            <a:pPr algn="just"/>
            <a:r>
              <a:rPr lang="cs-CZ" sz="1600" dirty="0"/>
              <a:t>tzv. </a:t>
            </a:r>
            <a:r>
              <a:rPr lang="cs-CZ" sz="1600" i="1" dirty="0"/>
              <a:t>Sbírka zákonů provinciálních (Provinzialgesetzsammlung) - oficiální název zněl Sammlung der Gesetze fuer … a název dané země - od 1819 pro jednotlivé země monarchie</a:t>
            </a:r>
            <a:endParaRPr lang="cs-CZ" sz="1600" dirty="0"/>
          </a:p>
          <a:p>
            <a:pPr algn="just"/>
            <a:endParaRPr lang="cs-CZ" sz="1600" i="1" dirty="0"/>
          </a:p>
          <a:p>
            <a:pPr algn="just"/>
            <a:endParaRPr lang="cs-CZ" sz="1600" i="1" dirty="0"/>
          </a:p>
          <a:p>
            <a:pPr algn="just"/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8330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Historie sbírek právních předpisů v českém prostředí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b="1" dirty="0"/>
              <a:t>Revoluce v publikaci po 1848</a:t>
            </a:r>
          </a:p>
          <a:p>
            <a:pPr algn="just">
              <a:buFontTx/>
              <a:buChar char="-"/>
            </a:pPr>
            <a:r>
              <a:rPr lang="cs-CZ" sz="1600" dirty="0"/>
              <a:t>tzv. první publikační patent ze 4. března 1849 </a:t>
            </a:r>
          </a:p>
          <a:p>
            <a:pPr algn="just">
              <a:buFontTx/>
              <a:buChar char="-"/>
            </a:pPr>
            <a:r>
              <a:rPr lang="cs-CZ" sz="1600" i="1" dirty="0"/>
              <a:t>zřízen </a:t>
            </a:r>
            <a:r>
              <a:rPr lang="cs-CZ" sz="1600" dirty="0"/>
              <a:t>tzv. </a:t>
            </a:r>
            <a:r>
              <a:rPr lang="cs-CZ" sz="1600" i="1" dirty="0"/>
              <a:t>říšský zákoník –</a:t>
            </a:r>
            <a:r>
              <a:rPr lang="cs-CZ" sz="1600" b="1" i="1" dirty="0"/>
              <a:t> „Obecný zákonník říšský a věstník vládní“</a:t>
            </a:r>
          </a:p>
          <a:p>
            <a:pPr algn="just">
              <a:buFontTx/>
              <a:buChar char="-"/>
            </a:pPr>
            <a:r>
              <a:rPr lang="cs-CZ" sz="1600" dirty="0"/>
              <a:t>zrušeny všechny ostatní dosavadní sbírky</a:t>
            </a:r>
          </a:p>
          <a:p>
            <a:pPr algn="just">
              <a:buFontTx/>
              <a:buChar char="-"/>
            </a:pPr>
            <a:r>
              <a:rPr lang="cs-CZ" sz="1600" dirty="0"/>
              <a:t>zaváděl jediný oficiální způsob vyhlašování (na základě principu formální publikace)</a:t>
            </a:r>
          </a:p>
          <a:p>
            <a:pPr algn="just">
              <a:buFontTx/>
              <a:buChar char="-"/>
            </a:pPr>
            <a:r>
              <a:rPr lang="cs-CZ" sz="1600" dirty="0"/>
              <a:t>Jediná originální verze (jazyková) – německá x česká – pouze úřední překlad!</a:t>
            </a:r>
          </a:p>
          <a:p>
            <a:pPr marL="0" indent="0" algn="just">
              <a:buNone/>
            </a:pPr>
            <a:endParaRPr lang="cs-CZ" sz="1600" i="1" dirty="0"/>
          </a:p>
          <a:p>
            <a:pPr marL="0" indent="0" algn="just">
              <a:buNone/>
            </a:pPr>
            <a:r>
              <a:rPr lang="cs-CZ" sz="1600" b="1" i="1" dirty="0"/>
              <a:t>Oficiální (úřední) sbírky</a:t>
            </a:r>
          </a:p>
          <a:p>
            <a:pPr algn="just">
              <a:buFontTx/>
              <a:buChar char="-"/>
            </a:pPr>
            <a:r>
              <a:rPr lang="cs-CZ" sz="1600" dirty="0"/>
              <a:t>první v historii – Obecný říšský zákoník (vznik 1849 – konec 1918) – centrální vládní sbírka</a:t>
            </a:r>
          </a:p>
          <a:p>
            <a:pPr algn="just">
              <a:buFontTx/>
              <a:buChar char="-"/>
            </a:pPr>
            <a:r>
              <a:rPr lang="cs-CZ" sz="1600" dirty="0"/>
              <a:t>+ „</a:t>
            </a:r>
            <a:r>
              <a:rPr lang="cs-CZ" sz="1600" b="1" i="1" dirty="0"/>
              <a:t>Zemské zákoníky a věstníky vládní</a:t>
            </a:r>
            <a:r>
              <a:rPr lang="cs-CZ" sz="1600" dirty="0"/>
              <a:t>“ – pro jednotlivé země - (vznik 1849 – konec 1948)</a:t>
            </a:r>
          </a:p>
          <a:p>
            <a:pPr marL="0" indent="0" algn="just">
              <a:buNone/>
            </a:pPr>
            <a:r>
              <a:rPr lang="cs-CZ" sz="1600" i="1" dirty="0"/>
              <a:t>	</a:t>
            </a:r>
            <a:r>
              <a:rPr lang="cs-CZ" sz="1600" dirty="0"/>
              <a:t>publikovaly předpisy podzákonné zemské + republikovaly se předpisy z říšského zákoníku, např.:</a:t>
            </a:r>
          </a:p>
          <a:p>
            <a:pPr algn="just">
              <a:buFontTx/>
              <a:buChar char="-"/>
            </a:pPr>
            <a:r>
              <a:rPr lang="cs-CZ" sz="1600" i="1" dirty="0"/>
              <a:t>Český zemský zákoník </a:t>
            </a:r>
          </a:p>
          <a:p>
            <a:pPr algn="just">
              <a:buFontTx/>
              <a:buChar char="-"/>
            </a:pPr>
            <a:r>
              <a:rPr lang="cs-CZ" sz="1600" i="1" dirty="0"/>
              <a:t>Moravský zemský zákoník </a:t>
            </a:r>
          </a:p>
          <a:p>
            <a:pPr algn="just">
              <a:buFontTx/>
              <a:buChar char="-"/>
            </a:pPr>
            <a:r>
              <a:rPr lang="cs-CZ" sz="1600" i="1" dirty="0"/>
              <a:t>Slezský zemský zákoník </a:t>
            </a:r>
          </a:p>
          <a:p>
            <a:pPr algn="just">
              <a:buFontTx/>
              <a:buChar char="-"/>
            </a:pP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60569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Moravský zemský zákoník, ročník 1864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dirty="0"/>
              <a:t>titulní list sbírky</a:t>
            </a:r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83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Moravský zemský zákoník, ročník 1851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dirty="0"/>
              <a:t>částka I. titulní list</a:t>
            </a:r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961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b="1" dirty="0"/>
              <a:t>Moravský zemský zákoník, ročník 1851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dirty="0"/>
              <a:t>např. oznámení místodržitele ze dne 4. října 1851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č. 266/1851 mor. z. z. </a:t>
            </a:r>
          </a:p>
        </p:txBody>
      </p:sp>
      <p:pic>
        <p:nvPicPr>
          <p:cNvPr id="6" name="Content Placeholder 5" descr="a (173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775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Moravský zemský zákoník, ročník 1888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abecední seznam ročníku</a:t>
            </a:r>
          </a:p>
        </p:txBody>
      </p:sp>
      <p:pic>
        <p:nvPicPr>
          <p:cNvPr id="4" name="Content Placeholder 3" descr="REGISTR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292" r="-84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416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Moravský zemský zákoník, ročník 1916</a:t>
            </a:r>
            <a:br>
              <a:rPr lang="en-US" sz="1800" b="1" dirty="0"/>
            </a:br>
            <a:br>
              <a:rPr lang="en-US" sz="1800" dirty="0"/>
            </a:br>
            <a:r>
              <a:rPr lang="en-US" sz="1800" dirty="0"/>
              <a:t>chronologický seznam ročníku</a:t>
            </a:r>
          </a:p>
        </p:txBody>
      </p:sp>
      <p:pic>
        <p:nvPicPr>
          <p:cNvPr id="4" name="Content Placeholder 3" descr="REGISTR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89" r="-84889"/>
          <a:stretch>
            <a:fillRect/>
          </a:stretch>
        </p:blipFill>
        <p:spPr>
          <a:xfrm>
            <a:off x="-334610" y="1560048"/>
            <a:ext cx="9283702" cy="4952677"/>
          </a:xfrm>
        </p:spPr>
      </p:pic>
    </p:spTree>
    <p:extLst>
      <p:ext uri="{BB962C8B-B14F-4D97-AF65-F5344CB8AC3E}">
        <p14:creationId xmlns:p14="http://schemas.microsoft.com/office/powerpoint/2010/main" val="92926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1697</Words>
  <Application>Microsoft Macintosh PowerPoint</Application>
  <PresentationFormat>Předvádění na obrazovce (4:3)</PresentationFormat>
  <Paragraphs>168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Publikace právních předpisů</vt:lpstr>
      <vt:lpstr>Obecné základy</vt:lpstr>
      <vt:lpstr>Historie sbírek právních předpisů v českém prostředí</vt:lpstr>
      <vt:lpstr>Historie sbírek právních předpisů v českém prostředí</vt:lpstr>
      <vt:lpstr>Moravský zemský zákoník, ročník 1864  titulní list sbírky</vt:lpstr>
      <vt:lpstr>Moravský zemský zákoník, ročník 1851  částka I. titulní list</vt:lpstr>
      <vt:lpstr>Moravský zemský zákoník, ročník 1851  např. oznámení místodržitele ze dne 4. října 1851  č. 266/1851 mor. z. z. </vt:lpstr>
      <vt:lpstr>Moravský zemský zákoník, ročník 1888  abecední seznam ročníku</vt:lpstr>
      <vt:lpstr>Moravský zemský zákoník, ročník 1916  chronologický seznam ročníku</vt:lpstr>
      <vt:lpstr>Druhy publikačních prostředků</vt:lpstr>
      <vt:lpstr>Československé sbírky po roce 1918</vt:lpstr>
      <vt:lpstr>Formy předpisů</vt:lpstr>
      <vt:lpstr>Publikace versus vyhlašování předpisů</vt:lpstr>
      <vt:lpstr>Moderní podoba publikace předpisů ve 21. století</vt:lpstr>
      <vt:lpstr>Literatura</vt:lpstr>
      <vt:lpstr>Závěr</vt:lpstr>
    </vt:vector>
  </TitlesOfParts>
  <Company>luckykralik@seznam.cz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a </dc:title>
  <dc:creator>Lukáš Králík</dc:creator>
  <cp:lastModifiedBy>Lukáš Králík</cp:lastModifiedBy>
  <cp:revision>134</cp:revision>
  <dcterms:created xsi:type="dcterms:W3CDTF">2016-04-24T20:48:33Z</dcterms:created>
  <dcterms:modified xsi:type="dcterms:W3CDTF">2022-11-17T09:28:56Z</dcterms:modified>
</cp:coreProperties>
</file>