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60" r:id="rId7"/>
    <p:sldId id="263" r:id="rId8"/>
    <p:sldId id="266" r:id="rId9"/>
    <p:sldId id="270" r:id="rId10"/>
    <p:sldId id="269" r:id="rId11"/>
    <p:sldId id="271" r:id="rId12"/>
    <p:sldId id="272" r:id="rId13"/>
    <p:sldId id="273" r:id="rId14"/>
    <p:sldId id="267" r:id="rId15"/>
    <p:sldId id="268" r:id="rId16"/>
    <p:sldId id="277" r:id="rId17"/>
    <p:sldId id="26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4" autoAdjust="0"/>
    <p:restoredTop sz="94729"/>
  </p:normalViewPr>
  <p:slideViewPr>
    <p:cSldViewPr>
      <p:cViewPr varScale="1">
        <p:scale>
          <a:sx n="105" d="100"/>
          <a:sy n="105" d="100"/>
        </p:scale>
        <p:origin x="20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670-F834-4A6F-A9E5-9044D61C195D}" type="datetimeFigureOut">
              <a:rPr lang="cs-CZ" smtClean="0"/>
              <a:t>17.11.22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BFC1-DA30-4A8A-9B68-C01A2177DF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85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670-F834-4A6F-A9E5-9044D61C195D}" type="datetimeFigureOut">
              <a:rPr lang="cs-CZ" smtClean="0"/>
              <a:t>17.11.22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BFC1-DA30-4A8A-9B68-C01A2177DF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26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670-F834-4A6F-A9E5-9044D61C195D}" type="datetimeFigureOut">
              <a:rPr lang="cs-CZ" smtClean="0"/>
              <a:t>17.11.22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BFC1-DA30-4A8A-9B68-C01A2177DF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37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670-F834-4A6F-A9E5-9044D61C195D}" type="datetimeFigureOut">
              <a:rPr lang="cs-CZ" smtClean="0"/>
              <a:t>17.11.22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BFC1-DA30-4A8A-9B68-C01A2177DF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3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670-F834-4A6F-A9E5-9044D61C195D}" type="datetimeFigureOut">
              <a:rPr lang="cs-CZ" smtClean="0"/>
              <a:t>17.11.22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BFC1-DA30-4A8A-9B68-C01A2177DF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27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670-F834-4A6F-A9E5-9044D61C195D}" type="datetimeFigureOut">
              <a:rPr lang="cs-CZ" smtClean="0"/>
              <a:t>17.11.22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BFC1-DA30-4A8A-9B68-C01A2177DF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14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670-F834-4A6F-A9E5-9044D61C195D}" type="datetimeFigureOut">
              <a:rPr lang="cs-CZ" smtClean="0"/>
              <a:t>17.11.22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BFC1-DA30-4A8A-9B68-C01A2177DF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33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670-F834-4A6F-A9E5-9044D61C195D}" type="datetimeFigureOut">
              <a:rPr lang="cs-CZ" smtClean="0"/>
              <a:t>17.11.22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BFC1-DA30-4A8A-9B68-C01A2177DF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25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670-F834-4A6F-A9E5-9044D61C195D}" type="datetimeFigureOut">
              <a:rPr lang="cs-CZ" smtClean="0"/>
              <a:t>17.11.22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BFC1-DA30-4A8A-9B68-C01A2177DF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8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670-F834-4A6F-A9E5-9044D61C195D}" type="datetimeFigureOut">
              <a:rPr lang="cs-CZ" smtClean="0"/>
              <a:t>17.11.22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BFC1-DA30-4A8A-9B68-C01A2177DF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4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670-F834-4A6F-A9E5-9044D61C195D}" type="datetimeFigureOut">
              <a:rPr lang="cs-CZ" smtClean="0"/>
              <a:t>17.11.22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BFC1-DA30-4A8A-9B68-C01A2177DF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94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1670-F834-4A6F-A9E5-9044D61C195D}" type="datetimeFigureOut">
              <a:rPr lang="cs-CZ" smtClean="0"/>
              <a:t>17.11.22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BFC1-DA30-4A8A-9B68-C01A2177DF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30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risprudence.cz/cz/casopis/autorskopravni-ochrana-judikatury.m-415.html" TargetMode="External"/><Relationship Id="rId2" Type="http://schemas.openxmlformats.org/officeDocument/2006/relationships/hyperlink" Target="https://pravniradce.ihned.cz/c1-66332780-ejustice-a-totalni-zpristupneni-rozsudk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avniprostor.cz/clanky/ostatni-pravo/o-hromadne-zverejnovani-soudnich-rozhodnuti" TargetMode="External"/><Relationship Id="rId4" Type="http://schemas.openxmlformats.org/officeDocument/2006/relationships/hyperlink" Target="http://www.ilaw.cas.cz/casopisy-a-knihy/casopisy/casopis-pravni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Publikace soudních rozhodnutí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JUDr</a:t>
            </a:r>
            <a:r>
              <a:rPr lang="en-US" dirty="0"/>
              <a:t>. </a:t>
            </a:r>
            <a:r>
              <a:rPr lang="en-US" dirty="0" err="1"/>
              <a:t>Lukáš</a:t>
            </a:r>
            <a:r>
              <a:rPr lang="en-US" dirty="0"/>
              <a:t> </a:t>
            </a:r>
            <a:r>
              <a:rPr lang="en-US" dirty="0" err="1"/>
              <a:t>Králík</a:t>
            </a:r>
            <a:r>
              <a:rPr lang="en-US" dirty="0"/>
              <a:t>, Ph.D.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cs-CZ" b="1" cap="small" dirty="0">
                <a:solidFill>
                  <a:srgbClr val="3366FF"/>
                </a:solidFill>
              </a:rPr>
              <a:t>Právní dějiny 19. a 20. století</a:t>
            </a:r>
            <a:endParaRPr lang="cs-CZ" dirty="0">
              <a:solidFill>
                <a:srgbClr val="3366FF"/>
              </a:solidFill>
            </a:endParaRPr>
          </a:p>
          <a:p>
            <a:r>
              <a:rPr lang="cs-CZ" b="1" dirty="0">
                <a:solidFill>
                  <a:srgbClr val="3366FF"/>
                </a:solidFill>
              </a:rPr>
              <a:t>Ústav pomocných věd historických a archivnictví FF MU</a:t>
            </a:r>
            <a:endParaRPr lang="cs-CZ" dirty="0">
              <a:solidFill>
                <a:srgbClr val="3366FF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50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Příklady</a:t>
            </a:r>
            <a:br>
              <a:rPr lang="cs-CZ" sz="1600" dirty="0"/>
            </a:br>
            <a:br>
              <a:rPr lang="cs-CZ" sz="1600" dirty="0"/>
            </a:br>
            <a:r>
              <a:rPr lang="cs-CZ" sz="1600" dirty="0"/>
              <a:t>Původní („syrový“) text soudního rozhodnutí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P134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1338" y="-7962900"/>
            <a:ext cx="5184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5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Příklady</a:t>
            </a:r>
            <a:br>
              <a:rPr lang="cs-CZ" sz="1600" dirty="0"/>
            </a:br>
            <a:br>
              <a:rPr lang="cs-CZ" sz="1600" dirty="0"/>
            </a:br>
            <a:r>
              <a:rPr lang="cs-CZ" sz="1600" dirty="0"/>
              <a:t>Zpracovaný text do judikátu - časopis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2053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:\P134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08966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2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Příklady</a:t>
            </a:r>
            <a:br>
              <a:rPr lang="cs-CZ" sz="1600" dirty="0"/>
            </a:br>
            <a:br>
              <a:rPr lang="cs-CZ" sz="1600" dirty="0"/>
            </a:br>
            <a:r>
              <a:rPr lang="cs-CZ" sz="1600" dirty="0"/>
              <a:t>Zpracovaný text do judikátu – sbírka rozhodnutí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8" y="1622325"/>
            <a:ext cx="2890416" cy="3894907"/>
          </a:xfrm>
        </p:spPr>
      </p:pic>
      <p:pic>
        <p:nvPicPr>
          <p:cNvPr id="6150" name="Picture 6" descr="D:\P134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9500" y="-5524500"/>
            <a:ext cx="4700068" cy="35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P134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5220072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372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Příklady</a:t>
            </a:r>
            <a:br>
              <a:rPr lang="cs-CZ" sz="1600" dirty="0"/>
            </a:br>
            <a:br>
              <a:rPr lang="cs-CZ" sz="1600" dirty="0"/>
            </a:br>
            <a:r>
              <a:rPr lang="cs-CZ" sz="1600" dirty="0"/>
              <a:t>Zpracovaný text do judikátu – sbírka rozhodnutí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600" dirty="0"/>
          </a:p>
        </p:txBody>
      </p:sp>
      <p:pic>
        <p:nvPicPr>
          <p:cNvPr id="7170" name="Picture 2" descr="D:\P134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240359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P134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700809"/>
            <a:ext cx="4968553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6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Příklady</a:t>
            </a:r>
            <a:br>
              <a:rPr lang="cs-CZ" sz="1600" dirty="0"/>
            </a:br>
            <a:br>
              <a:rPr lang="cs-CZ" sz="1600" dirty="0"/>
            </a:br>
            <a:r>
              <a:rPr lang="cs-CZ" sz="1600" dirty="0"/>
              <a:t>Zpracovaný text do judikátu - časopis</a:t>
            </a:r>
          </a:p>
        </p:txBody>
      </p:sp>
      <p:pic>
        <p:nvPicPr>
          <p:cNvPr id="1026" name="Picture 2" descr="D:\Právník 186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332886" cy="35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35" y="1484785"/>
            <a:ext cx="2385854" cy="359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6"/>
            <a:ext cx="2520280" cy="359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20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Příklady</a:t>
            </a:r>
            <a:br>
              <a:rPr lang="cs-CZ" sz="1600" dirty="0"/>
            </a:br>
            <a:br>
              <a:rPr lang="cs-CZ" sz="1600" dirty="0"/>
            </a:br>
            <a:r>
              <a:rPr lang="cs-CZ" sz="1600" dirty="0"/>
              <a:t>Zpracovaný text do judikátu – sbírka rozhodnutí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</p:txBody>
      </p:sp>
      <p:pic>
        <p:nvPicPr>
          <p:cNvPr id="2052" name="Picture 4" descr="D:\Vážný Rc 19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409" b="442"/>
          <a:stretch/>
        </p:blipFill>
        <p:spPr bwMode="auto">
          <a:xfrm>
            <a:off x="811004" y="1435236"/>
            <a:ext cx="3060000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Vážný Rc 1919 (26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" t="-973" r="10520" b="1624"/>
          <a:stretch/>
        </p:blipFill>
        <p:spPr bwMode="auto">
          <a:xfrm>
            <a:off x="4932040" y="1385688"/>
            <a:ext cx="3024376" cy="47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24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1F4A6-8E21-4445-8224-AEC17B04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>
            <a:normAutofit/>
          </a:bodyPr>
          <a:lstStyle/>
          <a:p>
            <a:r>
              <a:rPr lang="cs-CZ" sz="2000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8FAF6-D8F0-7949-A2C0-62AA885967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8906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Bobek, M., Kühn</a:t>
            </a:r>
            <a:r>
              <a:rPr lang="cs-CZ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et al.: 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Judikatura a právní argumentace. Teoretické a praktické aspekty práce s judikaturou.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Praha: Auditorium, 2013</a:t>
            </a:r>
          </a:p>
          <a:p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Dawson, J. P. Oracles of law. Ann Arbor: University of Michigan Law School, 1968</a:t>
            </a:r>
          </a:p>
          <a:p>
            <a:pPr lvl="0" fontAlgn="base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L. Publikace soudních rozhodnutí v českém právním prostředí do roku 1918. 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Právněhistorické studie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2013, č. 43, s. 248-278</a:t>
            </a:r>
          </a:p>
          <a:p>
            <a:pPr lvl="0" fontAlgn="base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L. Počátky a vývoj publikace soudních rozhodnutí. 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Právní rádce,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č. 7-8, s. 64-68</a:t>
            </a:r>
          </a:p>
          <a:p>
            <a:pPr lvl="0" fontAlgn="base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L. Počátky a vývoj publikace soudních rozhodnutí v českém prostředí. 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Právní rádce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2016, č. 9, s. 68-71</a:t>
            </a:r>
          </a:p>
          <a:p>
            <a:pPr lvl="0" fontAlgn="base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L. Historie publikace soudních rozhodnutí ve Spojených státech.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Právněhistorické studie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č. 47/2, 2017, s. 52-62</a:t>
            </a:r>
          </a:p>
          <a:p>
            <a:pPr lvl="0" fontAlgn="base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L. Publikace soudních rozhodnutí po vzniku československého státu. 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Právněhistorické studie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č. 46/2, 2017, s. 35-55</a:t>
            </a:r>
          </a:p>
          <a:p>
            <a:pPr lvl="0" fontAlgn="base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L. Sjednocující stanoviska a zobecňující materiály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Soukromé právo, 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2018, č. 4, s. 12-17</a:t>
            </a:r>
          </a:p>
          <a:p>
            <a:pPr lvl="0" fontAlgn="base"/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Králík, L. Publikace judikatury v USA.  </a:t>
            </a:r>
            <a:r>
              <a:rPr lang="cs-C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Právník</a:t>
            </a:r>
            <a:r>
              <a:rPr 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2018, č. 2, s.131-142</a:t>
            </a:r>
          </a:p>
          <a:p>
            <a:pPr fontAlgn="base"/>
            <a:r>
              <a:rPr lang="cs-CZ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Králík</a:t>
            </a:r>
            <a:r>
              <a:rPr lang="cs-CZ" sz="1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L. </a:t>
            </a:r>
            <a:r>
              <a:rPr lang="cs-CZ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eJustice a totální zpřístupňování rozsudků. </a:t>
            </a:r>
            <a:r>
              <a:rPr lang="cs-CZ" sz="10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Právní rádce</a:t>
            </a:r>
            <a:r>
              <a:rPr lang="cs-CZ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2018, č. 11, s. 60-64 [online] dostupné z: </a:t>
            </a:r>
            <a:r>
              <a:rPr lang="cs-CZ" sz="1000" u="none" strike="noStrike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2"/>
              </a:rPr>
              <a:t>https://pravniradce.ihned.cz/c1-66332780-ejustice-a-totalni-zpristupneni-rozsudku</a:t>
            </a:r>
            <a:r>
              <a:rPr lang="cs-CZ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/ </a:t>
            </a: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cs-CZ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Králík, L. Autorskoprávní ochrana judikatury. </a:t>
            </a:r>
            <a:r>
              <a:rPr lang="cs-CZ" sz="10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Jurisprudence, </a:t>
            </a:r>
            <a:r>
              <a:rPr lang="cs-CZ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2020, č. 1, s.15-25 [online] dostupné z: </a:t>
            </a:r>
            <a:r>
              <a:rPr lang="cs-CZ" sz="1000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3"/>
              </a:rPr>
              <a:t>http://www.jurisprudence.cz/cz/casopis/autorskopravni-ochrana-judikatury.m-415.html</a:t>
            </a:r>
            <a:r>
              <a:rPr lang="cs-CZ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cs-CZ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Králík, L. Hromadné zveřejňování soudních rozhodnutí.</a:t>
            </a:r>
            <a:r>
              <a:rPr lang="cs-CZ" sz="10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Právník, </a:t>
            </a:r>
            <a:r>
              <a:rPr lang="cs-CZ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2020, č. 6, s. 491-511. [online] dostupné z:</a:t>
            </a:r>
            <a:r>
              <a:rPr lang="cs-CZ" sz="10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cs-CZ" sz="1000" strike="noStrike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4"/>
              </a:rPr>
              <a:t>www.ilaw.cas.cz/casopisy-a-knihy/casopisy/casopis-pravnik</a:t>
            </a:r>
            <a:r>
              <a:rPr lang="cs-CZ" sz="1000" strike="noStrike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cs-CZ" sz="1000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5"/>
              </a:rPr>
              <a:t>https://www.pravniprostor.cz/clanky/ostatni-pravo/o-hromadne-zverejnovani-soudnich-rozhodnuti</a:t>
            </a:r>
            <a:endParaRPr lang="cs-CZ" sz="1000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fontAlgn="base"/>
            <a:endParaRPr lang="cs-CZ" sz="10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fontAlgn="base"/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2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1600" dirty="0"/>
              <a:t>Děkuji</a:t>
            </a: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(tato prezentace slouží pouze pro studijní účely studentům FF MU a nemá být veřejně rozšiřována, např. zpřístupňována na sociálních sítích)</a:t>
            </a: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600" b="1" dirty="0"/>
              <a:t>kontakt</a:t>
            </a:r>
          </a:p>
          <a:p>
            <a:pPr marL="0" indent="0" algn="ctr">
              <a:buNone/>
            </a:pPr>
            <a:r>
              <a:rPr lang="cs-CZ" sz="1600" dirty="0"/>
              <a:t>luckykralik@seznam.cz</a:t>
            </a:r>
          </a:p>
        </p:txBody>
      </p:sp>
    </p:spTree>
    <p:extLst>
      <p:ext uri="{BB962C8B-B14F-4D97-AF65-F5344CB8AC3E}">
        <p14:creationId xmlns:p14="http://schemas.microsoft.com/office/powerpoint/2010/main" val="384595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Definice pojmů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600" dirty="0"/>
              <a:t>prameny práva – primární a sekundární (zákon, judikatura, literatura)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judikatura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závaznost soudního rozhodnutí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sjednocování soudního rozhodování – vrcholnými soudy (NS, NSS, ÚS)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sbírky soudních rozhodnutí - judikáty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soudní rozhodnutí versus judikát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právní věta</a:t>
            </a:r>
          </a:p>
          <a:p>
            <a:pPr marL="0" indent="0">
              <a:spcAft>
                <a:spcPts val="600"/>
              </a:spcAft>
              <a:buNone/>
            </a:pPr>
            <a:endParaRPr lang="cs-CZ" sz="1600" dirty="0"/>
          </a:p>
          <a:p>
            <a:pPr>
              <a:spcAft>
                <a:spcPts val="600"/>
              </a:spcAft>
            </a:pPr>
            <a:r>
              <a:rPr lang="cs-CZ" sz="1600" dirty="0"/>
              <a:t>Publikace soudních rozhodnutí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Tvorba judikatury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Zveřejňování </a:t>
            </a:r>
            <a:r>
              <a:rPr lang="cs-CZ" sz="1600" dirty="0" err="1"/>
              <a:t>x</a:t>
            </a:r>
            <a:r>
              <a:rPr lang="cs-CZ" sz="1600" dirty="0"/>
              <a:t> vyhlašování</a:t>
            </a:r>
          </a:p>
          <a:p>
            <a:pPr marL="0" indent="0">
              <a:buNone/>
            </a:pPr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4130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Soudní rozhodnutí </a:t>
            </a:r>
            <a:r>
              <a:rPr lang="cs-CZ" sz="2000" dirty="0"/>
              <a:t>versus </a:t>
            </a:r>
            <a:r>
              <a:rPr lang="cs-CZ" sz="2000" b="1" dirty="0"/>
              <a:t>judikatura</a:t>
            </a:r>
            <a:br>
              <a:rPr lang="cs-CZ" sz="2000" b="1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sz="1900" b="1" dirty="0"/>
              <a:t>Tvorba judikátu</a:t>
            </a:r>
          </a:p>
          <a:p>
            <a:pPr algn="just">
              <a:buFontTx/>
              <a:buChar char="-"/>
            </a:pPr>
            <a:r>
              <a:rPr lang="cs-CZ" sz="1900" dirty="0"/>
              <a:t>historicky – ve středověku - </a:t>
            </a:r>
            <a:r>
              <a:rPr lang="en-US" sz="1900" dirty="0" err="1"/>
              <a:t>tzv</a:t>
            </a:r>
            <a:r>
              <a:rPr lang="en-US" sz="1900" dirty="0"/>
              <a:t>. </a:t>
            </a:r>
            <a:r>
              <a:rPr lang="en-US" sz="1900" i="1" dirty="0" err="1"/>
              <a:t>depozitáři</a:t>
            </a:r>
            <a:r>
              <a:rPr lang="en-US" sz="1900" i="1" dirty="0"/>
              <a:t> </a:t>
            </a:r>
            <a:r>
              <a:rPr lang="en-US" sz="1900" i="1" dirty="0" err="1"/>
              <a:t>práva</a:t>
            </a:r>
            <a:r>
              <a:rPr lang="cs-CZ" sz="1900" dirty="0"/>
              <a:t> - </a:t>
            </a:r>
            <a:r>
              <a:rPr lang="en-US" sz="1900" dirty="0" err="1"/>
              <a:t>osoby</a:t>
            </a:r>
            <a:r>
              <a:rPr lang="en-US" sz="1900" dirty="0"/>
              <a:t>, </a:t>
            </a:r>
            <a:r>
              <a:rPr lang="en-US" sz="1900" dirty="0" err="1"/>
              <a:t>jež</a:t>
            </a:r>
            <a:r>
              <a:rPr lang="en-US" sz="1900" dirty="0"/>
              <a:t> </a:t>
            </a:r>
            <a:r>
              <a:rPr lang="en-US" sz="1900" dirty="0" err="1"/>
              <a:t>shromažďují</a:t>
            </a:r>
            <a:r>
              <a:rPr lang="en-US" sz="1900" dirty="0"/>
              <a:t> a </a:t>
            </a:r>
            <a:r>
              <a:rPr lang="en-US" sz="1900" dirty="0" err="1"/>
              <a:t>zpracovávají</a:t>
            </a:r>
            <a:r>
              <a:rPr lang="en-US" sz="1900" dirty="0"/>
              <a:t> </a:t>
            </a:r>
            <a:r>
              <a:rPr lang="en-US" sz="1900" dirty="0" err="1"/>
              <a:t>soudní</a:t>
            </a:r>
            <a:r>
              <a:rPr lang="en-US" sz="1900" dirty="0"/>
              <a:t> </a:t>
            </a:r>
            <a:r>
              <a:rPr lang="en-US" sz="1900" dirty="0" err="1"/>
              <a:t>rozhodnutí</a:t>
            </a:r>
            <a:r>
              <a:rPr lang="en-US" sz="1900" dirty="0"/>
              <a:t>, </a:t>
            </a:r>
            <a:r>
              <a:rPr lang="en-US" sz="1900" dirty="0" err="1"/>
              <a:t>právníci</a:t>
            </a:r>
            <a:r>
              <a:rPr lang="cs-CZ" sz="1900" dirty="0"/>
              <a:t> </a:t>
            </a:r>
          </a:p>
          <a:p>
            <a:pPr marL="0" indent="0" algn="just">
              <a:buNone/>
            </a:pPr>
            <a:r>
              <a:rPr lang="cs-CZ" sz="1900" dirty="0"/>
              <a:t>	x</a:t>
            </a:r>
            <a:r>
              <a:rPr lang="en-US" sz="1900" dirty="0"/>
              <a:t> ne </a:t>
            </a:r>
            <a:r>
              <a:rPr lang="en-US" sz="1900" dirty="0" err="1"/>
              <a:t>soudci</a:t>
            </a:r>
            <a:r>
              <a:rPr lang="en-US" sz="1900" dirty="0"/>
              <a:t> </a:t>
            </a:r>
            <a:r>
              <a:rPr lang="en-US" sz="1900" dirty="0" err="1"/>
              <a:t>samotní</a:t>
            </a:r>
            <a:r>
              <a:rPr lang="cs-CZ" sz="1900" dirty="0"/>
              <a:t>!!  </a:t>
            </a:r>
          </a:p>
          <a:p>
            <a:pPr algn="just">
              <a:buFontTx/>
              <a:buChar char="-"/>
            </a:pPr>
            <a:r>
              <a:rPr lang="cs-CZ" sz="1900" dirty="0"/>
              <a:t>tzv. </a:t>
            </a:r>
            <a:r>
              <a:rPr lang="cs-CZ" sz="1900" i="1" dirty="0"/>
              <a:t>reportéři </a:t>
            </a:r>
            <a:r>
              <a:rPr lang="cs-CZ" sz="1900" dirty="0"/>
              <a:t>– v anglosaském prostředí</a:t>
            </a:r>
          </a:p>
          <a:p>
            <a:pPr algn="just">
              <a:buFontTx/>
              <a:buChar char="-"/>
            </a:pPr>
            <a:r>
              <a:rPr lang="cs-CZ" sz="1900" dirty="0"/>
              <a:t>indexace - zpracování základních informací o rozhodnutí – autor, datum, druh rozhodnutí, související předpisy</a:t>
            </a:r>
          </a:p>
          <a:p>
            <a:pPr algn="just">
              <a:buFontTx/>
              <a:buChar char="-"/>
            </a:pPr>
            <a:endParaRPr lang="cs-CZ" sz="1900" dirty="0"/>
          </a:p>
          <a:p>
            <a:pPr marL="0" indent="0" algn="just">
              <a:buNone/>
            </a:pPr>
            <a:r>
              <a:rPr lang="cs-CZ" sz="1900" b="1" dirty="0"/>
              <a:t>Soudní rozhodnutí – </a:t>
            </a:r>
            <a:r>
              <a:rPr lang="cs-CZ" sz="1900" dirty="0"/>
              <a:t>struktura textu</a:t>
            </a:r>
          </a:p>
          <a:p>
            <a:pPr algn="just">
              <a:buFontTx/>
              <a:buChar char="-"/>
            </a:pPr>
            <a:r>
              <a:rPr lang="cs-CZ" sz="1900" dirty="0" err="1"/>
              <a:t>návětí</a:t>
            </a:r>
            <a:endParaRPr lang="cs-CZ" sz="1900" dirty="0"/>
          </a:p>
          <a:p>
            <a:pPr algn="just">
              <a:buFontTx/>
              <a:buChar char="-"/>
            </a:pPr>
            <a:r>
              <a:rPr lang="cs-CZ" sz="1900" dirty="0"/>
              <a:t>výrok</a:t>
            </a:r>
          </a:p>
          <a:p>
            <a:pPr algn="just">
              <a:buFontTx/>
              <a:buChar char="-"/>
            </a:pPr>
            <a:r>
              <a:rPr lang="cs-CZ" sz="1900" dirty="0"/>
              <a:t>odůvodnění</a:t>
            </a:r>
          </a:p>
          <a:p>
            <a:pPr algn="just">
              <a:buFontTx/>
              <a:buChar char="-"/>
            </a:pPr>
            <a:r>
              <a:rPr lang="cs-CZ" sz="1900" dirty="0"/>
              <a:t>poučení</a:t>
            </a:r>
          </a:p>
          <a:p>
            <a:pPr algn="just">
              <a:buFontTx/>
              <a:buChar char="-"/>
            </a:pPr>
            <a:r>
              <a:rPr lang="cs-CZ" sz="1900" dirty="0"/>
              <a:t>podpis</a:t>
            </a:r>
          </a:p>
          <a:p>
            <a:pPr marL="0" indent="0" algn="just">
              <a:buNone/>
            </a:pPr>
            <a:r>
              <a:rPr lang="cs-CZ" sz="1900" dirty="0"/>
              <a:t>x</a:t>
            </a:r>
          </a:p>
          <a:p>
            <a:pPr marL="0" indent="0" algn="just">
              <a:buNone/>
            </a:pPr>
            <a:r>
              <a:rPr lang="cs-CZ" sz="1900" b="1" dirty="0"/>
              <a:t>Judikát – </a:t>
            </a:r>
            <a:r>
              <a:rPr lang="cs-CZ" sz="1900" dirty="0"/>
              <a:t>struktura textu</a:t>
            </a:r>
            <a:endParaRPr lang="cs-CZ" sz="1900" b="1" dirty="0"/>
          </a:p>
          <a:p>
            <a:pPr algn="just">
              <a:buFontTx/>
              <a:buChar char="-"/>
            </a:pPr>
            <a:r>
              <a:rPr lang="cs-CZ" sz="1900" dirty="0"/>
              <a:t>nadpis nebo název</a:t>
            </a:r>
          </a:p>
          <a:p>
            <a:pPr algn="just">
              <a:buFontTx/>
              <a:buChar char="-"/>
            </a:pPr>
            <a:r>
              <a:rPr lang="cs-CZ" sz="1900" dirty="0"/>
              <a:t>související právní předpisy</a:t>
            </a:r>
          </a:p>
          <a:p>
            <a:pPr algn="just">
              <a:buFontTx/>
              <a:buChar char="-"/>
            </a:pPr>
            <a:r>
              <a:rPr lang="cs-CZ" sz="1900" dirty="0"/>
              <a:t>související jiná soudní rozhodnutí</a:t>
            </a:r>
          </a:p>
          <a:p>
            <a:pPr algn="just">
              <a:buFontTx/>
              <a:buChar char="-"/>
            </a:pPr>
            <a:r>
              <a:rPr lang="cs-CZ" sz="1900" b="1" dirty="0"/>
              <a:t>právní věta</a:t>
            </a:r>
          </a:p>
          <a:p>
            <a:pPr algn="just">
              <a:buFontTx/>
              <a:buChar char="-"/>
            </a:pPr>
            <a:r>
              <a:rPr lang="cs-CZ" sz="1900" dirty="0"/>
              <a:t>heslo</a:t>
            </a:r>
          </a:p>
          <a:p>
            <a:pPr algn="just">
              <a:buFontTx/>
              <a:buChar char="-"/>
            </a:pPr>
            <a:r>
              <a:rPr lang="cs-CZ" sz="1900" dirty="0"/>
              <a:t>„K věci“</a:t>
            </a:r>
          </a:p>
          <a:p>
            <a:pPr algn="just">
              <a:buFontTx/>
              <a:buChar char="-"/>
            </a:pPr>
            <a:r>
              <a:rPr lang="cs-CZ" sz="1900" dirty="0"/>
              <a:t>„Z odůvodnění“</a:t>
            </a:r>
          </a:p>
          <a:p>
            <a:pPr algn="just">
              <a:buFontTx/>
              <a:buChar char="-"/>
            </a:pPr>
            <a:endParaRPr lang="cs-CZ" sz="1900" dirty="0"/>
          </a:p>
          <a:p>
            <a:pPr marL="0" indent="0" algn="just">
              <a:buNone/>
            </a:pPr>
            <a:r>
              <a:rPr lang="cs-CZ" sz="1900" b="1" dirty="0"/>
              <a:t>Vlastnost judikátu</a:t>
            </a:r>
          </a:p>
          <a:p>
            <a:pPr algn="just">
              <a:buFontTx/>
              <a:buChar char="-"/>
            </a:pPr>
            <a:r>
              <a:rPr lang="cs-CZ" sz="1900" dirty="0"/>
              <a:t>upravené , editované a původní soudní rozhodnutí</a:t>
            </a:r>
          </a:p>
          <a:p>
            <a:pPr algn="just">
              <a:buFontTx/>
              <a:buChar char="-"/>
            </a:pPr>
            <a:r>
              <a:rPr lang="cs-CZ" sz="1900" dirty="0"/>
              <a:t>abstrakce!!</a:t>
            </a:r>
          </a:p>
          <a:p>
            <a:pPr algn="just">
              <a:buFontTx/>
              <a:buChar char="-"/>
            </a:pPr>
            <a:r>
              <a:rPr lang="cs-CZ" sz="1900" dirty="0"/>
              <a:t>pionýrské rozhodnutí</a:t>
            </a:r>
          </a:p>
          <a:p>
            <a:pPr algn="just">
              <a:buFontTx/>
              <a:buChar char="-"/>
            </a:pPr>
            <a:r>
              <a:rPr lang="cs-CZ" sz="1900" dirty="0"/>
              <a:t>publikováno</a:t>
            </a:r>
          </a:p>
          <a:p>
            <a:pPr algn="just">
              <a:buFontTx/>
              <a:buChar char="-"/>
            </a:pPr>
            <a:endParaRPr lang="cs-CZ" sz="1900" dirty="0"/>
          </a:p>
          <a:p>
            <a:pPr>
              <a:buFontTx/>
              <a:buChar char="-"/>
            </a:pPr>
            <a:endParaRPr lang="cs-CZ" sz="1200" dirty="0"/>
          </a:p>
          <a:p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79820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2000" b="1" dirty="0"/>
              <a:t>Historie publikace judikatury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b="1" dirty="0"/>
              <a:t>Odůvodňování soudního rozhodnutí</a:t>
            </a:r>
          </a:p>
          <a:p>
            <a:pPr algn="just">
              <a:buFontTx/>
              <a:buChar char="-"/>
            </a:pPr>
            <a:r>
              <a:rPr lang="en-US" sz="1400" dirty="0" err="1"/>
              <a:t>starověk</a:t>
            </a:r>
            <a:r>
              <a:rPr lang="cs-CZ" sz="1400" dirty="0"/>
              <a:t>é</a:t>
            </a:r>
            <a:r>
              <a:rPr lang="en-US" sz="1400" dirty="0"/>
              <a:t> </a:t>
            </a:r>
            <a:r>
              <a:rPr lang="en-US" sz="1400" dirty="0" err="1"/>
              <a:t>společnost</a:t>
            </a:r>
            <a:r>
              <a:rPr lang="cs-CZ" sz="1400" dirty="0"/>
              <a:t>i –</a:t>
            </a:r>
            <a:r>
              <a:rPr lang="en-US" sz="1400" dirty="0"/>
              <a:t> </a:t>
            </a:r>
            <a:r>
              <a:rPr lang="cs-CZ" sz="1400" dirty="0"/>
              <a:t>žádné zdůvodňování - </a:t>
            </a:r>
            <a:r>
              <a:rPr lang="en-US" sz="1400" dirty="0" err="1"/>
              <a:t>soudc</a:t>
            </a:r>
            <a:r>
              <a:rPr lang="cs-CZ" sz="1400" dirty="0"/>
              <a:t>e=</a:t>
            </a:r>
            <a:r>
              <a:rPr lang="en-US" sz="1400" dirty="0" err="1"/>
              <a:t>kně</a:t>
            </a:r>
            <a:r>
              <a:rPr lang="cs-CZ" sz="1400" dirty="0"/>
              <a:t>z</a:t>
            </a:r>
            <a:r>
              <a:rPr lang="en-US" sz="1400" dirty="0"/>
              <a:t> </a:t>
            </a:r>
            <a:r>
              <a:rPr lang="cs-CZ" sz="1400" dirty="0"/>
              <a:t> - </a:t>
            </a:r>
            <a:r>
              <a:rPr lang="en-US" sz="1400" dirty="0" err="1"/>
              <a:t>rozhodující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jménu</a:t>
            </a:r>
            <a:r>
              <a:rPr lang="en-US" sz="1400" dirty="0"/>
              <a:t> </a:t>
            </a:r>
            <a:r>
              <a:rPr lang="en-US" sz="1400" dirty="0" err="1"/>
              <a:t>boha</a:t>
            </a:r>
            <a:r>
              <a:rPr lang="cs-CZ" sz="1400" dirty="0"/>
              <a:t> – žádný motiv</a:t>
            </a:r>
          </a:p>
          <a:p>
            <a:pPr marL="0" indent="0" algn="just">
              <a:buNone/>
            </a:pPr>
            <a:endParaRPr lang="cs-CZ" sz="1400" dirty="0"/>
          </a:p>
          <a:p>
            <a:pPr marL="0" indent="0" algn="just">
              <a:buNone/>
            </a:pPr>
            <a:r>
              <a:rPr lang="cs-CZ" sz="1400" b="1" dirty="0"/>
              <a:t>Publikace</a:t>
            </a:r>
          </a:p>
          <a:p>
            <a:pPr algn="just">
              <a:buFontTx/>
              <a:buChar char="-"/>
            </a:pPr>
            <a:r>
              <a:rPr lang="cs-CZ" sz="1400"/>
              <a:t>původně </a:t>
            </a:r>
            <a:r>
              <a:rPr lang="cs-CZ" sz="1400" dirty="0"/>
              <a:t>– pouze pro studijní a pracovní účely soukromých osob (právníků) a soudů</a:t>
            </a:r>
          </a:p>
          <a:p>
            <a:pPr algn="just">
              <a:buFontTx/>
              <a:buChar char="-"/>
            </a:pPr>
            <a:r>
              <a:rPr lang="cs-CZ" sz="1400" dirty="0"/>
              <a:t>Řecko a Řím - </a:t>
            </a:r>
            <a:r>
              <a:rPr lang="en-US" sz="1400" dirty="0" err="1"/>
              <a:t>vzorové</a:t>
            </a:r>
            <a:r>
              <a:rPr lang="en-US" sz="1400" dirty="0"/>
              <a:t> </a:t>
            </a:r>
            <a:r>
              <a:rPr lang="en-US" sz="1400" dirty="0" err="1"/>
              <a:t>příklady</a:t>
            </a:r>
            <a:r>
              <a:rPr lang="en-US" sz="1400" dirty="0"/>
              <a:t> </a:t>
            </a:r>
            <a:r>
              <a:rPr lang="en-US" sz="1400" dirty="0" err="1"/>
              <a:t>abstrahované</a:t>
            </a:r>
            <a:r>
              <a:rPr lang="en-US" sz="1400" dirty="0"/>
              <a:t> </a:t>
            </a:r>
            <a:r>
              <a:rPr lang="en-US" sz="1400" dirty="0" err="1"/>
              <a:t>ze</a:t>
            </a:r>
            <a:r>
              <a:rPr lang="en-US" sz="1400" dirty="0"/>
              <a:t> </a:t>
            </a:r>
            <a:r>
              <a:rPr lang="en-US" sz="1400" dirty="0" err="1"/>
              <a:t>soudcem</a:t>
            </a:r>
            <a:r>
              <a:rPr lang="en-US" sz="1400" dirty="0"/>
              <a:t> </a:t>
            </a:r>
            <a:r>
              <a:rPr lang="en-US" sz="1400" dirty="0" err="1"/>
              <a:t>formulovaných</a:t>
            </a:r>
            <a:r>
              <a:rPr lang="en-US" sz="1400" dirty="0"/>
              <a:t> </a:t>
            </a:r>
            <a:r>
              <a:rPr lang="en-US" sz="1400" dirty="0" err="1"/>
              <a:t>vzorů</a:t>
            </a:r>
            <a:r>
              <a:rPr lang="en-US" sz="1400" dirty="0"/>
              <a:t> a </a:t>
            </a:r>
            <a:r>
              <a:rPr lang="en-US" sz="1400" dirty="0" err="1"/>
              <a:t>postupů</a:t>
            </a:r>
            <a:r>
              <a:rPr lang="en-US" sz="1400" dirty="0"/>
              <a:t> </a:t>
            </a:r>
            <a:r>
              <a:rPr lang="en-US" sz="1400" i="1" dirty="0"/>
              <a:t>(„formula“)</a:t>
            </a:r>
            <a:r>
              <a:rPr lang="en-US" sz="1400" dirty="0"/>
              <a:t>, </a:t>
            </a:r>
            <a:r>
              <a:rPr lang="en-US" sz="1400" dirty="0" err="1"/>
              <a:t>jež</a:t>
            </a:r>
            <a:r>
              <a:rPr lang="en-US" sz="1400" dirty="0"/>
              <a:t> </a:t>
            </a:r>
            <a:r>
              <a:rPr lang="en-US" sz="1400" dirty="0" err="1"/>
              <a:t>byly</a:t>
            </a:r>
            <a:r>
              <a:rPr lang="en-US" sz="1400" dirty="0"/>
              <a:t> </a:t>
            </a:r>
            <a:r>
              <a:rPr lang="en-US" sz="1400" dirty="0" err="1"/>
              <a:t>pravidelně</a:t>
            </a:r>
            <a:r>
              <a:rPr lang="en-US" sz="1400" dirty="0"/>
              <a:t> </a:t>
            </a:r>
            <a:r>
              <a:rPr lang="en-US" sz="1400" dirty="0" err="1"/>
              <a:t>používány</a:t>
            </a:r>
            <a:r>
              <a:rPr lang="en-US" sz="1400" dirty="0"/>
              <a:t> a </a:t>
            </a:r>
            <a:r>
              <a:rPr lang="en-US" sz="1400" dirty="0" err="1"/>
              <a:t>opakovány</a:t>
            </a:r>
            <a:endParaRPr lang="cs-CZ" sz="1400" dirty="0"/>
          </a:p>
          <a:p>
            <a:pPr algn="just">
              <a:buFontTx/>
              <a:buChar char="-"/>
            </a:pPr>
            <a:r>
              <a:rPr lang="en-US" sz="1400" dirty="0" err="1"/>
              <a:t>Antifonovy</a:t>
            </a:r>
            <a:r>
              <a:rPr lang="en-US" sz="1400" dirty="0"/>
              <a:t> </a:t>
            </a:r>
            <a:r>
              <a:rPr lang="en-US" sz="1400" dirty="0" err="1"/>
              <a:t>Tetralogie</a:t>
            </a:r>
            <a:r>
              <a:rPr lang="en-US" sz="1400" dirty="0"/>
              <a:t> - </a:t>
            </a:r>
            <a:r>
              <a:rPr lang="en-US" sz="1400" dirty="0" err="1"/>
              <a:t>sbírka</a:t>
            </a:r>
            <a:r>
              <a:rPr lang="en-US" sz="1400" dirty="0"/>
              <a:t> </a:t>
            </a:r>
            <a:r>
              <a:rPr lang="en-US" sz="1400" dirty="0" err="1"/>
              <a:t>soudních</a:t>
            </a:r>
            <a:r>
              <a:rPr lang="en-US" sz="1400" dirty="0"/>
              <a:t> </a:t>
            </a:r>
            <a:r>
              <a:rPr lang="en-US" sz="1400" dirty="0" err="1"/>
              <a:t>případů</a:t>
            </a:r>
            <a:r>
              <a:rPr lang="cs-CZ" sz="1400" dirty="0"/>
              <a:t>- </a:t>
            </a:r>
            <a:r>
              <a:rPr lang="en-US" sz="1400" dirty="0" err="1"/>
              <a:t>střídá</a:t>
            </a:r>
            <a:r>
              <a:rPr lang="en-US" sz="1400" dirty="0"/>
              <a:t> </a:t>
            </a:r>
            <a:r>
              <a:rPr lang="en-US" sz="1400" dirty="0" err="1"/>
              <a:t>argumentace</a:t>
            </a:r>
            <a:r>
              <a:rPr lang="cs-CZ" sz="1400" dirty="0"/>
              <a:t> - </a:t>
            </a:r>
            <a:r>
              <a:rPr lang="en-US" sz="1400" dirty="0" err="1"/>
              <a:t>systém</a:t>
            </a:r>
            <a:r>
              <a:rPr lang="en-US" sz="1400" i="1" dirty="0"/>
              <a:t> </a:t>
            </a:r>
            <a:r>
              <a:rPr lang="en-US" sz="1400" i="1" dirty="0" err="1"/>
              <a:t>tzv</a:t>
            </a:r>
            <a:r>
              <a:rPr lang="en-US" sz="1400" i="1" dirty="0"/>
              <a:t>. </a:t>
            </a:r>
            <a:r>
              <a:rPr lang="en-US" sz="1400" i="1" dirty="0" err="1"/>
              <a:t>negativní</a:t>
            </a:r>
            <a:r>
              <a:rPr lang="en-US" sz="1400" i="1" dirty="0"/>
              <a:t> </a:t>
            </a:r>
            <a:r>
              <a:rPr lang="en-US" sz="1400" dirty="0"/>
              <a:t>a</a:t>
            </a:r>
            <a:r>
              <a:rPr lang="cs-CZ" sz="1400" dirty="0"/>
              <a:t>  </a:t>
            </a:r>
            <a:r>
              <a:rPr lang="en-US" sz="1400" i="1" dirty="0" err="1"/>
              <a:t>pozitivní</a:t>
            </a:r>
            <a:r>
              <a:rPr lang="en-US" sz="1400" dirty="0"/>
              <a:t> </a:t>
            </a:r>
            <a:r>
              <a:rPr lang="en-US" sz="1400" i="1" dirty="0" err="1"/>
              <a:t>prejudikatury</a:t>
            </a:r>
            <a:r>
              <a:rPr lang="en-US" sz="1400" dirty="0"/>
              <a:t> </a:t>
            </a:r>
            <a:r>
              <a:rPr lang="cs-CZ" sz="1400" dirty="0"/>
              <a:t>(</a:t>
            </a:r>
            <a:r>
              <a:rPr lang="en-US" sz="1400" dirty="0"/>
              <a:t>je </a:t>
            </a:r>
            <a:r>
              <a:rPr lang="en-US" sz="1400" dirty="0" err="1"/>
              <a:t>využit</a:t>
            </a:r>
            <a:r>
              <a:rPr lang="en-US" sz="1400" dirty="0"/>
              <a:t> </a:t>
            </a:r>
            <a:r>
              <a:rPr lang="en-US" sz="1400" dirty="0" err="1"/>
              <a:t>např</a:t>
            </a:r>
            <a:r>
              <a:rPr lang="en-US" sz="1400" dirty="0"/>
              <a:t>. </a:t>
            </a:r>
            <a:r>
              <a:rPr lang="en-US" sz="1400" dirty="0" err="1"/>
              <a:t>elektronickém</a:t>
            </a:r>
            <a:r>
              <a:rPr lang="en-US" sz="1400" dirty="0"/>
              <a:t> </a:t>
            </a:r>
            <a:r>
              <a:rPr lang="en-US" sz="1400" dirty="0" err="1"/>
              <a:t>systému</a:t>
            </a:r>
            <a:r>
              <a:rPr lang="cs-CZ" sz="1400" dirty="0"/>
              <a:t> </a:t>
            </a:r>
            <a:r>
              <a:rPr lang="cs-CZ" sz="1400" dirty="0" err="1"/>
              <a:t>Westlaw</a:t>
            </a:r>
            <a:r>
              <a:rPr lang="cs-CZ" sz="1400" dirty="0"/>
              <a:t>)</a:t>
            </a:r>
          </a:p>
          <a:p>
            <a:pPr algn="just">
              <a:buFontTx/>
              <a:buChar char="-"/>
            </a:pPr>
            <a:r>
              <a:rPr lang="cs-CZ" sz="1400" dirty="0"/>
              <a:t>Anglie – ve středověku - od 13. stol. - s</a:t>
            </a:r>
            <a:r>
              <a:rPr lang="en-US" sz="1400" dirty="0" err="1"/>
              <a:t>bírky</a:t>
            </a:r>
            <a:r>
              <a:rPr lang="en-US" sz="1400" dirty="0"/>
              <a:t> </a:t>
            </a:r>
            <a:r>
              <a:rPr lang="en-US" sz="1400" dirty="0" err="1"/>
              <a:t>rozhodnutí</a:t>
            </a:r>
            <a:r>
              <a:rPr lang="en-US" sz="1400" dirty="0"/>
              <a:t> </a:t>
            </a:r>
            <a:r>
              <a:rPr lang="en-US" sz="1400" dirty="0" err="1"/>
              <a:t>vznikaly</a:t>
            </a:r>
            <a:r>
              <a:rPr lang="en-US" sz="1400" dirty="0"/>
              <a:t> </a:t>
            </a:r>
            <a:r>
              <a:rPr lang="en-US" sz="1400" dirty="0" err="1"/>
              <a:t>jako</a:t>
            </a:r>
            <a:r>
              <a:rPr lang="en-US" sz="1400" dirty="0"/>
              <a:t> </a:t>
            </a:r>
            <a:r>
              <a:rPr lang="en-US" sz="1400" dirty="0" err="1"/>
              <a:t>vedlejší</a:t>
            </a:r>
            <a:r>
              <a:rPr lang="en-US" sz="1400" dirty="0"/>
              <a:t> </a:t>
            </a:r>
            <a:r>
              <a:rPr lang="en-US" sz="1400" dirty="0" err="1"/>
              <a:t>produkt</a:t>
            </a:r>
            <a:r>
              <a:rPr lang="en-US" sz="1400" dirty="0"/>
              <a:t> </a:t>
            </a:r>
            <a:r>
              <a:rPr lang="en-US" sz="1400" dirty="0" err="1"/>
              <a:t>rozhodovací</a:t>
            </a:r>
            <a:r>
              <a:rPr lang="en-US" sz="1400" dirty="0"/>
              <a:t> </a:t>
            </a:r>
            <a:r>
              <a:rPr lang="en-US" sz="1400" dirty="0" err="1"/>
              <a:t>činnosti</a:t>
            </a:r>
            <a:r>
              <a:rPr lang="en-US" sz="1400" dirty="0"/>
              <a:t> </a:t>
            </a:r>
            <a:r>
              <a:rPr lang="en-US" sz="1400" dirty="0" err="1"/>
              <a:t>anglických</a:t>
            </a:r>
            <a:r>
              <a:rPr lang="en-US" sz="1400" dirty="0"/>
              <a:t> </a:t>
            </a:r>
            <a:r>
              <a:rPr lang="en-US" sz="1400" dirty="0" err="1"/>
              <a:t>soudů</a:t>
            </a:r>
            <a:r>
              <a:rPr lang="en-US" sz="1400" dirty="0"/>
              <a:t> „</a:t>
            </a:r>
            <a:r>
              <a:rPr lang="en-US" sz="1400" i="1" dirty="0"/>
              <a:t>The Year Books“</a:t>
            </a:r>
            <a:endParaRPr lang="cs-CZ" sz="1400" i="1" dirty="0"/>
          </a:p>
          <a:p>
            <a:pPr algn="just">
              <a:buFontTx/>
              <a:buChar char="-"/>
            </a:pPr>
            <a:r>
              <a:rPr lang="cs-CZ" sz="1400" dirty="0"/>
              <a:t>Francie – od 13. stol. - s</a:t>
            </a:r>
            <a:r>
              <a:rPr lang="en-US" sz="1400" dirty="0" err="1"/>
              <a:t>bírky</a:t>
            </a:r>
            <a:r>
              <a:rPr lang="en-US" sz="1400" dirty="0"/>
              <a:t> </a:t>
            </a:r>
            <a:r>
              <a:rPr lang="en-US" sz="1400" dirty="0" err="1"/>
              <a:t>centrálního</a:t>
            </a:r>
            <a:r>
              <a:rPr lang="en-US" sz="1400" dirty="0"/>
              <a:t> </a:t>
            </a:r>
            <a:r>
              <a:rPr lang="en-US" sz="1400" dirty="0" err="1"/>
              <a:t>soudu</a:t>
            </a:r>
            <a:r>
              <a:rPr lang="en-US" sz="1400" dirty="0"/>
              <a:t> </a:t>
            </a:r>
            <a:r>
              <a:rPr lang="cs-CZ" sz="1400" dirty="0"/>
              <a:t>– sepisovali  je úředníci soudu nebo advokáti (např. „</a:t>
            </a:r>
            <a:r>
              <a:rPr lang="en-US" sz="1400" i="1" dirty="0"/>
              <a:t>Arrests Notables</a:t>
            </a:r>
            <a:r>
              <a:rPr lang="cs-CZ" sz="1400" i="1" dirty="0"/>
              <a:t>“</a:t>
            </a:r>
            <a:r>
              <a:rPr lang="en-US" sz="1400" dirty="0"/>
              <a:t> od </a:t>
            </a:r>
            <a:r>
              <a:rPr lang="en-US" sz="1400" dirty="0" err="1"/>
              <a:t>soudce</a:t>
            </a:r>
            <a:r>
              <a:rPr lang="en-US" sz="1400" dirty="0"/>
              <a:t> </a:t>
            </a:r>
            <a:r>
              <a:rPr lang="en-US" sz="1400" dirty="0" err="1"/>
              <a:t>Jeana</a:t>
            </a:r>
            <a:r>
              <a:rPr lang="en-US" sz="1400" dirty="0"/>
              <a:t> </a:t>
            </a:r>
            <a:r>
              <a:rPr lang="en-US" sz="1400" dirty="0" err="1"/>
              <a:t>Papona</a:t>
            </a:r>
            <a:r>
              <a:rPr lang="en-US" sz="1400" dirty="0"/>
              <a:t> z </a:t>
            </a:r>
            <a:r>
              <a:rPr lang="en-US" sz="1400" dirty="0" err="1"/>
              <a:t>roku</a:t>
            </a:r>
            <a:r>
              <a:rPr lang="en-US" sz="1400" dirty="0"/>
              <a:t> 1556</a:t>
            </a:r>
            <a:r>
              <a:rPr lang="cs-CZ" sz="1400" dirty="0"/>
              <a:t>)</a:t>
            </a:r>
          </a:p>
          <a:p>
            <a:pPr algn="just">
              <a:buFontTx/>
              <a:buChar char="-"/>
            </a:pPr>
            <a:r>
              <a:rPr lang="cs-CZ" sz="1400" dirty="0"/>
              <a:t>Německo - </a:t>
            </a:r>
            <a:r>
              <a:rPr lang="en-US" sz="1400" dirty="0" err="1"/>
              <a:t>úřední</a:t>
            </a:r>
            <a:r>
              <a:rPr lang="cs-CZ" sz="1400" dirty="0" err="1"/>
              <a:t>ci</a:t>
            </a:r>
            <a:r>
              <a:rPr lang="en-US" sz="1400" dirty="0"/>
              <a:t> </a:t>
            </a:r>
            <a:r>
              <a:rPr lang="en-US" sz="1400" dirty="0" err="1"/>
              <a:t>říšského</a:t>
            </a:r>
            <a:r>
              <a:rPr lang="en-US" sz="1400" dirty="0"/>
              <a:t> </a:t>
            </a:r>
            <a:r>
              <a:rPr lang="en-US" sz="1400" dirty="0" err="1"/>
              <a:t>komorního</a:t>
            </a:r>
            <a:r>
              <a:rPr lang="en-US" sz="1400" dirty="0"/>
              <a:t> </a:t>
            </a:r>
            <a:r>
              <a:rPr lang="en-US" sz="1400" dirty="0" err="1"/>
              <a:t>soudu</a:t>
            </a:r>
            <a:r>
              <a:rPr lang="en-US" sz="1400" dirty="0"/>
              <a:t> </a:t>
            </a:r>
            <a:r>
              <a:rPr lang="en-US" sz="1400" i="1" dirty="0"/>
              <a:t>(„</a:t>
            </a:r>
            <a:r>
              <a:rPr lang="en-US" sz="1400" i="1" dirty="0" err="1"/>
              <a:t>Reichskammergericht</a:t>
            </a:r>
            <a:r>
              <a:rPr lang="en-US" sz="1400" i="1" dirty="0"/>
              <a:t>“)</a:t>
            </a:r>
            <a:r>
              <a:rPr lang="en-US" sz="1400" dirty="0"/>
              <a:t> </a:t>
            </a:r>
            <a:r>
              <a:rPr lang="cs-CZ" sz="1400" dirty="0"/>
              <a:t>- </a:t>
            </a:r>
            <a:r>
              <a:rPr lang="en-US" sz="1400" dirty="0" err="1"/>
              <a:t>publikování</a:t>
            </a:r>
            <a:r>
              <a:rPr lang="en-US" sz="1400" dirty="0"/>
              <a:t> </a:t>
            </a:r>
            <a:r>
              <a:rPr lang="en-US" sz="1400" dirty="0" err="1"/>
              <a:t>sbírek</a:t>
            </a:r>
            <a:r>
              <a:rPr lang="en-US" sz="1400" dirty="0"/>
              <a:t> </a:t>
            </a:r>
            <a:r>
              <a:rPr lang="en-US" sz="1400" dirty="0" err="1"/>
              <a:t>rozhodnutí</a:t>
            </a:r>
            <a:r>
              <a:rPr lang="en-US" sz="1400" dirty="0"/>
              <a:t> </a:t>
            </a:r>
            <a:r>
              <a:rPr lang="en-US" sz="1400" dirty="0" err="1"/>
              <a:t>až</a:t>
            </a:r>
            <a:r>
              <a:rPr lang="en-US" sz="1400" dirty="0"/>
              <a:t> </a:t>
            </a:r>
            <a:r>
              <a:rPr lang="en-US" sz="1400" dirty="0" err="1"/>
              <a:t>po</a:t>
            </a:r>
            <a:r>
              <a:rPr lang="en-US" sz="1400" dirty="0"/>
              <a:t> </a:t>
            </a:r>
            <a:r>
              <a:rPr lang="en-US" sz="1400" dirty="0" err="1"/>
              <a:t>roce</a:t>
            </a:r>
            <a:r>
              <a:rPr lang="en-US" sz="1400" dirty="0"/>
              <a:t> 1600</a:t>
            </a:r>
            <a:endParaRPr lang="cs-CZ" sz="1400" dirty="0"/>
          </a:p>
          <a:p>
            <a:pPr algn="just">
              <a:buFontTx/>
              <a:buChar char="-"/>
            </a:pPr>
            <a:r>
              <a:rPr lang="cs-CZ" sz="1400" dirty="0"/>
              <a:t>U.S. – konec 18. století – „</a:t>
            </a:r>
            <a:r>
              <a:rPr lang="cs-CZ" sz="1400" i="1" dirty="0"/>
              <a:t>(United </a:t>
            </a:r>
            <a:r>
              <a:rPr lang="cs-CZ" sz="1400" i="1" dirty="0" err="1"/>
              <a:t>States</a:t>
            </a:r>
            <a:r>
              <a:rPr lang="cs-CZ" sz="1400" i="1" dirty="0"/>
              <a:t>) </a:t>
            </a:r>
            <a:r>
              <a:rPr lang="en-US" sz="1400" i="1" dirty="0"/>
              <a:t>Reports of Cases</a:t>
            </a:r>
            <a:r>
              <a:rPr lang="cs-CZ" sz="1400" i="1" dirty="0"/>
              <a:t>“ – </a:t>
            </a:r>
            <a:r>
              <a:rPr lang="cs-CZ" sz="1400" dirty="0"/>
              <a:t>od 1817 oficiální </a:t>
            </a:r>
            <a:r>
              <a:rPr lang="en-US" sz="1400" i="1" dirty="0"/>
              <a:t>„Reporter of Decisions“</a:t>
            </a:r>
            <a:endParaRPr lang="cs-CZ" sz="1400" i="1" dirty="0"/>
          </a:p>
          <a:p>
            <a:pPr algn="just">
              <a:buFontTx/>
              <a:buChar char="-"/>
            </a:pPr>
            <a:r>
              <a:rPr lang="en-US" sz="1400" i="1" dirty="0" err="1"/>
              <a:t>t</a:t>
            </a:r>
            <a:r>
              <a:rPr lang="en-US" sz="1400" dirty="0" err="1"/>
              <a:t>zv</a:t>
            </a:r>
            <a:r>
              <a:rPr lang="en-US" sz="1400" dirty="0"/>
              <a:t>. </a:t>
            </a:r>
            <a:r>
              <a:rPr lang="en-US" sz="1400" i="1" dirty="0"/>
              <a:t>National Reporter </a:t>
            </a:r>
            <a:r>
              <a:rPr lang="en-US" sz="1400" i="1" dirty="0" err="1"/>
              <a:t>Syst</a:t>
            </a:r>
            <a:r>
              <a:rPr lang="cs-CZ" sz="1400" i="1" dirty="0"/>
              <a:t>e</a:t>
            </a:r>
            <a:r>
              <a:rPr lang="en-US" sz="1400" i="1" dirty="0"/>
              <a:t>m</a:t>
            </a:r>
            <a:r>
              <a:rPr lang="cs-CZ" sz="1400" i="1" dirty="0"/>
              <a:t> -</a:t>
            </a:r>
            <a:r>
              <a:rPr lang="en-US" sz="1400" dirty="0"/>
              <a:t> </a:t>
            </a:r>
            <a:r>
              <a:rPr lang="en-US" sz="1400" dirty="0" err="1"/>
              <a:t>roce</a:t>
            </a:r>
            <a:r>
              <a:rPr lang="en-US" sz="1400" dirty="0"/>
              <a:t> 1879 </a:t>
            </a:r>
            <a:r>
              <a:rPr lang="en-US" sz="1400" dirty="0" err="1"/>
              <a:t>judikaturu</a:t>
            </a:r>
            <a:r>
              <a:rPr lang="en-US" sz="1400" dirty="0"/>
              <a:t> </a:t>
            </a:r>
            <a:r>
              <a:rPr lang="en-US" sz="1400" dirty="0" err="1"/>
              <a:t>soudů</a:t>
            </a:r>
            <a:r>
              <a:rPr lang="en-US" sz="1400" dirty="0"/>
              <a:t> </a:t>
            </a:r>
            <a:r>
              <a:rPr lang="en-US" sz="1400" dirty="0" err="1"/>
              <a:t>jednotlivých</a:t>
            </a:r>
            <a:r>
              <a:rPr lang="en-US" sz="1400" dirty="0"/>
              <a:t> </a:t>
            </a:r>
            <a:r>
              <a:rPr lang="en-US" sz="1400" dirty="0" err="1"/>
              <a:t>států</a:t>
            </a:r>
            <a:endParaRPr lang="cs-CZ" sz="1400" dirty="0"/>
          </a:p>
          <a:p>
            <a:pPr algn="just">
              <a:buFontTx/>
              <a:buChar char="-"/>
            </a:pPr>
            <a:endParaRPr lang="cs-CZ" sz="1400" dirty="0"/>
          </a:p>
          <a:p>
            <a:pPr marL="0" indent="0" algn="just">
              <a:buNone/>
            </a:pPr>
            <a:r>
              <a:rPr lang="cs-CZ" sz="1400" b="1" dirty="0"/>
              <a:t>X </a:t>
            </a:r>
            <a:r>
              <a:rPr lang="cs-CZ" sz="1400" dirty="0"/>
              <a:t>přelom</a:t>
            </a:r>
            <a:r>
              <a:rPr lang="cs-CZ" sz="1400" b="1" dirty="0"/>
              <a:t> </a:t>
            </a:r>
            <a:r>
              <a:rPr lang="cs-CZ" sz="1400" dirty="0"/>
              <a:t>– nový systém - </a:t>
            </a:r>
            <a:r>
              <a:rPr lang="en-US" sz="1400" dirty="0"/>
              <a:t>od </a:t>
            </a:r>
            <a:r>
              <a:rPr lang="en-US" sz="1400" dirty="0" err="1"/>
              <a:t>konce</a:t>
            </a:r>
            <a:r>
              <a:rPr lang="en-US" sz="1400" dirty="0"/>
              <a:t> 18. </a:t>
            </a:r>
            <a:r>
              <a:rPr lang="en-US" sz="1400" dirty="0" err="1"/>
              <a:t>století</a:t>
            </a:r>
            <a:r>
              <a:rPr lang="en-US" sz="1400" dirty="0"/>
              <a:t> a </a:t>
            </a:r>
            <a:r>
              <a:rPr lang="en-US" sz="1400" dirty="0" err="1"/>
              <a:t>počátku</a:t>
            </a:r>
            <a:r>
              <a:rPr lang="en-US" sz="1400" dirty="0"/>
              <a:t> 19. </a:t>
            </a:r>
            <a:r>
              <a:rPr lang="en-US" sz="1400" dirty="0" err="1"/>
              <a:t>století</a:t>
            </a:r>
            <a:r>
              <a:rPr lang="en-US" sz="1400" dirty="0"/>
              <a:t> </a:t>
            </a:r>
            <a:endParaRPr lang="cs-CZ" sz="1400" dirty="0"/>
          </a:p>
          <a:p>
            <a:pPr algn="just">
              <a:buFontTx/>
              <a:buChar char="-"/>
            </a:pPr>
            <a:r>
              <a:rPr lang="cs-CZ" sz="1400" dirty="0"/>
              <a:t>absolutistický důvod - </a:t>
            </a:r>
            <a:r>
              <a:rPr lang="en-US" sz="1400" dirty="0" err="1"/>
              <a:t>soudy</a:t>
            </a:r>
            <a:r>
              <a:rPr lang="en-US" sz="1400" dirty="0"/>
              <a:t> </a:t>
            </a:r>
            <a:r>
              <a:rPr lang="en-US" sz="1400" dirty="0" err="1"/>
              <a:t>nuceny</a:t>
            </a:r>
            <a:r>
              <a:rPr lang="cs-CZ" sz="1400" dirty="0"/>
              <a:t>  </a:t>
            </a:r>
            <a:r>
              <a:rPr lang="en-US" sz="1400" dirty="0"/>
              <a:t>k  </a:t>
            </a:r>
            <a:r>
              <a:rPr lang="en-US" sz="1400" dirty="0" err="1"/>
              <a:t>písemnému</a:t>
            </a:r>
            <a:r>
              <a:rPr lang="en-US" sz="1400" dirty="0"/>
              <a:t> </a:t>
            </a:r>
            <a:r>
              <a:rPr lang="en-US" sz="1400" dirty="0" err="1"/>
              <a:t>zdůvodňování</a:t>
            </a:r>
            <a:r>
              <a:rPr lang="cs-CZ" sz="1400" dirty="0"/>
              <a:t> – kontrola výkonu soudnictví panovníkem</a:t>
            </a:r>
          </a:p>
          <a:p>
            <a:pPr algn="just">
              <a:buFontTx/>
              <a:buChar char="-"/>
            </a:pPr>
            <a:r>
              <a:rPr lang="cs-CZ" sz="1400" dirty="0"/>
              <a:t>moderní osvícenecký důvod – kontrola stran sporu a veřejnosti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5641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2000" b="1" dirty="0"/>
              <a:t>Historie publikace judikatury v českém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b="1" dirty="0"/>
          </a:p>
          <a:p>
            <a:r>
              <a:rPr lang="cs-CZ" sz="1600" b="1" dirty="0"/>
              <a:t>Středověk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Zdroje upravených soudních rozhodnutí:</a:t>
            </a:r>
          </a:p>
          <a:p>
            <a:r>
              <a:rPr lang="en-US" sz="1600" i="1" dirty="0" err="1"/>
              <a:t>sbírky</a:t>
            </a:r>
            <a:r>
              <a:rPr lang="en-US" sz="1600" i="1" dirty="0"/>
              <a:t> </a:t>
            </a:r>
            <a:r>
              <a:rPr lang="en-US" sz="1600" i="1" dirty="0" err="1"/>
              <a:t>nálezů</a:t>
            </a:r>
            <a:r>
              <a:rPr lang="en-US" sz="1600" i="1" dirty="0"/>
              <a:t> (</a:t>
            </a:r>
            <a:r>
              <a:rPr lang="en-US" sz="1600" i="1" dirty="0" err="1"/>
              <a:t>knihy</a:t>
            </a:r>
            <a:r>
              <a:rPr lang="en-US" sz="1600" i="1" dirty="0"/>
              <a:t> </a:t>
            </a:r>
            <a:r>
              <a:rPr lang="en-US" sz="1600" i="1" dirty="0" err="1"/>
              <a:t>nálezů</a:t>
            </a:r>
            <a:r>
              <a:rPr lang="en-US" sz="1600" i="1" dirty="0"/>
              <a:t>) - </a:t>
            </a:r>
            <a:r>
              <a:rPr lang="en-US" sz="1600" dirty="0" err="1"/>
              <a:t>jednotlivých</a:t>
            </a:r>
            <a:r>
              <a:rPr lang="en-US" sz="1600" dirty="0"/>
              <a:t> </a:t>
            </a:r>
            <a:r>
              <a:rPr lang="en-US" sz="1600" dirty="0" err="1"/>
              <a:t>soudů</a:t>
            </a:r>
            <a:r>
              <a:rPr lang="en-US" sz="1600" dirty="0"/>
              <a:t> </a:t>
            </a:r>
            <a:r>
              <a:rPr lang="en-US" sz="1600" dirty="0" err="1"/>
              <a:t>královských</a:t>
            </a:r>
            <a:r>
              <a:rPr lang="en-US" sz="1600" dirty="0"/>
              <a:t>, </a:t>
            </a:r>
            <a:r>
              <a:rPr lang="en-US" sz="1600" dirty="0" err="1"/>
              <a:t>komorního</a:t>
            </a:r>
            <a:r>
              <a:rPr lang="en-US" sz="1600" dirty="0"/>
              <a:t> a </a:t>
            </a:r>
            <a:r>
              <a:rPr lang="en-US" sz="1600" dirty="0" err="1"/>
              <a:t>hejtmanského</a:t>
            </a:r>
            <a:r>
              <a:rPr lang="en-US" sz="1600" dirty="0"/>
              <a:t> </a:t>
            </a:r>
            <a:r>
              <a:rPr lang="en-US" sz="1600" dirty="0" err="1"/>
              <a:t>tzv.</a:t>
            </a:r>
            <a:r>
              <a:rPr lang="en-US" sz="1600" i="1" dirty="0" err="1"/>
              <a:t>registry</a:t>
            </a:r>
            <a:r>
              <a:rPr lang="cs-CZ" sz="1600" i="1" dirty="0"/>
              <a:t> </a:t>
            </a:r>
            <a:r>
              <a:rPr lang="cs-CZ" sz="1600" dirty="0"/>
              <a:t>-  později přepsány do </a:t>
            </a:r>
            <a:r>
              <a:rPr lang="en-US" sz="1600" dirty="0" err="1"/>
              <a:t>knih</a:t>
            </a:r>
            <a:r>
              <a:rPr lang="en-US" sz="1600" dirty="0"/>
              <a:t> </a:t>
            </a:r>
            <a:r>
              <a:rPr lang="en-US" sz="1600" dirty="0" err="1"/>
              <a:t>citačních</a:t>
            </a:r>
            <a:r>
              <a:rPr lang="en-US" sz="1600" dirty="0"/>
              <a:t> - </a:t>
            </a:r>
            <a:r>
              <a:rPr lang="en-US" sz="1600" i="1" dirty="0"/>
              <a:t>„</a:t>
            </a:r>
            <a:r>
              <a:rPr lang="en-US" sz="1600" i="1" dirty="0" err="1"/>
              <a:t>Libri</a:t>
            </a:r>
            <a:r>
              <a:rPr lang="en-US" sz="1600" i="1" dirty="0"/>
              <a:t> </a:t>
            </a:r>
            <a:r>
              <a:rPr lang="en-US" sz="1600" i="1" dirty="0" err="1"/>
              <a:t>Citationum</a:t>
            </a:r>
            <a:r>
              <a:rPr lang="en-US" sz="1600" i="1" dirty="0"/>
              <a:t>“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/>
              <a:t>        soudy –“obecné nálezy“ – primární prameny práva - zapisovali písař, registrátor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právní (městské) knihy – např.  </a:t>
            </a:r>
            <a:r>
              <a:rPr lang="en-US" sz="1600" i="1" dirty="0" err="1"/>
              <a:t>Sbírka</a:t>
            </a:r>
            <a:r>
              <a:rPr lang="en-US" sz="1600" i="1" dirty="0"/>
              <a:t> </a:t>
            </a:r>
            <a:r>
              <a:rPr lang="en-US" sz="1600" i="1" dirty="0" err="1"/>
              <a:t>brněnského</a:t>
            </a:r>
            <a:r>
              <a:rPr lang="en-US" sz="1600" i="1" dirty="0"/>
              <a:t> </a:t>
            </a:r>
            <a:r>
              <a:rPr lang="en-US" sz="1600" i="1" dirty="0" err="1"/>
              <a:t>městského</a:t>
            </a:r>
            <a:r>
              <a:rPr lang="en-US" sz="1600" i="1" dirty="0"/>
              <a:t> </a:t>
            </a:r>
            <a:r>
              <a:rPr lang="en-US" sz="1600" i="1" dirty="0" err="1"/>
              <a:t>soudu</a:t>
            </a:r>
            <a:r>
              <a:rPr lang="en-US" sz="1600" i="1" dirty="0"/>
              <a:t> </a:t>
            </a:r>
            <a:r>
              <a:rPr lang="en-US" sz="1600" i="1" dirty="0" err="1"/>
              <a:t>písaře</a:t>
            </a:r>
            <a:r>
              <a:rPr lang="en-US" sz="1600" i="1" dirty="0"/>
              <a:t> Jana</a:t>
            </a:r>
            <a:r>
              <a:rPr lang="en-US" sz="1600" dirty="0"/>
              <a:t> </a:t>
            </a:r>
            <a:r>
              <a:rPr lang="en-US" sz="1600" dirty="0" err="1"/>
              <a:t>nebo</a:t>
            </a:r>
            <a:r>
              <a:rPr lang="en-US" sz="1600" dirty="0"/>
              <a:t> </a:t>
            </a:r>
            <a:r>
              <a:rPr lang="en-US" sz="1600" dirty="0" err="1"/>
              <a:t>kniha</a:t>
            </a:r>
            <a:r>
              <a:rPr lang="en-US" sz="1600" dirty="0"/>
              <a:t> </a:t>
            </a:r>
            <a:r>
              <a:rPr lang="en-US" sz="1600" dirty="0" err="1"/>
              <a:t>šefů</a:t>
            </a:r>
            <a:r>
              <a:rPr lang="en-US" sz="1600" dirty="0"/>
              <a:t> </a:t>
            </a:r>
            <a:r>
              <a:rPr lang="en-US" sz="1600" i="1" dirty="0"/>
              <a:t>„</a:t>
            </a:r>
            <a:r>
              <a:rPr lang="en-US" sz="1600" i="1" dirty="0" err="1"/>
              <a:t>Schaeffenbuch</a:t>
            </a:r>
            <a:r>
              <a:rPr lang="en-US" sz="1600" i="1" dirty="0"/>
              <a:t>”</a:t>
            </a:r>
            <a:r>
              <a:rPr lang="cs-CZ" sz="1600" dirty="0"/>
              <a:t> </a:t>
            </a:r>
          </a:p>
          <a:p>
            <a:endParaRPr lang="cs-CZ" sz="1600" dirty="0"/>
          </a:p>
          <a:p>
            <a:r>
              <a:rPr lang="cs-CZ" sz="1600" dirty="0"/>
              <a:t>z</a:t>
            </a:r>
            <a:r>
              <a:rPr lang="en-US" sz="1600" dirty="0" err="1"/>
              <a:t>emské</a:t>
            </a:r>
            <a:r>
              <a:rPr lang="en-US" sz="1600" dirty="0"/>
              <a:t> </a:t>
            </a:r>
            <a:r>
              <a:rPr lang="en-US" sz="1600" dirty="0" err="1"/>
              <a:t>desky</a:t>
            </a:r>
            <a:r>
              <a:rPr lang="en-US" sz="1600" dirty="0"/>
              <a:t> – </a:t>
            </a:r>
            <a:r>
              <a:rPr lang="en-US" sz="1600" dirty="0" err="1"/>
              <a:t>řady</a:t>
            </a:r>
            <a:r>
              <a:rPr lang="en-US" sz="1600" dirty="0"/>
              <a:t> (</a:t>
            </a:r>
            <a:r>
              <a:rPr lang="en-US" sz="1600" dirty="0" err="1"/>
              <a:t>kvaterny</a:t>
            </a:r>
            <a:r>
              <a:rPr lang="en-US" sz="1600" dirty="0"/>
              <a:t>) - </a:t>
            </a:r>
            <a:r>
              <a:rPr lang="en-US" sz="1600" dirty="0" err="1"/>
              <a:t>desky</a:t>
            </a:r>
            <a:r>
              <a:rPr lang="en-US" sz="1600" dirty="0"/>
              <a:t> </a:t>
            </a:r>
            <a:r>
              <a:rPr lang="en-US" sz="1600" dirty="0" err="1"/>
              <a:t>trhové</a:t>
            </a:r>
            <a:r>
              <a:rPr lang="en-US" sz="1600" dirty="0"/>
              <a:t>, </a:t>
            </a:r>
            <a:r>
              <a:rPr lang="en-US" sz="1600" dirty="0" err="1"/>
              <a:t>zápisové</a:t>
            </a:r>
            <a:r>
              <a:rPr lang="en-US" sz="1600" dirty="0"/>
              <a:t>, </a:t>
            </a:r>
            <a:r>
              <a:rPr lang="en-US" sz="1600" dirty="0" err="1"/>
              <a:t>památné</a:t>
            </a:r>
            <a:r>
              <a:rPr lang="en-US" sz="1600" dirty="0"/>
              <a:t>, </a:t>
            </a:r>
            <a:r>
              <a:rPr lang="en-US" sz="1600" dirty="0" err="1"/>
              <a:t>půhonné</a:t>
            </a:r>
            <a:r>
              <a:rPr lang="en-US" sz="1600" dirty="0"/>
              <a:t>, </a:t>
            </a:r>
            <a:r>
              <a:rPr lang="en-US" sz="1600" dirty="0" err="1"/>
              <a:t>pomocné</a:t>
            </a:r>
            <a:r>
              <a:rPr lang="cs-CZ" sz="1600" dirty="0"/>
              <a:t> (minimálně od roku 1316)</a:t>
            </a:r>
          </a:p>
          <a:p>
            <a:endParaRPr lang="cs-CZ" sz="1600" dirty="0"/>
          </a:p>
          <a:p>
            <a:r>
              <a:rPr lang="cs-CZ" sz="1600" dirty="0"/>
              <a:t>zemská zřízení </a:t>
            </a:r>
            <a:r>
              <a:rPr lang="cs-CZ" sz="1600" i="1" dirty="0"/>
              <a:t>- </a:t>
            </a:r>
            <a:r>
              <a:rPr lang="en-US" sz="1600" i="1" dirty="0" err="1"/>
              <a:t>Zemské</a:t>
            </a:r>
            <a:r>
              <a:rPr lang="en-US" sz="1600" i="1" dirty="0"/>
              <a:t> </a:t>
            </a:r>
            <a:r>
              <a:rPr lang="en-US" sz="1600" i="1" dirty="0" err="1"/>
              <a:t>zřízení</a:t>
            </a:r>
            <a:r>
              <a:rPr lang="en-US" sz="1600" i="1" dirty="0"/>
              <a:t> </a:t>
            </a:r>
            <a:r>
              <a:rPr lang="en-US" sz="1600" i="1" dirty="0" err="1"/>
              <a:t>moravské</a:t>
            </a:r>
            <a:r>
              <a:rPr lang="en-US" sz="1600" i="1" dirty="0"/>
              <a:t> – </a:t>
            </a:r>
            <a:r>
              <a:rPr lang="en-US" sz="1600" i="1" dirty="0" err="1"/>
              <a:t>po</a:t>
            </a:r>
            <a:r>
              <a:rPr lang="en-US" sz="1600" i="1" dirty="0"/>
              <a:t> 1535</a:t>
            </a:r>
          </a:p>
          <a:p>
            <a:pPr>
              <a:buFont typeface="+mj-lt"/>
              <a:buAutoNum type="arabicPeriod"/>
            </a:pPr>
            <a:endParaRPr lang="cs-CZ" sz="1600" dirty="0"/>
          </a:p>
          <a:p>
            <a:pPr>
              <a:buFont typeface="+mj-lt"/>
              <a:buAutoNum type="arabicPeriod"/>
            </a:pPr>
            <a:endParaRPr lang="cs-CZ" sz="1600" dirty="0"/>
          </a:p>
          <a:p>
            <a:pPr marL="0" indent="0">
              <a:buNone/>
            </a:pPr>
            <a:endParaRPr lang="cs-CZ" sz="1600" i="1" dirty="0"/>
          </a:p>
          <a:p>
            <a:pPr>
              <a:buFontTx/>
              <a:buChar char="-"/>
            </a:pPr>
            <a:endParaRPr lang="cs-CZ" sz="1600" dirty="0"/>
          </a:p>
          <a:p>
            <a:pPr>
              <a:buFontTx/>
              <a:buChar char="-"/>
            </a:pPr>
            <a:endParaRPr lang="cs-CZ" sz="1600" i="1" dirty="0"/>
          </a:p>
          <a:p>
            <a:pPr>
              <a:buFontTx/>
              <a:buChar char="-"/>
            </a:pPr>
            <a:endParaRPr lang="cs-CZ" sz="1600" dirty="0"/>
          </a:p>
          <a:p>
            <a:pPr>
              <a:buFontTx/>
              <a:buChar char="-"/>
            </a:pPr>
            <a:endParaRPr lang="cs-CZ" sz="1600" dirty="0"/>
          </a:p>
          <a:p>
            <a:pPr>
              <a:buFontTx/>
              <a:buChar char="-"/>
            </a:pPr>
            <a:endParaRPr lang="cs-CZ" sz="1600" dirty="0"/>
          </a:p>
          <a:p>
            <a:pPr>
              <a:buFontTx/>
              <a:buChar char="-"/>
            </a:pPr>
            <a:endParaRPr lang="cs-CZ" sz="1600" dirty="0"/>
          </a:p>
          <a:p>
            <a:pPr>
              <a:buFontTx/>
              <a:buChar char="-"/>
            </a:pPr>
            <a:endParaRPr lang="cs-CZ" sz="1600" b="1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7498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rmAutofit/>
          </a:bodyPr>
          <a:lstStyle/>
          <a:p>
            <a:r>
              <a:rPr lang="cs-CZ" sz="2000" b="1" dirty="0"/>
              <a:t>Historie publikace judikatury v českém prostředí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cs-CZ" sz="1600" b="1" dirty="0"/>
              <a:t>Moderní doba – konec 18. století a počátek 19. století</a:t>
            </a:r>
          </a:p>
          <a:p>
            <a:endParaRPr lang="cs-CZ" sz="1600" b="1" dirty="0"/>
          </a:p>
          <a:p>
            <a:r>
              <a:rPr lang="cs-CZ" sz="1600" b="1" dirty="0"/>
              <a:t>Rakouská monarchie </a:t>
            </a:r>
          </a:p>
          <a:p>
            <a:pPr marL="0" indent="0">
              <a:buNone/>
            </a:pPr>
            <a:r>
              <a:rPr lang="cs-CZ" sz="1600" dirty="0"/>
              <a:t>Neperiodické nárazové sborníky</a:t>
            </a:r>
          </a:p>
          <a:p>
            <a:pPr marL="0" indent="0">
              <a:buNone/>
            </a:pPr>
            <a:r>
              <a:rPr lang="cs-CZ" sz="1600" dirty="0"/>
              <a:t>Periodické sbírky až od 60. let 19. století, jako např.:	</a:t>
            </a:r>
            <a:endParaRPr lang="en-US" sz="1600" dirty="0"/>
          </a:p>
          <a:p>
            <a:pPr>
              <a:buFontTx/>
              <a:buChar char="-"/>
            </a:pPr>
            <a:r>
              <a:rPr lang="en-US" sz="1600" dirty="0" err="1"/>
              <a:t>tzv</a:t>
            </a:r>
            <a:r>
              <a:rPr lang="en-US" sz="1600" dirty="0"/>
              <a:t>. </a:t>
            </a:r>
            <a:r>
              <a:rPr lang="en-US" sz="1600" i="1" dirty="0" err="1"/>
              <a:t>Kniha</a:t>
            </a:r>
            <a:r>
              <a:rPr lang="en-US" sz="1600" i="1" dirty="0"/>
              <a:t> </a:t>
            </a:r>
            <a:r>
              <a:rPr lang="en-US" sz="1600" i="1" dirty="0" err="1"/>
              <a:t>judikátů</a:t>
            </a:r>
            <a:r>
              <a:rPr lang="en-US" sz="1600" b="1" dirty="0"/>
              <a:t> </a:t>
            </a:r>
            <a:r>
              <a:rPr lang="en-US" sz="1600" i="1" dirty="0"/>
              <a:t>(„</a:t>
            </a:r>
            <a:r>
              <a:rPr lang="en-US" sz="1600" i="1" dirty="0" err="1"/>
              <a:t>Judikatenbuch</a:t>
            </a:r>
            <a:r>
              <a:rPr lang="en-US" sz="1600" i="1" dirty="0"/>
              <a:t>“)</a:t>
            </a:r>
            <a:r>
              <a:rPr lang="en-US" sz="1600" dirty="0"/>
              <a:t>, </a:t>
            </a:r>
            <a:r>
              <a:rPr lang="en-US" sz="1600" dirty="0" err="1"/>
              <a:t>původně</a:t>
            </a:r>
            <a:r>
              <a:rPr lang="en-US" sz="1600" dirty="0"/>
              <a:t> se </a:t>
            </a:r>
            <a:r>
              <a:rPr lang="en-US" sz="1600" dirty="0" err="1"/>
              <a:t>jmenovala</a:t>
            </a:r>
            <a:r>
              <a:rPr lang="en-US" sz="1600" dirty="0"/>
              <a:t> </a:t>
            </a:r>
            <a:r>
              <a:rPr lang="en-US" sz="1600" i="1" dirty="0" err="1"/>
              <a:t>Praejudizienbuch</a:t>
            </a:r>
            <a:endParaRPr lang="en-US" sz="1600" i="1" dirty="0"/>
          </a:p>
          <a:p>
            <a:pPr>
              <a:buFontTx/>
              <a:buChar char="-"/>
            </a:pPr>
            <a:r>
              <a:rPr lang="en-US" sz="1600" i="1"/>
              <a:t>sbírka</a:t>
            </a:r>
            <a:r>
              <a:rPr lang="en-US" sz="1600" i="1" dirty="0"/>
              <a:t> Glaser-Unger</a:t>
            </a:r>
            <a:r>
              <a:rPr lang="cs-CZ" sz="1600" i="1" dirty="0"/>
              <a:t> </a:t>
            </a:r>
            <a:r>
              <a:rPr lang="cs-CZ" sz="1600" dirty="0"/>
              <a:t>nebo</a:t>
            </a:r>
            <a:r>
              <a:rPr lang="en-US" sz="1600" dirty="0"/>
              <a:t> </a:t>
            </a:r>
            <a:r>
              <a:rPr lang="cs-CZ" sz="1600" i="1" dirty="0"/>
              <a:t>s</a:t>
            </a:r>
            <a:r>
              <a:rPr lang="en-US" sz="1600" i="1" dirty="0" err="1"/>
              <a:t>bírka</a:t>
            </a:r>
            <a:r>
              <a:rPr lang="en-US" sz="1600" i="1" dirty="0"/>
              <a:t> </a:t>
            </a:r>
            <a:r>
              <a:rPr lang="en-US" sz="1600" i="1" dirty="0" err="1"/>
              <a:t>Budwinski</a:t>
            </a:r>
            <a:endParaRPr lang="cs-CZ" sz="1600" i="1" dirty="0"/>
          </a:p>
          <a:p>
            <a:pPr marL="0" indent="0">
              <a:buNone/>
            </a:pPr>
            <a:r>
              <a:rPr lang="cs-CZ" sz="1600" dirty="0"/>
              <a:t>Vzorové sbírky do dnešní doby – právní věty atd.</a:t>
            </a:r>
          </a:p>
          <a:p>
            <a:pPr marL="0" indent="0">
              <a:buNone/>
            </a:pPr>
            <a:endParaRPr lang="cs-CZ" sz="1600" b="1" dirty="0"/>
          </a:p>
          <a:p>
            <a:r>
              <a:rPr lang="cs-CZ" sz="1700" b="1" dirty="0"/>
              <a:t>Vznik republiky po roce 1918</a:t>
            </a:r>
          </a:p>
          <a:p>
            <a:pPr>
              <a:buFontTx/>
              <a:buChar char="-"/>
            </a:pPr>
            <a:r>
              <a:rPr lang="cs-CZ" sz="1700" dirty="0"/>
              <a:t>kontinuita právního řádu i publikace soudních rozhodnutí</a:t>
            </a:r>
          </a:p>
          <a:p>
            <a:pPr>
              <a:buFontTx/>
              <a:buChar char="-"/>
            </a:pPr>
            <a:r>
              <a:rPr lang="cs-CZ" sz="1700" dirty="0"/>
              <a:t>vznik nových (a konečně) českých sbírek rozhodnutí</a:t>
            </a:r>
          </a:p>
          <a:p>
            <a:pPr>
              <a:buFontTx/>
              <a:buChar char="-"/>
            </a:pPr>
            <a:r>
              <a:rPr lang="cs-CZ" sz="1700" dirty="0"/>
              <a:t>sbírky oficiální, polooficiální a soukromé</a:t>
            </a:r>
          </a:p>
          <a:p>
            <a:pPr>
              <a:buFontTx/>
              <a:buChar char="-"/>
            </a:pPr>
            <a:r>
              <a:rPr lang="en-US" sz="1700" i="1" dirty="0" err="1"/>
              <a:t>Sbírka</a:t>
            </a:r>
            <a:r>
              <a:rPr lang="en-US" sz="1700" i="1" dirty="0"/>
              <a:t> </a:t>
            </a:r>
            <a:r>
              <a:rPr lang="en-US" sz="1700" i="1" dirty="0" err="1"/>
              <a:t>rozhodnutí</a:t>
            </a:r>
            <a:r>
              <a:rPr lang="en-US" sz="1700" i="1" dirty="0"/>
              <a:t> </a:t>
            </a:r>
            <a:r>
              <a:rPr lang="en-US" sz="1700" i="1" dirty="0" err="1"/>
              <a:t>nejvyšších</a:t>
            </a:r>
            <a:r>
              <a:rPr lang="en-US" sz="1700" i="1" dirty="0"/>
              <a:t> </a:t>
            </a:r>
            <a:r>
              <a:rPr lang="en-US" sz="1700" i="1" dirty="0" err="1"/>
              <a:t>stolic</a:t>
            </a:r>
            <a:r>
              <a:rPr lang="en-US" sz="1700" i="1" dirty="0"/>
              <a:t> </a:t>
            </a:r>
            <a:r>
              <a:rPr lang="en-US" sz="1700" i="1" dirty="0" err="1"/>
              <a:t>soudních</a:t>
            </a:r>
            <a:r>
              <a:rPr lang="en-US" sz="1700" i="1" dirty="0"/>
              <a:t> </a:t>
            </a:r>
            <a:r>
              <a:rPr lang="en-US" sz="1700" i="1" dirty="0" err="1"/>
              <a:t>republiky</a:t>
            </a:r>
            <a:r>
              <a:rPr lang="en-US" sz="1700" i="1" dirty="0"/>
              <a:t> </a:t>
            </a:r>
            <a:r>
              <a:rPr lang="en-US" sz="1700" i="1" dirty="0" err="1"/>
              <a:t>československé</a:t>
            </a:r>
            <a:r>
              <a:rPr lang="cs-CZ" sz="1700" i="1" dirty="0"/>
              <a:t> – nakl. Tomsa – od 1921 (zpětně rozhodnutí od 1919)</a:t>
            </a:r>
          </a:p>
          <a:p>
            <a:pPr>
              <a:buFontTx/>
              <a:buChar char="-"/>
            </a:pPr>
            <a:r>
              <a:rPr lang="cs-CZ" sz="1700" dirty="0"/>
              <a:t>tzv. </a:t>
            </a:r>
            <a:r>
              <a:rPr lang="cs-CZ" sz="1700" i="1" dirty="0"/>
              <a:t>Sbírka Vážného – </a:t>
            </a:r>
            <a:r>
              <a:rPr lang="cs-CZ" sz="1700" dirty="0"/>
              <a:t>NS - až do roku 1948 - řada civilní a trestní</a:t>
            </a:r>
          </a:p>
          <a:p>
            <a:pPr>
              <a:buFontTx/>
              <a:buChar char="-"/>
            </a:pPr>
            <a:r>
              <a:rPr lang="cs-CZ" sz="1700" dirty="0"/>
              <a:t>tzv. </a:t>
            </a:r>
            <a:r>
              <a:rPr lang="cs-CZ" sz="1700" i="1" dirty="0"/>
              <a:t>Sbírka Bohuslavova – </a:t>
            </a:r>
            <a:r>
              <a:rPr lang="cs-CZ" sz="1700" dirty="0"/>
              <a:t>NSS - až do roku 1948 – řada finanční a administrativní</a:t>
            </a:r>
          </a:p>
          <a:p>
            <a:pPr>
              <a:buFontTx/>
              <a:buChar char="-"/>
            </a:pPr>
            <a:r>
              <a:rPr lang="cs-CZ" sz="1700" dirty="0"/>
              <a:t>další prvorepublikové sbírky – např. </a:t>
            </a:r>
            <a:r>
              <a:rPr lang="en-US" sz="1700" i="1" dirty="0" err="1"/>
              <a:t>Sbírk</a:t>
            </a:r>
            <a:r>
              <a:rPr lang="cs-CZ" sz="1700" i="1" dirty="0"/>
              <a:t>a</a:t>
            </a:r>
            <a:r>
              <a:rPr lang="en-US" sz="1700" i="1" dirty="0"/>
              <a:t> </a:t>
            </a:r>
            <a:r>
              <a:rPr lang="en-US" sz="1700" i="1" dirty="0" err="1"/>
              <a:t>rozhodnutí</a:t>
            </a:r>
            <a:r>
              <a:rPr lang="en-US" sz="1700" i="1" dirty="0"/>
              <a:t> </a:t>
            </a:r>
            <a:r>
              <a:rPr lang="en-US" sz="1700" i="1" dirty="0" err="1"/>
              <a:t>vrchních</a:t>
            </a:r>
            <a:r>
              <a:rPr lang="en-US" sz="1700" i="1" dirty="0"/>
              <a:t> a </a:t>
            </a:r>
            <a:r>
              <a:rPr lang="en-US" sz="1700" i="1" dirty="0" err="1"/>
              <a:t>krajských</a:t>
            </a:r>
            <a:r>
              <a:rPr lang="en-US" sz="1700" i="1" dirty="0"/>
              <a:t> </a:t>
            </a:r>
            <a:r>
              <a:rPr lang="en-US" sz="1700" i="1" dirty="0" err="1"/>
              <a:t>soudů</a:t>
            </a:r>
            <a:r>
              <a:rPr lang="en-US" sz="1700" i="1" dirty="0"/>
              <a:t> </a:t>
            </a:r>
            <a:r>
              <a:rPr lang="en-US" sz="1700" i="1" dirty="0" err="1"/>
              <a:t>zemí</a:t>
            </a:r>
            <a:r>
              <a:rPr lang="en-US" sz="1700" i="1" dirty="0"/>
              <a:t> </a:t>
            </a:r>
            <a:r>
              <a:rPr lang="en-US" sz="1700" i="1" dirty="0" err="1"/>
              <a:t>České</a:t>
            </a:r>
            <a:r>
              <a:rPr lang="en-US" sz="1700" i="1" dirty="0"/>
              <a:t>, </a:t>
            </a:r>
            <a:r>
              <a:rPr lang="en-US" sz="1700" i="1" dirty="0" err="1"/>
              <a:t>Moravskoslezské</a:t>
            </a:r>
            <a:r>
              <a:rPr lang="en-US" sz="1700" i="1" dirty="0"/>
              <a:t> </a:t>
            </a:r>
            <a:r>
              <a:rPr lang="en-US" sz="1700" i="1" dirty="0" err="1"/>
              <a:t>i</a:t>
            </a:r>
            <a:r>
              <a:rPr lang="en-US" sz="1700" i="1" dirty="0"/>
              <a:t> </a:t>
            </a:r>
            <a:r>
              <a:rPr lang="en-US" sz="1700" i="1" dirty="0" err="1"/>
              <a:t>Slovenské</a:t>
            </a:r>
            <a:r>
              <a:rPr lang="en-US" sz="1700" i="1" dirty="0"/>
              <a:t> a </a:t>
            </a:r>
            <a:r>
              <a:rPr lang="en-US" sz="1700" i="1" dirty="0" err="1"/>
              <a:t>Podkarpatskoruské</a:t>
            </a:r>
            <a:r>
              <a:rPr lang="en-US" sz="1700" i="1" dirty="0"/>
              <a:t> </a:t>
            </a:r>
            <a:r>
              <a:rPr lang="en-US" sz="1700" i="1" dirty="0" err="1"/>
              <a:t>ve</a:t>
            </a:r>
            <a:r>
              <a:rPr lang="en-US" sz="1700" i="1" dirty="0"/>
              <a:t> </a:t>
            </a:r>
            <a:r>
              <a:rPr lang="en-US" sz="1700" i="1" dirty="0" err="1"/>
              <a:t>věcech</a:t>
            </a:r>
            <a:r>
              <a:rPr lang="en-US" sz="1700" i="1" dirty="0"/>
              <a:t> </a:t>
            </a:r>
            <a:r>
              <a:rPr lang="en-US" sz="1700" i="1" dirty="0" err="1"/>
              <a:t>civilních</a:t>
            </a:r>
            <a:r>
              <a:rPr lang="cs-CZ" sz="1700" dirty="0"/>
              <a:t>  - </a:t>
            </a:r>
            <a:r>
              <a:rPr lang="en-US" sz="1700" dirty="0" err="1"/>
              <a:t>Sedláč</a:t>
            </a:r>
            <a:r>
              <a:rPr lang="cs-CZ" sz="1700" dirty="0" err="1"/>
              <a:t>ek</a:t>
            </a:r>
            <a:r>
              <a:rPr lang="en-US" sz="1700" dirty="0"/>
              <a:t> a </a:t>
            </a:r>
            <a:r>
              <a:rPr lang="cs-CZ" sz="1700" dirty="0"/>
              <a:t>Rouček</a:t>
            </a:r>
          </a:p>
          <a:p>
            <a:pPr>
              <a:buFontTx/>
              <a:buChar char="-"/>
            </a:pPr>
            <a:r>
              <a:rPr lang="cs-CZ" sz="1700" dirty="0"/>
              <a:t>Slovensko</a:t>
            </a:r>
            <a:r>
              <a:rPr lang="cs-CZ" sz="1700" i="1" dirty="0"/>
              <a:t> - </a:t>
            </a:r>
            <a:r>
              <a:rPr lang="en-US" sz="1700" i="1" dirty="0" err="1"/>
              <a:t>Úradná</a:t>
            </a:r>
            <a:r>
              <a:rPr lang="en-US" sz="1700" i="1" dirty="0"/>
              <a:t> </a:t>
            </a:r>
            <a:r>
              <a:rPr lang="en-US" sz="1700" i="1" dirty="0" err="1"/>
              <a:t>zbierka</a:t>
            </a:r>
            <a:r>
              <a:rPr lang="en-US" sz="1700" i="1" dirty="0"/>
              <a:t> </a:t>
            </a:r>
            <a:r>
              <a:rPr lang="en-US" sz="1700" i="1" dirty="0" err="1"/>
              <a:t>Najvyššieho</a:t>
            </a:r>
            <a:r>
              <a:rPr lang="en-US" sz="1700" i="1" dirty="0"/>
              <a:t> </a:t>
            </a:r>
            <a:r>
              <a:rPr lang="en-US" sz="1700" i="1" dirty="0" err="1"/>
              <a:t>súdu</a:t>
            </a:r>
            <a:r>
              <a:rPr lang="en-US" sz="1700" i="1" dirty="0"/>
              <a:t> </a:t>
            </a:r>
            <a:r>
              <a:rPr lang="en-US" sz="1700" i="1" dirty="0" err="1"/>
              <a:t>Československej</a:t>
            </a:r>
            <a:r>
              <a:rPr lang="en-US" sz="1700" i="1" dirty="0"/>
              <a:t> </a:t>
            </a:r>
            <a:r>
              <a:rPr lang="en-US" sz="1700" i="1" dirty="0" err="1"/>
              <a:t>republiky</a:t>
            </a:r>
            <a:r>
              <a:rPr lang="en-US" sz="1700" i="1" dirty="0"/>
              <a:t> </a:t>
            </a:r>
            <a:r>
              <a:rPr lang="en-US" sz="1700" i="1" dirty="0" err="1"/>
              <a:t>vo</a:t>
            </a:r>
            <a:r>
              <a:rPr lang="en-US" sz="1700" i="1" dirty="0"/>
              <a:t> </a:t>
            </a:r>
            <a:r>
              <a:rPr lang="en-US" sz="1700" i="1" dirty="0" err="1"/>
              <a:t>veciach</a:t>
            </a:r>
            <a:r>
              <a:rPr lang="en-US" sz="1700" i="1" dirty="0"/>
              <a:t> </a:t>
            </a:r>
            <a:r>
              <a:rPr lang="en-US" sz="1700" i="1" dirty="0" err="1"/>
              <a:t>občianskych</a:t>
            </a:r>
            <a:r>
              <a:rPr lang="en-US" sz="1700" i="1" dirty="0"/>
              <a:t> pre </a:t>
            </a:r>
            <a:r>
              <a:rPr lang="en-US" sz="1700" i="1" dirty="0" err="1"/>
              <a:t>Slovensko</a:t>
            </a:r>
            <a:r>
              <a:rPr lang="en-US" sz="1700" i="1" dirty="0"/>
              <a:t> a </a:t>
            </a:r>
            <a:r>
              <a:rPr lang="en-US" sz="1700" i="1" dirty="0" err="1"/>
              <a:t>Podkarpatsku</a:t>
            </a:r>
            <a:r>
              <a:rPr lang="en-US" sz="1700" i="1" dirty="0"/>
              <a:t> </a:t>
            </a:r>
            <a:r>
              <a:rPr lang="en-US" sz="1700" i="1" dirty="0" err="1"/>
              <a:t>Rus</a:t>
            </a:r>
            <a:r>
              <a:rPr lang="en-US" sz="1700" dirty="0"/>
              <a:t> </a:t>
            </a:r>
            <a:r>
              <a:rPr lang="cs-CZ" sz="1700" dirty="0"/>
              <a:t>- </a:t>
            </a:r>
            <a:r>
              <a:rPr lang="en-US" sz="1700" dirty="0"/>
              <a:t>od </a:t>
            </a:r>
            <a:r>
              <a:rPr lang="en-US" sz="1700" dirty="0" err="1"/>
              <a:t>roku</a:t>
            </a:r>
            <a:r>
              <a:rPr lang="en-US" sz="1700" dirty="0"/>
              <a:t> 1929</a:t>
            </a:r>
            <a:endParaRPr lang="cs-CZ" sz="1700" i="1" dirty="0"/>
          </a:p>
          <a:p>
            <a:pPr>
              <a:buFontTx/>
              <a:buChar char="-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8557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000" b="1" dirty="0"/>
              <a:t>Historie publikace judikatury v českém prostředí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760640"/>
          </a:xfrm>
        </p:spPr>
        <p:txBody>
          <a:bodyPr>
            <a:normAutofit lnSpcReduction="10000"/>
          </a:bodyPr>
          <a:lstStyle/>
          <a:p>
            <a:r>
              <a:rPr lang="cs-CZ" sz="1600" b="1" dirty="0"/>
              <a:t>Publikace judikatury po roce 1948</a:t>
            </a:r>
          </a:p>
          <a:p>
            <a:pPr>
              <a:buFontTx/>
              <a:buChar char="-"/>
            </a:pPr>
            <a:r>
              <a:rPr lang="cs-CZ" sz="1600" dirty="0"/>
              <a:t>(dis)kontinuita právního řádu i publikace soudních rozhodnutí - zrušeny všechny dosavadní sbírky rozhodnutí</a:t>
            </a:r>
          </a:p>
          <a:p>
            <a:pPr>
              <a:buFontTx/>
              <a:buChar char="-"/>
            </a:pPr>
            <a:r>
              <a:rPr lang="cs-CZ" sz="1600" dirty="0"/>
              <a:t>nová </a:t>
            </a:r>
            <a:r>
              <a:rPr lang="en-US" sz="1600" i="1" dirty="0" err="1"/>
              <a:t>Sbírka</a:t>
            </a:r>
            <a:r>
              <a:rPr lang="en-US" sz="1600" i="1" dirty="0"/>
              <a:t> </a:t>
            </a:r>
            <a:r>
              <a:rPr lang="en-US" sz="1600" i="1" dirty="0" err="1"/>
              <a:t>rozhodnutí</a:t>
            </a:r>
            <a:r>
              <a:rPr lang="en-US" sz="1600" i="1" dirty="0"/>
              <a:t> </a:t>
            </a:r>
            <a:r>
              <a:rPr lang="en-US" sz="1600" i="1" dirty="0" err="1"/>
              <a:t>československých</a:t>
            </a:r>
            <a:r>
              <a:rPr lang="en-US" sz="1600" i="1" dirty="0"/>
              <a:t> </a:t>
            </a:r>
            <a:r>
              <a:rPr lang="en-US" sz="1600" i="1" dirty="0" err="1"/>
              <a:t>soudů</a:t>
            </a:r>
            <a:r>
              <a:rPr lang="cs-CZ" sz="1600" i="1" dirty="0"/>
              <a:t> (Sbírka soudních rozhodnutí a stanovisek)</a:t>
            </a:r>
            <a:r>
              <a:rPr lang="cs-CZ" sz="1600" dirty="0"/>
              <a:t> - od roku 1949 – socialistická vzorová sbírka</a:t>
            </a:r>
          </a:p>
          <a:p>
            <a:pPr>
              <a:buFontTx/>
              <a:buChar char="-"/>
            </a:pPr>
            <a:r>
              <a:rPr lang="en-US" sz="1600" dirty="0" err="1"/>
              <a:t>redakční</a:t>
            </a:r>
            <a:r>
              <a:rPr lang="en-US" sz="1600" dirty="0"/>
              <a:t> </a:t>
            </a:r>
            <a:r>
              <a:rPr lang="en-US" sz="1600" dirty="0" err="1"/>
              <a:t>úvod</a:t>
            </a:r>
            <a:r>
              <a:rPr lang="en-US" sz="1600" dirty="0"/>
              <a:t> </a:t>
            </a:r>
            <a:r>
              <a:rPr lang="cs-CZ" sz="1600" dirty="0"/>
              <a:t>- </a:t>
            </a:r>
            <a:r>
              <a:rPr lang="en-US" sz="1600" dirty="0" err="1"/>
              <a:t>nová</a:t>
            </a:r>
            <a:r>
              <a:rPr lang="en-US" sz="1600" dirty="0"/>
              <a:t> </a:t>
            </a:r>
            <a:r>
              <a:rPr lang="en-US" sz="1600" dirty="0" err="1"/>
              <a:t>jednotná</a:t>
            </a:r>
            <a:r>
              <a:rPr lang="en-US" sz="1600" dirty="0"/>
              <a:t> a </a:t>
            </a:r>
            <a:r>
              <a:rPr lang="en-US" sz="1600" dirty="0" err="1"/>
              <a:t>jediná</a:t>
            </a:r>
            <a:r>
              <a:rPr lang="en-US" sz="1600" dirty="0"/>
              <a:t> </a:t>
            </a:r>
            <a:r>
              <a:rPr lang="en-US" sz="1600" dirty="0" err="1"/>
              <a:t>sbírka</a:t>
            </a:r>
            <a:r>
              <a:rPr lang="en-US" sz="1600" dirty="0"/>
              <a:t> </a:t>
            </a:r>
            <a:r>
              <a:rPr lang="en-US" sz="1600" dirty="0" err="1"/>
              <a:t>nahrazuje</a:t>
            </a:r>
            <a:r>
              <a:rPr lang="en-US" sz="1600" dirty="0"/>
              <a:t> </a:t>
            </a:r>
            <a:r>
              <a:rPr lang="en-US" sz="1600" i="1" dirty="0"/>
              <a:t>„</a:t>
            </a:r>
            <a:r>
              <a:rPr lang="en-US" sz="1600" i="1" dirty="0" err="1"/>
              <a:t>zastavené</a:t>
            </a:r>
            <a:r>
              <a:rPr lang="en-US" sz="1600" i="1" dirty="0"/>
              <a:t> </a:t>
            </a:r>
            <a:r>
              <a:rPr lang="en-US" sz="1600" i="1" dirty="0" err="1"/>
              <a:t>dosavadní</a:t>
            </a:r>
            <a:r>
              <a:rPr lang="en-US" sz="1600" i="1" dirty="0"/>
              <a:t> </a:t>
            </a:r>
            <a:r>
              <a:rPr lang="en-US" sz="1600" i="1" dirty="0" err="1"/>
              <a:t>sbírky</a:t>
            </a:r>
            <a:r>
              <a:rPr lang="en-US" sz="1600" i="1" dirty="0"/>
              <a:t>, </a:t>
            </a:r>
            <a:r>
              <a:rPr lang="en-US" sz="1600" i="1" dirty="0" err="1"/>
              <a:t>které</a:t>
            </a:r>
            <a:r>
              <a:rPr lang="en-US" sz="1600" i="1" dirty="0"/>
              <a:t> </a:t>
            </a:r>
            <a:r>
              <a:rPr lang="en-US" sz="1600" i="1" dirty="0" err="1"/>
              <a:t>nemohly</a:t>
            </a:r>
            <a:r>
              <a:rPr lang="en-US" sz="1600" i="1" dirty="0"/>
              <a:t> </a:t>
            </a:r>
            <a:r>
              <a:rPr lang="en-US" sz="1600" i="1" dirty="0" err="1"/>
              <a:t>zaručit</a:t>
            </a:r>
            <a:r>
              <a:rPr lang="en-US" sz="1600" i="1" dirty="0"/>
              <a:t> </a:t>
            </a:r>
            <a:r>
              <a:rPr lang="en-US" sz="1600" i="1" dirty="0" err="1"/>
              <a:t>splnění</a:t>
            </a:r>
            <a:r>
              <a:rPr lang="en-US" sz="1600" i="1" dirty="0"/>
              <a:t> </a:t>
            </a:r>
            <a:r>
              <a:rPr lang="en-US" sz="1600" i="1" dirty="0" err="1"/>
              <a:t>nových</a:t>
            </a:r>
            <a:r>
              <a:rPr lang="en-US" sz="1600" i="1" dirty="0"/>
              <a:t> </a:t>
            </a:r>
            <a:r>
              <a:rPr lang="en-US" sz="1600" i="1" dirty="0" err="1"/>
              <a:t>úkolů</a:t>
            </a:r>
            <a:r>
              <a:rPr lang="en-US" sz="1600" i="1" dirty="0"/>
              <a:t>“</a:t>
            </a:r>
            <a:r>
              <a:rPr lang="cs-CZ" sz="1600" i="1" dirty="0"/>
              <a:t> !!!!</a:t>
            </a:r>
          </a:p>
          <a:p>
            <a:pPr marL="0" indent="0">
              <a:buNone/>
            </a:pPr>
            <a:r>
              <a:rPr lang="cs-CZ" sz="1600" i="1" dirty="0"/>
              <a:t>-      </a:t>
            </a:r>
            <a:r>
              <a:rPr lang="cs-CZ" sz="1600" dirty="0"/>
              <a:t>další sbírky </a:t>
            </a:r>
            <a:r>
              <a:rPr lang="cs-CZ" sz="1600" i="1" dirty="0"/>
              <a:t>	-    </a:t>
            </a:r>
            <a:r>
              <a:rPr lang="en-US" sz="1600" i="1" dirty="0" err="1"/>
              <a:t>Sborníky</a:t>
            </a:r>
            <a:r>
              <a:rPr lang="en-US" sz="1600" i="1" dirty="0"/>
              <a:t> </a:t>
            </a:r>
            <a:r>
              <a:rPr lang="en-US" sz="1600" i="1" dirty="0" err="1"/>
              <a:t>Nejvyššího</a:t>
            </a:r>
            <a:r>
              <a:rPr lang="en-US" sz="1600" i="1" dirty="0"/>
              <a:t> </a:t>
            </a:r>
            <a:r>
              <a:rPr lang="en-US" sz="1600" i="1" dirty="0" err="1"/>
              <a:t>soudu</a:t>
            </a:r>
            <a:r>
              <a:rPr lang="en-US" sz="1600" dirty="0"/>
              <a:t> </a:t>
            </a:r>
            <a:r>
              <a:rPr lang="en-US" sz="1600" i="1" dirty="0"/>
              <a:t>ČSSR</a:t>
            </a:r>
            <a:r>
              <a:rPr lang="en-US" sz="1600" dirty="0"/>
              <a:t> </a:t>
            </a:r>
            <a:r>
              <a:rPr lang="cs-CZ" sz="1600" dirty="0"/>
              <a:t> - díl I. až IV.</a:t>
            </a:r>
          </a:p>
          <a:p>
            <a:pPr lvl="4">
              <a:buFontTx/>
              <a:buChar char="-"/>
            </a:pPr>
            <a:r>
              <a:rPr lang="en-US" sz="1600" i="1" dirty="0"/>
              <a:t>Bulletin </a:t>
            </a:r>
            <a:r>
              <a:rPr lang="en-US" sz="1600" i="1" dirty="0" err="1"/>
              <a:t>Nejvyššího</a:t>
            </a:r>
            <a:r>
              <a:rPr lang="en-US" sz="1600" i="1" dirty="0"/>
              <a:t> </a:t>
            </a:r>
            <a:r>
              <a:rPr lang="en-US" sz="1600" i="1" dirty="0" err="1"/>
              <a:t>soudu</a:t>
            </a:r>
            <a:r>
              <a:rPr lang="en-US" sz="1600" i="1" dirty="0"/>
              <a:t> ČSR</a:t>
            </a:r>
            <a:r>
              <a:rPr lang="en-US" sz="1600" b="1" i="1" dirty="0"/>
              <a:t> </a:t>
            </a:r>
            <a:endParaRPr lang="cs-CZ" sz="1600" b="1" i="1" dirty="0"/>
          </a:p>
          <a:p>
            <a:pPr lvl="4">
              <a:buFontTx/>
              <a:buChar char="-"/>
            </a:pPr>
            <a:r>
              <a:rPr lang="en-US" sz="1600" i="1" dirty="0" err="1"/>
              <a:t>Výber</a:t>
            </a:r>
            <a:r>
              <a:rPr lang="en-US" sz="1600" i="1" dirty="0"/>
              <a:t> </a:t>
            </a:r>
            <a:r>
              <a:rPr lang="en-US" sz="1600" i="1" dirty="0" err="1"/>
              <a:t>rozhodnutí</a:t>
            </a:r>
            <a:r>
              <a:rPr lang="en-US" sz="1600" i="1" dirty="0"/>
              <a:t> a </a:t>
            </a:r>
            <a:r>
              <a:rPr lang="en-US" sz="1600" i="1" dirty="0" err="1"/>
              <a:t>stanovísk</a:t>
            </a:r>
            <a:r>
              <a:rPr lang="en-US" sz="1600" i="1" dirty="0"/>
              <a:t> </a:t>
            </a:r>
            <a:r>
              <a:rPr lang="en-US" sz="1600" i="1" dirty="0" err="1"/>
              <a:t>Najvyššieho</a:t>
            </a:r>
            <a:r>
              <a:rPr lang="en-US" sz="1600" i="1" dirty="0"/>
              <a:t> </a:t>
            </a:r>
            <a:r>
              <a:rPr lang="en-US" sz="1600" i="1" dirty="0" err="1"/>
              <a:t>súdu</a:t>
            </a:r>
            <a:r>
              <a:rPr lang="en-US" sz="1600" i="1" dirty="0"/>
              <a:t> SSR</a:t>
            </a:r>
            <a:endParaRPr lang="cs-CZ" sz="1600" i="1" dirty="0"/>
          </a:p>
          <a:p>
            <a:r>
              <a:rPr lang="cs-CZ" sz="1600" b="1" dirty="0"/>
              <a:t>Po roce 1989</a:t>
            </a:r>
          </a:p>
          <a:p>
            <a:pPr marL="0" indent="0">
              <a:buNone/>
            </a:pPr>
            <a:r>
              <a:rPr lang="cs-CZ" sz="1600" b="1" dirty="0"/>
              <a:t>oficiální – zákonné sbírky </a:t>
            </a:r>
          </a:p>
          <a:p>
            <a:pPr>
              <a:buFontTx/>
              <a:buChar char="-"/>
            </a:pPr>
            <a:r>
              <a:rPr lang="cs-CZ" sz="1600" b="1" dirty="0"/>
              <a:t>NS - </a:t>
            </a:r>
            <a:r>
              <a:rPr lang="cs-CZ" sz="1600" i="1" dirty="0"/>
              <a:t>Sbírka soudních rozhodnutí a stanovisek</a:t>
            </a:r>
          </a:p>
          <a:p>
            <a:pPr>
              <a:buFontTx/>
              <a:buChar char="-"/>
            </a:pPr>
            <a:r>
              <a:rPr lang="cs-CZ" sz="1600" b="1" dirty="0"/>
              <a:t>NSS </a:t>
            </a:r>
            <a:r>
              <a:rPr lang="cs-CZ" sz="1600" b="1" i="1" dirty="0"/>
              <a:t>– </a:t>
            </a:r>
            <a:r>
              <a:rPr lang="cs-CZ" sz="1600" i="1" dirty="0"/>
              <a:t>Sbírka rozhodnutí NSS</a:t>
            </a:r>
          </a:p>
          <a:p>
            <a:pPr>
              <a:buFontTx/>
              <a:buChar char="-"/>
            </a:pPr>
            <a:r>
              <a:rPr lang="cs-CZ" sz="1600" b="1" dirty="0"/>
              <a:t>ÚS</a:t>
            </a:r>
            <a:r>
              <a:rPr lang="cs-CZ" sz="1600" i="1" dirty="0"/>
              <a:t> – Sbírka nálezů a usnesení</a:t>
            </a:r>
          </a:p>
          <a:p>
            <a:pPr marL="0" indent="0">
              <a:buNone/>
            </a:pPr>
            <a:r>
              <a:rPr lang="cs-CZ" sz="1600" dirty="0"/>
              <a:t>poprvé přímo zmocnění ze zákona k vydávání!!!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soukromé sbírky</a:t>
            </a:r>
          </a:p>
          <a:p>
            <a:pPr>
              <a:buFontTx/>
              <a:buChar char="-"/>
            </a:pPr>
            <a:r>
              <a:rPr lang="cs-CZ" sz="1600" dirty="0"/>
              <a:t>časopisecké a další</a:t>
            </a:r>
          </a:p>
          <a:p>
            <a:pPr>
              <a:buFontTx/>
              <a:buChar char="-"/>
            </a:pPr>
            <a:r>
              <a:rPr lang="cs-CZ" sz="1600" dirty="0"/>
              <a:t>elektronické systémy právních informací		– oficiální – NS, NSS, ÚS</a:t>
            </a:r>
          </a:p>
          <a:p>
            <a:pPr marL="0" indent="0">
              <a:buNone/>
            </a:pPr>
            <a:r>
              <a:rPr lang="cs-CZ" sz="1600" dirty="0"/>
              <a:t>					 – soukromé – ASPI, Beck-online, </a:t>
            </a:r>
            <a:r>
              <a:rPr lang="cs-CZ" sz="1600" dirty="0" err="1"/>
              <a:t>Codexis</a:t>
            </a:r>
            <a:endParaRPr lang="cs-CZ" sz="1600" dirty="0"/>
          </a:p>
          <a:p>
            <a:pPr>
              <a:buFontTx/>
              <a:buChar char="-"/>
            </a:pPr>
            <a:endParaRPr lang="cs-CZ" sz="1600" dirty="0"/>
          </a:p>
          <a:p>
            <a:pPr marL="0" indent="0">
              <a:buNone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4607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2000" b="1" dirty="0"/>
              <a:t>Historie publikace judikatury v českém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60640"/>
          </a:xfrm>
        </p:spPr>
        <p:txBody>
          <a:bodyPr>
            <a:normAutofit/>
          </a:bodyPr>
          <a:lstStyle/>
          <a:p>
            <a:endParaRPr lang="cs-CZ" sz="1600" b="1" dirty="0"/>
          </a:p>
          <a:p>
            <a:r>
              <a:rPr lang="cs-CZ" sz="1600" b="1" dirty="0"/>
              <a:t>První periodika v češtině s judikaturou</a:t>
            </a:r>
          </a:p>
          <a:p>
            <a:pPr>
              <a:buFontTx/>
              <a:buChar char="-"/>
            </a:pPr>
            <a:r>
              <a:rPr lang="cs-CZ" sz="1600" i="1" dirty="0"/>
              <a:t>Časopis katolického duchovenstva – </a:t>
            </a:r>
            <a:r>
              <a:rPr lang="cs-CZ" sz="1600" dirty="0"/>
              <a:t>první výskyt judikátů v českém jazyce – 20. léta 19. století</a:t>
            </a:r>
          </a:p>
          <a:p>
            <a:pPr>
              <a:buFontTx/>
              <a:buChar char="-"/>
            </a:pPr>
            <a:r>
              <a:rPr lang="cs-CZ" sz="1600" i="1" dirty="0"/>
              <a:t>Právník </a:t>
            </a:r>
            <a:r>
              <a:rPr lang="cs-CZ" sz="1600" dirty="0"/>
              <a:t>– od roku 1861</a:t>
            </a:r>
          </a:p>
          <a:p>
            <a:pPr>
              <a:buFontTx/>
              <a:buChar char="-"/>
            </a:pPr>
            <a:endParaRPr lang="cs-CZ" sz="1600" dirty="0"/>
          </a:p>
          <a:p>
            <a:r>
              <a:rPr lang="cs-CZ" sz="1600" b="1" dirty="0"/>
              <a:t>Prvorepubliková periodika</a:t>
            </a:r>
          </a:p>
          <a:p>
            <a:pPr>
              <a:buFontTx/>
              <a:buChar char="-"/>
            </a:pPr>
            <a:r>
              <a:rPr lang="cs-CZ" sz="1600" dirty="0"/>
              <a:t>např. </a:t>
            </a:r>
            <a:r>
              <a:rPr lang="cs-CZ" sz="1600" i="1" dirty="0"/>
              <a:t>Právník, </a:t>
            </a:r>
            <a:r>
              <a:rPr lang="en-US" sz="1600" i="1" dirty="0" err="1"/>
              <a:t>České</a:t>
            </a:r>
            <a:r>
              <a:rPr lang="en-US" sz="1600" i="1" dirty="0"/>
              <a:t> </a:t>
            </a:r>
            <a:r>
              <a:rPr lang="en-US" sz="1600" i="1" dirty="0" err="1"/>
              <a:t>právo</a:t>
            </a:r>
            <a:r>
              <a:rPr lang="cs-CZ" sz="1600" dirty="0"/>
              <a:t>, </a:t>
            </a:r>
            <a:r>
              <a:rPr lang="cs-CZ" sz="1600" i="1" dirty="0"/>
              <a:t>Soudcovské listy, </a:t>
            </a:r>
            <a:r>
              <a:rPr lang="en-US" sz="1600" i="1" dirty="0" err="1"/>
              <a:t>Právní</a:t>
            </a:r>
            <a:r>
              <a:rPr lang="en-US" sz="1600" i="1" dirty="0"/>
              <a:t> </a:t>
            </a:r>
            <a:r>
              <a:rPr lang="en-US" sz="1600" i="1" dirty="0" err="1"/>
              <a:t>prakse</a:t>
            </a:r>
            <a:r>
              <a:rPr lang="en-US" sz="1600" dirty="0"/>
              <a:t> </a:t>
            </a:r>
            <a:r>
              <a:rPr lang="cs-CZ" sz="1600" dirty="0"/>
              <a:t>atd.</a:t>
            </a:r>
          </a:p>
          <a:p>
            <a:pPr>
              <a:buFontTx/>
              <a:buChar char="-"/>
            </a:pPr>
            <a:r>
              <a:rPr lang="cs-CZ" sz="1600" dirty="0"/>
              <a:t>německy tištěné – např. </a:t>
            </a:r>
            <a:r>
              <a:rPr lang="en-US" sz="1600" i="1" dirty="0" err="1"/>
              <a:t>Juristen-Zeitung</a:t>
            </a:r>
            <a:r>
              <a:rPr lang="en-US" sz="1600" b="1" dirty="0"/>
              <a:t> </a:t>
            </a:r>
            <a:r>
              <a:rPr lang="cs-CZ" sz="1600" dirty="0"/>
              <a:t>– Brno – RM </a:t>
            </a:r>
            <a:r>
              <a:rPr lang="cs-CZ" sz="1600" dirty="0" err="1"/>
              <a:t>Roehrer</a:t>
            </a:r>
            <a:r>
              <a:rPr lang="cs-CZ" sz="1600" dirty="0"/>
              <a:t>, </a:t>
            </a:r>
            <a:r>
              <a:rPr lang="en-US" sz="1600" i="1" dirty="0" err="1"/>
              <a:t>Richterzeitung</a:t>
            </a:r>
            <a:r>
              <a:rPr lang="en-US" sz="1600" i="1" dirty="0"/>
              <a:t> </a:t>
            </a:r>
            <a:endParaRPr lang="cs-CZ" sz="1600" i="1" dirty="0"/>
          </a:p>
          <a:p>
            <a:pPr>
              <a:buFontTx/>
              <a:buChar char="-"/>
            </a:pPr>
            <a:r>
              <a:rPr lang="cs-CZ" sz="1600" dirty="0"/>
              <a:t>slovenské – např. </a:t>
            </a:r>
            <a:r>
              <a:rPr lang="en-US" sz="1600" i="1" dirty="0" err="1"/>
              <a:t>Právny</a:t>
            </a:r>
            <a:r>
              <a:rPr lang="en-US" sz="1600" i="1" dirty="0"/>
              <a:t> </a:t>
            </a:r>
            <a:r>
              <a:rPr lang="en-US" sz="1600" i="1" dirty="0" err="1"/>
              <a:t>obzor</a:t>
            </a:r>
            <a:r>
              <a:rPr lang="cs-CZ" sz="1600" i="1" dirty="0"/>
              <a:t>  (od 1917)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b="1" dirty="0"/>
              <a:t>Periodika po roce 1948</a:t>
            </a:r>
          </a:p>
          <a:p>
            <a:pPr>
              <a:buFontTx/>
              <a:buChar char="-"/>
            </a:pPr>
            <a:r>
              <a:rPr lang="cs-CZ" sz="1600" dirty="0"/>
              <a:t>např. </a:t>
            </a:r>
            <a:r>
              <a:rPr lang="en-US" sz="1600" i="1" dirty="0" err="1"/>
              <a:t>Lidové</a:t>
            </a:r>
            <a:r>
              <a:rPr lang="en-US" sz="1600" i="1" dirty="0"/>
              <a:t> </a:t>
            </a:r>
            <a:r>
              <a:rPr lang="en-US" sz="1600" i="1" dirty="0" err="1"/>
              <a:t>soudnictví</a:t>
            </a:r>
            <a:r>
              <a:rPr lang="cs-CZ" sz="1600" dirty="0"/>
              <a:t> </a:t>
            </a:r>
            <a:r>
              <a:rPr lang="cs-CZ" sz="1600" i="1" dirty="0"/>
              <a:t>(později Socialistická zákonnost), </a:t>
            </a:r>
            <a:r>
              <a:rPr lang="en-US" sz="1600" i="1" dirty="0" err="1"/>
              <a:t>Soudce</a:t>
            </a:r>
            <a:r>
              <a:rPr lang="en-US" sz="1600" i="1" dirty="0"/>
              <a:t> z </a:t>
            </a:r>
            <a:r>
              <a:rPr lang="en-US" sz="1600" i="1" dirty="0" err="1"/>
              <a:t>lidu</a:t>
            </a:r>
            <a:r>
              <a:rPr lang="cs-CZ" sz="1600" i="1" dirty="0"/>
              <a:t> (</a:t>
            </a:r>
            <a:r>
              <a:rPr lang="en-US" sz="1600" i="1" dirty="0" err="1"/>
              <a:t>Socialistické</a:t>
            </a:r>
            <a:r>
              <a:rPr lang="en-US" sz="1600" i="1" dirty="0"/>
              <a:t> </a:t>
            </a:r>
            <a:r>
              <a:rPr lang="en-US" sz="1600" i="1" dirty="0" err="1"/>
              <a:t>soudnictví</a:t>
            </a:r>
            <a:r>
              <a:rPr lang="cs-CZ" sz="1600" i="1" dirty="0"/>
              <a:t>)</a:t>
            </a:r>
          </a:p>
          <a:p>
            <a:pPr>
              <a:buFontTx/>
              <a:buChar char="-"/>
            </a:pPr>
            <a:r>
              <a:rPr lang="cs-CZ" sz="1600" dirty="0"/>
              <a:t>Slovensko - </a:t>
            </a:r>
            <a:r>
              <a:rPr lang="en-US" sz="1600" i="1" dirty="0" err="1"/>
              <a:t>Socialistické</a:t>
            </a:r>
            <a:r>
              <a:rPr lang="en-US" sz="1600" i="1" dirty="0"/>
              <a:t> </a:t>
            </a:r>
            <a:r>
              <a:rPr lang="en-US" sz="1600" i="1" dirty="0" err="1"/>
              <a:t>súdnictvo</a:t>
            </a:r>
            <a:r>
              <a:rPr lang="en-US" sz="1600" b="1" dirty="0"/>
              <a:t> </a:t>
            </a:r>
            <a:r>
              <a:rPr lang="cs-CZ" sz="1600" dirty="0"/>
              <a:t>(názvy judikátů jako např. </a:t>
            </a:r>
            <a:r>
              <a:rPr lang="en-US" sz="1600" i="1" dirty="0"/>
              <a:t>„</a:t>
            </a:r>
            <a:r>
              <a:rPr lang="en-US" sz="1600" i="1" dirty="0" err="1"/>
              <a:t>Krčah</a:t>
            </a:r>
            <a:r>
              <a:rPr lang="en-US" sz="1600" i="1" dirty="0"/>
              <a:t> </a:t>
            </a:r>
            <a:r>
              <a:rPr lang="en-US" sz="1600" i="1" dirty="0" err="1"/>
              <a:t>praskl</a:t>
            </a:r>
            <a:r>
              <a:rPr lang="en-US" sz="1600" i="1" dirty="0"/>
              <a:t> </a:t>
            </a:r>
            <a:r>
              <a:rPr lang="en-US" sz="1600" i="1" dirty="0" err="1"/>
              <a:t>nadobro</a:t>
            </a:r>
            <a:r>
              <a:rPr lang="en-US" sz="1600" i="1" dirty="0"/>
              <a:t>“</a:t>
            </a:r>
            <a:r>
              <a:rPr lang="en-US" sz="1600" dirty="0"/>
              <a:t> </a:t>
            </a:r>
            <a:r>
              <a:rPr lang="cs-CZ" sz="1600" dirty="0"/>
              <a:t>, </a:t>
            </a:r>
            <a:r>
              <a:rPr lang="en-US" sz="1600" i="1" dirty="0"/>
              <a:t>„</a:t>
            </a:r>
            <a:r>
              <a:rPr lang="en-US" sz="1600" i="1" dirty="0" err="1"/>
              <a:t>Zvedavý</a:t>
            </a:r>
            <a:r>
              <a:rPr lang="en-US" sz="1600" i="1" dirty="0"/>
              <a:t> </a:t>
            </a:r>
            <a:r>
              <a:rPr lang="en-US" sz="1600" i="1" dirty="0" err="1"/>
              <a:t>súsed</a:t>
            </a:r>
            <a:r>
              <a:rPr lang="en-US" sz="1600" i="1" dirty="0"/>
              <a:t>“</a:t>
            </a:r>
            <a:r>
              <a:rPr lang="en-US" sz="1600" dirty="0"/>
              <a:t> </a:t>
            </a:r>
            <a:r>
              <a:rPr lang="cs-CZ" sz="1600" dirty="0"/>
              <a:t>, </a:t>
            </a:r>
            <a:r>
              <a:rPr lang="en-US" sz="1600" i="1" dirty="0"/>
              <a:t>„</a:t>
            </a:r>
            <a:r>
              <a:rPr lang="en-US" sz="1600" i="1" dirty="0" err="1"/>
              <a:t>Pozor</a:t>
            </a:r>
            <a:r>
              <a:rPr lang="en-US" sz="1600" i="1" dirty="0"/>
              <a:t> </a:t>
            </a:r>
            <a:r>
              <a:rPr lang="en-US" sz="1600" i="1" dirty="0" err="1"/>
              <a:t>na</a:t>
            </a:r>
            <a:r>
              <a:rPr lang="en-US" sz="1600" i="1" dirty="0"/>
              <a:t> </a:t>
            </a:r>
            <a:r>
              <a:rPr lang="en-US" sz="1600" i="1" dirty="0" err="1"/>
              <a:t>priateľov</a:t>
            </a:r>
            <a:r>
              <a:rPr lang="en-US" sz="1600" i="1" dirty="0"/>
              <a:t>“ </a:t>
            </a:r>
            <a:r>
              <a:rPr lang="cs-CZ" sz="1600" i="1" dirty="0"/>
              <a:t> </a:t>
            </a:r>
            <a:r>
              <a:rPr lang="cs-CZ" sz="1600" dirty="0"/>
              <a:t>- anonymizovány</a:t>
            </a:r>
          </a:p>
          <a:p>
            <a:pPr>
              <a:buFontTx/>
              <a:buChar char="-"/>
            </a:pPr>
            <a:endParaRPr lang="cs-CZ" sz="1600" dirty="0"/>
          </a:p>
          <a:p>
            <a:r>
              <a:rPr lang="cs-CZ" sz="1600" b="1" dirty="0"/>
              <a:t>Periodika po roce 1989</a:t>
            </a:r>
          </a:p>
          <a:p>
            <a:pPr>
              <a:buFontTx/>
              <a:buChar char="-"/>
            </a:pPr>
            <a:r>
              <a:rPr lang="cs-CZ" sz="1600" dirty="0"/>
              <a:t>nové časopisy – např</a:t>
            </a:r>
            <a:r>
              <a:rPr lang="cs-CZ" sz="1600" i="1" dirty="0"/>
              <a:t>. Soudní rozhledy, Jurisprudence </a:t>
            </a:r>
            <a:r>
              <a:rPr lang="cs-CZ" sz="1600" dirty="0"/>
              <a:t>a další</a:t>
            </a:r>
          </a:p>
          <a:p>
            <a:pPr>
              <a:buFontTx/>
              <a:buChar char="-"/>
            </a:pPr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7838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Příklady</a:t>
            </a:r>
            <a:br>
              <a:rPr lang="cs-CZ" sz="1600" dirty="0"/>
            </a:br>
            <a:br>
              <a:rPr lang="cs-CZ" sz="1600" dirty="0"/>
            </a:br>
            <a:r>
              <a:rPr lang="cs-CZ" sz="1600" dirty="0"/>
              <a:t>Původní („syrový“) text soudního rozhodnutí</a:t>
            </a:r>
          </a:p>
        </p:txBody>
      </p:sp>
      <p:pic>
        <p:nvPicPr>
          <p:cNvPr id="4098" name="Picture 2" descr="D:\P134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4450" y="-5318125"/>
            <a:ext cx="5184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13400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8" t="-4465" r="859" b="24107"/>
          <a:stretch/>
        </p:blipFill>
        <p:spPr bwMode="auto">
          <a:xfrm>
            <a:off x="1043608" y="1656000"/>
            <a:ext cx="597639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5811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1485</Words>
  <Application>Microsoft Macintosh PowerPoint</Application>
  <PresentationFormat>Předvádění na obrazovce (4:3)</PresentationFormat>
  <Paragraphs>191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Motiv systému Office</vt:lpstr>
      <vt:lpstr>Publikace soudních rozhodnutí</vt:lpstr>
      <vt:lpstr>Definice pojmů</vt:lpstr>
      <vt:lpstr>Soudní rozhodnutí versus judikatura </vt:lpstr>
      <vt:lpstr>Historie publikace judikatury</vt:lpstr>
      <vt:lpstr>Historie publikace judikatury v českém prostředí</vt:lpstr>
      <vt:lpstr>Historie publikace judikatury v českém prostředí</vt:lpstr>
      <vt:lpstr>Historie publikace judikatury v českém prostředí</vt:lpstr>
      <vt:lpstr>Historie publikace judikatury v českém prostředí</vt:lpstr>
      <vt:lpstr>Příklady  Původní („syrový“) text soudního rozhodnutí</vt:lpstr>
      <vt:lpstr>Příklady  Původní („syrový“) text soudního rozhodnutí</vt:lpstr>
      <vt:lpstr>Příklady  Zpracovaný text do judikátu - časopis</vt:lpstr>
      <vt:lpstr>Příklady  Zpracovaný text do judikátu – sbírka rozhodnutí</vt:lpstr>
      <vt:lpstr>Příklady  Zpracovaný text do judikátu – sbírka rozhodnutí</vt:lpstr>
      <vt:lpstr>Příklady  Zpracovaný text do judikátu - časopis</vt:lpstr>
      <vt:lpstr>Příklady  Zpracovaný text do judikátu – sbírka rozhodnutí</vt:lpstr>
      <vt:lpstr>Literatura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Právo a judikatura</dc:title>
  <dc:creator>Králík Lukáš</dc:creator>
  <cp:lastModifiedBy>Lukáš Králík</cp:lastModifiedBy>
  <cp:revision>144</cp:revision>
  <dcterms:created xsi:type="dcterms:W3CDTF">2016-05-02T11:25:09Z</dcterms:created>
  <dcterms:modified xsi:type="dcterms:W3CDTF">2022-11-17T09:43:51Z</dcterms:modified>
</cp:coreProperties>
</file>