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řemysl Bar" userId="e729b752-3125-4e78-a7e7-46c1a5182e56" providerId="ADAL" clId="{CED4DD73-E9D1-431D-B487-C1908B5F99D5}"/>
    <pc:docChg chg="modSld">
      <pc:chgData name="Přemysl Bar" userId="e729b752-3125-4e78-a7e7-46c1a5182e56" providerId="ADAL" clId="{CED4DD73-E9D1-431D-B487-C1908B5F99D5}" dt="2022-10-05T15:27:03.367" v="2" actId="1076"/>
      <pc:docMkLst>
        <pc:docMk/>
      </pc:docMkLst>
      <pc:sldChg chg="modSp mod">
        <pc:chgData name="Přemysl Bar" userId="e729b752-3125-4e78-a7e7-46c1a5182e56" providerId="ADAL" clId="{CED4DD73-E9D1-431D-B487-C1908B5F99D5}" dt="2022-10-05T14:56:13.704" v="0" actId="207"/>
        <pc:sldMkLst>
          <pc:docMk/>
          <pc:sldMk cId="3251266403" sldId="256"/>
        </pc:sldMkLst>
        <pc:spChg chg="mod">
          <ac:chgData name="Přemysl Bar" userId="e729b752-3125-4e78-a7e7-46c1a5182e56" providerId="ADAL" clId="{CED4DD73-E9D1-431D-B487-C1908B5F99D5}" dt="2022-10-05T14:56:13.704" v="0" actId="207"/>
          <ac:spMkLst>
            <pc:docMk/>
            <pc:sldMk cId="3251266403" sldId="256"/>
            <ac:spMk id="2" creationId="{E6D3A433-BE3F-43BB-8C79-A7AAF937CB6A}"/>
          </ac:spMkLst>
        </pc:spChg>
      </pc:sldChg>
      <pc:sldChg chg="modSp mod">
        <pc:chgData name="Přemysl Bar" userId="e729b752-3125-4e78-a7e7-46c1a5182e56" providerId="ADAL" clId="{CED4DD73-E9D1-431D-B487-C1908B5F99D5}" dt="2022-10-05T15:26:39.391" v="1" actId="1076"/>
        <pc:sldMkLst>
          <pc:docMk/>
          <pc:sldMk cId="1413061447" sldId="267"/>
        </pc:sldMkLst>
        <pc:spChg chg="mod">
          <ac:chgData name="Přemysl Bar" userId="e729b752-3125-4e78-a7e7-46c1a5182e56" providerId="ADAL" clId="{CED4DD73-E9D1-431D-B487-C1908B5F99D5}" dt="2022-10-05T15:26:39.391" v="1" actId="1076"/>
          <ac:spMkLst>
            <pc:docMk/>
            <pc:sldMk cId="1413061447" sldId="267"/>
            <ac:spMk id="2" creationId="{A7D9849C-93B2-4400-BD04-7A2E62610D7F}"/>
          </ac:spMkLst>
        </pc:spChg>
      </pc:sldChg>
      <pc:sldChg chg="modSp mod">
        <pc:chgData name="Přemysl Bar" userId="e729b752-3125-4e78-a7e7-46c1a5182e56" providerId="ADAL" clId="{CED4DD73-E9D1-431D-B487-C1908B5F99D5}" dt="2022-10-05T15:27:03.367" v="2" actId="1076"/>
        <pc:sldMkLst>
          <pc:docMk/>
          <pc:sldMk cId="2538464297" sldId="268"/>
        </pc:sldMkLst>
        <pc:spChg chg="mod">
          <ac:chgData name="Přemysl Bar" userId="e729b752-3125-4e78-a7e7-46c1a5182e56" providerId="ADAL" clId="{CED4DD73-E9D1-431D-B487-C1908B5F99D5}" dt="2022-10-05T15:27:03.367" v="2" actId="1076"/>
          <ac:spMkLst>
            <pc:docMk/>
            <pc:sldMk cId="2538464297" sldId="268"/>
            <ac:spMk id="3" creationId="{3545F8A7-8B5C-4C95-A74B-8C3E0FE2E45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9725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AAD347D-5ACD-4C99-B74B-A9C85AD731AF}"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329884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AAD347D-5ACD-4C99-B74B-A9C85AD731AF}"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621876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4AAD347D-5ACD-4C99-B74B-A9C85AD731AF}" type="datetimeFigureOut">
              <a:rPr lang="en-US" smtClean="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236729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4AAD347D-5ACD-4C99-B74B-A9C85AD731AF}" type="datetimeFigureOut">
              <a:rPr lang="en-US" smtClean="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83536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4AAD347D-5ACD-4C99-B74B-A9C85AD731AF}" type="datetimeFigureOut">
              <a:rPr lang="en-US" smtClean="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874464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73859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1359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801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796027F-7875-4030-9381-8BD8C4F21935}"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345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387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9937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2970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10/5/2022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68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smtClean="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1366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smtClean="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4009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10/5/2022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225620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D3A433-BE3F-43BB-8C79-A7AAF937CB6A}"/>
              </a:ext>
            </a:extLst>
          </p:cNvPr>
          <p:cNvSpPr>
            <a:spLocks noGrp="1"/>
          </p:cNvSpPr>
          <p:nvPr>
            <p:ph type="ctrTitle"/>
          </p:nvPr>
        </p:nvSpPr>
        <p:spPr/>
        <p:txBody>
          <a:bodyPr/>
          <a:lstStyle/>
          <a:p>
            <a:r>
              <a:rPr lang="cs-CZ" dirty="0">
                <a:solidFill>
                  <a:schemeClr val="tx2">
                    <a:lumMod val="75000"/>
                  </a:schemeClr>
                </a:solidFill>
              </a:rPr>
              <a:t>Listinné formule</a:t>
            </a:r>
          </a:p>
        </p:txBody>
      </p:sp>
      <p:sp>
        <p:nvSpPr>
          <p:cNvPr id="3" name="Podnadpis 2">
            <a:extLst>
              <a:ext uri="{FF2B5EF4-FFF2-40B4-BE49-F238E27FC236}">
                <a16:creationId xmlns:a16="http://schemas.microsoft.com/office/drawing/2014/main" id="{FECAE8B9-B5E9-4C75-A3FB-21CD66F3A41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51266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EFD2AA-0C47-450E-A92F-324D95401F9E}"/>
              </a:ext>
            </a:extLst>
          </p:cNvPr>
          <p:cNvSpPr>
            <a:spLocks noGrp="1"/>
          </p:cNvSpPr>
          <p:nvPr>
            <p:ph type="title"/>
          </p:nvPr>
        </p:nvSpPr>
        <p:spPr/>
        <p:txBody>
          <a:bodyPr/>
          <a:lstStyle/>
          <a:p>
            <a:r>
              <a:rPr lang="cs-CZ" dirty="0"/>
              <a:t>2) Kontext - Sankce</a:t>
            </a:r>
          </a:p>
        </p:txBody>
      </p:sp>
      <p:sp>
        <p:nvSpPr>
          <p:cNvPr id="3" name="Zástupný obsah 2">
            <a:extLst>
              <a:ext uri="{FF2B5EF4-FFF2-40B4-BE49-F238E27FC236}">
                <a16:creationId xmlns:a16="http://schemas.microsoft.com/office/drawing/2014/main" id="{14C690C6-0933-4C7A-A0DA-8197F5AF330A}"/>
              </a:ext>
            </a:extLst>
          </p:cNvPr>
          <p:cNvSpPr>
            <a:spLocks noGrp="1"/>
          </p:cNvSpPr>
          <p:nvPr>
            <p:ph idx="1"/>
          </p:nvPr>
        </p:nvSpPr>
        <p:spPr/>
        <p:txBody>
          <a:bodyPr>
            <a:normAutofit fontScale="77500" lnSpcReduction="20000"/>
          </a:bodyPr>
          <a:lstStyle/>
          <a:p>
            <a:pPr marL="0" indent="0" algn="ctr">
              <a:buNone/>
            </a:pPr>
            <a:r>
              <a:rPr lang="cs-CZ" dirty="0"/>
              <a:t>Tři druhy:</a:t>
            </a:r>
          </a:p>
          <a:p>
            <a:pPr algn="just"/>
            <a:r>
              <a:rPr lang="cs-CZ" dirty="0"/>
              <a:t>1) </a:t>
            </a:r>
            <a:r>
              <a:rPr lang="cs-CZ" b="1" dirty="0"/>
              <a:t>sankce</a:t>
            </a:r>
            <a:r>
              <a:rPr lang="cs-CZ" dirty="0"/>
              <a:t> v užším slova smyslu: aby nikdo nejednal v rozporu s listinou.</a:t>
            </a:r>
          </a:p>
          <a:p>
            <a:pPr lvl="1" algn="just"/>
            <a:r>
              <a:rPr lang="cs-CZ" dirty="0"/>
              <a:t>Příklad: </a:t>
            </a:r>
            <a:r>
              <a:rPr lang="cs-CZ" i="1" dirty="0" err="1"/>
              <a:t>Nulli</a:t>
            </a:r>
            <a:r>
              <a:rPr lang="cs-CZ" i="1" dirty="0"/>
              <a:t> ergo </a:t>
            </a:r>
            <a:r>
              <a:rPr lang="cs-CZ" i="1" dirty="0" err="1"/>
              <a:t>omnino</a:t>
            </a:r>
            <a:r>
              <a:rPr lang="cs-CZ" i="1" dirty="0"/>
              <a:t> </a:t>
            </a:r>
            <a:r>
              <a:rPr lang="cs-CZ" i="1" dirty="0" err="1"/>
              <a:t>liceat</a:t>
            </a:r>
            <a:r>
              <a:rPr lang="cs-CZ" i="1" dirty="0"/>
              <a:t> </a:t>
            </a:r>
            <a:r>
              <a:rPr lang="cs-CZ" i="1" dirty="0" err="1"/>
              <a:t>hanc</a:t>
            </a:r>
            <a:r>
              <a:rPr lang="cs-CZ" i="1" dirty="0"/>
              <a:t> </a:t>
            </a:r>
            <a:r>
              <a:rPr lang="cs-CZ" i="1" dirty="0" err="1"/>
              <a:t>paginam</a:t>
            </a:r>
            <a:r>
              <a:rPr lang="cs-CZ" i="1" dirty="0"/>
              <a:t> </a:t>
            </a:r>
            <a:r>
              <a:rPr lang="cs-CZ" i="1" dirty="0" err="1"/>
              <a:t>nostre</a:t>
            </a:r>
            <a:r>
              <a:rPr lang="cs-CZ" i="1" dirty="0"/>
              <a:t> </a:t>
            </a:r>
            <a:r>
              <a:rPr lang="cs-CZ" i="1" dirty="0" err="1"/>
              <a:t>protectionis</a:t>
            </a:r>
            <a:r>
              <a:rPr lang="cs-CZ" i="1" dirty="0"/>
              <a:t> </a:t>
            </a:r>
            <a:r>
              <a:rPr lang="cs-CZ" i="1" dirty="0" err="1"/>
              <a:t>infringere</a:t>
            </a:r>
            <a:r>
              <a:rPr lang="cs-CZ" i="1" dirty="0"/>
              <a:t> vel </a:t>
            </a:r>
            <a:r>
              <a:rPr lang="cs-CZ" i="1" dirty="0" err="1"/>
              <a:t>ei</a:t>
            </a:r>
            <a:r>
              <a:rPr lang="cs-CZ" i="1" dirty="0"/>
              <a:t> </a:t>
            </a:r>
            <a:r>
              <a:rPr lang="cs-CZ" i="1" dirty="0" err="1"/>
              <a:t>ausu</a:t>
            </a:r>
            <a:r>
              <a:rPr lang="cs-CZ" i="1" dirty="0"/>
              <a:t> </a:t>
            </a:r>
            <a:r>
              <a:rPr lang="cs-CZ" i="1" dirty="0" err="1"/>
              <a:t>temerario</a:t>
            </a:r>
            <a:r>
              <a:rPr lang="cs-CZ" i="1" dirty="0"/>
              <a:t> </a:t>
            </a:r>
            <a:r>
              <a:rPr lang="cs-CZ" i="1" dirty="0" err="1"/>
              <a:t>contraire</a:t>
            </a:r>
            <a:r>
              <a:rPr lang="cs-CZ" dirty="0"/>
              <a:t>.</a:t>
            </a:r>
          </a:p>
          <a:p>
            <a:pPr algn="just"/>
            <a:r>
              <a:rPr lang="cs-CZ" dirty="0"/>
              <a:t>2) </a:t>
            </a:r>
            <a:r>
              <a:rPr lang="cs-CZ" b="1" dirty="0"/>
              <a:t>sankce negativní </a:t>
            </a:r>
            <a:r>
              <a:rPr lang="cs-CZ" dirty="0"/>
              <a:t>(kletba, </a:t>
            </a:r>
            <a:r>
              <a:rPr lang="cs-CZ" dirty="0" err="1"/>
              <a:t>kominace</a:t>
            </a:r>
            <a:r>
              <a:rPr lang="cs-CZ" dirty="0"/>
              <a:t>) – hrozí se tresty světskými i pekelnými těm, kdož by porušoval příkazy listiny. Příklady:</a:t>
            </a:r>
          </a:p>
          <a:p>
            <a:pPr lvl="1" algn="just"/>
            <a:r>
              <a:rPr lang="la-Latn" i="1" dirty="0"/>
              <a:t>Nulli ergo omnino liceat hanc paginam nostre protectionis infringere vel ei ausu temerario contraire. Si quis autem hoc attemptare presumpserit, indignationem omnipotentis dei et beatorum Petri et Pauli apostolorum eis se noverit incursurum</a:t>
            </a:r>
            <a:r>
              <a:rPr lang="la-Latn" dirty="0"/>
              <a:t>.</a:t>
            </a:r>
          </a:p>
          <a:p>
            <a:pPr lvl="1" algn="just"/>
            <a:r>
              <a:rPr lang="la-Latn" i="1" dirty="0"/>
              <a:t>Contra quod quicumque sive de parentibus meis sive alienus venire et hanc donationem meam infringere temptaverit, excommunicetur a Patre et Filio et Spiritu Sancto et faciem om</a:t>
            </a:r>
            <a:r>
              <a:rPr lang="cs-CZ" i="1" dirty="0"/>
              <a:t>n</a:t>
            </a:r>
            <a:r>
              <a:rPr lang="la-Latn" i="1" dirty="0"/>
              <a:t>ipotentis Dei numquam videat nec in regno eius portionem habeat, sed cum Iuda proditore domini eternis incendiis concremetur.</a:t>
            </a:r>
          </a:p>
          <a:p>
            <a:pPr lvl="1" algn="just"/>
            <a:r>
              <a:rPr lang="cs-CZ" i="1" dirty="0" err="1"/>
              <a:t>Pakliby</a:t>
            </a:r>
            <a:r>
              <a:rPr lang="cs-CZ" i="1" dirty="0"/>
              <a:t> </a:t>
            </a:r>
            <a:r>
              <a:rPr lang="cs-CZ" i="1" dirty="0" err="1"/>
              <a:t>kto</a:t>
            </a:r>
            <a:r>
              <a:rPr lang="cs-CZ" i="1" dirty="0"/>
              <a:t> mezi námi jeden druhého kdy v těchto </a:t>
            </a:r>
            <a:r>
              <a:rPr lang="cs-CZ" i="1" dirty="0" err="1"/>
              <a:t>běziech</a:t>
            </a:r>
            <a:r>
              <a:rPr lang="cs-CZ" i="1" dirty="0"/>
              <a:t> </a:t>
            </a:r>
            <a:r>
              <a:rPr lang="cs-CZ" i="1" dirty="0" err="1"/>
              <a:t>odstúpil</a:t>
            </a:r>
            <a:r>
              <a:rPr lang="cs-CZ" i="1" dirty="0"/>
              <a:t>, a jemu nepomohl, a s námi toho nevedl, aby ty zápisy i listy </a:t>
            </a:r>
            <a:r>
              <a:rPr lang="cs-CZ" i="1" dirty="0" err="1"/>
              <a:t>zdržány</a:t>
            </a:r>
            <a:r>
              <a:rPr lang="cs-CZ" i="1" dirty="0"/>
              <a:t> byly, a země při svém právě ostala, jehož </a:t>
            </a:r>
            <a:r>
              <a:rPr lang="cs-CZ" i="1" dirty="0" err="1"/>
              <a:t>bóh</a:t>
            </a:r>
            <a:r>
              <a:rPr lang="cs-CZ" i="1" dirty="0"/>
              <a:t> </a:t>
            </a:r>
            <a:r>
              <a:rPr lang="cs-CZ" i="1" dirty="0" err="1"/>
              <a:t>nedaj</a:t>
            </a:r>
            <a:r>
              <a:rPr lang="cs-CZ" i="1" dirty="0"/>
              <a:t>; ten </a:t>
            </a:r>
            <a:r>
              <a:rPr lang="cs-CZ" i="1" dirty="0" err="1"/>
              <a:t>jmá</a:t>
            </a:r>
            <a:r>
              <a:rPr lang="cs-CZ" i="1" dirty="0"/>
              <a:t> cti i </a:t>
            </a:r>
            <a:r>
              <a:rPr lang="cs-CZ" i="1" dirty="0" err="1"/>
              <a:t>viery</a:t>
            </a:r>
            <a:r>
              <a:rPr lang="cs-CZ" i="1" dirty="0"/>
              <a:t> i </a:t>
            </a:r>
            <a:r>
              <a:rPr lang="cs-CZ" i="1" dirty="0" err="1"/>
              <a:t>zbožie</a:t>
            </a:r>
            <a:r>
              <a:rPr lang="cs-CZ" i="1" dirty="0"/>
              <a:t> </a:t>
            </a:r>
            <a:r>
              <a:rPr lang="cs-CZ" i="1" dirty="0" err="1"/>
              <a:t>odsúzen</a:t>
            </a:r>
            <a:r>
              <a:rPr lang="cs-CZ" i="1" dirty="0"/>
              <a:t> býti, a </a:t>
            </a:r>
            <a:r>
              <a:rPr lang="cs-CZ" i="1" dirty="0" err="1"/>
              <a:t>nejmá</a:t>
            </a:r>
            <a:r>
              <a:rPr lang="cs-CZ" i="1" dirty="0"/>
              <a:t> nikdy mezi zemany ani mezi dobré přijíti, než </a:t>
            </a:r>
            <a:r>
              <a:rPr lang="cs-CZ" i="1" dirty="0" err="1"/>
              <a:t>jmá</a:t>
            </a:r>
            <a:r>
              <a:rPr lang="cs-CZ" i="1" dirty="0"/>
              <a:t> mezi námi a mezi všemi zemany zavržen býti, jako ten, ježto se sám cti i </a:t>
            </a:r>
            <a:r>
              <a:rPr lang="cs-CZ" i="1" dirty="0" err="1"/>
              <a:t>viery</a:t>
            </a:r>
            <a:r>
              <a:rPr lang="cs-CZ" i="1" dirty="0"/>
              <a:t> </a:t>
            </a:r>
            <a:r>
              <a:rPr lang="cs-CZ" i="1" dirty="0" err="1"/>
              <a:t>odsúdil</a:t>
            </a:r>
            <a:r>
              <a:rPr lang="cs-CZ" i="1" dirty="0"/>
              <a:t>.</a:t>
            </a:r>
          </a:p>
          <a:p>
            <a:pPr algn="just"/>
            <a:r>
              <a:rPr lang="cs-CZ" dirty="0"/>
              <a:t>3) </a:t>
            </a:r>
            <a:r>
              <a:rPr lang="cs-CZ" b="1" dirty="0"/>
              <a:t>sankce pozitivní </a:t>
            </a:r>
            <a:r>
              <a:rPr lang="cs-CZ" dirty="0"/>
              <a:t>(</a:t>
            </a:r>
            <a:r>
              <a:rPr lang="cs-CZ" dirty="0" err="1"/>
              <a:t>benedikce</a:t>
            </a:r>
            <a:r>
              <a:rPr lang="cs-CZ" dirty="0"/>
              <a:t>) – odměna těm, kteří se listinou řídí a chrání vlastníky.</a:t>
            </a:r>
          </a:p>
          <a:p>
            <a:endParaRPr lang="cs-CZ" dirty="0"/>
          </a:p>
        </p:txBody>
      </p:sp>
    </p:spTree>
    <p:extLst>
      <p:ext uri="{BB962C8B-B14F-4D97-AF65-F5344CB8AC3E}">
        <p14:creationId xmlns:p14="http://schemas.microsoft.com/office/powerpoint/2010/main" val="186792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8D735-8051-44C8-8B8E-06FE33B55D56}"/>
              </a:ext>
            </a:extLst>
          </p:cNvPr>
          <p:cNvSpPr>
            <a:spLocks noGrp="1"/>
          </p:cNvSpPr>
          <p:nvPr>
            <p:ph type="title"/>
          </p:nvPr>
        </p:nvSpPr>
        <p:spPr/>
        <p:txBody>
          <a:bodyPr/>
          <a:lstStyle/>
          <a:p>
            <a:r>
              <a:rPr lang="cs-CZ" dirty="0"/>
              <a:t>2) Kontext</a:t>
            </a:r>
          </a:p>
        </p:txBody>
      </p:sp>
      <p:sp>
        <p:nvSpPr>
          <p:cNvPr id="3" name="Zástupný obsah 2">
            <a:extLst>
              <a:ext uri="{FF2B5EF4-FFF2-40B4-BE49-F238E27FC236}">
                <a16:creationId xmlns:a16="http://schemas.microsoft.com/office/drawing/2014/main" id="{15BF2EC2-18E0-4BFD-8F6B-B9615E6FC008}"/>
              </a:ext>
            </a:extLst>
          </p:cNvPr>
          <p:cNvSpPr>
            <a:spLocks noGrp="1"/>
          </p:cNvSpPr>
          <p:nvPr>
            <p:ph idx="1"/>
          </p:nvPr>
        </p:nvSpPr>
        <p:spPr/>
        <p:txBody>
          <a:bodyPr>
            <a:normAutofit fontScale="92500" lnSpcReduction="10000"/>
          </a:bodyPr>
          <a:lstStyle/>
          <a:p>
            <a:r>
              <a:rPr lang="cs-CZ" b="1" dirty="0"/>
              <a:t>Formule derogační </a:t>
            </a:r>
            <a:r>
              <a:rPr lang="cs-CZ" dirty="0"/>
              <a:t>(derogace) – ruší se tím dřívější ustanovení.</a:t>
            </a:r>
          </a:p>
          <a:p>
            <a:pPr lvl="1"/>
            <a:r>
              <a:rPr lang="la-Latn" dirty="0"/>
              <a:t>… </a:t>
            </a:r>
            <a:r>
              <a:rPr lang="la-Latn" i="1" dirty="0"/>
              <a:t>non obstantibus in premissis clausulis et graciis singulis quibuscumque legibus, statutis, consuetudinibus, iuribus seu privilegiis in contrarium editis, quibus omnibus, si et in quantum presenti nostre libertacioni obviare censentur auctoritate imperiali penitus derogamus</a:t>
            </a:r>
            <a:r>
              <a:rPr lang="la-Latn" dirty="0"/>
              <a:t>.</a:t>
            </a:r>
          </a:p>
          <a:p>
            <a:pPr marL="457200" lvl="1" indent="0">
              <a:buNone/>
            </a:pPr>
            <a:endParaRPr lang="cs-CZ" dirty="0"/>
          </a:p>
          <a:p>
            <a:r>
              <a:rPr lang="cs-CZ" b="1" dirty="0"/>
              <a:t>Koroborace</a:t>
            </a:r>
            <a:r>
              <a:rPr lang="cs-CZ" dirty="0"/>
              <a:t> (</a:t>
            </a:r>
            <a:r>
              <a:rPr lang="cs-CZ" dirty="0" err="1"/>
              <a:t>corroboratio</a:t>
            </a:r>
            <a:r>
              <a:rPr lang="cs-CZ" dirty="0"/>
              <a:t>) – uvádí ověřovací prostředky (nejčastěji pečeť).</a:t>
            </a:r>
          </a:p>
          <a:p>
            <a:pPr lvl="1" algn="just"/>
            <a:r>
              <a:rPr lang="cs-CZ" i="1" dirty="0"/>
              <a:t>Na </a:t>
            </a:r>
            <a:r>
              <a:rPr lang="cs-CZ" i="1" dirty="0" err="1"/>
              <a:t>potvrzenie</a:t>
            </a:r>
            <a:r>
              <a:rPr lang="cs-CZ" i="1" dirty="0"/>
              <a:t> toho pečeť naši </a:t>
            </a:r>
            <a:r>
              <a:rPr lang="cs-CZ" i="1" dirty="0" err="1"/>
              <a:t>ciesařskú</a:t>
            </a:r>
            <a:r>
              <a:rPr lang="cs-CZ" i="1" dirty="0"/>
              <a:t> kázali </a:t>
            </a:r>
            <a:r>
              <a:rPr lang="cs-CZ" i="1" dirty="0" err="1"/>
              <a:t>sme</a:t>
            </a:r>
            <a:r>
              <a:rPr lang="cs-CZ" i="1" dirty="0"/>
              <a:t> přivěsiti k tomuto listu </a:t>
            </a:r>
            <a:r>
              <a:rPr lang="cs-CZ" dirty="0"/>
              <a:t>…; … </a:t>
            </a:r>
            <a:r>
              <a:rPr lang="cs-CZ" i="1" dirty="0" err="1"/>
              <a:t>auctoritate</a:t>
            </a:r>
            <a:r>
              <a:rPr lang="cs-CZ" i="1" dirty="0"/>
              <a:t> nostra </a:t>
            </a:r>
            <a:r>
              <a:rPr lang="cs-CZ" i="1" dirty="0" err="1"/>
              <a:t>sigilli</a:t>
            </a:r>
            <a:r>
              <a:rPr lang="cs-CZ" i="1" dirty="0"/>
              <a:t> </a:t>
            </a:r>
            <a:r>
              <a:rPr lang="cs-CZ" i="1" dirty="0" err="1"/>
              <a:t>nostri</a:t>
            </a:r>
            <a:r>
              <a:rPr lang="cs-CZ" i="1" dirty="0"/>
              <a:t> </a:t>
            </a:r>
            <a:r>
              <a:rPr lang="cs-CZ" i="1" dirty="0" err="1"/>
              <a:t>munimine</a:t>
            </a:r>
            <a:r>
              <a:rPr lang="cs-CZ" i="1" dirty="0"/>
              <a:t> </a:t>
            </a:r>
            <a:r>
              <a:rPr lang="cs-CZ" i="1" dirty="0" err="1"/>
              <a:t>confirmamus</a:t>
            </a:r>
            <a:r>
              <a:rPr lang="cs-CZ" i="1" dirty="0"/>
              <a:t> </a:t>
            </a:r>
            <a:r>
              <a:rPr lang="cs-CZ" dirty="0"/>
              <a:t>… ;</a:t>
            </a:r>
          </a:p>
          <a:p>
            <a:pPr lvl="1" algn="just"/>
            <a:r>
              <a:rPr lang="cs-CZ" dirty="0"/>
              <a:t> … </a:t>
            </a:r>
            <a:r>
              <a:rPr lang="cs-CZ" i="1" dirty="0" err="1"/>
              <a:t>zu</a:t>
            </a:r>
            <a:r>
              <a:rPr lang="cs-CZ" i="1" dirty="0"/>
              <a:t> </a:t>
            </a:r>
            <a:r>
              <a:rPr lang="cs-CZ" i="1" dirty="0" err="1"/>
              <a:t>urkund</a:t>
            </a:r>
            <a:r>
              <a:rPr lang="cs-CZ" i="1" dirty="0"/>
              <a:t> allen </a:t>
            </a:r>
            <a:r>
              <a:rPr lang="cs-CZ" i="1" dirty="0" err="1"/>
              <a:t>obgeschriben</a:t>
            </a:r>
            <a:r>
              <a:rPr lang="cs-CZ" i="1" dirty="0"/>
              <a:t> </a:t>
            </a:r>
            <a:r>
              <a:rPr lang="cs-CZ" i="1" dirty="0" err="1"/>
              <a:t>sachen</a:t>
            </a:r>
            <a:r>
              <a:rPr lang="cs-CZ" i="1" dirty="0"/>
              <a:t> </a:t>
            </a:r>
            <a:r>
              <a:rPr lang="cs-CZ" i="1" dirty="0" err="1"/>
              <a:t>haben</a:t>
            </a:r>
            <a:r>
              <a:rPr lang="cs-CZ" i="1" dirty="0"/>
              <a:t> </a:t>
            </a:r>
            <a:r>
              <a:rPr lang="cs-CZ" i="1" dirty="0" err="1"/>
              <a:t>wir</a:t>
            </a:r>
            <a:r>
              <a:rPr lang="cs-CZ" i="1" dirty="0"/>
              <a:t> </a:t>
            </a:r>
            <a:r>
              <a:rPr lang="cs-CZ" i="1" dirty="0" err="1"/>
              <a:t>unser</a:t>
            </a:r>
            <a:r>
              <a:rPr lang="cs-CZ" i="1" dirty="0"/>
              <a:t> </a:t>
            </a:r>
            <a:r>
              <a:rPr lang="cs-CZ" i="1" dirty="0" err="1"/>
              <a:t>insigel</a:t>
            </a:r>
            <a:r>
              <a:rPr lang="cs-CZ" i="1" dirty="0"/>
              <a:t> dem </a:t>
            </a:r>
            <a:r>
              <a:rPr lang="cs-CZ" i="1" dirty="0" err="1"/>
              <a:t>brief</a:t>
            </a:r>
            <a:r>
              <a:rPr lang="cs-CZ" i="1" dirty="0"/>
              <a:t> </a:t>
            </a:r>
            <a:r>
              <a:rPr lang="cs-CZ" i="1" dirty="0" err="1"/>
              <a:t>angehangen</a:t>
            </a:r>
            <a:r>
              <a:rPr lang="cs-CZ" i="1" dirty="0"/>
              <a:t> </a:t>
            </a:r>
            <a:r>
              <a:rPr lang="cs-CZ" i="1" dirty="0" err="1"/>
              <a:t>und</a:t>
            </a:r>
            <a:r>
              <a:rPr lang="cs-CZ" i="1" dirty="0"/>
              <a:t> </a:t>
            </a:r>
            <a:r>
              <a:rPr lang="cs-CZ" i="1" dirty="0" err="1"/>
              <a:t>zu</a:t>
            </a:r>
            <a:r>
              <a:rPr lang="cs-CZ" i="1" dirty="0"/>
              <a:t> </a:t>
            </a:r>
            <a:r>
              <a:rPr lang="cs-CZ" i="1" dirty="0" err="1"/>
              <a:t>pesser</a:t>
            </a:r>
            <a:r>
              <a:rPr lang="cs-CZ" i="1" dirty="0"/>
              <a:t> </a:t>
            </a:r>
            <a:r>
              <a:rPr lang="cs-CZ" i="1" dirty="0" err="1"/>
              <a:t>zeugnus</a:t>
            </a:r>
            <a:r>
              <a:rPr lang="cs-CZ" i="1" dirty="0"/>
              <a:t> der </a:t>
            </a:r>
            <a:r>
              <a:rPr lang="cs-CZ" i="1" dirty="0" err="1"/>
              <a:t>edel</a:t>
            </a:r>
            <a:r>
              <a:rPr lang="cs-CZ" i="1" dirty="0"/>
              <a:t> </a:t>
            </a:r>
            <a:r>
              <a:rPr lang="cs-CZ" i="1" dirty="0" err="1"/>
              <a:t>herre</a:t>
            </a:r>
            <a:r>
              <a:rPr lang="cs-CZ" i="1" dirty="0"/>
              <a:t> … … </a:t>
            </a:r>
            <a:r>
              <a:rPr lang="cs-CZ" i="1" dirty="0" err="1"/>
              <a:t>haben</a:t>
            </a:r>
            <a:r>
              <a:rPr lang="cs-CZ" i="1" dirty="0"/>
              <a:t> </a:t>
            </a:r>
            <a:r>
              <a:rPr lang="cs-CZ" i="1" dirty="0" err="1"/>
              <a:t>auch</a:t>
            </a:r>
            <a:r>
              <a:rPr lang="cs-CZ" i="1" dirty="0"/>
              <a:t> </a:t>
            </a:r>
            <a:r>
              <a:rPr lang="cs-CZ" i="1" dirty="0" err="1"/>
              <a:t>ire</a:t>
            </a:r>
            <a:r>
              <a:rPr lang="cs-CZ" i="1" dirty="0"/>
              <a:t> </a:t>
            </a:r>
            <a:r>
              <a:rPr lang="cs-CZ" i="1" dirty="0" err="1"/>
              <a:t>insigel</a:t>
            </a:r>
            <a:r>
              <a:rPr lang="cs-CZ" i="1" dirty="0"/>
              <a:t> dem </a:t>
            </a:r>
            <a:r>
              <a:rPr lang="cs-CZ" i="1" dirty="0" err="1"/>
              <a:t>brief</a:t>
            </a:r>
            <a:r>
              <a:rPr lang="cs-CZ" i="1" dirty="0"/>
              <a:t> </a:t>
            </a:r>
            <a:r>
              <a:rPr lang="cs-CZ" i="1" dirty="0" err="1"/>
              <a:t>angehanhen</a:t>
            </a:r>
            <a:r>
              <a:rPr lang="cs-CZ" dirty="0"/>
              <a:t>.</a:t>
            </a:r>
          </a:p>
          <a:p>
            <a:pPr lvl="1" algn="just"/>
            <a:r>
              <a:rPr lang="cs-CZ" i="1" dirty="0"/>
              <a:t>In cui </a:t>
            </a:r>
            <a:r>
              <a:rPr lang="cs-CZ" i="1" dirty="0" err="1"/>
              <a:t>rei</a:t>
            </a:r>
            <a:r>
              <a:rPr lang="cs-CZ" i="1" dirty="0"/>
              <a:t> testimonium </a:t>
            </a:r>
            <a:r>
              <a:rPr lang="cs-CZ" i="1" dirty="0" err="1"/>
              <a:t>presentes</a:t>
            </a:r>
            <a:r>
              <a:rPr lang="cs-CZ" i="1" dirty="0"/>
              <a:t> </a:t>
            </a:r>
            <a:r>
              <a:rPr lang="cs-CZ" i="1" dirty="0" err="1"/>
              <a:t>dedimus</a:t>
            </a:r>
            <a:r>
              <a:rPr lang="cs-CZ" i="1" dirty="0"/>
              <a:t> </a:t>
            </a:r>
            <a:r>
              <a:rPr lang="cs-CZ" i="1" dirty="0" err="1"/>
              <a:t>litteras</a:t>
            </a:r>
            <a:r>
              <a:rPr lang="cs-CZ" i="1" dirty="0"/>
              <a:t> nostro </a:t>
            </a:r>
            <a:r>
              <a:rPr lang="cs-CZ" i="1" dirty="0" err="1"/>
              <a:t>sigillo</a:t>
            </a:r>
            <a:r>
              <a:rPr lang="cs-CZ" i="1" dirty="0"/>
              <a:t> </a:t>
            </a:r>
            <a:r>
              <a:rPr lang="cs-CZ" i="1" dirty="0" err="1"/>
              <a:t>munitas</a:t>
            </a:r>
            <a:r>
              <a:rPr lang="cs-CZ" dirty="0"/>
              <a:t>.</a:t>
            </a:r>
          </a:p>
          <a:p>
            <a:pPr lvl="1" algn="just"/>
            <a:endParaRPr lang="cs-CZ" dirty="0"/>
          </a:p>
        </p:txBody>
      </p:sp>
    </p:spTree>
    <p:extLst>
      <p:ext uri="{BB962C8B-B14F-4D97-AF65-F5344CB8AC3E}">
        <p14:creationId xmlns:p14="http://schemas.microsoft.com/office/powerpoint/2010/main" val="243145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D9849C-93B2-4400-BD04-7A2E62610D7F}"/>
              </a:ext>
            </a:extLst>
          </p:cNvPr>
          <p:cNvSpPr>
            <a:spLocks noGrp="1"/>
          </p:cNvSpPr>
          <p:nvPr>
            <p:ph type="title"/>
          </p:nvPr>
        </p:nvSpPr>
        <p:spPr>
          <a:xfrm>
            <a:off x="2058281" y="603422"/>
            <a:ext cx="4795482" cy="1641987"/>
          </a:xfrm>
        </p:spPr>
        <p:txBody>
          <a:bodyPr>
            <a:normAutofit/>
          </a:bodyPr>
          <a:lstStyle/>
          <a:p>
            <a:r>
              <a:rPr lang="cs-CZ" dirty="0"/>
              <a:t>3) </a:t>
            </a:r>
            <a:r>
              <a:rPr lang="cs-CZ" dirty="0" err="1"/>
              <a:t>Eschatokol</a:t>
            </a:r>
            <a:endParaRPr lang="cs-CZ" dirty="0"/>
          </a:p>
        </p:txBody>
      </p:sp>
      <p:sp>
        <p:nvSpPr>
          <p:cNvPr id="3" name="Zástupný obsah 2">
            <a:extLst>
              <a:ext uri="{FF2B5EF4-FFF2-40B4-BE49-F238E27FC236}">
                <a16:creationId xmlns:a16="http://schemas.microsoft.com/office/drawing/2014/main" id="{8149B624-89DA-4E8C-9507-FA2BE89EBDC7}"/>
              </a:ext>
            </a:extLst>
          </p:cNvPr>
          <p:cNvSpPr>
            <a:spLocks noGrp="1"/>
          </p:cNvSpPr>
          <p:nvPr>
            <p:ph idx="1"/>
          </p:nvPr>
        </p:nvSpPr>
        <p:spPr>
          <a:xfrm>
            <a:off x="647701" y="2438401"/>
            <a:ext cx="4797256" cy="3809998"/>
          </a:xfrm>
        </p:spPr>
        <p:txBody>
          <a:bodyPr>
            <a:normAutofit/>
          </a:bodyPr>
          <a:lstStyle/>
          <a:p>
            <a:pPr algn="just"/>
            <a:r>
              <a:rPr lang="cs-CZ" b="1" dirty="0"/>
              <a:t>Subskripce</a:t>
            </a:r>
            <a:r>
              <a:rPr lang="cs-CZ" dirty="0"/>
              <a:t> (podpisy a podpisové formule). Např. monogram panovníka.</a:t>
            </a:r>
          </a:p>
          <a:p>
            <a:pPr lvl="1"/>
            <a:endParaRPr lang="cs-CZ" dirty="0"/>
          </a:p>
          <a:p>
            <a:pPr lvl="1"/>
            <a:endParaRPr lang="cs-CZ" dirty="0"/>
          </a:p>
          <a:p>
            <a:endParaRPr lang="cs-CZ" dirty="0"/>
          </a:p>
        </p:txBody>
      </p:sp>
      <p:pic>
        <p:nvPicPr>
          <p:cNvPr id="4" name="Obrázek 3">
            <a:extLst>
              <a:ext uri="{FF2B5EF4-FFF2-40B4-BE49-F238E27FC236}">
                <a16:creationId xmlns:a16="http://schemas.microsoft.com/office/drawing/2014/main" id="{72B84FC2-81FF-41B0-80E0-22E7280FDA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8" r="3690" b="3"/>
          <a:stretch/>
        </p:blipFill>
        <p:spPr bwMode="auto">
          <a:xfrm>
            <a:off x="6094410" y="609601"/>
            <a:ext cx="5449889" cy="5638797"/>
          </a:xfrm>
          <a:prstGeom prst="rect">
            <a:avLst/>
          </a:prstGeom>
          <a:noFill/>
          <a:effectLst>
            <a:outerShdw blurRad="50800" dist="38100" dir="5400000" algn="t" rotWithShape="0">
              <a:prstClr val="black">
                <a:alpha val="43000"/>
              </a:prstClr>
            </a:outerShdw>
          </a:effectLst>
        </p:spPr>
      </p:pic>
      <p:sp>
        <p:nvSpPr>
          <p:cNvPr id="5" name="TextovéPole 4">
            <a:extLst>
              <a:ext uri="{FF2B5EF4-FFF2-40B4-BE49-F238E27FC236}">
                <a16:creationId xmlns:a16="http://schemas.microsoft.com/office/drawing/2014/main" id="{E66E8FB6-28F9-4229-8385-41C539B1D3D5}"/>
              </a:ext>
            </a:extLst>
          </p:cNvPr>
          <p:cNvSpPr txBox="1"/>
          <p:nvPr/>
        </p:nvSpPr>
        <p:spPr>
          <a:xfrm>
            <a:off x="6094410" y="6254577"/>
            <a:ext cx="5449888" cy="369332"/>
          </a:xfrm>
          <a:prstGeom prst="rect">
            <a:avLst/>
          </a:prstGeom>
          <a:noFill/>
        </p:spPr>
        <p:txBody>
          <a:bodyPr wrap="square" rtlCol="0">
            <a:spAutoFit/>
          </a:bodyPr>
          <a:lstStyle/>
          <a:p>
            <a:pPr algn="ctr"/>
            <a:r>
              <a:rPr lang="cs-CZ" dirty="0"/>
              <a:t>Monogram císaře Jindřicha III.</a:t>
            </a:r>
          </a:p>
        </p:txBody>
      </p:sp>
    </p:spTree>
    <p:extLst>
      <p:ext uri="{BB962C8B-B14F-4D97-AF65-F5344CB8AC3E}">
        <p14:creationId xmlns:p14="http://schemas.microsoft.com/office/powerpoint/2010/main" val="141306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54E8FB-0E35-4E26-A830-EAF317B7EFB4}"/>
              </a:ext>
            </a:extLst>
          </p:cNvPr>
          <p:cNvSpPr>
            <a:spLocks noGrp="1"/>
          </p:cNvSpPr>
          <p:nvPr>
            <p:ph type="title"/>
          </p:nvPr>
        </p:nvSpPr>
        <p:spPr>
          <a:xfrm>
            <a:off x="0" y="70162"/>
            <a:ext cx="3383900" cy="2105425"/>
          </a:xfrm>
        </p:spPr>
        <p:txBody>
          <a:bodyPr/>
          <a:lstStyle/>
          <a:p>
            <a:pPr algn="ctr"/>
            <a:r>
              <a:rPr lang="cs-CZ" dirty="0"/>
              <a:t>3) </a:t>
            </a:r>
            <a:r>
              <a:rPr lang="cs-CZ" dirty="0" err="1"/>
              <a:t>Eschatokol</a:t>
            </a:r>
            <a:endParaRPr lang="cs-CZ" dirty="0"/>
          </a:p>
        </p:txBody>
      </p:sp>
      <p:sp>
        <p:nvSpPr>
          <p:cNvPr id="3" name="Zástupný obsah 2">
            <a:extLst>
              <a:ext uri="{FF2B5EF4-FFF2-40B4-BE49-F238E27FC236}">
                <a16:creationId xmlns:a16="http://schemas.microsoft.com/office/drawing/2014/main" id="{3545F8A7-8B5C-4C95-A74B-8C3E0FE2E458}"/>
              </a:ext>
            </a:extLst>
          </p:cNvPr>
          <p:cNvSpPr>
            <a:spLocks noGrp="1"/>
          </p:cNvSpPr>
          <p:nvPr>
            <p:ph idx="1"/>
          </p:nvPr>
        </p:nvSpPr>
        <p:spPr>
          <a:xfrm>
            <a:off x="286139" y="1538024"/>
            <a:ext cx="3097762" cy="4393163"/>
          </a:xfrm>
        </p:spPr>
        <p:txBody>
          <a:bodyPr>
            <a:normAutofit/>
          </a:bodyPr>
          <a:lstStyle/>
          <a:p>
            <a:pPr marL="0" indent="0" algn="ctr">
              <a:buNone/>
            </a:pPr>
            <a:r>
              <a:rPr lang="cs-CZ" b="1" dirty="0"/>
              <a:t>Svědečná formule </a:t>
            </a:r>
            <a:r>
              <a:rPr lang="cs-CZ" dirty="0"/>
              <a:t>(</a:t>
            </a:r>
            <a:r>
              <a:rPr lang="cs-CZ" i="1" dirty="0" err="1"/>
              <a:t>testes</a:t>
            </a:r>
            <a:r>
              <a:rPr lang="cs-CZ" i="1" dirty="0"/>
              <a:t> </a:t>
            </a:r>
            <a:r>
              <a:rPr lang="cs-CZ" i="1" dirty="0" err="1"/>
              <a:t>formulae</a:t>
            </a:r>
            <a:r>
              <a:rPr lang="cs-CZ" dirty="0"/>
              <a:t>) </a:t>
            </a:r>
          </a:p>
          <a:p>
            <a:pPr marL="0" indent="0" algn="ctr">
              <a:buNone/>
            </a:pPr>
            <a:r>
              <a:rPr lang="cs-CZ" dirty="0"/>
              <a:t>– </a:t>
            </a:r>
          </a:p>
          <a:p>
            <a:pPr marL="0" indent="0" algn="just">
              <a:buNone/>
            </a:pPr>
            <a:r>
              <a:rPr lang="cs-CZ" dirty="0"/>
              <a:t>vypočítávají svědky (</a:t>
            </a:r>
            <a:r>
              <a:rPr lang="cs-CZ" dirty="0" err="1"/>
              <a:t>zlistinění</a:t>
            </a:r>
            <a:r>
              <a:rPr lang="cs-CZ" dirty="0"/>
              <a:t> či právního počinu) jejich jménem.</a:t>
            </a:r>
          </a:p>
          <a:p>
            <a:pPr marL="0" indent="0" algn="just">
              <a:buNone/>
            </a:pPr>
            <a:endParaRPr lang="cs-CZ" dirty="0"/>
          </a:p>
          <a:p>
            <a:pPr marL="0" indent="0" algn="just">
              <a:buNone/>
            </a:pPr>
            <a:endParaRPr lang="cs-CZ" dirty="0"/>
          </a:p>
          <a:p>
            <a:pPr marL="0" indent="0" algn="just">
              <a:buNone/>
            </a:pPr>
            <a:r>
              <a:rPr lang="cs-CZ" sz="1500" dirty="0"/>
              <a:t>Karel IV. jmenuje Giacomo di Santa </a:t>
            </a:r>
            <a:r>
              <a:rPr lang="cs-CZ" sz="1500" dirty="0" err="1"/>
              <a:t>Croce</a:t>
            </a:r>
            <a:r>
              <a:rPr lang="cs-CZ" sz="1500" dirty="0"/>
              <a:t> z </a:t>
            </a:r>
            <a:r>
              <a:rPr lang="cs-CZ" sz="1500" dirty="0" err="1"/>
              <a:t>Paduy</a:t>
            </a:r>
            <a:r>
              <a:rPr lang="cs-CZ" sz="1500" dirty="0"/>
              <a:t> </a:t>
            </a:r>
            <a:r>
              <a:rPr lang="cs-CZ" sz="1500" dirty="0" err="1"/>
              <a:t>familiářem</a:t>
            </a:r>
            <a:r>
              <a:rPr lang="cs-CZ" sz="1500" dirty="0"/>
              <a:t> a uděluje mu erb (25. května 1355, Pisa).</a:t>
            </a:r>
          </a:p>
        </p:txBody>
      </p:sp>
      <p:pic>
        <p:nvPicPr>
          <p:cNvPr id="1028" name="Picture 4">
            <a:extLst>
              <a:ext uri="{FF2B5EF4-FFF2-40B4-BE49-F238E27FC236}">
                <a16:creationId xmlns:a16="http://schemas.microsoft.com/office/drawing/2014/main" id="{35470699-C2BC-485A-9C60-F479011FAE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55" t="5514" r="2882" b="4208"/>
          <a:stretch/>
        </p:blipFill>
        <p:spPr bwMode="auto">
          <a:xfrm>
            <a:off x="3383900" y="714304"/>
            <a:ext cx="8521961" cy="585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46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54E8FB-0E35-4E26-A830-EAF317B7EFB4}"/>
              </a:ext>
            </a:extLst>
          </p:cNvPr>
          <p:cNvSpPr>
            <a:spLocks noGrp="1"/>
          </p:cNvSpPr>
          <p:nvPr>
            <p:ph type="title"/>
          </p:nvPr>
        </p:nvSpPr>
        <p:spPr/>
        <p:txBody>
          <a:bodyPr/>
          <a:lstStyle/>
          <a:p>
            <a:r>
              <a:rPr lang="cs-CZ" dirty="0"/>
              <a:t>3) </a:t>
            </a:r>
            <a:r>
              <a:rPr lang="cs-CZ" dirty="0" err="1"/>
              <a:t>Eschatokol</a:t>
            </a:r>
            <a:endParaRPr lang="cs-CZ" dirty="0"/>
          </a:p>
        </p:txBody>
      </p:sp>
      <p:sp>
        <p:nvSpPr>
          <p:cNvPr id="3" name="Zástupný obsah 2">
            <a:extLst>
              <a:ext uri="{FF2B5EF4-FFF2-40B4-BE49-F238E27FC236}">
                <a16:creationId xmlns:a16="http://schemas.microsoft.com/office/drawing/2014/main" id="{3545F8A7-8B5C-4C95-A74B-8C3E0FE2E458}"/>
              </a:ext>
            </a:extLst>
          </p:cNvPr>
          <p:cNvSpPr>
            <a:spLocks noGrp="1"/>
          </p:cNvSpPr>
          <p:nvPr>
            <p:ph idx="1"/>
          </p:nvPr>
        </p:nvSpPr>
        <p:spPr>
          <a:xfrm>
            <a:off x="0" y="1233182"/>
            <a:ext cx="12192000" cy="2055302"/>
          </a:xfrm>
        </p:spPr>
        <p:txBody>
          <a:bodyPr>
            <a:normAutofit fontScale="92500" lnSpcReduction="20000"/>
          </a:bodyPr>
          <a:lstStyle/>
          <a:p>
            <a:pPr marL="0" indent="0" algn="ctr">
              <a:buNone/>
            </a:pPr>
            <a:r>
              <a:rPr lang="cs-CZ" b="1" dirty="0"/>
              <a:t>Svědečná formule </a:t>
            </a:r>
            <a:r>
              <a:rPr lang="cs-CZ" dirty="0"/>
              <a:t>(</a:t>
            </a:r>
            <a:r>
              <a:rPr lang="cs-CZ" i="1" dirty="0" err="1"/>
              <a:t>testes</a:t>
            </a:r>
            <a:r>
              <a:rPr lang="cs-CZ" i="1" dirty="0"/>
              <a:t> </a:t>
            </a:r>
            <a:r>
              <a:rPr lang="cs-CZ" i="1" dirty="0" err="1"/>
              <a:t>formulae</a:t>
            </a:r>
            <a:r>
              <a:rPr lang="cs-CZ" dirty="0"/>
              <a:t>): … der </a:t>
            </a:r>
            <a:r>
              <a:rPr lang="cs-CZ" dirty="0" err="1"/>
              <a:t>Erzbischof</a:t>
            </a:r>
            <a:r>
              <a:rPr lang="cs-CZ" dirty="0"/>
              <a:t> Johannes von Pisa (</a:t>
            </a:r>
            <a:r>
              <a:rPr lang="cs-CZ" i="1" dirty="0" err="1"/>
              <a:t>v</a:t>
            </a:r>
            <a:r>
              <a:rPr lang="cs-CZ" dirty="0" err="1"/>
              <a:t>enerabilis</a:t>
            </a:r>
            <a:r>
              <a:rPr lang="cs-CZ" dirty="0"/>
              <a:t> Johannes </a:t>
            </a:r>
            <a:r>
              <a:rPr lang="cs-CZ" dirty="0" err="1"/>
              <a:t>archiepiscopus</a:t>
            </a:r>
            <a:r>
              <a:rPr lang="cs-CZ" dirty="0"/>
              <a:t> </a:t>
            </a:r>
            <a:r>
              <a:rPr lang="cs-CZ" dirty="0" err="1"/>
              <a:t>Pisanus</a:t>
            </a:r>
            <a:r>
              <a:rPr lang="cs-CZ" dirty="0"/>
              <a:t>), </a:t>
            </a:r>
            <a:r>
              <a:rPr lang="cs-CZ" dirty="0" err="1"/>
              <a:t>Bischof</a:t>
            </a:r>
            <a:r>
              <a:rPr lang="cs-CZ" dirty="0"/>
              <a:t> Johannes von </a:t>
            </a:r>
            <a:r>
              <a:rPr lang="cs-CZ" dirty="0" err="1"/>
              <a:t>Olmütz</a:t>
            </a:r>
            <a:r>
              <a:rPr lang="cs-CZ" dirty="0"/>
              <a:t> (</a:t>
            </a:r>
            <a:r>
              <a:rPr lang="cs-CZ" i="1" dirty="0"/>
              <a:t>Johannes </a:t>
            </a:r>
            <a:r>
              <a:rPr lang="cs-CZ" i="1" dirty="0" err="1"/>
              <a:t>Olomocensis</a:t>
            </a:r>
            <a:r>
              <a:rPr lang="cs-CZ" dirty="0"/>
              <a:t>), </a:t>
            </a:r>
            <a:r>
              <a:rPr lang="cs-CZ" dirty="0" err="1"/>
              <a:t>Bischof</a:t>
            </a:r>
            <a:r>
              <a:rPr lang="cs-CZ" dirty="0"/>
              <a:t> Gerhard von </a:t>
            </a:r>
            <a:r>
              <a:rPr lang="cs-CZ" dirty="0" err="1"/>
              <a:t>Speyer</a:t>
            </a:r>
            <a:r>
              <a:rPr lang="cs-CZ" dirty="0"/>
              <a:t> (</a:t>
            </a:r>
            <a:r>
              <a:rPr lang="cs-CZ" i="1" dirty="0" err="1"/>
              <a:t>Gerhardus</a:t>
            </a:r>
            <a:r>
              <a:rPr lang="cs-CZ" i="1" dirty="0"/>
              <a:t> </a:t>
            </a:r>
            <a:r>
              <a:rPr lang="cs-CZ" i="1" dirty="0" err="1"/>
              <a:t>Spirensis</a:t>
            </a:r>
            <a:r>
              <a:rPr lang="cs-CZ" dirty="0"/>
              <a:t>), </a:t>
            </a:r>
            <a:r>
              <a:rPr lang="cs-CZ" dirty="0" err="1"/>
              <a:t>Bischof</a:t>
            </a:r>
            <a:r>
              <a:rPr lang="cs-CZ" dirty="0"/>
              <a:t> </a:t>
            </a:r>
            <a:r>
              <a:rPr lang="cs-CZ" dirty="0" err="1"/>
              <a:t>Markvard</a:t>
            </a:r>
            <a:r>
              <a:rPr lang="cs-CZ" dirty="0"/>
              <a:t> von Augsburg (</a:t>
            </a:r>
            <a:r>
              <a:rPr lang="cs-CZ" i="1" dirty="0" err="1"/>
              <a:t>Marquardus</a:t>
            </a:r>
            <a:r>
              <a:rPr lang="cs-CZ" i="1" dirty="0"/>
              <a:t> </a:t>
            </a:r>
            <a:r>
              <a:rPr lang="cs-CZ" i="1" dirty="0" err="1"/>
              <a:t>Augustensis</a:t>
            </a:r>
            <a:r>
              <a:rPr lang="cs-CZ" dirty="0"/>
              <a:t>), </a:t>
            </a:r>
            <a:r>
              <a:rPr lang="cs-CZ" dirty="0" err="1"/>
              <a:t>Bischof</a:t>
            </a:r>
            <a:r>
              <a:rPr lang="cs-CZ" dirty="0"/>
              <a:t> Philipp von </a:t>
            </a:r>
            <a:r>
              <a:rPr lang="cs-CZ" dirty="0" err="1"/>
              <a:t>Philippus</a:t>
            </a:r>
            <a:r>
              <a:rPr lang="cs-CZ" dirty="0"/>
              <a:t>, der </a:t>
            </a:r>
            <a:r>
              <a:rPr lang="cs-CZ" dirty="0" err="1"/>
              <a:t>Wltriamis</a:t>
            </a:r>
            <a:r>
              <a:rPr lang="cs-CZ" dirty="0"/>
              <a:t>, der </a:t>
            </a:r>
            <a:r>
              <a:rPr lang="cs-CZ" dirty="0" err="1"/>
              <a:t>Markgraf</a:t>
            </a:r>
            <a:r>
              <a:rPr lang="cs-CZ" dirty="0"/>
              <a:t> Johannes von </a:t>
            </a:r>
            <a:r>
              <a:rPr lang="cs-CZ" dirty="0" err="1"/>
              <a:t>Montferrat</a:t>
            </a:r>
            <a:r>
              <a:rPr lang="cs-CZ" dirty="0"/>
              <a:t> (</a:t>
            </a:r>
            <a:r>
              <a:rPr lang="cs-CZ" i="1" dirty="0" err="1"/>
              <a:t>illustris</a:t>
            </a:r>
            <a:r>
              <a:rPr lang="cs-CZ" i="1" dirty="0"/>
              <a:t> Johannes </a:t>
            </a:r>
            <a:r>
              <a:rPr lang="cs-CZ" i="1" dirty="0" err="1"/>
              <a:t>marchio</a:t>
            </a:r>
            <a:r>
              <a:rPr lang="cs-CZ" i="1" dirty="0"/>
              <a:t> </a:t>
            </a:r>
            <a:r>
              <a:rPr lang="cs-CZ" i="1" dirty="0" err="1"/>
              <a:t>Montifferati</a:t>
            </a:r>
            <a:r>
              <a:rPr lang="cs-CZ" dirty="0"/>
              <a:t>), </a:t>
            </a:r>
            <a:r>
              <a:rPr lang="cs-CZ" dirty="0" err="1"/>
              <a:t>die</a:t>
            </a:r>
            <a:r>
              <a:rPr lang="cs-CZ" dirty="0"/>
              <a:t> </a:t>
            </a:r>
            <a:r>
              <a:rPr lang="cs-CZ" dirty="0" err="1"/>
              <a:t>Herzöge</a:t>
            </a:r>
            <a:r>
              <a:rPr lang="cs-CZ" dirty="0"/>
              <a:t> Nikolaus (</a:t>
            </a:r>
            <a:r>
              <a:rPr lang="cs-CZ" i="1" dirty="0" err="1"/>
              <a:t>Nicolaus</a:t>
            </a:r>
            <a:r>
              <a:rPr lang="cs-CZ" dirty="0"/>
              <a:t>) von Opavie </a:t>
            </a:r>
            <a:r>
              <a:rPr lang="cs-CZ" dirty="0" err="1"/>
              <a:t>und</a:t>
            </a:r>
            <a:r>
              <a:rPr lang="cs-CZ" dirty="0"/>
              <a:t> </a:t>
            </a:r>
            <a:r>
              <a:rPr lang="cs-CZ" dirty="0" err="1"/>
              <a:t>Bolko</a:t>
            </a:r>
            <a:r>
              <a:rPr lang="cs-CZ" dirty="0"/>
              <a:t> von </a:t>
            </a:r>
            <a:r>
              <a:rPr lang="cs-CZ" dirty="0" err="1"/>
              <a:t>Falkenberg</a:t>
            </a:r>
            <a:r>
              <a:rPr lang="cs-CZ" dirty="0"/>
              <a:t> (</a:t>
            </a:r>
            <a:r>
              <a:rPr lang="cs-CZ" i="1" dirty="0" err="1"/>
              <a:t>Bolko</a:t>
            </a:r>
            <a:r>
              <a:rPr lang="cs-CZ" i="1" dirty="0"/>
              <a:t> </a:t>
            </a:r>
            <a:r>
              <a:rPr lang="cs-CZ" i="1" dirty="0" err="1"/>
              <a:t>Falkenbergensis</a:t>
            </a:r>
            <a:r>
              <a:rPr lang="cs-CZ" dirty="0"/>
              <a:t>), </a:t>
            </a:r>
            <a:r>
              <a:rPr lang="cs-CZ" dirty="0" err="1"/>
              <a:t>außerdem</a:t>
            </a:r>
            <a:r>
              <a:rPr lang="cs-CZ" dirty="0"/>
              <a:t> </a:t>
            </a:r>
            <a:r>
              <a:rPr lang="cs-CZ" dirty="0" err="1"/>
              <a:t>die</a:t>
            </a:r>
            <a:r>
              <a:rPr lang="cs-CZ" dirty="0"/>
              <a:t> </a:t>
            </a:r>
            <a:r>
              <a:rPr lang="cs-CZ" dirty="0" err="1"/>
              <a:t>Burggrafen</a:t>
            </a:r>
            <a:r>
              <a:rPr lang="cs-CZ" dirty="0"/>
              <a:t> Johannes von </a:t>
            </a:r>
            <a:r>
              <a:rPr lang="cs-CZ" dirty="0" err="1"/>
              <a:t>Nürnberg</a:t>
            </a:r>
            <a:r>
              <a:rPr lang="cs-CZ" dirty="0"/>
              <a:t> (</a:t>
            </a:r>
            <a:r>
              <a:rPr lang="cs-CZ" i="1" dirty="0" err="1"/>
              <a:t>spectabiles</a:t>
            </a:r>
            <a:r>
              <a:rPr lang="cs-CZ" dirty="0"/>
              <a:t> </a:t>
            </a:r>
            <a:r>
              <a:rPr lang="cs-CZ" i="1" dirty="0"/>
              <a:t>Johannes </a:t>
            </a:r>
            <a:r>
              <a:rPr lang="cs-CZ" i="1" dirty="0" err="1"/>
              <a:t>Nurembergensis</a:t>
            </a:r>
            <a:r>
              <a:rPr lang="cs-CZ" dirty="0"/>
              <a:t>) </a:t>
            </a:r>
            <a:r>
              <a:rPr lang="cs-CZ" dirty="0" err="1"/>
              <a:t>und</a:t>
            </a:r>
            <a:r>
              <a:rPr lang="cs-CZ" dirty="0"/>
              <a:t> Burkhard von Magdeburg (</a:t>
            </a:r>
            <a:r>
              <a:rPr lang="cs-CZ" i="1" dirty="0" err="1"/>
              <a:t>Burghardus</a:t>
            </a:r>
            <a:r>
              <a:rPr lang="cs-CZ" i="1" dirty="0"/>
              <a:t> </a:t>
            </a:r>
            <a:r>
              <a:rPr lang="cs-CZ" i="1" dirty="0" err="1"/>
              <a:t>Magdeburgensis</a:t>
            </a:r>
            <a:r>
              <a:rPr lang="cs-CZ" i="1" dirty="0"/>
              <a:t> </a:t>
            </a:r>
            <a:r>
              <a:rPr lang="cs-CZ" i="1" dirty="0" err="1"/>
              <a:t>burgravii</a:t>
            </a:r>
            <a:r>
              <a:rPr lang="cs-CZ" dirty="0"/>
              <a:t>), </a:t>
            </a:r>
            <a:r>
              <a:rPr lang="cs-CZ" dirty="0" err="1"/>
              <a:t>die</a:t>
            </a:r>
            <a:r>
              <a:rPr lang="cs-CZ" dirty="0"/>
              <a:t> Grafen Johannes von </a:t>
            </a:r>
            <a:r>
              <a:rPr lang="cs-CZ" dirty="0" err="1"/>
              <a:t>Retz</a:t>
            </a:r>
            <a:r>
              <a:rPr lang="cs-CZ" dirty="0"/>
              <a:t> (</a:t>
            </a:r>
            <a:r>
              <a:rPr lang="cs-CZ" i="1" dirty="0"/>
              <a:t>Johannes de </a:t>
            </a:r>
            <a:r>
              <a:rPr lang="cs-CZ" i="1" dirty="0" err="1"/>
              <a:t>Recz</a:t>
            </a:r>
            <a:r>
              <a:rPr lang="cs-CZ" dirty="0"/>
              <a:t>) </a:t>
            </a:r>
            <a:r>
              <a:rPr lang="cs-CZ" dirty="0" err="1"/>
              <a:t>und</a:t>
            </a:r>
            <a:r>
              <a:rPr lang="cs-CZ" dirty="0"/>
              <a:t> Albert von </a:t>
            </a:r>
            <a:r>
              <a:rPr lang="cs-CZ" dirty="0" err="1"/>
              <a:t>Anhalt</a:t>
            </a:r>
            <a:r>
              <a:rPr lang="cs-CZ" dirty="0"/>
              <a:t> (</a:t>
            </a:r>
            <a:r>
              <a:rPr lang="cs-CZ" i="1" dirty="0"/>
              <a:t>Albertus de </a:t>
            </a:r>
            <a:r>
              <a:rPr lang="cs-CZ" i="1" dirty="0" err="1"/>
              <a:t>Anhalt</a:t>
            </a:r>
            <a:r>
              <a:rPr lang="cs-CZ" i="1" dirty="0"/>
              <a:t> </a:t>
            </a:r>
            <a:r>
              <a:rPr lang="cs-CZ" i="1" dirty="0" err="1"/>
              <a:t>comites</a:t>
            </a:r>
            <a:r>
              <a:rPr lang="cs-CZ" dirty="0"/>
              <a:t>) </a:t>
            </a:r>
            <a:r>
              <a:rPr lang="cs-CZ" dirty="0" err="1"/>
              <a:t>sowie</a:t>
            </a:r>
            <a:r>
              <a:rPr lang="cs-CZ" dirty="0"/>
              <a:t> </a:t>
            </a:r>
            <a:r>
              <a:rPr lang="cs-CZ" dirty="0" err="1"/>
              <a:t>die</a:t>
            </a:r>
            <a:r>
              <a:rPr lang="cs-CZ" dirty="0"/>
              <a:t> </a:t>
            </a:r>
            <a:r>
              <a:rPr lang="cs-CZ" dirty="0" err="1"/>
              <a:t>nobiles</a:t>
            </a:r>
            <a:r>
              <a:rPr lang="cs-CZ" dirty="0"/>
              <a:t> </a:t>
            </a:r>
            <a:r>
              <a:rPr lang="cs-CZ" dirty="0" err="1"/>
              <a:t>Pfalzgraf</a:t>
            </a:r>
            <a:r>
              <a:rPr lang="cs-CZ" dirty="0"/>
              <a:t> </a:t>
            </a:r>
            <a:r>
              <a:rPr lang="cs-CZ" dirty="0" err="1"/>
              <a:t>Fencius</a:t>
            </a:r>
            <a:r>
              <a:rPr lang="cs-CZ" dirty="0"/>
              <a:t> de </a:t>
            </a:r>
            <a:r>
              <a:rPr lang="cs-CZ" dirty="0" err="1"/>
              <a:t>Prato</a:t>
            </a:r>
            <a:r>
              <a:rPr lang="cs-CZ" dirty="0"/>
              <a:t>, </a:t>
            </a:r>
            <a:r>
              <a:rPr lang="cs-CZ" dirty="0" err="1"/>
              <a:t>Hascho</a:t>
            </a:r>
            <a:r>
              <a:rPr lang="cs-CZ" dirty="0"/>
              <a:t> </a:t>
            </a:r>
            <a:r>
              <a:rPr lang="cs-CZ" i="1" dirty="0"/>
              <a:t>magister </a:t>
            </a:r>
            <a:r>
              <a:rPr lang="cs-CZ" i="1" dirty="0" err="1"/>
              <a:t>camere</a:t>
            </a:r>
            <a:r>
              <a:rPr lang="cs-CZ" i="1" dirty="0"/>
              <a:t> </a:t>
            </a:r>
            <a:r>
              <a:rPr lang="cs-CZ" i="1" dirty="0" err="1"/>
              <a:t>nostre</a:t>
            </a:r>
            <a:r>
              <a:rPr lang="cs-CZ" dirty="0" err="1"/>
              <a:t>de</a:t>
            </a:r>
            <a:r>
              <a:rPr lang="cs-CZ" dirty="0"/>
              <a:t> </a:t>
            </a:r>
            <a:r>
              <a:rPr lang="cs-CZ" dirty="0" err="1"/>
              <a:t>Swerticz</a:t>
            </a:r>
            <a:r>
              <a:rPr lang="cs-CZ" dirty="0"/>
              <a:t> </a:t>
            </a:r>
            <a:r>
              <a:rPr lang="cs-CZ" dirty="0" err="1"/>
              <a:t>und</a:t>
            </a:r>
            <a:r>
              <a:rPr lang="cs-CZ" dirty="0"/>
              <a:t> </a:t>
            </a:r>
            <a:r>
              <a:rPr lang="cs-CZ" dirty="0" err="1"/>
              <a:t>Buscho</a:t>
            </a:r>
            <a:r>
              <a:rPr lang="cs-CZ" dirty="0"/>
              <a:t> de </a:t>
            </a:r>
            <a:r>
              <a:rPr lang="cs-CZ" dirty="0" err="1"/>
              <a:t>Wilhertitz</a:t>
            </a:r>
            <a:r>
              <a:rPr lang="cs-CZ" dirty="0"/>
              <a:t>, der </a:t>
            </a:r>
            <a:r>
              <a:rPr lang="cs-CZ" dirty="0" err="1"/>
              <a:t>der</a:t>
            </a:r>
            <a:r>
              <a:rPr lang="cs-CZ" dirty="0"/>
              <a:t> </a:t>
            </a:r>
            <a:r>
              <a:rPr lang="cs-CZ" dirty="0" err="1"/>
              <a:t>kaiserlichen</a:t>
            </a:r>
            <a:r>
              <a:rPr lang="cs-CZ" dirty="0"/>
              <a:t> </a:t>
            </a:r>
            <a:r>
              <a:rPr lang="cs-CZ" dirty="0" err="1"/>
              <a:t>Kammer</a:t>
            </a:r>
            <a:r>
              <a:rPr lang="cs-CZ" dirty="0"/>
              <a:t> ().</a:t>
            </a:r>
          </a:p>
        </p:txBody>
      </p:sp>
      <p:pic>
        <p:nvPicPr>
          <p:cNvPr id="1026" name="Picture 2">
            <a:extLst>
              <a:ext uri="{FF2B5EF4-FFF2-40B4-BE49-F238E27FC236}">
                <a16:creationId xmlns:a16="http://schemas.microsoft.com/office/drawing/2014/main" id="{BC609554-E87C-4866-B258-96C14938C5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85" t="72977" r="3783" b="8889"/>
          <a:stretch/>
        </p:blipFill>
        <p:spPr bwMode="auto">
          <a:xfrm>
            <a:off x="0" y="3429000"/>
            <a:ext cx="12192000" cy="341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1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037695-3686-41C2-8BE1-615F042398D9}"/>
              </a:ext>
            </a:extLst>
          </p:cNvPr>
          <p:cNvSpPr>
            <a:spLocks noGrp="1"/>
          </p:cNvSpPr>
          <p:nvPr>
            <p:ph type="title"/>
          </p:nvPr>
        </p:nvSpPr>
        <p:spPr/>
        <p:txBody>
          <a:bodyPr/>
          <a:lstStyle/>
          <a:p>
            <a:r>
              <a:rPr lang="cs-CZ" dirty="0"/>
              <a:t>3) </a:t>
            </a:r>
            <a:r>
              <a:rPr lang="cs-CZ" dirty="0" err="1"/>
              <a:t>Eschatokol</a:t>
            </a:r>
            <a:endParaRPr lang="cs-CZ" dirty="0"/>
          </a:p>
        </p:txBody>
      </p:sp>
      <p:sp>
        <p:nvSpPr>
          <p:cNvPr id="3" name="Zástupný obsah 2">
            <a:extLst>
              <a:ext uri="{FF2B5EF4-FFF2-40B4-BE49-F238E27FC236}">
                <a16:creationId xmlns:a16="http://schemas.microsoft.com/office/drawing/2014/main" id="{44B1DA5A-0A33-467A-AFAF-170BE4E38FB3}"/>
              </a:ext>
            </a:extLst>
          </p:cNvPr>
          <p:cNvSpPr>
            <a:spLocks noGrp="1"/>
          </p:cNvSpPr>
          <p:nvPr>
            <p:ph idx="1"/>
          </p:nvPr>
        </p:nvSpPr>
        <p:spPr>
          <a:xfrm>
            <a:off x="1103312" y="1400960"/>
            <a:ext cx="8946541" cy="4847439"/>
          </a:xfrm>
        </p:spPr>
        <p:txBody>
          <a:bodyPr>
            <a:normAutofit fontScale="92500" lnSpcReduction="10000"/>
          </a:bodyPr>
          <a:lstStyle/>
          <a:p>
            <a:pPr marL="0" indent="0" algn="ctr">
              <a:buNone/>
            </a:pPr>
            <a:r>
              <a:rPr lang="cs-CZ" b="1" dirty="0"/>
              <a:t>Formule datovací </a:t>
            </a:r>
            <a:r>
              <a:rPr lang="cs-CZ" dirty="0"/>
              <a:t>– uvádí místní a časové datum.</a:t>
            </a:r>
          </a:p>
          <a:p>
            <a:pPr lvl="1" algn="just"/>
            <a:r>
              <a:rPr lang="cs-CZ" i="1" dirty="0"/>
              <a:t>Dán u Vyšehradu ve čtvrtek po sv. </a:t>
            </a:r>
            <a:r>
              <a:rPr lang="cs-CZ" i="1" dirty="0" err="1"/>
              <a:t>Anthonii</a:t>
            </a:r>
            <a:r>
              <a:rPr lang="cs-CZ" i="1" dirty="0"/>
              <a:t>, království našich </a:t>
            </a:r>
            <a:r>
              <a:rPr lang="cs-CZ" i="1" dirty="0" err="1"/>
              <a:t>létha</a:t>
            </a:r>
            <a:r>
              <a:rPr lang="cs-CZ" i="1" dirty="0"/>
              <a:t> uherského </a:t>
            </a:r>
            <a:r>
              <a:rPr lang="cs-CZ" i="1" dirty="0" err="1"/>
              <a:t>etc</a:t>
            </a:r>
            <a:r>
              <a:rPr lang="cs-CZ" i="1" dirty="0"/>
              <a:t>. Ve XXXVII </a:t>
            </a:r>
            <a:r>
              <a:rPr lang="cs-CZ" i="1" dirty="0" err="1"/>
              <a:t>etc</a:t>
            </a:r>
            <a:r>
              <a:rPr lang="cs-CZ" i="1" dirty="0"/>
              <a:t>.</a:t>
            </a:r>
          </a:p>
          <a:p>
            <a:pPr lvl="1" algn="just"/>
            <a:r>
              <a:rPr lang="cs-CZ" i="1" dirty="0"/>
              <a:t>Der </a:t>
            </a:r>
            <a:r>
              <a:rPr lang="cs-CZ" i="1" dirty="0" err="1"/>
              <a:t>geben</a:t>
            </a:r>
            <a:r>
              <a:rPr lang="cs-CZ" i="1" dirty="0"/>
              <a:t> </a:t>
            </a:r>
            <a:r>
              <a:rPr lang="cs-CZ" i="1" dirty="0" err="1"/>
              <a:t>ist</a:t>
            </a:r>
            <a:r>
              <a:rPr lang="cs-CZ" i="1" dirty="0"/>
              <a:t> nach </a:t>
            </a:r>
            <a:r>
              <a:rPr lang="cs-CZ" i="1" dirty="0" err="1"/>
              <a:t>Crists</a:t>
            </a:r>
            <a:r>
              <a:rPr lang="cs-CZ" i="1" dirty="0"/>
              <a:t> </a:t>
            </a:r>
            <a:r>
              <a:rPr lang="cs-CZ" i="1" dirty="0" err="1"/>
              <a:t>gepurd</a:t>
            </a:r>
            <a:r>
              <a:rPr lang="cs-CZ" i="1" dirty="0"/>
              <a:t> </a:t>
            </a:r>
            <a:r>
              <a:rPr lang="cs-CZ" i="1" dirty="0" err="1"/>
              <a:t>vierzehn</a:t>
            </a:r>
            <a:r>
              <a:rPr lang="cs-CZ" i="1" dirty="0"/>
              <a:t> </a:t>
            </a:r>
            <a:r>
              <a:rPr lang="cs-CZ" i="1" dirty="0" err="1"/>
              <a:t>hundert</a:t>
            </a:r>
            <a:r>
              <a:rPr lang="cs-CZ" i="1" dirty="0"/>
              <a:t> </a:t>
            </a:r>
            <a:r>
              <a:rPr lang="cs-CZ" i="1" dirty="0" err="1"/>
              <a:t>jare</a:t>
            </a:r>
            <a:r>
              <a:rPr lang="cs-CZ" i="1" dirty="0"/>
              <a:t>, </a:t>
            </a:r>
            <a:r>
              <a:rPr lang="cs-CZ" i="1" dirty="0" err="1"/>
              <a:t>darnach</a:t>
            </a:r>
            <a:r>
              <a:rPr lang="cs-CZ" i="1" dirty="0"/>
              <a:t> in dem </a:t>
            </a:r>
            <a:r>
              <a:rPr lang="cs-CZ" i="1" dirty="0" err="1"/>
              <a:t>dreiundzwanzigsten</a:t>
            </a:r>
            <a:r>
              <a:rPr lang="cs-CZ" i="1" dirty="0"/>
              <a:t> </a:t>
            </a:r>
            <a:r>
              <a:rPr lang="cs-CZ" i="1" dirty="0" err="1"/>
              <a:t>jare</a:t>
            </a:r>
            <a:r>
              <a:rPr lang="cs-CZ" i="1" dirty="0"/>
              <a:t>, </a:t>
            </a:r>
            <a:r>
              <a:rPr lang="cs-CZ" i="1" dirty="0" err="1"/>
              <a:t>am</a:t>
            </a:r>
            <a:r>
              <a:rPr lang="cs-CZ" i="1" dirty="0"/>
              <a:t> </a:t>
            </a:r>
            <a:r>
              <a:rPr lang="cs-CZ" i="1" dirty="0" err="1"/>
              <a:t>eritag</a:t>
            </a:r>
            <a:r>
              <a:rPr lang="cs-CZ" i="1" dirty="0"/>
              <a:t> nach </a:t>
            </a:r>
            <a:r>
              <a:rPr lang="cs-CZ" i="1" dirty="0" err="1"/>
              <a:t>sand</a:t>
            </a:r>
            <a:r>
              <a:rPr lang="cs-CZ" i="1" dirty="0"/>
              <a:t> Lucie tag.</a:t>
            </a:r>
          </a:p>
          <a:p>
            <a:pPr lvl="1" algn="just"/>
            <a:r>
              <a:rPr lang="cs-CZ" i="1" dirty="0"/>
              <a:t>Datum </a:t>
            </a:r>
            <a:r>
              <a:rPr lang="cs-CZ" i="1" dirty="0" err="1"/>
              <a:t>Prage</a:t>
            </a:r>
            <a:r>
              <a:rPr lang="cs-CZ" i="1" dirty="0"/>
              <a:t> anno Domini MCCCCXXXVI </a:t>
            </a:r>
            <a:r>
              <a:rPr lang="cs-CZ" i="1" dirty="0" err="1"/>
              <a:t>die</a:t>
            </a:r>
            <a:r>
              <a:rPr lang="cs-CZ" i="1" dirty="0"/>
              <a:t> sexta </a:t>
            </a:r>
            <a:r>
              <a:rPr lang="cs-CZ" i="1" dirty="0" err="1"/>
              <a:t>mensis</a:t>
            </a:r>
            <a:r>
              <a:rPr lang="cs-CZ" i="1" dirty="0"/>
              <a:t> </a:t>
            </a:r>
            <a:r>
              <a:rPr lang="cs-CZ" i="1" dirty="0" err="1"/>
              <a:t>Decembris</a:t>
            </a:r>
            <a:r>
              <a:rPr lang="cs-CZ" i="1" dirty="0"/>
              <a:t> </a:t>
            </a:r>
            <a:r>
              <a:rPr lang="cs-CZ" i="1" dirty="0" err="1"/>
              <a:t>regnorum</a:t>
            </a:r>
            <a:r>
              <a:rPr lang="cs-CZ" i="1" dirty="0"/>
              <a:t> </a:t>
            </a:r>
            <a:r>
              <a:rPr lang="cs-CZ" i="1" dirty="0" err="1"/>
              <a:t>nostrorum</a:t>
            </a:r>
            <a:r>
              <a:rPr lang="cs-CZ" i="1" dirty="0"/>
              <a:t> anno </a:t>
            </a:r>
            <a:r>
              <a:rPr lang="cs-CZ" i="1" dirty="0" err="1"/>
              <a:t>Hungarie</a:t>
            </a:r>
            <a:r>
              <a:rPr lang="cs-CZ" i="1" dirty="0"/>
              <a:t> LI, </a:t>
            </a:r>
            <a:r>
              <a:rPr lang="cs-CZ" i="1" dirty="0" err="1"/>
              <a:t>Romanorum</a:t>
            </a:r>
            <a:r>
              <a:rPr lang="cs-CZ" i="1" dirty="0"/>
              <a:t> XXVIII, Bohemie XVIII, </a:t>
            </a:r>
            <a:r>
              <a:rPr lang="cs-CZ" i="1" dirty="0" err="1"/>
              <a:t>imperii</a:t>
            </a:r>
            <a:r>
              <a:rPr lang="cs-CZ" i="1" dirty="0"/>
              <a:t> vero </a:t>
            </a:r>
            <a:r>
              <a:rPr lang="cs-CZ" i="1" dirty="0" err="1"/>
              <a:t>quinto</a:t>
            </a:r>
            <a:r>
              <a:rPr lang="cs-CZ" i="1" dirty="0"/>
              <a:t>.</a:t>
            </a:r>
          </a:p>
          <a:p>
            <a:pPr lvl="1" algn="just"/>
            <a:r>
              <a:rPr lang="cs-CZ" i="1" dirty="0" err="1"/>
              <a:t>Actum</a:t>
            </a:r>
            <a:r>
              <a:rPr lang="cs-CZ" i="1" dirty="0"/>
              <a:t> </a:t>
            </a:r>
            <a:r>
              <a:rPr lang="cs-CZ" i="1" dirty="0" err="1"/>
              <a:t>est</a:t>
            </a:r>
            <a:r>
              <a:rPr lang="cs-CZ" i="1" dirty="0"/>
              <a:t> hoc anno ab </a:t>
            </a:r>
            <a:r>
              <a:rPr lang="cs-CZ" i="1" dirty="0" err="1"/>
              <a:t>incarnationis</a:t>
            </a:r>
            <a:r>
              <a:rPr lang="cs-CZ" i="1" dirty="0"/>
              <a:t> </a:t>
            </a:r>
            <a:r>
              <a:rPr lang="cs-CZ" i="1" dirty="0" err="1"/>
              <a:t>domini</a:t>
            </a:r>
            <a:r>
              <a:rPr lang="cs-CZ" i="1" dirty="0"/>
              <a:t> MCCXXX mense </a:t>
            </a:r>
            <a:r>
              <a:rPr lang="cs-CZ" i="1" dirty="0" err="1"/>
              <a:t>octobris</a:t>
            </a:r>
            <a:r>
              <a:rPr lang="cs-CZ" i="1" dirty="0"/>
              <a:t>.</a:t>
            </a:r>
          </a:p>
          <a:p>
            <a:pPr lvl="1" algn="just"/>
            <a:r>
              <a:rPr lang="cs-CZ" i="1" dirty="0"/>
              <a:t>Datum </a:t>
            </a:r>
            <a:r>
              <a:rPr lang="cs-CZ" i="1" dirty="0" err="1"/>
              <a:t>Laterani</a:t>
            </a:r>
            <a:r>
              <a:rPr lang="cs-CZ" i="1" dirty="0"/>
              <a:t> X </a:t>
            </a:r>
            <a:r>
              <a:rPr lang="cs-CZ" i="1" dirty="0" err="1"/>
              <a:t>kalendas</a:t>
            </a:r>
            <a:r>
              <a:rPr lang="cs-CZ" i="1" dirty="0"/>
              <a:t> </a:t>
            </a:r>
            <a:r>
              <a:rPr lang="cs-CZ" i="1" dirty="0" err="1"/>
              <a:t>marcii</a:t>
            </a:r>
            <a:r>
              <a:rPr lang="cs-CZ" i="1" dirty="0"/>
              <a:t> </a:t>
            </a:r>
            <a:r>
              <a:rPr lang="cs-CZ" i="1" dirty="0" err="1"/>
              <a:t>pontificatus</a:t>
            </a:r>
            <a:r>
              <a:rPr lang="cs-CZ" i="1" dirty="0"/>
              <a:t> </a:t>
            </a:r>
            <a:r>
              <a:rPr lang="cs-CZ" i="1" dirty="0" err="1"/>
              <a:t>nostri</a:t>
            </a:r>
            <a:r>
              <a:rPr lang="cs-CZ" i="1" dirty="0"/>
              <a:t> anno sexto.</a:t>
            </a:r>
          </a:p>
          <a:p>
            <a:endParaRPr lang="cs-CZ" dirty="0"/>
          </a:p>
          <a:p>
            <a:pPr algn="just"/>
            <a:r>
              <a:rPr lang="cs-CZ" dirty="0"/>
              <a:t>„</a:t>
            </a:r>
            <a:r>
              <a:rPr lang="cs-CZ" b="1" dirty="0"/>
              <a:t>Datum-per-</a:t>
            </a:r>
            <a:r>
              <a:rPr lang="cs-CZ" b="1" dirty="0" err="1"/>
              <a:t>manum</a:t>
            </a:r>
            <a:r>
              <a:rPr lang="cs-CZ" b="1" dirty="0"/>
              <a:t>(-</a:t>
            </a:r>
            <a:r>
              <a:rPr lang="cs-CZ" b="1" dirty="0" err="1"/>
              <a:t>us</a:t>
            </a:r>
            <a:r>
              <a:rPr lang="cs-CZ" b="1" dirty="0"/>
              <a:t>)</a:t>
            </a:r>
            <a:r>
              <a:rPr lang="cs-CZ" dirty="0"/>
              <a:t>“ (součást datovací formule) – „dáno skrze ruku(-</a:t>
            </a:r>
            <a:r>
              <a:rPr lang="cs-CZ" dirty="0" err="1"/>
              <a:t>ce</a:t>
            </a:r>
            <a:r>
              <a:rPr lang="cs-CZ" dirty="0"/>
              <a:t>)“ nějakého úředníka – co to znamená, není dosud objasněno. Příklad: </a:t>
            </a:r>
            <a:r>
              <a:rPr lang="cs-CZ" i="1" dirty="0"/>
              <a:t>Datum per </a:t>
            </a:r>
            <a:r>
              <a:rPr lang="cs-CZ" i="1" dirty="0" err="1"/>
              <a:t>manum</a:t>
            </a:r>
            <a:r>
              <a:rPr lang="cs-CZ" i="1" dirty="0"/>
              <a:t> </a:t>
            </a:r>
            <a:r>
              <a:rPr lang="cs-CZ" i="1" dirty="0" err="1"/>
              <a:t>Willehelmi</a:t>
            </a:r>
            <a:r>
              <a:rPr lang="cs-CZ" i="1" dirty="0"/>
              <a:t>, </a:t>
            </a:r>
            <a:r>
              <a:rPr lang="cs-CZ" i="1" dirty="0" err="1"/>
              <a:t>notarii</a:t>
            </a:r>
            <a:r>
              <a:rPr lang="cs-CZ" i="1" dirty="0"/>
              <a:t> </a:t>
            </a:r>
            <a:r>
              <a:rPr lang="cs-CZ" i="1" dirty="0" err="1"/>
              <a:t>regis</a:t>
            </a:r>
            <a:r>
              <a:rPr lang="cs-CZ" i="1" dirty="0"/>
              <a:t>, anno Domini </a:t>
            </a:r>
            <a:r>
              <a:rPr lang="cs-CZ" i="1" dirty="0" err="1"/>
              <a:t>millesimo</a:t>
            </a:r>
            <a:r>
              <a:rPr lang="cs-CZ" i="1" dirty="0"/>
              <a:t> </a:t>
            </a:r>
            <a:r>
              <a:rPr lang="cs-CZ" i="1" dirty="0" err="1"/>
              <a:t>ducentesimo</a:t>
            </a:r>
            <a:r>
              <a:rPr lang="cs-CZ" i="1" dirty="0"/>
              <a:t> </a:t>
            </a:r>
            <a:r>
              <a:rPr lang="cs-CZ" i="1" dirty="0" err="1"/>
              <a:t>tricesimo</a:t>
            </a:r>
            <a:r>
              <a:rPr lang="cs-CZ" i="1" dirty="0"/>
              <a:t> </a:t>
            </a:r>
            <a:r>
              <a:rPr lang="cs-CZ" i="1" dirty="0" err="1"/>
              <a:t>nono</a:t>
            </a:r>
            <a:r>
              <a:rPr lang="cs-CZ" i="1" dirty="0"/>
              <a:t>, VIII </a:t>
            </a:r>
            <a:r>
              <a:rPr lang="cs-CZ" i="1" dirty="0" err="1"/>
              <a:t>kalendas</a:t>
            </a:r>
            <a:r>
              <a:rPr lang="cs-CZ" i="1" dirty="0"/>
              <a:t> </a:t>
            </a:r>
            <a:r>
              <a:rPr lang="cs-CZ" i="1" dirty="0" err="1"/>
              <a:t>marcii</a:t>
            </a:r>
            <a:r>
              <a:rPr lang="cs-CZ" i="1" dirty="0"/>
              <a:t>, </a:t>
            </a:r>
            <a:r>
              <a:rPr lang="cs-CZ" i="1" dirty="0" err="1"/>
              <a:t>duodecime</a:t>
            </a:r>
            <a:r>
              <a:rPr lang="cs-CZ" i="1" dirty="0"/>
              <a:t> </a:t>
            </a:r>
            <a:r>
              <a:rPr lang="cs-CZ" i="1" dirty="0" err="1"/>
              <a:t>indictionis</a:t>
            </a:r>
            <a:r>
              <a:rPr lang="cs-CZ" i="1" dirty="0"/>
              <a:t>.</a:t>
            </a:r>
          </a:p>
          <a:p>
            <a:pPr algn="just"/>
            <a:r>
              <a:rPr lang="cs-CZ" b="1" dirty="0" err="1"/>
              <a:t>Aprekace</a:t>
            </a:r>
            <a:r>
              <a:rPr lang="cs-CZ" dirty="0"/>
              <a:t> – závěrečná modlitba, která vyjadřuje přání, aby ustanovení v listině se uskutečnilo („Amen“).</a:t>
            </a:r>
          </a:p>
          <a:p>
            <a:endParaRPr lang="cs-CZ" dirty="0"/>
          </a:p>
        </p:txBody>
      </p:sp>
    </p:spTree>
    <p:extLst>
      <p:ext uri="{BB962C8B-B14F-4D97-AF65-F5344CB8AC3E}">
        <p14:creationId xmlns:p14="http://schemas.microsoft.com/office/powerpoint/2010/main" val="269187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AEFC6-C69D-48A7-AC43-F85381DB9F45}"/>
              </a:ext>
            </a:extLst>
          </p:cNvPr>
          <p:cNvSpPr>
            <a:spLocks noGrp="1"/>
          </p:cNvSpPr>
          <p:nvPr>
            <p:ph type="title"/>
          </p:nvPr>
        </p:nvSpPr>
        <p:spPr/>
        <p:txBody>
          <a:bodyPr/>
          <a:lstStyle/>
          <a:p>
            <a:r>
              <a:rPr lang="cs-CZ" dirty="0"/>
              <a:t>Tři základní části</a:t>
            </a:r>
            <a:br>
              <a:rPr lang="cs-CZ" dirty="0"/>
            </a:br>
            <a:endParaRPr lang="cs-CZ" dirty="0"/>
          </a:p>
        </p:txBody>
      </p:sp>
      <p:sp>
        <p:nvSpPr>
          <p:cNvPr id="3" name="Zástupný obsah 2">
            <a:extLst>
              <a:ext uri="{FF2B5EF4-FFF2-40B4-BE49-F238E27FC236}">
                <a16:creationId xmlns:a16="http://schemas.microsoft.com/office/drawing/2014/main" id="{03732C00-25BD-4EAE-B3A9-FDCCB5FF7ECF}"/>
              </a:ext>
            </a:extLst>
          </p:cNvPr>
          <p:cNvSpPr>
            <a:spLocks noGrp="1"/>
          </p:cNvSpPr>
          <p:nvPr>
            <p:ph idx="1"/>
          </p:nvPr>
        </p:nvSpPr>
        <p:spPr/>
        <p:txBody>
          <a:bodyPr/>
          <a:lstStyle/>
          <a:p>
            <a:r>
              <a:rPr lang="cs-CZ" dirty="0"/>
              <a:t>1) úvodní protokol</a:t>
            </a:r>
          </a:p>
          <a:p>
            <a:endParaRPr lang="cs-CZ" dirty="0"/>
          </a:p>
          <a:p>
            <a:r>
              <a:rPr lang="cs-CZ" dirty="0"/>
              <a:t>2) kontext</a:t>
            </a:r>
          </a:p>
          <a:p>
            <a:endParaRPr lang="cs-CZ" dirty="0"/>
          </a:p>
          <a:p>
            <a:r>
              <a:rPr lang="cs-CZ" dirty="0"/>
              <a:t>3) </a:t>
            </a:r>
            <a:r>
              <a:rPr lang="cs-CZ" dirty="0" err="1"/>
              <a:t>eschatokol</a:t>
            </a:r>
            <a:r>
              <a:rPr lang="cs-CZ" dirty="0"/>
              <a:t> (závěrečný protokol)</a:t>
            </a:r>
          </a:p>
        </p:txBody>
      </p:sp>
      <p:pic>
        <p:nvPicPr>
          <p:cNvPr id="5" name="Obrázek 4" descr="Obsah obrázku text&#10;&#10;Popis byl vytvořen automaticky">
            <a:extLst>
              <a:ext uri="{FF2B5EF4-FFF2-40B4-BE49-F238E27FC236}">
                <a16:creationId xmlns:a16="http://schemas.microsoft.com/office/drawing/2014/main" id="{3F9A527F-3401-47F6-B14F-44765FC12F54}"/>
              </a:ext>
            </a:extLst>
          </p:cNvPr>
          <p:cNvPicPr>
            <a:picLocks noChangeAspect="1"/>
          </p:cNvPicPr>
          <p:nvPr/>
        </p:nvPicPr>
        <p:blipFill rotWithShape="1">
          <a:blip r:embed="rId2"/>
          <a:srcRect l="8299" t="4950" r="21496" b="5306"/>
          <a:stretch/>
        </p:blipFill>
        <p:spPr>
          <a:xfrm>
            <a:off x="7193902" y="653090"/>
            <a:ext cx="4142792" cy="5551820"/>
          </a:xfrm>
          <a:prstGeom prst="rect">
            <a:avLst/>
          </a:prstGeom>
        </p:spPr>
      </p:pic>
    </p:spTree>
    <p:extLst>
      <p:ext uri="{BB962C8B-B14F-4D97-AF65-F5344CB8AC3E}">
        <p14:creationId xmlns:p14="http://schemas.microsoft.com/office/powerpoint/2010/main" val="8768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C5ED01-6816-462E-B9AB-3CBEC4C1D0C5}"/>
              </a:ext>
            </a:extLst>
          </p:cNvPr>
          <p:cNvSpPr>
            <a:spLocks noGrp="1"/>
          </p:cNvSpPr>
          <p:nvPr>
            <p:ph type="title"/>
          </p:nvPr>
        </p:nvSpPr>
        <p:spPr/>
        <p:txBody>
          <a:bodyPr/>
          <a:lstStyle/>
          <a:p>
            <a:r>
              <a:rPr lang="cs-CZ" dirty="0"/>
              <a:t>1) Úvodní protokol - Invokace</a:t>
            </a:r>
          </a:p>
        </p:txBody>
      </p:sp>
      <p:sp>
        <p:nvSpPr>
          <p:cNvPr id="3" name="Zástupný obsah 2">
            <a:extLst>
              <a:ext uri="{FF2B5EF4-FFF2-40B4-BE49-F238E27FC236}">
                <a16:creationId xmlns:a16="http://schemas.microsoft.com/office/drawing/2014/main" id="{23015641-0533-4AA7-BD3E-B4DB2D91FF11}"/>
              </a:ext>
            </a:extLst>
          </p:cNvPr>
          <p:cNvSpPr>
            <a:spLocks noGrp="1"/>
          </p:cNvSpPr>
          <p:nvPr>
            <p:ph idx="1"/>
          </p:nvPr>
        </p:nvSpPr>
        <p:spPr>
          <a:xfrm>
            <a:off x="1355238" y="1952950"/>
            <a:ext cx="8946541" cy="4195481"/>
          </a:xfrm>
        </p:spPr>
        <p:txBody>
          <a:bodyPr/>
          <a:lstStyle/>
          <a:p>
            <a:pPr algn="just"/>
            <a:r>
              <a:rPr lang="cs-CZ" b="1" dirty="0"/>
              <a:t>Invokace</a:t>
            </a:r>
            <a:r>
              <a:rPr lang="cs-CZ" dirty="0"/>
              <a:t> – vzývání jména Božího (např. </a:t>
            </a:r>
            <a:r>
              <a:rPr lang="cs-CZ" i="1" dirty="0"/>
              <a:t>ve jméno Páně</a:t>
            </a:r>
            <a:r>
              <a:rPr lang="cs-CZ" dirty="0"/>
              <a:t>; </a:t>
            </a:r>
            <a:r>
              <a:rPr lang="cs-CZ" i="1" dirty="0"/>
              <a:t>in </a:t>
            </a:r>
            <a:r>
              <a:rPr lang="cs-CZ" i="1" dirty="0" err="1"/>
              <a:t>nomine</a:t>
            </a:r>
            <a:r>
              <a:rPr lang="cs-CZ" i="1" dirty="0"/>
              <a:t> </a:t>
            </a:r>
            <a:r>
              <a:rPr lang="cs-CZ" i="1" dirty="0" err="1"/>
              <a:t>Jesu</a:t>
            </a:r>
            <a:r>
              <a:rPr lang="cs-CZ" i="1" dirty="0"/>
              <a:t> Christi</a:t>
            </a:r>
            <a:r>
              <a:rPr lang="cs-CZ" dirty="0"/>
              <a:t>; </a:t>
            </a:r>
            <a:r>
              <a:rPr lang="cs-CZ" i="1" dirty="0"/>
              <a:t>in </a:t>
            </a:r>
            <a:r>
              <a:rPr lang="cs-CZ" i="1" dirty="0" err="1"/>
              <a:t>nomine</a:t>
            </a:r>
            <a:r>
              <a:rPr lang="cs-CZ" i="1" dirty="0"/>
              <a:t> Dei</a:t>
            </a:r>
            <a:r>
              <a:rPr lang="cs-CZ" dirty="0"/>
              <a:t>; </a:t>
            </a:r>
            <a:r>
              <a:rPr lang="cs-CZ" i="1" dirty="0"/>
              <a:t>in </a:t>
            </a:r>
            <a:r>
              <a:rPr lang="cs-CZ" i="1" dirty="0" err="1"/>
              <a:t>nomine</a:t>
            </a:r>
            <a:r>
              <a:rPr lang="cs-CZ" i="1" dirty="0"/>
              <a:t> </a:t>
            </a:r>
            <a:r>
              <a:rPr lang="cs-CZ" i="1" dirty="0" err="1"/>
              <a:t>domini</a:t>
            </a:r>
            <a:r>
              <a:rPr lang="cs-CZ" i="1" dirty="0"/>
              <a:t> Dei et </a:t>
            </a:r>
            <a:r>
              <a:rPr lang="cs-CZ" i="1" dirty="0" err="1"/>
              <a:t>salvatoris</a:t>
            </a:r>
            <a:r>
              <a:rPr lang="cs-CZ" i="1" dirty="0"/>
              <a:t> </a:t>
            </a:r>
            <a:r>
              <a:rPr lang="cs-CZ" i="1" dirty="0" err="1"/>
              <a:t>nostri</a:t>
            </a:r>
            <a:r>
              <a:rPr lang="cs-CZ" i="1" dirty="0"/>
              <a:t> </a:t>
            </a:r>
            <a:r>
              <a:rPr lang="cs-CZ" i="1" dirty="0" err="1"/>
              <a:t>Iesu</a:t>
            </a:r>
            <a:r>
              <a:rPr lang="cs-CZ" i="1" dirty="0"/>
              <a:t> Christi</a:t>
            </a:r>
            <a:r>
              <a:rPr lang="cs-CZ" dirty="0"/>
              <a:t>; </a:t>
            </a:r>
            <a:r>
              <a:rPr lang="cs-CZ" i="1" dirty="0"/>
              <a:t>in </a:t>
            </a:r>
            <a:r>
              <a:rPr lang="cs-CZ" i="1" dirty="0" err="1"/>
              <a:t>nomine</a:t>
            </a:r>
            <a:r>
              <a:rPr lang="cs-CZ" i="1" dirty="0"/>
              <a:t> </a:t>
            </a:r>
            <a:r>
              <a:rPr lang="cs-CZ" i="1" dirty="0" err="1"/>
              <a:t>sanctae</a:t>
            </a:r>
            <a:r>
              <a:rPr lang="cs-CZ" i="1" dirty="0"/>
              <a:t> et </a:t>
            </a:r>
            <a:r>
              <a:rPr lang="cs-CZ" i="1" dirty="0" err="1"/>
              <a:t>individuae</a:t>
            </a:r>
            <a:r>
              <a:rPr lang="cs-CZ" i="1" dirty="0"/>
              <a:t> </a:t>
            </a:r>
            <a:r>
              <a:rPr lang="cs-CZ" i="1" dirty="0" err="1"/>
              <a:t>trinitatis</a:t>
            </a:r>
            <a:r>
              <a:rPr lang="cs-CZ" dirty="0"/>
              <a:t>; </a:t>
            </a:r>
            <a:r>
              <a:rPr lang="cs-CZ" i="1" dirty="0"/>
              <a:t>in </a:t>
            </a:r>
            <a:r>
              <a:rPr lang="cs-CZ" i="1" dirty="0" err="1"/>
              <a:t>nomine</a:t>
            </a:r>
            <a:r>
              <a:rPr lang="cs-CZ" i="1" dirty="0"/>
              <a:t> </a:t>
            </a:r>
            <a:r>
              <a:rPr lang="cs-CZ" i="1" dirty="0" err="1"/>
              <a:t>patris</a:t>
            </a:r>
            <a:r>
              <a:rPr lang="cs-CZ" i="1" dirty="0"/>
              <a:t> et </a:t>
            </a:r>
            <a:r>
              <a:rPr lang="cs-CZ" i="1" dirty="0" err="1"/>
              <a:t>filii</a:t>
            </a:r>
            <a:r>
              <a:rPr lang="cs-CZ" i="1" dirty="0"/>
              <a:t> et spiritus </a:t>
            </a:r>
            <a:r>
              <a:rPr lang="cs-CZ" i="1" dirty="0" err="1"/>
              <a:t>sancti</a:t>
            </a:r>
            <a:r>
              <a:rPr lang="cs-CZ" dirty="0"/>
              <a:t>; </a:t>
            </a:r>
            <a:r>
              <a:rPr lang="cs-CZ" i="1" dirty="0"/>
              <a:t>in den </a:t>
            </a:r>
            <a:r>
              <a:rPr lang="cs-CZ" i="1" dirty="0" err="1"/>
              <a:t>namen</a:t>
            </a:r>
            <a:r>
              <a:rPr lang="cs-CZ" i="1" dirty="0"/>
              <a:t> des </a:t>
            </a:r>
            <a:r>
              <a:rPr lang="cs-CZ" i="1" dirty="0" err="1"/>
              <a:t>vaters</a:t>
            </a:r>
            <a:r>
              <a:rPr lang="cs-CZ" dirty="0"/>
              <a:t>; … apod.), invokace slovní, ale může být i symbolická (viz vnější znaky – kříž, chrismon, labarum apod.).</a:t>
            </a:r>
          </a:p>
        </p:txBody>
      </p:sp>
      <p:pic>
        <p:nvPicPr>
          <p:cNvPr id="4" name="Obrázek 3" descr="Der Aufbau einer Urkunde - Chrismon und Invocatio">
            <a:extLst>
              <a:ext uri="{FF2B5EF4-FFF2-40B4-BE49-F238E27FC236}">
                <a16:creationId xmlns:a16="http://schemas.microsoft.com/office/drawing/2014/main" id="{ED7BC93C-7251-40B5-9C53-3231CF96B7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9212" y="3864079"/>
            <a:ext cx="8946541" cy="2620696"/>
          </a:xfrm>
          <a:prstGeom prst="rect">
            <a:avLst/>
          </a:prstGeom>
          <a:noFill/>
          <a:ln>
            <a:noFill/>
          </a:ln>
        </p:spPr>
      </p:pic>
      <p:pic>
        <p:nvPicPr>
          <p:cNvPr id="5" name="Obrázek 4" descr="eStudies: Graphische Zeichen">
            <a:extLst>
              <a:ext uri="{FF2B5EF4-FFF2-40B4-BE49-F238E27FC236}">
                <a16:creationId xmlns:a16="http://schemas.microsoft.com/office/drawing/2014/main" id="{2D7CC75F-FBB1-499D-AEB3-1F18C7AEE5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438" y="1718347"/>
            <a:ext cx="1193800" cy="4686935"/>
          </a:xfrm>
          <a:prstGeom prst="rect">
            <a:avLst/>
          </a:prstGeom>
          <a:noFill/>
          <a:ln>
            <a:noFill/>
          </a:ln>
        </p:spPr>
      </p:pic>
    </p:spTree>
    <p:extLst>
      <p:ext uri="{BB962C8B-B14F-4D97-AF65-F5344CB8AC3E}">
        <p14:creationId xmlns:p14="http://schemas.microsoft.com/office/powerpoint/2010/main" val="281811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C9E5F9-F36E-4A4B-A608-FF1BCC05D0EB}"/>
              </a:ext>
            </a:extLst>
          </p:cNvPr>
          <p:cNvSpPr>
            <a:spLocks noGrp="1"/>
          </p:cNvSpPr>
          <p:nvPr>
            <p:ph type="title"/>
          </p:nvPr>
        </p:nvSpPr>
        <p:spPr/>
        <p:txBody>
          <a:bodyPr/>
          <a:lstStyle/>
          <a:p>
            <a:r>
              <a:rPr lang="cs-CZ" dirty="0"/>
              <a:t>1) Úvodní protokol - </a:t>
            </a:r>
            <a:r>
              <a:rPr lang="cs-CZ" dirty="0" err="1"/>
              <a:t>Intitulace</a:t>
            </a:r>
            <a:endParaRPr lang="cs-CZ" dirty="0"/>
          </a:p>
        </p:txBody>
      </p:sp>
      <p:sp>
        <p:nvSpPr>
          <p:cNvPr id="3" name="Zástupný obsah 2">
            <a:extLst>
              <a:ext uri="{FF2B5EF4-FFF2-40B4-BE49-F238E27FC236}">
                <a16:creationId xmlns:a16="http://schemas.microsoft.com/office/drawing/2014/main" id="{3C3F5D50-6A19-4439-A3F1-065A2E963A9F}"/>
              </a:ext>
            </a:extLst>
          </p:cNvPr>
          <p:cNvSpPr>
            <a:spLocks noGrp="1"/>
          </p:cNvSpPr>
          <p:nvPr>
            <p:ph idx="1"/>
          </p:nvPr>
        </p:nvSpPr>
        <p:spPr/>
        <p:txBody>
          <a:bodyPr/>
          <a:lstStyle/>
          <a:p>
            <a:r>
              <a:rPr lang="cs-CZ" b="1" dirty="0" err="1"/>
              <a:t>Intitulace</a:t>
            </a:r>
            <a:r>
              <a:rPr lang="cs-CZ" dirty="0"/>
              <a:t> – jméno a titul vydavatele listiny. Příklady:</a:t>
            </a:r>
          </a:p>
          <a:p>
            <a:pPr lvl="1"/>
            <a:r>
              <a:rPr lang="cs-CZ" i="1" dirty="0" err="1"/>
              <a:t>Ottacarus</a:t>
            </a:r>
            <a:r>
              <a:rPr lang="cs-CZ" i="1" dirty="0"/>
              <a:t>, qui et </a:t>
            </a:r>
            <a:r>
              <a:rPr lang="cs-CZ" i="1" dirty="0" err="1"/>
              <a:t>Premizl</a:t>
            </a:r>
            <a:r>
              <a:rPr lang="cs-CZ" i="1" dirty="0"/>
              <a:t>, </a:t>
            </a:r>
            <a:r>
              <a:rPr lang="cs-CZ" i="1" dirty="0" err="1"/>
              <a:t>Boemorum</a:t>
            </a:r>
            <a:r>
              <a:rPr lang="cs-CZ" i="1" dirty="0"/>
              <a:t> </a:t>
            </a:r>
            <a:r>
              <a:rPr lang="cs-CZ" i="1" dirty="0" err="1"/>
              <a:t>rex</a:t>
            </a:r>
            <a:r>
              <a:rPr lang="cs-CZ" i="1" dirty="0"/>
              <a:t>.</a:t>
            </a:r>
          </a:p>
          <a:p>
            <a:pPr lvl="1"/>
            <a:r>
              <a:rPr lang="cs-CZ" i="1" dirty="0" err="1"/>
              <a:t>Wladizlaus</a:t>
            </a:r>
            <a:r>
              <a:rPr lang="cs-CZ" i="1" dirty="0"/>
              <a:t>, divina </a:t>
            </a:r>
            <a:r>
              <a:rPr lang="cs-CZ" i="1" dirty="0" err="1"/>
              <a:t>gratia</a:t>
            </a:r>
            <a:r>
              <a:rPr lang="cs-CZ" i="1" dirty="0"/>
              <a:t> </a:t>
            </a:r>
            <a:r>
              <a:rPr lang="cs-CZ" i="1" dirty="0" err="1"/>
              <a:t>marchio</a:t>
            </a:r>
            <a:r>
              <a:rPr lang="cs-CZ" i="1" dirty="0"/>
              <a:t> </a:t>
            </a:r>
            <a:r>
              <a:rPr lang="cs-CZ" i="1" dirty="0" err="1"/>
              <a:t>Morauie</a:t>
            </a:r>
            <a:r>
              <a:rPr lang="cs-CZ" dirty="0"/>
              <a:t>.</a:t>
            </a:r>
          </a:p>
          <a:p>
            <a:pPr lvl="1"/>
            <a:r>
              <a:rPr lang="cs-CZ" i="1" dirty="0"/>
              <a:t>Lucas, dei misericordia </a:t>
            </a:r>
            <a:r>
              <a:rPr lang="cs-CZ" i="1" dirty="0" err="1"/>
              <a:t>abbas</a:t>
            </a:r>
            <a:r>
              <a:rPr lang="cs-CZ" i="1" dirty="0"/>
              <a:t> </a:t>
            </a:r>
            <a:r>
              <a:rPr lang="cs-CZ" i="1" dirty="0" err="1"/>
              <a:t>Trebecensis</a:t>
            </a:r>
            <a:r>
              <a:rPr lang="cs-CZ" i="1" dirty="0"/>
              <a:t>, </a:t>
            </a:r>
            <a:r>
              <a:rPr lang="cs-CZ" i="1" dirty="0" err="1"/>
              <a:t>totumque</a:t>
            </a:r>
            <a:r>
              <a:rPr lang="cs-CZ" i="1" dirty="0"/>
              <a:t> </a:t>
            </a:r>
            <a:r>
              <a:rPr lang="cs-CZ" i="1" dirty="0" err="1"/>
              <a:t>capitulum</a:t>
            </a:r>
            <a:r>
              <a:rPr lang="cs-CZ" i="1" dirty="0"/>
              <a:t> </a:t>
            </a:r>
            <a:r>
              <a:rPr lang="cs-CZ" i="1" dirty="0" err="1"/>
              <a:t>meum</a:t>
            </a:r>
            <a:r>
              <a:rPr lang="cs-CZ" i="1" dirty="0"/>
              <a:t> </a:t>
            </a:r>
            <a:r>
              <a:rPr lang="cs-CZ" i="1" dirty="0" err="1"/>
              <a:t>Trebecenses</a:t>
            </a:r>
            <a:r>
              <a:rPr lang="cs-CZ" dirty="0"/>
              <a:t>.</a:t>
            </a:r>
          </a:p>
          <a:p>
            <a:pPr lvl="1"/>
            <a:r>
              <a:rPr lang="cs-CZ" i="1" dirty="0" err="1"/>
              <a:t>Celestinus</a:t>
            </a:r>
            <a:r>
              <a:rPr lang="cs-CZ" i="1" dirty="0"/>
              <a:t> </a:t>
            </a:r>
            <a:r>
              <a:rPr lang="cs-CZ" i="1" dirty="0" err="1"/>
              <a:t>episcopus</a:t>
            </a:r>
            <a:r>
              <a:rPr lang="cs-CZ" i="1" dirty="0"/>
              <a:t> servus </a:t>
            </a:r>
            <a:r>
              <a:rPr lang="cs-CZ" i="1" dirty="0" err="1"/>
              <a:t>servorum</a:t>
            </a:r>
            <a:r>
              <a:rPr lang="cs-CZ" i="1" dirty="0"/>
              <a:t> dei.</a:t>
            </a:r>
          </a:p>
          <a:p>
            <a:pPr lvl="1"/>
            <a:r>
              <a:rPr lang="cs-CZ" i="1" dirty="0"/>
              <a:t>Sigmund boží milostí </a:t>
            </a:r>
            <a:r>
              <a:rPr lang="cs-CZ" i="1" dirty="0" err="1"/>
              <a:t>knieže</a:t>
            </a:r>
            <a:r>
              <a:rPr lang="cs-CZ" i="1" dirty="0"/>
              <a:t> Litevské</a:t>
            </a:r>
            <a:r>
              <a:rPr lang="cs-CZ" dirty="0"/>
              <a:t>.</a:t>
            </a:r>
          </a:p>
          <a:p>
            <a:pPr lvl="1"/>
            <a:r>
              <a:rPr lang="cs-CZ" i="1" dirty="0" err="1"/>
              <a:t>Friderich</a:t>
            </a:r>
            <a:r>
              <a:rPr lang="cs-CZ" i="1" dirty="0"/>
              <a:t> von </a:t>
            </a:r>
            <a:r>
              <a:rPr lang="cs-CZ" i="1" dirty="0" err="1"/>
              <a:t>Gots</a:t>
            </a:r>
            <a:r>
              <a:rPr lang="cs-CZ" i="1" dirty="0"/>
              <a:t> </a:t>
            </a:r>
            <a:r>
              <a:rPr lang="cs-CZ" i="1" dirty="0" err="1"/>
              <a:t>gnaden</a:t>
            </a:r>
            <a:r>
              <a:rPr lang="cs-CZ" i="1" dirty="0"/>
              <a:t> </a:t>
            </a:r>
            <a:r>
              <a:rPr lang="cs-CZ" i="1" dirty="0" err="1"/>
              <a:t>herzog</a:t>
            </a:r>
            <a:r>
              <a:rPr lang="cs-CZ" i="1" dirty="0"/>
              <a:t> </a:t>
            </a:r>
            <a:r>
              <a:rPr lang="cs-CZ" i="1" dirty="0" err="1"/>
              <a:t>zu</a:t>
            </a:r>
            <a:r>
              <a:rPr lang="cs-CZ" i="1" dirty="0"/>
              <a:t> </a:t>
            </a:r>
            <a:r>
              <a:rPr lang="cs-CZ" i="1" dirty="0" err="1"/>
              <a:t>Sachssen</a:t>
            </a:r>
            <a:r>
              <a:rPr lang="cs-CZ" i="1" dirty="0"/>
              <a:t> </a:t>
            </a:r>
            <a:r>
              <a:rPr lang="cs-CZ" i="1" dirty="0" err="1"/>
              <a:t>landgrave</a:t>
            </a:r>
            <a:r>
              <a:rPr lang="cs-CZ" i="1" dirty="0"/>
              <a:t> in </a:t>
            </a:r>
            <a:r>
              <a:rPr lang="cs-CZ" i="1" dirty="0" err="1"/>
              <a:t>Doringen</a:t>
            </a:r>
            <a:r>
              <a:rPr lang="cs-CZ" i="1" dirty="0"/>
              <a:t> </a:t>
            </a:r>
            <a:r>
              <a:rPr lang="cs-CZ" i="1" dirty="0" err="1"/>
              <a:t>und</a:t>
            </a:r>
            <a:r>
              <a:rPr lang="cs-CZ" i="1" dirty="0"/>
              <a:t> </a:t>
            </a:r>
            <a:r>
              <a:rPr lang="cs-CZ" i="1" dirty="0" err="1"/>
              <a:t>margraf</a:t>
            </a:r>
            <a:r>
              <a:rPr lang="cs-CZ" i="1" dirty="0"/>
              <a:t> </a:t>
            </a:r>
            <a:r>
              <a:rPr lang="cs-CZ" i="1" dirty="0" err="1"/>
              <a:t>zu</a:t>
            </a:r>
            <a:r>
              <a:rPr lang="cs-CZ" i="1" dirty="0"/>
              <a:t> </a:t>
            </a:r>
            <a:r>
              <a:rPr lang="cs-CZ" i="1" dirty="0" err="1"/>
              <a:t>Missen</a:t>
            </a:r>
            <a:r>
              <a:rPr lang="cs-CZ" dirty="0"/>
              <a:t>.</a:t>
            </a:r>
          </a:p>
          <a:p>
            <a:r>
              <a:rPr lang="cs-CZ" b="1" dirty="0"/>
              <a:t>Formule </a:t>
            </a:r>
            <a:r>
              <a:rPr lang="cs-CZ" b="1" dirty="0" err="1"/>
              <a:t>devoční</a:t>
            </a:r>
            <a:r>
              <a:rPr lang="cs-CZ" b="1" dirty="0"/>
              <a:t> </a:t>
            </a:r>
            <a:r>
              <a:rPr lang="cs-CZ" dirty="0"/>
              <a:t>(u jmen panovníků, knížat …) – z boží milosti (</a:t>
            </a:r>
            <a:r>
              <a:rPr lang="cs-CZ" i="1" dirty="0"/>
              <a:t>dei </a:t>
            </a:r>
            <a:r>
              <a:rPr lang="cs-CZ" i="1" dirty="0" err="1"/>
              <a:t>gratia</a:t>
            </a:r>
            <a:r>
              <a:rPr lang="cs-CZ" dirty="0"/>
              <a:t>); </a:t>
            </a:r>
            <a:r>
              <a:rPr lang="cs-CZ" i="1" dirty="0"/>
              <a:t>divina </a:t>
            </a:r>
            <a:r>
              <a:rPr lang="cs-CZ" i="1" dirty="0" err="1"/>
              <a:t>favente</a:t>
            </a:r>
            <a:r>
              <a:rPr lang="cs-CZ" i="1" dirty="0"/>
              <a:t> </a:t>
            </a:r>
            <a:r>
              <a:rPr lang="cs-CZ" i="1" dirty="0" err="1"/>
              <a:t>clementia</a:t>
            </a:r>
            <a:r>
              <a:rPr lang="cs-CZ" dirty="0"/>
              <a:t>; </a:t>
            </a:r>
            <a:r>
              <a:rPr lang="cs-CZ" i="1" dirty="0"/>
              <a:t>servus </a:t>
            </a:r>
            <a:r>
              <a:rPr lang="cs-CZ" i="1" dirty="0" err="1"/>
              <a:t>servorum</a:t>
            </a:r>
            <a:r>
              <a:rPr lang="cs-CZ" i="1" dirty="0"/>
              <a:t> Dei</a:t>
            </a:r>
            <a:r>
              <a:rPr lang="cs-CZ" dirty="0"/>
              <a:t>.</a:t>
            </a:r>
          </a:p>
        </p:txBody>
      </p:sp>
    </p:spTree>
    <p:extLst>
      <p:ext uri="{BB962C8B-B14F-4D97-AF65-F5344CB8AC3E}">
        <p14:creationId xmlns:p14="http://schemas.microsoft.com/office/powerpoint/2010/main" val="252186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A6B8CC-162B-4393-BDBF-08807E351F53}"/>
              </a:ext>
            </a:extLst>
          </p:cNvPr>
          <p:cNvSpPr>
            <a:spLocks noGrp="1"/>
          </p:cNvSpPr>
          <p:nvPr>
            <p:ph type="title"/>
          </p:nvPr>
        </p:nvSpPr>
        <p:spPr/>
        <p:txBody>
          <a:bodyPr/>
          <a:lstStyle/>
          <a:p>
            <a:r>
              <a:rPr lang="cs-CZ" dirty="0"/>
              <a:t>1) Úvodní protokol - Inskripce</a:t>
            </a:r>
          </a:p>
        </p:txBody>
      </p:sp>
      <p:sp>
        <p:nvSpPr>
          <p:cNvPr id="3" name="Zástupný obsah 2">
            <a:extLst>
              <a:ext uri="{FF2B5EF4-FFF2-40B4-BE49-F238E27FC236}">
                <a16:creationId xmlns:a16="http://schemas.microsoft.com/office/drawing/2014/main" id="{5CA1EA74-8492-4B6D-9DC4-9C709A8DF25A}"/>
              </a:ext>
            </a:extLst>
          </p:cNvPr>
          <p:cNvSpPr>
            <a:spLocks noGrp="1"/>
          </p:cNvSpPr>
          <p:nvPr>
            <p:ph idx="1"/>
          </p:nvPr>
        </p:nvSpPr>
        <p:spPr/>
        <p:txBody>
          <a:bodyPr/>
          <a:lstStyle/>
          <a:p>
            <a:r>
              <a:rPr lang="cs-CZ" b="1" dirty="0"/>
              <a:t>Inskripce</a:t>
            </a:r>
            <a:r>
              <a:rPr lang="cs-CZ" dirty="0"/>
              <a:t> (vnitřní adresa) – komu je listina určena:</a:t>
            </a:r>
          </a:p>
          <a:p>
            <a:r>
              <a:rPr lang="cs-CZ" b="1" dirty="0"/>
              <a:t>obecná</a:t>
            </a:r>
            <a:r>
              <a:rPr lang="cs-CZ" dirty="0"/>
              <a:t> </a:t>
            </a:r>
            <a:r>
              <a:rPr lang="cs-CZ" b="1" dirty="0"/>
              <a:t>inskripce</a:t>
            </a:r>
            <a:r>
              <a:rPr lang="cs-CZ" dirty="0"/>
              <a:t> – ke všem lidem, křesťanům. Např.: </a:t>
            </a:r>
            <a:r>
              <a:rPr lang="cs-CZ" i="1" dirty="0"/>
              <a:t>omnibus Christi </a:t>
            </a:r>
            <a:r>
              <a:rPr lang="cs-CZ" i="1" dirty="0" err="1"/>
              <a:t>fidelibus</a:t>
            </a:r>
            <a:r>
              <a:rPr lang="cs-CZ" i="1" dirty="0"/>
              <a:t> tam </a:t>
            </a:r>
            <a:r>
              <a:rPr lang="cs-CZ" i="1" dirty="0" err="1"/>
              <a:t>futuris</a:t>
            </a:r>
            <a:r>
              <a:rPr lang="cs-CZ" i="1" dirty="0"/>
              <a:t> </a:t>
            </a:r>
            <a:r>
              <a:rPr lang="cs-CZ" i="1" dirty="0" err="1"/>
              <a:t>quam</a:t>
            </a:r>
            <a:r>
              <a:rPr lang="cs-CZ" i="1" dirty="0"/>
              <a:t> </a:t>
            </a:r>
            <a:r>
              <a:rPr lang="cs-CZ" i="1" dirty="0" err="1"/>
              <a:t>presentibus</a:t>
            </a:r>
            <a:r>
              <a:rPr lang="cs-CZ" dirty="0"/>
              <a:t>; … </a:t>
            </a:r>
            <a:r>
              <a:rPr lang="cs-CZ" i="1" dirty="0"/>
              <a:t>všem, ktož tento list </a:t>
            </a:r>
            <a:r>
              <a:rPr lang="cs-CZ" i="1" dirty="0" err="1"/>
              <a:t>uslyšie</a:t>
            </a:r>
            <a:r>
              <a:rPr lang="cs-CZ" i="1" dirty="0"/>
              <a:t> nebo čísti bude</a:t>
            </a:r>
            <a:r>
              <a:rPr lang="cs-CZ" dirty="0"/>
              <a:t>; … [</a:t>
            </a:r>
            <a:r>
              <a:rPr lang="cs-CZ" b="1" dirty="0"/>
              <a:t>promulgace</a:t>
            </a:r>
            <a:r>
              <a:rPr lang="cs-CZ" dirty="0"/>
              <a:t>→] </a:t>
            </a:r>
            <a:r>
              <a:rPr lang="cs-CZ" i="1" dirty="0"/>
              <a:t>známo činíme </a:t>
            </a:r>
            <a:r>
              <a:rPr lang="cs-CZ" dirty="0"/>
              <a:t>[←</a:t>
            </a:r>
            <a:r>
              <a:rPr lang="cs-CZ" b="1" dirty="0"/>
              <a:t>promulgace</a:t>
            </a:r>
            <a:r>
              <a:rPr lang="cs-CZ" dirty="0"/>
              <a:t>] </a:t>
            </a:r>
            <a:r>
              <a:rPr lang="cs-CZ" i="1" dirty="0" err="1"/>
              <a:t>tiemto</a:t>
            </a:r>
            <a:r>
              <a:rPr lang="cs-CZ" i="1" dirty="0"/>
              <a:t> listem všem</a:t>
            </a:r>
            <a:r>
              <a:rPr lang="cs-CZ" dirty="0"/>
              <a:t>.</a:t>
            </a:r>
          </a:p>
          <a:p>
            <a:r>
              <a:rPr lang="cs-CZ" b="1" dirty="0"/>
              <a:t>speciální</a:t>
            </a:r>
            <a:r>
              <a:rPr lang="cs-CZ" dirty="0"/>
              <a:t> (individuální) – konkrétní osoba, instituce. </a:t>
            </a:r>
            <a:r>
              <a:rPr lang="cs-CZ" dirty="0" err="1"/>
              <a:t>Příkl</a:t>
            </a:r>
            <a:r>
              <a:rPr lang="cs-CZ" dirty="0"/>
              <a:t>.: </a:t>
            </a:r>
            <a:r>
              <a:rPr lang="cs-CZ" i="1" dirty="0"/>
              <a:t>urozeným, statečným, slovutným, opatrným </a:t>
            </a:r>
            <a:r>
              <a:rPr lang="cs-CZ" i="1" dirty="0" err="1"/>
              <a:t>pánóm</a:t>
            </a:r>
            <a:r>
              <a:rPr lang="cs-CZ" i="1" dirty="0"/>
              <a:t> i všem </a:t>
            </a:r>
            <a:r>
              <a:rPr lang="cs-CZ" i="1" dirty="0" err="1"/>
              <a:t>obyvatelóm</a:t>
            </a:r>
            <a:r>
              <a:rPr lang="cs-CZ" i="1" dirty="0"/>
              <a:t> kraje Plzeňského </a:t>
            </a:r>
            <a:r>
              <a:rPr lang="cs-CZ" dirty="0"/>
              <a:t>…; </a:t>
            </a:r>
            <a:r>
              <a:rPr lang="cs-CZ" i="1" dirty="0"/>
              <a:t>urozenému panoši Jindřichovi </a:t>
            </a:r>
            <a:r>
              <a:rPr lang="cs-CZ" i="1" dirty="0" err="1"/>
              <a:t>Kocowi</a:t>
            </a:r>
            <a:r>
              <a:rPr lang="cs-CZ" i="1" dirty="0"/>
              <a:t> z </a:t>
            </a:r>
            <a:r>
              <a:rPr lang="cs-CZ" i="1" dirty="0" err="1"/>
              <a:t>Dobrše</a:t>
            </a:r>
            <a:r>
              <a:rPr lang="cs-CZ" i="1" dirty="0"/>
              <a:t> a na Bystřici, hejtmanu na </a:t>
            </a:r>
            <a:r>
              <a:rPr lang="cs-CZ" i="1" dirty="0" err="1"/>
              <a:t>Falkensteině</a:t>
            </a:r>
            <a:r>
              <a:rPr lang="cs-CZ" i="1" dirty="0"/>
              <a:t>, </a:t>
            </a:r>
            <a:r>
              <a:rPr lang="cs-CZ" i="1" dirty="0" err="1"/>
              <a:t>přieteli</a:t>
            </a:r>
            <a:r>
              <a:rPr lang="cs-CZ" i="1" dirty="0"/>
              <a:t> dobrému</a:t>
            </a:r>
            <a:r>
              <a:rPr lang="cs-CZ" dirty="0"/>
              <a:t>; … </a:t>
            </a:r>
            <a:r>
              <a:rPr lang="cs-CZ" i="1" dirty="0" err="1"/>
              <a:t>domui</a:t>
            </a:r>
            <a:r>
              <a:rPr lang="cs-CZ" i="1" dirty="0"/>
              <a:t> </a:t>
            </a:r>
            <a:r>
              <a:rPr lang="cs-CZ" i="1" dirty="0" err="1"/>
              <a:t>sancte</a:t>
            </a:r>
            <a:r>
              <a:rPr lang="cs-CZ" i="1" dirty="0"/>
              <a:t> Marie in </a:t>
            </a:r>
            <a:r>
              <a:rPr lang="cs-CZ" i="1" dirty="0" err="1"/>
              <a:t>Ozlawan</a:t>
            </a:r>
            <a:r>
              <a:rPr lang="cs-CZ" i="1" dirty="0"/>
              <a:t> et omnibus </a:t>
            </a:r>
            <a:r>
              <a:rPr lang="cs-CZ" i="1" dirty="0" err="1"/>
              <a:t>personis</a:t>
            </a:r>
            <a:r>
              <a:rPr lang="cs-CZ" i="1" dirty="0"/>
              <a:t> </a:t>
            </a:r>
            <a:r>
              <a:rPr lang="cs-CZ" i="1" dirty="0" err="1"/>
              <a:t>religiosis</a:t>
            </a:r>
            <a:r>
              <a:rPr lang="cs-CZ" i="1" dirty="0"/>
              <a:t> </a:t>
            </a:r>
            <a:r>
              <a:rPr lang="cs-CZ" i="1" dirty="0" err="1"/>
              <a:t>ibi</a:t>
            </a:r>
            <a:r>
              <a:rPr lang="cs-CZ" i="1" dirty="0"/>
              <a:t> </a:t>
            </a:r>
            <a:r>
              <a:rPr lang="cs-CZ" i="1" dirty="0" err="1"/>
              <a:t>deo</a:t>
            </a:r>
            <a:r>
              <a:rPr lang="cs-CZ" i="1" dirty="0"/>
              <a:t> </a:t>
            </a:r>
            <a:r>
              <a:rPr lang="cs-CZ" i="1" dirty="0" err="1"/>
              <a:t>servientibus</a:t>
            </a:r>
            <a:r>
              <a:rPr lang="cs-CZ" dirty="0"/>
              <a:t>.</a:t>
            </a:r>
          </a:p>
          <a:p>
            <a:endParaRPr lang="cs-CZ" dirty="0"/>
          </a:p>
        </p:txBody>
      </p:sp>
    </p:spTree>
    <p:extLst>
      <p:ext uri="{BB962C8B-B14F-4D97-AF65-F5344CB8AC3E}">
        <p14:creationId xmlns:p14="http://schemas.microsoft.com/office/powerpoint/2010/main" val="254124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A02D3C-E5B9-4659-9E24-034FCFA22866}"/>
              </a:ext>
            </a:extLst>
          </p:cNvPr>
          <p:cNvSpPr>
            <a:spLocks noGrp="1"/>
          </p:cNvSpPr>
          <p:nvPr>
            <p:ph type="title"/>
          </p:nvPr>
        </p:nvSpPr>
        <p:spPr/>
        <p:txBody>
          <a:bodyPr/>
          <a:lstStyle/>
          <a:p>
            <a:r>
              <a:rPr lang="cs-CZ" dirty="0"/>
              <a:t>1) Úvodní protokol</a:t>
            </a:r>
          </a:p>
        </p:txBody>
      </p:sp>
      <p:sp>
        <p:nvSpPr>
          <p:cNvPr id="3" name="Zástupný obsah 2">
            <a:extLst>
              <a:ext uri="{FF2B5EF4-FFF2-40B4-BE49-F238E27FC236}">
                <a16:creationId xmlns:a16="http://schemas.microsoft.com/office/drawing/2014/main" id="{B68AC09A-D1AF-4DC3-85BB-56070A0C9238}"/>
              </a:ext>
            </a:extLst>
          </p:cNvPr>
          <p:cNvSpPr>
            <a:spLocks noGrp="1"/>
          </p:cNvSpPr>
          <p:nvPr>
            <p:ph idx="1"/>
          </p:nvPr>
        </p:nvSpPr>
        <p:spPr/>
        <p:txBody>
          <a:bodyPr/>
          <a:lstStyle/>
          <a:p>
            <a:endParaRPr lang="cs-CZ" dirty="0"/>
          </a:p>
          <a:p>
            <a:r>
              <a:rPr lang="cs-CZ" b="1" dirty="0" err="1"/>
              <a:t>Salutace</a:t>
            </a:r>
            <a:r>
              <a:rPr lang="cs-CZ" dirty="0"/>
              <a:t> (formule pozdravná) – v papežských listinách: </a:t>
            </a:r>
            <a:r>
              <a:rPr lang="cs-CZ" i="1" dirty="0"/>
              <a:t>salutem et </a:t>
            </a:r>
            <a:r>
              <a:rPr lang="cs-CZ" i="1" dirty="0" err="1"/>
              <a:t>apostolicam</a:t>
            </a:r>
            <a:r>
              <a:rPr lang="cs-CZ" i="1" dirty="0"/>
              <a:t> </a:t>
            </a:r>
            <a:r>
              <a:rPr lang="cs-CZ" i="1" dirty="0" err="1"/>
              <a:t>benedictionem</a:t>
            </a:r>
            <a:r>
              <a:rPr lang="cs-CZ" dirty="0"/>
              <a:t>; další příklady: … </a:t>
            </a:r>
            <a:r>
              <a:rPr lang="cs-CZ" i="1" dirty="0" err="1"/>
              <a:t>vzkazujem</a:t>
            </a:r>
            <a:r>
              <a:rPr lang="cs-CZ" i="1" dirty="0"/>
              <a:t> </a:t>
            </a:r>
            <a:r>
              <a:rPr lang="cs-CZ" i="1" dirty="0" err="1"/>
              <a:t>přiezeň</a:t>
            </a:r>
            <a:r>
              <a:rPr lang="cs-CZ" i="1" dirty="0"/>
              <a:t> a lásku naši </a:t>
            </a:r>
            <a:r>
              <a:rPr lang="cs-CZ" dirty="0"/>
              <a:t>… .</a:t>
            </a:r>
          </a:p>
          <a:p>
            <a:endParaRPr lang="cs-CZ" dirty="0"/>
          </a:p>
          <a:p>
            <a:endParaRPr lang="cs-CZ" dirty="0"/>
          </a:p>
          <a:p>
            <a:r>
              <a:rPr lang="cs-CZ" b="1" dirty="0"/>
              <a:t>Formule </a:t>
            </a:r>
            <a:r>
              <a:rPr lang="cs-CZ" b="1" dirty="0" err="1"/>
              <a:t>zvěčňovací</a:t>
            </a:r>
            <a:r>
              <a:rPr lang="cs-CZ" b="1" dirty="0"/>
              <a:t> </a:t>
            </a:r>
            <a:r>
              <a:rPr lang="cs-CZ" dirty="0"/>
              <a:t>– časově neomezená platnost listiny (</a:t>
            </a:r>
            <a:r>
              <a:rPr lang="cs-CZ" i="1" dirty="0"/>
              <a:t>in perpetuum</a:t>
            </a:r>
            <a:r>
              <a:rPr lang="cs-CZ" dirty="0"/>
              <a:t>).</a:t>
            </a:r>
          </a:p>
          <a:p>
            <a:endParaRPr lang="cs-CZ" dirty="0"/>
          </a:p>
        </p:txBody>
      </p:sp>
    </p:spTree>
    <p:extLst>
      <p:ext uri="{BB962C8B-B14F-4D97-AF65-F5344CB8AC3E}">
        <p14:creationId xmlns:p14="http://schemas.microsoft.com/office/powerpoint/2010/main" val="50293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95BAD6-0740-495B-92F9-AF66CA8DB757}"/>
              </a:ext>
            </a:extLst>
          </p:cNvPr>
          <p:cNvSpPr>
            <a:spLocks noGrp="1"/>
          </p:cNvSpPr>
          <p:nvPr>
            <p:ph type="title"/>
          </p:nvPr>
        </p:nvSpPr>
        <p:spPr/>
        <p:txBody>
          <a:bodyPr/>
          <a:lstStyle/>
          <a:p>
            <a:r>
              <a:rPr lang="cs-CZ" dirty="0"/>
              <a:t>2) Kontext - </a:t>
            </a:r>
            <a:r>
              <a:rPr lang="cs-CZ" dirty="0" err="1"/>
              <a:t>Arenga</a:t>
            </a:r>
            <a:endParaRPr lang="cs-CZ" dirty="0"/>
          </a:p>
        </p:txBody>
      </p:sp>
      <p:sp>
        <p:nvSpPr>
          <p:cNvPr id="3" name="Zástupný obsah 2">
            <a:extLst>
              <a:ext uri="{FF2B5EF4-FFF2-40B4-BE49-F238E27FC236}">
                <a16:creationId xmlns:a16="http://schemas.microsoft.com/office/drawing/2014/main" id="{0215F89B-05BC-4DE5-99A6-E80B1586A392}"/>
              </a:ext>
            </a:extLst>
          </p:cNvPr>
          <p:cNvSpPr>
            <a:spLocks noGrp="1"/>
          </p:cNvSpPr>
          <p:nvPr>
            <p:ph idx="1"/>
          </p:nvPr>
        </p:nvSpPr>
        <p:spPr>
          <a:xfrm>
            <a:off x="646111" y="1853248"/>
            <a:ext cx="10651541" cy="4195481"/>
          </a:xfrm>
        </p:spPr>
        <p:txBody>
          <a:bodyPr>
            <a:normAutofit fontScale="55000" lnSpcReduction="20000"/>
          </a:bodyPr>
          <a:lstStyle/>
          <a:p>
            <a:pPr algn="just"/>
            <a:r>
              <a:rPr lang="cs-CZ" sz="2900" b="1" dirty="0" err="1"/>
              <a:t>Arenga</a:t>
            </a:r>
            <a:r>
              <a:rPr lang="cs-CZ" sz="2900" dirty="0"/>
              <a:t> (</a:t>
            </a:r>
            <a:r>
              <a:rPr lang="cs-CZ" sz="2900" dirty="0" err="1"/>
              <a:t>exordium</a:t>
            </a:r>
            <a:r>
              <a:rPr lang="cs-CZ" sz="2900" dirty="0"/>
              <a:t>, </a:t>
            </a:r>
            <a:r>
              <a:rPr lang="cs-CZ" sz="2900" dirty="0" err="1"/>
              <a:t>proemium</a:t>
            </a:r>
            <a:r>
              <a:rPr lang="cs-CZ" sz="2900" dirty="0"/>
              <a:t>) – </a:t>
            </a:r>
            <a:r>
              <a:rPr lang="cs-CZ" sz="2900" u="sng" dirty="0"/>
              <a:t>všeobecné</a:t>
            </a:r>
            <a:r>
              <a:rPr lang="cs-CZ" sz="2900" dirty="0"/>
              <a:t> důvody, které vedly k vydání listiny, právního počinu …; nevztahují se na konkrétní listinu a na daný právní počin. Stylistická individualita se nejvíce může projevit právě v </a:t>
            </a:r>
            <a:r>
              <a:rPr lang="cs-CZ" sz="2900" dirty="0" err="1"/>
              <a:t>arendze</a:t>
            </a:r>
            <a:r>
              <a:rPr lang="cs-CZ" sz="2900" dirty="0"/>
              <a:t> (to pomáhá metodě </a:t>
            </a:r>
            <a:r>
              <a:rPr lang="cs-CZ" sz="2900" dirty="0" err="1"/>
              <a:t>Sicklově</a:t>
            </a:r>
            <a:r>
              <a:rPr lang="cs-CZ" sz="2900" dirty="0"/>
              <a:t>). Můžou se dělit podle obsahu např. na </a:t>
            </a:r>
            <a:r>
              <a:rPr lang="cs-CZ" sz="2900" dirty="0" err="1"/>
              <a:t>arengy</a:t>
            </a:r>
            <a:r>
              <a:rPr lang="cs-CZ" sz="2900" dirty="0"/>
              <a:t> majestátní (odkaz na božskou legitimitu vlády), náboženské (quasi katecheze, biblické citáty) a </a:t>
            </a:r>
            <a:r>
              <a:rPr lang="cs-CZ" sz="2900" dirty="0" err="1"/>
              <a:t>memorativní</a:t>
            </a:r>
            <a:r>
              <a:rPr lang="cs-CZ" sz="2900" dirty="0"/>
              <a:t> (typ </a:t>
            </a:r>
            <a:r>
              <a:rPr lang="cs-CZ" sz="2900" dirty="0" err="1"/>
              <a:t>memoria-oblivio</a:t>
            </a:r>
            <a:r>
              <a:rPr lang="cs-CZ" sz="2900" dirty="0"/>
              <a:t>, tzn. o pomíjivosti lidské paměti), a proto musí být vyhotovena listina</a:t>
            </a:r>
            <a:r>
              <a:rPr lang="cs-CZ" sz="2600" dirty="0"/>
              <a:t>.</a:t>
            </a:r>
          </a:p>
          <a:p>
            <a:pPr algn="just"/>
            <a:r>
              <a:rPr lang="cs-CZ" sz="2500" dirty="0"/>
              <a:t>Příklady:</a:t>
            </a:r>
          </a:p>
          <a:p>
            <a:pPr lvl="1" algn="just"/>
            <a:r>
              <a:rPr lang="la-Latn" sz="2500" i="1" dirty="0"/>
              <a:t>Honor maiestatis regie eiusque gloria in excelso solio collocata tanto amplioribus commendacionum exaltantur preconiis, tantoque gracioribus fidei et devocionis impendiis fulciuntur, quanto maioribus graciarum largicionibus subditi per regalem clemenciam fuerint consolati</a:t>
            </a:r>
            <a:r>
              <a:rPr lang="la-Latn" sz="2500" dirty="0"/>
              <a:t>.</a:t>
            </a:r>
          </a:p>
          <a:p>
            <a:pPr algn="just"/>
            <a:endParaRPr lang="la-Latn" sz="2500" dirty="0"/>
          </a:p>
          <a:p>
            <a:pPr lvl="1" algn="just"/>
            <a:r>
              <a:rPr lang="cs-CZ" sz="2500" i="1" dirty="0"/>
              <a:t>Poněvadž </a:t>
            </a:r>
            <a:r>
              <a:rPr lang="cs-CZ" sz="2500" i="1" dirty="0" err="1"/>
              <a:t>duostojenství</a:t>
            </a:r>
            <a:r>
              <a:rPr lang="cs-CZ" sz="2500" i="1" dirty="0"/>
              <a:t> </a:t>
            </a:r>
            <a:r>
              <a:rPr lang="cs-CZ" sz="2500" i="1" dirty="0" err="1"/>
              <a:t>kniežete</a:t>
            </a:r>
            <a:r>
              <a:rPr lang="cs-CZ" sz="2500" i="1" dirty="0"/>
              <a:t> každého a nadto krále a </a:t>
            </a:r>
            <a:r>
              <a:rPr lang="cs-CZ" sz="2500" i="1" dirty="0" err="1"/>
              <a:t>ciesařě</a:t>
            </a:r>
            <a:r>
              <a:rPr lang="cs-CZ" sz="2500" i="1" dirty="0"/>
              <a:t> </a:t>
            </a:r>
            <a:r>
              <a:rPr lang="cs-CZ" sz="2500" i="1" dirty="0" err="1"/>
              <a:t>slušie</a:t>
            </a:r>
            <a:r>
              <a:rPr lang="cs-CZ" sz="2500" i="1" dirty="0"/>
              <a:t> všecky své poddané milostmi rozličnými a přízněmi laskavými obdařiti a zvláště skutky slavné </a:t>
            </a:r>
            <a:r>
              <a:rPr lang="cs-CZ" sz="2500" i="1" dirty="0" err="1"/>
              <a:t>předkuov</a:t>
            </a:r>
            <a:r>
              <a:rPr lang="cs-CZ" sz="2500" i="1" dirty="0"/>
              <a:t>, paměť a </a:t>
            </a:r>
            <a:r>
              <a:rPr lang="cs-CZ" sz="2500" i="1" dirty="0" err="1"/>
              <a:t>poručenstvie</a:t>
            </a:r>
            <a:r>
              <a:rPr lang="cs-CZ" sz="2500" i="1" dirty="0"/>
              <a:t> s utěšením rozjímati a své </a:t>
            </a:r>
            <a:r>
              <a:rPr lang="cs-CZ" sz="2500" i="1" dirty="0" err="1"/>
              <a:t>poddací</a:t>
            </a:r>
            <a:r>
              <a:rPr lang="cs-CZ" sz="2500" i="1" dirty="0"/>
              <a:t> v svobodách slušně a poctivě opatřiti, rozmnožiti a potom také milostivě v nich zachovati</a:t>
            </a:r>
            <a:r>
              <a:rPr lang="cs-CZ" sz="2500" dirty="0"/>
              <a:t>.</a:t>
            </a:r>
          </a:p>
          <a:p>
            <a:pPr algn="just"/>
            <a:endParaRPr lang="cs-CZ" sz="2500" dirty="0"/>
          </a:p>
          <a:p>
            <a:pPr lvl="1" algn="just"/>
            <a:r>
              <a:rPr lang="de-DE" sz="2500" i="1" dirty="0"/>
              <a:t>Wie </a:t>
            </a:r>
            <a:r>
              <a:rPr lang="de-DE" sz="2500" i="1" dirty="0" err="1"/>
              <a:t>wol</a:t>
            </a:r>
            <a:r>
              <a:rPr lang="de-DE" sz="2500" i="1" dirty="0"/>
              <a:t> wir von </a:t>
            </a:r>
            <a:r>
              <a:rPr lang="de-DE" sz="2500" i="1" dirty="0" err="1"/>
              <a:t>angeborne</a:t>
            </a:r>
            <a:r>
              <a:rPr lang="de-DE" sz="2500" i="1" dirty="0"/>
              <a:t> gute und </a:t>
            </a:r>
            <a:r>
              <a:rPr lang="de-DE" sz="2500" i="1" dirty="0" err="1"/>
              <a:t>keiserliche</a:t>
            </a:r>
            <a:r>
              <a:rPr lang="de-DE" sz="2500" i="1" dirty="0"/>
              <a:t> und </a:t>
            </a:r>
            <a:r>
              <a:rPr lang="de-DE" sz="2500" i="1" dirty="0" err="1"/>
              <a:t>kuniglicher</a:t>
            </a:r>
            <a:r>
              <a:rPr lang="de-DE" sz="2500" i="1" dirty="0"/>
              <a:t> </a:t>
            </a:r>
            <a:r>
              <a:rPr lang="de-DE" sz="2500" i="1" dirty="0" err="1"/>
              <a:t>wirdikeit</a:t>
            </a:r>
            <a:r>
              <a:rPr lang="de-DE" sz="2500" i="1" dirty="0"/>
              <a:t> aller und </a:t>
            </a:r>
            <a:r>
              <a:rPr lang="de-DE" sz="2500" i="1" dirty="0" err="1"/>
              <a:t>iglicher</a:t>
            </a:r>
            <a:r>
              <a:rPr lang="de-DE" sz="2500" i="1" dirty="0"/>
              <a:t> unser </a:t>
            </a:r>
            <a:r>
              <a:rPr lang="de-DE" sz="2500" i="1" dirty="0" err="1"/>
              <a:t>undertanen</a:t>
            </a:r>
            <a:r>
              <a:rPr lang="de-DE" sz="2500" i="1" dirty="0"/>
              <a:t> und getreuen </a:t>
            </a:r>
            <a:r>
              <a:rPr lang="de-DE" sz="2500" i="1" dirty="0" err="1"/>
              <a:t>nucz</a:t>
            </a:r>
            <a:r>
              <a:rPr lang="de-DE" sz="2500" i="1" dirty="0"/>
              <a:t> und </a:t>
            </a:r>
            <a:r>
              <a:rPr lang="de-DE" sz="2500" i="1" dirty="0" err="1"/>
              <a:t>fromen</a:t>
            </a:r>
            <a:r>
              <a:rPr lang="de-DE" sz="2500" i="1" dirty="0"/>
              <a:t> </a:t>
            </a:r>
            <a:r>
              <a:rPr lang="de-DE" sz="2500" i="1" dirty="0" err="1"/>
              <a:t>zubestellen</a:t>
            </a:r>
            <a:r>
              <a:rPr lang="de-DE" sz="2500" i="1" dirty="0"/>
              <a:t> geneigt sind, </a:t>
            </a:r>
            <a:r>
              <a:rPr lang="de-DE" sz="2500" i="1" dirty="0" err="1"/>
              <a:t>ydoch</a:t>
            </a:r>
            <a:r>
              <a:rPr lang="de-DE" sz="2500" i="1" dirty="0"/>
              <a:t> </a:t>
            </a:r>
            <a:r>
              <a:rPr lang="de-DE" sz="2500" i="1" dirty="0" err="1"/>
              <a:t>duncket</a:t>
            </a:r>
            <a:r>
              <a:rPr lang="de-DE" sz="2500" i="1" dirty="0"/>
              <a:t> uns, das wir </a:t>
            </a:r>
            <a:r>
              <a:rPr lang="de-DE" sz="2500" i="1" dirty="0" err="1"/>
              <a:t>mer</a:t>
            </a:r>
            <a:r>
              <a:rPr lang="de-DE" sz="2500" i="1" dirty="0"/>
              <a:t> pflichtig sind aller der, die uns und der </a:t>
            </a:r>
            <a:r>
              <a:rPr lang="de-DE" sz="2500" i="1" dirty="0" err="1"/>
              <a:t>cron</a:t>
            </a:r>
            <a:r>
              <a:rPr lang="de-DE" sz="2500" i="1" dirty="0"/>
              <a:t> zu </a:t>
            </a:r>
            <a:r>
              <a:rPr lang="de-DE" sz="2500" i="1" dirty="0" err="1"/>
              <a:t>Behem</a:t>
            </a:r>
            <a:r>
              <a:rPr lang="de-DE" sz="2500" i="1" dirty="0"/>
              <a:t> mit treuen gedient </a:t>
            </a:r>
            <a:r>
              <a:rPr lang="de-DE" sz="2500" i="1" dirty="0" err="1"/>
              <a:t>hant</a:t>
            </a:r>
            <a:r>
              <a:rPr lang="de-DE" sz="2500" i="1" dirty="0"/>
              <a:t> und </a:t>
            </a:r>
            <a:r>
              <a:rPr lang="de-DE" sz="2500" i="1" dirty="0" err="1"/>
              <a:t>furbas</a:t>
            </a:r>
            <a:r>
              <a:rPr lang="de-DE" sz="2500" i="1" dirty="0"/>
              <a:t> zu dienen willig sind, </a:t>
            </a:r>
            <a:r>
              <a:rPr lang="de-DE" sz="2500" i="1" dirty="0" err="1"/>
              <a:t>nucz</a:t>
            </a:r>
            <a:r>
              <a:rPr lang="de-DE" sz="2500" i="1" dirty="0"/>
              <a:t> und </a:t>
            </a:r>
            <a:r>
              <a:rPr lang="de-DE" sz="2500" i="1" dirty="0" err="1"/>
              <a:t>fromen</a:t>
            </a:r>
            <a:r>
              <a:rPr lang="de-DE" sz="2500" i="1" dirty="0"/>
              <a:t> zu schaffen und sie bei </a:t>
            </a:r>
            <a:r>
              <a:rPr lang="de-DE" sz="2500" i="1" dirty="0" err="1"/>
              <a:t>iren</a:t>
            </a:r>
            <a:r>
              <a:rPr lang="de-DE" sz="2500" i="1" dirty="0"/>
              <a:t> </a:t>
            </a:r>
            <a:r>
              <a:rPr lang="de-DE" sz="2500" i="1" dirty="0" err="1"/>
              <a:t>freiheiten</a:t>
            </a:r>
            <a:r>
              <a:rPr lang="de-DE" sz="2500" i="1" dirty="0"/>
              <a:t> </a:t>
            </a:r>
            <a:r>
              <a:rPr lang="de-DE" sz="2500" i="1" dirty="0" err="1"/>
              <a:t>gnaden</a:t>
            </a:r>
            <a:r>
              <a:rPr lang="de-DE" sz="2500" i="1" dirty="0"/>
              <a:t> rechten und </a:t>
            </a:r>
            <a:r>
              <a:rPr lang="de-DE" sz="2500" i="1" dirty="0" err="1"/>
              <a:t>privilegien</a:t>
            </a:r>
            <a:r>
              <a:rPr lang="de-DE" sz="2500" i="1" dirty="0"/>
              <a:t> </a:t>
            </a:r>
            <a:r>
              <a:rPr lang="de-DE" sz="2500" i="1" dirty="0" err="1"/>
              <a:t>zubehalten</a:t>
            </a:r>
            <a:endParaRPr lang="de-DE" sz="2500" i="1" dirty="0"/>
          </a:p>
          <a:p>
            <a:endParaRPr lang="cs-CZ" dirty="0"/>
          </a:p>
        </p:txBody>
      </p:sp>
    </p:spTree>
    <p:extLst>
      <p:ext uri="{BB962C8B-B14F-4D97-AF65-F5344CB8AC3E}">
        <p14:creationId xmlns:p14="http://schemas.microsoft.com/office/powerpoint/2010/main" val="201597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D5966F-BFF8-420C-A403-713C125F7FD4}"/>
              </a:ext>
            </a:extLst>
          </p:cNvPr>
          <p:cNvSpPr>
            <a:spLocks noGrp="1"/>
          </p:cNvSpPr>
          <p:nvPr>
            <p:ph type="title"/>
          </p:nvPr>
        </p:nvSpPr>
        <p:spPr/>
        <p:txBody>
          <a:bodyPr/>
          <a:lstStyle/>
          <a:p>
            <a:r>
              <a:rPr lang="cs-CZ" dirty="0"/>
              <a:t>2) Kontext</a:t>
            </a:r>
          </a:p>
        </p:txBody>
      </p:sp>
      <p:sp>
        <p:nvSpPr>
          <p:cNvPr id="3" name="Zástupný obsah 2">
            <a:extLst>
              <a:ext uri="{FF2B5EF4-FFF2-40B4-BE49-F238E27FC236}">
                <a16:creationId xmlns:a16="http://schemas.microsoft.com/office/drawing/2014/main" id="{2CDCDD1C-4832-4E38-B80F-BF7A2E9F64DB}"/>
              </a:ext>
            </a:extLst>
          </p:cNvPr>
          <p:cNvSpPr>
            <a:spLocks noGrp="1"/>
          </p:cNvSpPr>
          <p:nvPr>
            <p:ph idx="1"/>
          </p:nvPr>
        </p:nvSpPr>
        <p:spPr/>
        <p:txBody>
          <a:bodyPr/>
          <a:lstStyle/>
          <a:p>
            <a:pPr algn="just"/>
            <a:r>
              <a:rPr lang="cs-CZ" b="1" dirty="0"/>
              <a:t>Promulgace</a:t>
            </a:r>
            <a:r>
              <a:rPr lang="cs-CZ" dirty="0"/>
              <a:t> (notifikace) – uvádí obsah listiny ve všeobecnou známost (</a:t>
            </a:r>
            <a:r>
              <a:rPr lang="cs-CZ" i="1" dirty="0"/>
              <a:t>budiž známo</a:t>
            </a:r>
            <a:r>
              <a:rPr lang="cs-CZ" dirty="0"/>
              <a:t>; </a:t>
            </a:r>
            <a:r>
              <a:rPr lang="cs-CZ" i="1" dirty="0"/>
              <a:t>známo činíme</a:t>
            </a:r>
            <a:r>
              <a:rPr lang="cs-CZ" dirty="0"/>
              <a:t>; </a:t>
            </a:r>
            <a:r>
              <a:rPr lang="cs-CZ" i="1" dirty="0" err="1"/>
              <a:t>notum</a:t>
            </a:r>
            <a:r>
              <a:rPr lang="cs-CZ" i="1" dirty="0"/>
              <a:t> </a:t>
            </a:r>
            <a:r>
              <a:rPr lang="cs-CZ" i="1" dirty="0" err="1"/>
              <a:t>sit</a:t>
            </a:r>
            <a:r>
              <a:rPr lang="cs-CZ" dirty="0"/>
              <a:t>; </a:t>
            </a:r>
            <a:r>
              <a:rPr lang="cs-CZ" i="1" dirty="0" err="1"/>
              <a:t>notum</a:t>
            </a:r>
            <a:r>
              <a:rPr lang="cs-CZ" i="1" dirty="0"/>
              <a:t> </a:t>
            </a:r>
            <a:r>
              <a:rPr lang="cs-CZ" i="1" dirty="0" err="1"/>
              <a:t>esse</a:t>
            </a:r>
            <a:r>
              <a:rPr lang="cs-CZ" i="1" dirty="0"/>
              <a:t> </a:t>
            </a:r>
            <a:r>
              <a:rPr lang="cs-CZ" i="1" dirty="0" err="1"/>
              <a:t>volumus</a:t>
            </a:r>
            <a:r>
              <a:rPr lang="cs-CZ" dirty="0"/>
              <a:t>; </a:t>
            </a:r>
            <a:r>
              <a:rPr lang="cs-CZ" i="1" dirty="0" err="1"/>
              <a:t>sei</a:t>
            </a:r>
            <a:r>
              <a:rPr lang="cs-CZ" i="1" dirty="0"/>
              <a:t> </a:t>
            </a:r>
            <a:r>
              <a:rPr lang="cs-CZ" i="1" dirty="0" err="1"/>
              <a:t>bekannt</a:t>
            </a:r>
            <a:r>
              <a:rPr lang="cs-CZ" i="1" dirty="0"/>
              <a:t> </a:t>
            </a:r>
            <a:r>
              <a:rPr lang="cs-CZ" dirty="0"/>
              <a:t>…).</a:t>
            </a:r>
          </a:p>
          <a:p>
            <a:pPr algn="just"/>
            <a:endParaRPr lang="cs-CZ" dirty="0"/>
          </a:p>
          <a:p>
            <a:pPr algn="just"/>
            <a:r>
              <a:rPr lang="cs-CZ" b="1" dirty="0"/>
              <a:t>Narace</a:t>
            </a:r>
            <a:r>
              <a:rPr lang="cs-CZ" dirty="0"/>
              <a:t> – uvádí konkrétní (odlišit od </a:t>
            </a:r>
            <a:r>
              <a:rPr lang="cs-CZ" dirty="0" err="1"/>
              <a:t>arengy</a:t>
            </a:r>
            <a:r>
              <a:rPr lang="cs-CZ" dirty="0"/>
              <a:t>!) důvody, proč dochází k vydání listiny; uvádí okolnosti právního počinu.</a:t>
            </a:r>
          </a:p>
          <a:p>
            <a:pPr lvl="1" algn="just"/>
            <a:r>
              <a:rPr lang="cs-CZ" u="sng" dirty="0"/>
              <a:t>petiční formule </a:t>
            </a:r>
            <a:r>
              <a:rPr lang="cs-CZ" dirty="0"/>
              <a:t>– v rámci narace uvádí, na čí žádost došlo k vydání listiny.</a:t>
            </a:r>
          </a:p>
          <a:p>
            <a:pPr lvl="1" algn="just"/>
            <a:r>
              <a:rPr lang="cs-CZ" u="sng" dirty="0"/>
              <a:t>intervenienti</a:t>
            </a:r>
            <a:r>
              <a:rPr lang="cs-CZ" dirty="0"/>
              <a:t> – přímluvci příjemce.</a:t>
            </a:r>
          </a:p>
          <a:p>
            <a:endParaRPr lang="cs-CZ" dirty="0"/>
          </a:p>
        </p:txBody>
      </p:sp>
    </p:spTree>
    <p:extLst>
      <p:ext uri="{BB962C8B-B14F-4D97-AF65-F5344CB8AC3E}">
        <p14:creationId xmlns:p14="http://schemas.microsoft.com/office/powerpoint/2010/main" val="253141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D82E25-B761-4E90-9D86-3C9B2E77A741}"/>
              </a:ext>
            </a:extLst>
          </p:cNvPr>
          <p:cNvSpPr>
            <a:spLocks noGrp="1"/>
          </p:cNvSpPr>
          <p:nvPr>
            <p:ph type="title"/>
          </p:nvPr>
        </p:nvSpPr>
        <p:spPr/>
        <p:txBody>
          <a:bodyPr/>
          <a:lstStyle/>
          <a:p>
            <a:r>
              <a:rPr lang="cs-CZ" dirty="0"/>
              <a:t>2) Kontext - Dispozice</a:t>
            </a:r>
          </a:p>
        </p:txBody>
      </p:sp>
      <p:sp>
        <p:nvSpPr>
          <p:cNvPr id="3" name="Zástupný obsah 2">
            <a:extLst>
              <a:ext uri="{FF2B5EF4-FFF2-40B4-BE49-F238E27FC236}">
                <a16:creationId xmlns:a16="http://schemas.microsoft.com/office/drawing/2014/main" id="{CA6E3251-DDC9-4AF4-B1F9-8D623F8C9C82}"/>
              </a:ext>
            </a:extLst>
          </p:cNvPr>
          <p:cNvSpPr>
            <a:spLocks noGrp="1"/>
          </p:cNvSpPr>
          <p:nvPr>
            <p:ph idx="1"/>
          </p:nvPr>
        </p:nvSpPr>
        <p:spPr/>
        <p:txBody>
          <a:bodyPr/>
          <a:lstStyle/>
          <a:p>
            <a:pPr algn="just"/>
            <a:r>
              <a:rPr lang="cs-CZ" b="1" dirty="0"/>
              <a:t>Dispozice</a:t>
            </a:r>
            <a:r>
              <a:rPr lang="cs-CZ" dirty="0"/>
              <a:t> – jádro listiny, v ní se uvádí daná právní skutečnost; dispoziční sloveso (stylistické jádro dispozice):</a:t>
            </a:r>
          </a:p>
          <a:p>
            <a:pPr algn="just"/>
            <a:endParaRPr lang="cs-CZ" dirty="0"/>
          </a:p>
          <a:p>
            <a:pPr lvl="1" algn="just"/>
            <a:r>
              <a:rPr lang="cs-CZ" i="1" dirty="0"/>
              <a:t>darujeme</a:t>
            </a:r>
            <a:r>
              <a:rPr lang="cs-CZ" dirty="0"/>
              <a:t>; </a:t>
            </a:r>
            <a:r>
              <a:rPr lang="cs-CZ" i="1" dirty="0"/>
              <a:t>zakazujeme</a:t>
            </a:r>
            <a:r>
              <a:rPr lang="cs-CZ" dirty="0"/>
              <a:t>; </a:t>
            </a:r>
            <a:r>
              <a:rPr lang="cs-CZ" i="1" dirty="0"/>
              <a:t>osvobozujeme</a:t>
            </a:r>
            <a:r>
              <a:rPr lang="cs-CZ" dirty="0"/>
              <a:t>; … </a:t>
            </a:r>
            <a:r>
              <a:rPr lang="cs-CZ" i="1" dirty="0" err="1"/>
              <a:t>concedimus</a:t>
            </a:r>
            <a:r>
              <a:rPr lang="cs-CZ" dirty="0"/>
              <a:t>; </a:t>
            </a:r>
            <a:r>
              <a:rPr lang="cs-CZ" i="1" dirty="0" err="1"/>
              <a:t>confirmamus</a:t>
            </a:r>
            <a:r>
              <a:rPr lang="cs-CZ" dirty="0"/>
              <a:t>; </a:t>
            </a:r>
            <a:r>
              <a:rPr lang="cs-CZ" i="1" dirty="0" err="1"/>
              <a:t>damus</a:t>
            </a:r>
            <a:r>
              <a:rPr lang="cs-CZ" dirty="0"/>
              <a:t>; </a:t>
            </a:r>
            <a:r>
              <a:rPr lang="cs-CZ" i="1" dirty="0" err="1"/>
              <a:t>mandamus</a:t>
            </a:r>
            <a:r>
              <a:rPr lang="cs-CZ" dirty="0"/>
              <a:t>; … </a:t>
            </a:r>
            <a:r>
              <a:rPr lang="cs-CZ" i="1" dirty="0" err="1"/>
              <a:t>gebieten</a:t>
            </a:r>
            <a:r>
              <a:rPr lang="cs-CZ" dirty="0"/>
              <a:t>; </a:t>
            </a:r>
            <a:r>
              <a:rPr lang="cs-CZ" i="1" dirty="0" err="1"/>
              <a:t>geben</a:t>
            </a:r>
            <a:r>
              <a:rPr lang="cs-CZ" dirty="0"/>
              <a:t>; </a:t>
            </a:r>
            <a:r>
              <a:rPr lang="cs-CZ" i="1" dirty="0" err="1"/>
              <a:t>gewähren</a:t>
            </a:r>
            <a:r>
              <a:rPr lang="cs-CZ" dirty="0"/>
              <a:t> … .</a:t>
            </a:r>
          </a:p>
          <a:p>
            <a:pPr lvl="1" algn="just"/>
            <a:endParaRPr lang="cs-CZ" dirty="0"/>
          </a:p>
          <a:p>
            <a:pPr lvl="2" algn="just"/>
            <a:r>
              <a:rPr lang="cs-CZ" dirty="0"/>
              <a:t>Někdy je součástí dispozice </a:t>
            </a:r>
            <a:r>
              <a:rPr lang="cs-CZ" u="sng" dirty="0" err="1"/>
              <a:t>pertinenční</a:t>
            </a:r>
            <a:r>
              <a:rPr lang="cs-CZ" dirty="0"/>
              <a:t> formule – jen v takových dispozicích, jejichž předmětem jsou nemovitosti. </a:t>
            </a:r>
            <a:r>
              <a:rPr lang="cs-CZ" dirty="0" err="1"/>
              <a:t>Pertinenční</a:t>
            </a:r>
            <a:r>
              <a:rPr lang="cs-CZ" dirty="0"/>
              <a:t> formule vypočítává příslušenství těchto nemovitostí. Často jen prázdné floskule ve významu nároku (</a:t>
            </a:r>
            <a:r>
              <a:rPr lang="cs-CZ" i="1" dirty="0"/>
              <a:t>se všemi stromy, řekami, křovinami </a:t>
            </a:r>
            <a:r>
              <a:rPr lang="cs-CZ" dirty="0"/>
              <a:t>…).</a:t>
            </a:r>
          </a:p>
        </p:txBody>
      </p:sp>
    </p:spTree>
    <p:extLst>
      <p:ext uri="{BB962C8B-B14F-4D97-AF65-F5344CB8AC3E}">
        <p14:creationId xmlns:p14="http://schemas.microsoft.com/office/powerpoint/2010/main" val="61049885"/>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124</TotalTime>
  <Words>1535</Words>
  <Application>Microsoft Office PowerPoint</Application>
  <PresentationFormat>Širokoúhlá obrazovka</PresentationFormat>
  <Paragraphs>88</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Century Gothic</vt:lpstr>
      <vt:lpstr>Wingdings 3</vt:lpstr>
      <vt:lpstr>Stébla</vt:lpstr>
      <vt:lpstr>Listinné formule</vt:lpstr>
      <vt:lpstr>Tři základní části </vt:lpstr>
      <vt:lpstr>1) Úvodní protokol - Invokace</vt:lpstr>
      <vt:lpstr>1) Úvodní protokol - Intitulace</vt:lpstr>
      <vt:lpstr>1) Úvodní protokol - Inskripce</vt:lpstr>
      <vt:lpstr>1) Úvodní protokol</vt:lpstr>
      <vt:lpstr>2) Kontext - Arenga</vt:lpstr>
      <vt:lpstr>2) Kontext</vt:lpstr>
      <vt:lpstr>2) Kontext - Dispozice</vt:lpstr>
      <vt:lpstr>2) Kontext - Sankce</vt:lpstr>
      <vt:lpstr>2) Kontext</vt:lpstr>
      <vt:lpstr>3) Eschatokol</vt:lpstr>
      <vt:lpstr>3) Eschatokol</vt:lpstr>
      <vt:lpstr>3) Eschatokol</vt:lpstr>
      <vt:lpstr>3) Eschatokol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Listinné formule</dc:title>
  <dc:creator>Přemysl Bar</dc:creator>
  <cp:lastModifiedBy>Přemysl Bar</cp:lastModifiedBy>
  <cp:revision>11</cp:revision>
  <dcterms:created xsi:type="dcterms:W3CDTF">2021-10-11T13:00:42Z</dcterms:created>
  <dcterms:modified xsi:type="dcterms:W3CDTF">2022-10-05T15:27:12Z</dcterms:modified>
</cp:coreProperties>
</file>