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60" r:id="rId4"/>
    <p:sldId id="263" r:id="rId5"/>
    <p:sldId id="261" r:id="rId6"/>
    <p:sldId id="262" r:id="rId7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537D-7031-4297-88D8-AC0C23F267B2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4311-0150-4ED3-A5A0-87B23EC9A4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1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49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8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1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77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4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9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8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1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7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6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34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0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62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4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8881-037C-4851-B0B9-ADBB3091CA4A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9DAF-021F-4DA7-B191-7C3F11DD5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.fsv.cvut.cz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 do moderních dějin českých zemí pro archiváře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598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/>
              <a:t>Rozsah výuky a počet vyučovacích hodin týdně</a:t>
            </a:r>
            <a:r>
              <a:rPr lang="cs-CZ" dirty="0"/>
              <a:t>: 2 hodiny týdně</a:t>
            </a:r>
          </a:p>
          <a:p>
            <a:r>
              <a:rPr lang="cs-CZ" dirty="0" smtClean="0"/>
              <a:t>13 týdnů (28. 9. – svátek)</a:t>
            </a:r>
            <a:endParaRPr lang="cs-CZ" dirty="0"/>
          </a:p>
          <a:p>
            <a:r>
              <a:rPr lang="cs-CZ" u="sng" dirty="0"/>
              <a:t>Ukončení</a:t>
            </a:r>
            <a:r>
              <a:rPr lang="cs-CZ" dirty="0"/>
              <a:t>: </a:t>
            </a:r>
            <a:r>
              <a:rPr lang="cs-CZ" dirty="0" smtClean="0"/>
              <a:t>zkouška (3 kredity) – ústní/písemná</a:t>
            </a:r>
            <a:endParaRPr lang="cs-CZ" dirty="0"/>
          </a:p>
          <a:p>
            <a:endParaRPr lang="cs-CZ" dirty="0"/>
          </a:p>
          <a:p>
            <a:r>
              <a:rPr lang="cs-CZ" u="sng" dirty="0" smtClean="0"/>
              <a:t>Předpoklady </a:t>
            </a:r>
            <a:r>
              <a:rPr lang="cs-CZ" u="sng" dirty="0"/>
              <a:t>předmětu</a:t>
            </a:r>
            <a:r>
              <a:rPr lang="cs-CZ" dirty="0"/>
              <a:t>: </a:t>
            </a:r>
          </a:p>
          <a:p>
            <a:r>
              <a:rPr lang="cs-CZ" dirty="0"/>
              <a:t>Základní znalost dějin moderní éry v rozsahu gymnaziálního učiva.</a:t>
            </a:r>
          </a:p>
          <a:p>
            <a:r>
              <a:rPr lang="cs-CZ" dirty="0"/>
              <a:t> </a:t>
            </a:r>
          </a:p>
          <a:p>
            <a:r>
              <a:rPr lang="cs-CZ" u="sng" dirty="0"/>
              <a:t>Cíle předmětu</a:t>
            </a:r>
            <a:r>
              <a:rPr lang="cs-CZ" dirty="0"/>
              <a:t>: </a:t>
            </a:r>
          </a:p>
          <a:p>
            <a:r>
              <a:rPr lang="cs-CZ" dirty="0"/>
              <a:t>Cílem předmětu je seznámení posluchačů s historií českých zemí od osvícenství po rok 1989 ve (středo)evropském kontextu a posílení povědomí o historicko-geografických </a:t>
            </a:r>
            <a:r>
              <a:rPr lang="cs-CZ" dirty="0" smtClean="0"/>
              <a:t>souvislostech (zopakování a prohloubení znalostí).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u="sng" dirty="0"/>
              <a:t>Výstupy z učení</a:t>
            </a:r>
            <a:r>
              <a:rPr lang="cs-CZ" dirty="0"/>
              <a:t>: </a:t>
            </a:r>
          </a:p>
          <a:p>
            <a:r>
              <a:rPr lang="cs-CZ" dirty="0"/>
              <a:t>Posluchači by měli být schopni základní orientace v českých moderních dějinách na úrovni gymnaziální výuky a získat nezbytný základ pro prohloubení studia v dalších ročnících.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6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206" y="347300"/>
            <a:ext cx="9144000" cy="828357"/>
          </a:xfrm>
        </p:spPr>
        <p:txBody>
          <a:bodyPr>
            <a:normAutofit fontScale="90000"/>
          </a:bodyPr>
          <a:lstStyle/>
          <a:p>
            <a:r>
              <a:rPr lang="cs-CZ" dirty="0"/>
              <a:t>O</a:t>
            </a:r>
            <a:r>
              <a:rPr lang="cs-CZ" dirty="0" smtClean="0"/>
              <a:t>snova výuky - témata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314994"/>
            <a:ext cx="9144000" cy="52948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dirty="0" smtClean="0"/>
              <a:t>1</a:t>
            </a:r>
            <a:r>
              <a:rPr lang="cs-CZ" dirty="0"/>
              <a:t>. Počátek moderní éry - osvícenství, josefinismus, </a:t>
            </a:r>
            <a:r>
              <a:rPr lang="cs-CZ" dirty="0" smtClean="0"/>
              <a:t>série válek, </a:t>
            </a:r>
            <a:r>
              <a:rPr lang="cs-CZ" dirty="0" err="1" smtClean="0"/>
              <a:t>hosp</a:t>
            </a:r>
            <a:r>
              <a:rPr lang="cs-CZ" dirty="0"/>
              <a:t>. a sociální reformy</a:t>
            </a:r>
          </a:p>
          <a:p>
            <a:pPr algn="l"/>
            <a:r>
              <a:rPr lang="cs-CZ" dirty="0"/>
              <a:t>2. Napoleonské války a vídeňský kongres</a:t>
            </a:r>
          </a:p>
          <a:p>
            <a:pPr algn="l"/>
            <a:r>
              <a:rPr lang="cs-CZ" dirty="0"/>
              <a:t>3. Doba předbřeznová – Svatá aliance, Metternich, romantismus a biedermeier, národní obrození, vlastenectví, počátky průmyslové revoluce</a:t>
            </a:r>
          </a:p>
          <a:p>
            <a:pPr algn="l"/>
            <a:r>
              <a:rPr lang="cs-CZ" dirty="0"/>
              <a:t>4. Vše jinak - revoluce 1848 a její význam a důsledky, společnost v pohybu, Bach</a:t>
            </a:r>
          </a:p>
          <a:p>
            <a:pPr algn="l"/>
            <a:r>
              <a:rPr lang="cs-CZ" dirty="0"/>
              <a:t>5. Zlatá éra monarchie – rakousko-uherské vyrovnání, prosincová ústava, česká politika a společnost, myšlenkové proudy, hospodářský rozmach, vztah Čechů a Němců, Belle </a:t>
            </a:r>
            <a:r>
              <a:rPr lang="cs-CZ" dirty="0" err="1"/>
              <a:t>époque</a:t>
            </a:r>
            <a:endParaRPr lang="cs-CZ" dirty="0"/>
          </a:p>
          <a:p>
            <a:pPr algn="l"/>
            <a:r>
              <a:rPr lang="cs-CZ" dirty="0"/>
              <a:t>6. Konec iluzí - Velká válka, co jí předcházelo a co přinesla, život v zázemí, TGM a jiní, vznik Československa</a:t>
            </a:r>
          </a:p>
          <a:p>
            <a:pPr algn="l"/>
            <a:r>
              <a:rPr lang="cs-CZ" dirty="0"/>
              <a:t>7. První republika - politika vnitřní i vnější, hospodářství, kultura, Češi, Němci a cesta k Mnichovu</a:t>
            </a:r>
          </a:p>
          <a:p>
            <a:pPr algn="l"/>
            <a:r>
              <a:rPr lang="cs-CZ" dirty="0"/>
              <a:t>8. Druhá světová válka - protektorát, Slovensko, domácí a zahraniční odboj, každodenní život, osvobození</a:t>
            </a:r>
          </a:p>
          <a:p>
            <a:pPr algn="l"/>
            <a:r>
              <a:rPr lang="cs-CZ" dirty="0"/>
              <a:t>9. Nové pořádky - poválečné Československo, únor 1948, stalinismus, procesy, „nová“ společnost, fenomén 60. let v různých kontextech, srpen 1968</a:t>
            </a:r>
          </a:p>
          <a:p>
            <a:pPr algn="l"/>
            <a:r>
              <a:rPr lang="cs-CZ" dirty="0"/>
              <a:t>10. Normalizace, bezčasí, komunisté, </a:t>
            </a:r>
            <a:r>
              <a:rPr lang="cs-CZ" dirty="0" smtClean="0"/>
              <a:t>neangažovaná většina, underground</a:t>
            </a:r>
            <a:r>
              <a:rPr lang="cs-CZ" dirty="0"/>
              <a:t>, listopad 1989</a:t>
            </a:r>
          </a:p>
        </p:txBody>
      </p:sp>
    </p:spTree>
    <p:extLst>
      <p:ext uri="{BB962C8B-B14F-4D97-AF65-F5344CB8AC3E}">
        <p14:creationId xmlns:p14="http://schemas.microsoft.com/office/powerpoint/2010/main" val="3717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Dvouhodinovka bude rozdělena na dvě části: „teoretické velké dějiny“ a „encyklopedické malé dějiny “</a:t>
            </a:r>
          </a:p>
          <a:p>
            <a:r>
              <a:rPr lang="cs-CZ" dirty="0" smtClean="0"/>
              <a:t>„Malé </a:t>
            </a:r>
            <a:r>
              <a:rPr lang="cs-CZ" dirty="0"/>
              <a:t>dějiny“ – dopad velkých dějin na konkrétních příkladech, zajímavé fenomény, příklad Brna, výjimečné (avšak nepříliš známé) </a:t>
            </a:r>
            <a:r>
              <a:rPr lang="cs-CZ" dirty="0" smtClean="0"/>
              <a:t>osobnosti</a:t>
            </a:r>
            <a:endParaRPr lang="cs-CZ" dirty="0"/>
          </a:p>
          <a:p>
            <a:r>
              <a:rPr lang="cs-CZ" smtClean="0"/>
              <a:t>HG </a:t>
            </a:r>
            <a:r>
              <a:rPr lang="cs-CZ" dirty="0"/>
              <a:t>rozměr, ukotvení historických událostí v prostoru, proměna životního </a:t>
            </a:r>
            <a:r>
              <a:rPr lang="cs-CZ" dirty="0" smtClean="0"/>
              <a:t>prostoru – využití dobových a historických (rekonstrukčních) map</a:t>
            </a:r>
            <a:endParaRPr lang="cs-CZ" dirty="0"/>
          </a:p>
          <a:p>
            <a:r>
              <a:rPr lang="cs-CZ" dirty="0" smtClean="0"/>
              <a:t>Ukázka dobových dokumentů, diskuze nad nimi (podle časových možností)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44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 čem budu mluvit?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777" y="2565458"/>
            <a:ext cx="4623262" cy="3868593"/>
          </a:xfrm>
        </p:spPr>
        <p:txBody>
          <a:bodyPr/>
          <a:lstStyle/>
          <a:p>
            <a:r>
              <a:rPr lang="cs-CZ" dirty="0" smtClean="0"/>
              <a:t>Očkování a epidemie</a:t>
            </a:r>
          </a:p>
          <a:p>
            <a:r>
              <a:rPr lang="cs-CZ" dirty="0" smtClean="0"/>
              <a:t>Rozvoj Brna jako důsledek ztráty Slezska; evangelíci a migranti</a:t>
            </a:r>
          </a:p>
          <a:p>
            <a:r>
              <a:rPr lang="cs-CZ" dirty="0" smtClean="0"/>
              <a:t>Stav lesů</a:t>
            </a:r>
          </a:p>
          <a:p>
            <a:r>
              <a:rPr lang="cs-CZ" dirty="0" smtClean="0"/>
              <a:t>Genealogie - matriky v novém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47404" y="2565458"/>
            <a:ext cx="4650115" cy="401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Osvícenský absolutismus</a:t>
            </a:r>
          </a:p>
          <a:p>
            <a:r>
              <a:rPr lang="cs-CZ" dirty="0" smtClean="0"/>
              <a:t>Marie Terezie</a:t>
            </a:r>
          </a:p>
          <a:p>
            <a:r>
              <a:rPr lang="cs-CZ" dirty="0" smtClean="0"/>
              <a:t>Josef II.</a:t>
            </a:r>
          </a:p>
          <a:p>
            <a:r>
              <a:rPr lang="cs-CZ" dirty="0" smtClean="0"/>
              <a:t>Leopold II.</a:t>
            </a:r>
          </a:p>
          <a:p>
            <a:r>
              <a:rPr lang="cs-CZ" dirty="0" smtClean="0"/>
              <a:t>Systém reforem státu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6374476" y="1758741"/>
            <a:ext cx="198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u="sng" dirty="0"/>
              <a:t>Malé dějiny: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23176" y="1813029"/>
            <a:ext cx="2017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u="sng" dirty="0"/>
              <a:t>Velké dějiny:</a:t>
            </a:r>
          </a:p>
        </p:txBody>
      </p:sp>
    </p:spTree>
    <p:extLst>
      <p:ext uri="{BB962C8B-B14F-4D97-AF65-F5344CB8AC3E}">
        <p14:creationId xmlns:p14="http://schemas.microsoft.com/office/powerpoint/2010/main" val="1905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1477282"/>
            <a:ext cx="10515600" cy="256349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HLAVAČKA, Milan. </a:t>
            </a:r>
            <a:r>
              <a:rPr lang="cs-CZ" i="1" dirty="0" smtClean="0"/>
              <a:t>Dějepis pro gymnázia a střední školy</a:t>
            </a:r>
            <a:r>
              <a:rPr lang="cs-CZ" dirty="0" smtClean="0"/>
              <a:t>. 3. díl – novověk. Praha 2001 (nebo aktualizovaná vydání)</a:t>
            </a:r>
          </a:p>
          <a:p>
            <a:r>
              <a:rPr lang="cs-CZ" dirty="0"/>
              <a:t>KUKLÍK, Jan. </a:t>
            </a:r>
            <a:r>
              <a:rPr lang="cs-CZ" i="1" dirty="0"/>
              <a:t>Dějepis pro gymnázia a střední školy</a:t>
            </a:r>
            <a:r>
              <a:rPr lang="cs-CZ" dirty="0"/>
              <a:t>. 4. díl – nejnovější dějiny. Praha </a:t>
            </a:r>
            <a:r>
              <a:rPr lang="cs-CZ" dirty="0" smtClean="0"/>
              <a:t>2002 </a:t>
            </a:r>
            <a:r>
              <a:rPr lang="cs-CZ" dirty="0"/>
              <a:t>(nebo aktualizovaná vydání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i="1" dirty="0" smtClean="0"/>
              <a:t>Dějiny </a:t>
            </a:r>
            <a:r>
              <a:rPr lang="cs-CZ" i="1" dirty="0"/>
              <a:t>zemí koruny české</a:t>
            </a:r>
            <a:r>
              <a:rPr lang="cs-CZ" dirty="0"/>
              <a:t>, sv. II. Praha/Litomyšl 1992 (nebo aktualizovaná vydání)</a:t>
            </a:r>
          </a:p>
          <a:p>
            <a:r>
              <a:rPr lang="cs-CZ" dirty="0" smtClean="0"/>
              <a:t>Eva </a:t>
            </a:r>
            <a:r>
              <a:rPr lang="cs-CZ" dirty="0"/>
              <a:t>SEMOTANOVÁ – Jiří CAJTHAML a kol. </a:t>
            </a:r>
            <a:r>
              <a:rPr lang="cs-CZ" i="1" dirty="0"/>
              <a:t>Akademický atlas českých dějin</a:t>
            </a:r>
            <a:r>
              <a:rPr lang="cs-CZ" dirty="0"/>
              <a:t>. Praha </a:t>
            </a:r>
            <a:r>
              <a:rPr lang="cs-CZ" dirty="0"/>
              <a:t>2014 </a:t>
            </a:r>
            <a:endParaRPr lang="cs-CZ" dirty="0" smtClean="0"/>
          </a:p>
          <a:p>
            <a:r>
              <a:rPr lang="cs-CZ" dirty="0" smtClean="0"/>
              <a:t>Český </a:t>
            </a:r>
            <a:r>
              <a:rPr lang="cs-CZ" dirty="0"/>
              <a:t>historický atlas </a:t>
            </a:r>
            <a:r>
              <a:rPr lang="cs-CZ" u="sng" dirty="0">
                <a:hlinkClick r:id="rId3"/>
              </a:rPr>
              <a:t>https://cha.fsv.cvut.cz/index.php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02" y="4449964"/>
            <a:ext cx="1502492" cy="224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5" y="4449964"/>
            <a:ext cx="1577389" cy="2242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198" y="4451826"/>
            <a:ext cx="1543467" cy="2242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59" y="4449964"/>
            <a:ext cx="1465482" cy="2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/>
          <a:lstStyle/>
          <a:p>
            <a:pPr algn="ctr"/>
            <a:r>
              <a:rPr lang="cs-CZ" dirty="0" smtClean="0"/>
              <a:t>Další literatura a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540695"/>
            <a:ext cx="10515600" cy="252267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Velké dějiny Zemí Koruny české – nakl. Paseka (příslušné svazky)</a:t>
            </a:r>
          </a:p>
          <a:p>
            <a:r>
              <a:rPr lang="cs-CZ" dirty="0" smtClean="0"/>
              <a:t>MÜLLER</a:t>
            </a:r>
            <a:r>
              <a:rPr lang="cs-CZ" dirty="0"/>
              <a:t>, Helmut M a kol. </a:t>
            </a:r>
            <a:r>
              <a:rPr lang="cs-CZ" i="1" dirty="0"/>
              <a:t>Dějiny Německa</a:t>
            </a:r>
            <a:r>
              <a:rPr lang="cs-CZ" dirty="0"/>
              <a:t>. Praha: Nakladatelství Lidové noviny, </a:t>
            </a:r>
            <a:r>
              <a:rPr lang="cs-CZ" dirty="0" smtClean="0"/>
              <a:t>1995 (překlad z originálu)</a:t>
            </a:r>
            <a:endParaRPr lang="cs-CZ" dirty="0"/>
          </a:p>
          <a:p>
            <a:r>
              <a:rPr lang="cs-CZ" dirty="0"/>
              <a:t>VEBER, Václav a kol. </a:t>
            </a:r>
            <a:r>
              <a:rPr lang="cs-CZ" i="1" dirty="0"/>
              <a:t>Dějiny Rakouska</a:t>
            </a:r>
            <a:r>
              <a:rPr lang="cs-CZ" dirty="0"/>
              <a:t>. Praha: Nakladatelství Lidové noviny, </a:t>
            </a:r>
            <a:r>
              <a:rPr lang="cs-CZ" dirty="0" smtClean="0"/>
              <a:t>2009 (původní dílo)</a:t>
            </a:r>
            <a:endParaRPr lang="cs-CZ" dirty="0"/>
          </a:p>
          <a:p>
            <a:r>
              <a:rPr lang="cs-CZ" dirty="0"/>
              <a:t>HORA-HOŘEJŠ, Petr. </a:t>
            </a:r>
            <a:r>
              <a:rPr lang="cs-CZ" i="1" dirty="0"/>
              <a:t>Toulky českou minulostí</a:t>
            </a:r>
            <a:r>
              <a:rPr lang="cs-CZ" dirty="0"/>
              <a:t>. Praha, 1996</a:t>
            </a:r>
          </a:p>
          <a:p>
            <a:r>
              <a:rPr lang="cs-CZ" i="1" dirty="0"/>
              <a:t>České země v evropských dějinách</a:t>
            </a:r>
            <a:r>
              <a:rPr lang="cs-CZ" dirty="0"/>
              <a:t>, sv. III-IV. Praha/Litomyšl 2006.</a:t>
            </a:r>
          </a:p>
          <a:p>
            <a:r>
              <a:rPr lang="cs-CZ" i="1" dirty="0"/>
              <a:t>Kronika českých zemí</a:t>
            </a:r>
            <a:r>
              <a:rPr lang="cs-CZ" dirty="0"/>
              <a:t>. Praha 2012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14" y="4345402"/>
            <a:ext cx="1656986" cy="2287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35" y="4358585"/>
            <a:ext cx="1813837" cy="2339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112" y="4345402"/>
            <a:ext cx="1555415" cy="22847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5" y="4348303"/>
            <a:ext cx="1794543" cy="23052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988" y="4358585"/>
            <a:ext cx="1370274" cy="22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641</Words>
  <Application>Microsoft Office PowerPoint</Application>
  <PresentationFormat>Širokoúhlá obrazovka</PresentationFormat>
  <Paragraphs>60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Úvod do moderních dějin českých zemí pro archiváře</vt:lpstr>
      <vt:lpstr>Osnova výuky - témata</vt:lpstr>
      <vt:lpstr>Struktura přednášky</vt:lpstr>
      <vt:lpstr>O čem budu mluvit?</vt:lpstr>
      <vt:lpstr>Literatura</vt:lpstr>
      <vt:lpstr>Další literatura a 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 – parametry výuky</dc:title>
  <dc:creator>Aleš</dc:creator>
  <cp:lastModifiedBy>Aleš</cp:lastModifiedBy>
  <cp:revision>29</cp:revision>
  <cp:lastPrinted>2022-09-19T13:46:11Z</cp:lastPrinted>
  <dcterms:created xsi:type="dcterms:W3CDTF">2021-08-19T11:33:04Z</dcterms:created>
  <dcterms:modified xsi:type="dcterms:W3CDTF">2022-09-21T06:08:59Z</dcterms:modified>
</cp:coreProperties>
</file>