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4"/>
  </p:notesMasterIdLst>
  <p:sldIdLst>
    <p:sldId id="256" r:id="rId2"/>
    <p:sldId id="257" r:id="rId3"/>
    <p:sldId id="258" r:id="rId4"/>
    <p:sldId id="269" r:id="rId5"/>
    <p:sldId id="261" r:id="rId6"/>
    <p:sldId id="262" r:id="rId7"/>
    <p:sldId id="263" r:id="rId8"/>
    <p:sldId id="266" r:id="rId9"/>
    <p:sldId id="267" r:id="rId10"/>
    <p:sldId id="264" r:id="rId11"/>
    <p:sldId id="268" r:id="rId12"/>
    <p:sldId id="265" r:id="rId13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080657-0630-4E08-A6AD-4BF9CBB9145F}" type="datetimeFigureOut">
              <a:rPr lang="cs-CZ" smtClean="0"/>
              <a:pPr/>
              <a:t>23.11.2022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98A54F-CB44-4652-9E08-4A35CD1565B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98A54F-CB44-4652-9E08-4A35CD1565B5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EA58A07B-247D-475B-8F0A-E646D2595FF1}" type="datetimeFigureOut">
              <a:rPr lang="cs-CZ" smtClean="0"/>
              <a:pPr/>
              <a:t>23.11.2022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2EE47EE-C033-41EC-9E4E-16A7E03D7DC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8A07B-247D-475B-8F0A-E646D2595FF1}" type="datetimeFigureOut">
              <a:rPr lang="cs-CZ" smtClean="0"/>
              <a:pPr/>
              <a:t>23.11.2022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E47EE-C033-41EC-9E4E-16A7E03D7DC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EA58A07B-247D-475B-8F0A-E646D2595FF1}" type="datetimeFigureOut">
              <a:rPr lang="cs-CZ" smtClean="0"/>
              <a:pPr/>
              <a:t>23.11.2022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02EE47EE-C033-41EC-9E4E-16A7E03D7DC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8A07B-247D-475B-8F0A-E646D2595FF1}" type="datetimeFigureOut">
              <a:rPr lang="cs-CZ" smtClean="0"/>
              <a:pPr/>
              <a:t>23.11.2022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2EE47EE-C033-41EC-9E4E-16A7E03D7DC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7" name="Obdélní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8A07B-247D-475B-8F0A-E646D2595FF1}" type="datetimeFigureOut">
              <a:rPr lang="cs-CZ" smtClean="0"/>
              <a:pPr/>
              <a:t>23.11.2022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02EE47EE-C033-41EC-9E4E-16A7E03D7DC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A58A07B-247D-475B-8F0A-E646D2595FF1}" type="datetimeFigureOut">
              <a:rPr lang="cs-CZ" smtClean="0"/>
              <a:pPr/>
              <a:t>23.11.2022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2EE47EE-C033-41EC-9E4E-16A7E03D7DC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A58A07B-247D-475B-8F0A-E646D2595FF1}" type="datetimeFigureOut">
              <a:rPr lang="cs-CZ" smtClean="0"/>
              <a:pPr/>
              <a:t>23.11.2022</a:t>
            </a:fld>
            <a:endParaRPr lang="cs-CZ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2EE47EE-C033-41EC-9E4E-16A7E03D7DC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8A07B-247D-475B-8F0A-E646D2595FF1}" type="datetimeFigureOut">
              <a:rPr lang="cs-CZ" smtClean="0"/>
              <a:pPr/>
              <a:t>23.11.2022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2EE47EE-C033-41EC-9E4E-16A7E03D7DC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8A07B-247D-475B-8F0A-E646D2595FF1}" type="datetimeFigureOut">
              <a:rPr lang="cs-CZ" smtClean="0"/>
              <a:pPr/>
              <a:t>23.11.2022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2EE47EE-C033-41EC-9E4E-16A7E03D7DC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8A07B-247D-475B-8F0A-E646D2595FF1}" type="datetimeFigureOut">
              <a:rPr lang="cs-CZ" smtClean="0"/>
              <a:pPr/>
              <a:t>23.11.2022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2EE47EE-C033-41EC-9E4E-16A7E03D7DC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8" name="Obdélní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1" name="Obdélní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EA58A07B-247D-475B-8F0A-E646D2595FF1}" type="datetimeFigureOut">
              <a:rPr lang="cs-CZ" smtClean="0"/>
              <a:pPr/>
              <a:t>23.11.2022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02EE47EE-C033-41EC-9E4E-16A7E03D7DC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A58A07B-247D-475B-8F0A-E646D2595FF1}" type="datetimeFigureOut">
              <a:rPr lang="cs-CZ" smtClean="0"/>
              <a:pPr/>
              <a:t>23.11.2022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2EE47EE-C033-41EC-9E4E-16A7E03D7DC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facebook.com/KnihovnaNA/" TargetMode="External"/><Relationship Id="rId5" Type="http://schemas.openxmlformats.org/officeDocument/2006/relationships/hyperlink" Target="https://knihovna.nacr.cz/" TargetMode="External"/><Relationship Id="rId4" Type="http://schemas.openxmlformats.org/officeDocument/2006/relationships/hyperlink" Target="https://www.nacr.cz/verejnost/knihovna/vitejte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za.cz/knihovni-rad" TargetMode="External"/><Relationship Id="rId2" Type="http://schemas.openxmlformats.org/officeDocument/2006/relationships/hyperlink" Target="http://www.mza.cz/knihovna/baze.ht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k5.nfa.cz/search/" TargetMode="External"/><Relationship Id="rId2" Type="http://schemas.openxmlformats.org/officeDocument/2006/relationships/hyperlink" Target="https://soapraha.kpsys.cz/#!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archiv.mendelu.cz/sluzby/26579-archivni-knihovna" TargetMode="External"/><Relationship Id="rId4" Type="http://schemas.openxmlformats.org/officeDocument/2006/relationships/hyperlink" Target="https://www.mua.cas.cz/cs/katalogy-knihovny-mua-131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amo.ostrava.cz/cs/knihovna" TargetMode="External"/><Relationship Id="rId2" Type="http://schemas.openxmlformats.org/officeDocument/2006/relationships/hyperlink" Target="http://www.ahmp.cz/index.html?mid=97&amp;wstyle=0&amp;catalogue=2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digi.archives.cz/da/searchlink?fcDb=10044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Archivní knihovny</a:t>
            </a:r>
          </a:p>
        </p:txBody>
      </p:sp>
      <p:pic>
        <p:nvPicPr>
          <p:cNvPr id="27650" name="Picture 2" descr="http://www.nacr.cz/wp-content/uploads/2017/05/knihovna2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1124744"/>
            <a:ext cx="6481330" cy="4562345"/>
          </a:xfrm>
          <a:prstGeom prst="rect">
            <a:avLst/>
          </a:prstGeom>
          <a:noFill/>
        </p:spPr>
      </p:pic>
      <p:pic>
        <p:nvPicPr>
          <p:cNvPr id="27652" name="Picture 4" descr="http://www.nacr.cz/wp-content/uploads/2017/05/knihovna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564904"/>
            <a:ext cx="2657718" cy="4017601"/>
          </a:xfrm>
          <a:prstGeom prst="rect">
            <a:avLst/>
          </a:prstGeom>
          <a:noFill/>
        </p:spPr>
      </p:pic>
      <p:sp>
        <p:nvSpPr>
          <p:cNvPr id="7" name="TextovéPole 6"/>
          <p:cNvSpPr txBox="1"/>
          <p:nvPr/>
        </p:nvSpPr>
        <p:spPr>
          <a:xfrm>
            <a:off x="2915816" y="5661248"/>
            <a:ext cx="5976664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200" dirty="0">
                <a:hlinkClick r:id="rId4"/>
              </a:rPr>
              <a:t>https://www.nacr.cz/verejnost/knihovna/vitejte</a:t>
            </a:r>
            <a:endParaRPr lang="cs-CZ" sz="2200" dirty="0"/>
          </a:p>
          <a:p>
            <a:pPr algn="ctr"/>
            <a:r>
              <a:rPr lang="cs-CZ" sz="2200" dirty="0">
                <a:hlinkClick r:id="rId5"/>
              </a:rPr>
              <a:t>https://knihovna.nacr.cz/#!/</a:t>
            </a:r>
            <a:endParaRPr lang="cs-CZ" sz="2200" dirty="0"/>
          </a:p>
          <a:p>
            <a:pPr algn="ctr"/>
            <a:r>
              <a:rPr lang="cs-CZ" sz="2200" dirty="0">
                <a:hlinkClick r:id="rId6"/>
              </a:rPr>
              <a:t>https://www.facebook.com/KnihovnaNA/</a:t>
            </a:r>
            <a:endParaRPr lang="cs-CZ" sz="2200" dirty="0"/>
          </a:p>
          <a:p>
            <a:pPr algn="ctr"/>
            <a:endParaRPr lang="cs-CZ" sz="2200" dirty="0"/>
          </a:p>
          <a:p>
            <a:pPr algn="ctr"/>
            <a:endParaRPr lang="cs-CZ" sz="2200" dirty="0"/>
          </a:p>
        </p:txBody>
      </p:sp>
      <p:sp>
        <p:nvSpPr>
          <p:cNvPr id="6" name="Obdélník 5"/>
          <p:cNvSpPr/>
          <p:nvPr/>
        </p:nvSpPr>
        <p:spPr>
          <a:xfrm>
            <a:off x="0" y="1484784"/>
            <a:ext cx="233975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cs-CZ" sz="2200" b="1" dirty="0">
                <a:solidFill>
                  <a:srgbClr val="0070C0"/>
                </a:solidFill>
              </a:rPr>
              <a:t>Knihovna Národního archivu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404664"/>
            <a:ext cx="8442520" cy="5691336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/>
              <a:t>Čl. 4</a:t>
            </a:r>
            <a:br>
              <a:rPr lang="cs-CZ" b="1" dirty="0"/>
            </a:br>
            <a:r>
              <a:rPr lang="cs-CZ" b="1" dirty="0"/>
              <a:t>Výpůjční lhůty a vracení dokumentů</a:t>
            </a:r>
          </a:p>
          <a:p>
            <a:r>
              <a:rPr lang="cs-CZ" dirty="0"/>
              <a:t>Z důvodu uložení knihovního fondu jsou objednávky vyřizovány:</a:t>
            </a:r>
          </a:p>
          <a:p>
            <a:r>
              <a:rPr lang="cs-CZ" dirty="0"/>
              <a:t>       - v 11 hod. a ve 14 hod. téhož dne</a:t>
            </a:r>
          </a:p>
          <a:p>
            <a:r>
              <a:rPr lang="cs-CZ" dirty="0"/>
              <a:t>       - tituly objednané po 14. hodině budou připraveny na následující den v 9 hod.</a:t>
            </a:r>
          </a:p>
          <a:p>
            <a:r>
              <a:rPr lang="cs-CZ" dirty="0"/>
              <a:t>Vyhledané tituly si badatel vyzvedne v knihovně a může si je přenést do badatelny.</a:t>
            </a:r>
          </a:p>
          <a:p>
            <a:r>
              <a:rPr lang="cs-CZ" dirty="0"/>
              <a:t>Výpůjční lhůta pro půjčování (rezervaci) do badatelny je zpravidla jeden měsíc od výpůjčky svazku uživatelem.</a:t>
            </a:r>
            <a:br>
              <a:rPr lang="cs-CZ" dirty="0"/>
            </a:br>
            <a:r>
              <a:rPr lang="cs-CZ" dirty="0"/>
              <a:t>Výpůjční lhůta může být prodloužena na základě dohody s pracovníkem Knihovny.</a:t>
            </a:r>
          </a:p>
          <a:p>
            <a:r>
              <a:rPr lang="cs-CZ" dirty="0"/>
              <a:t>Knihovna je oprávněna bez udání důvodu stanovit kratší výpůjční lhůtu pro výpůjčky do badatelny.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/>
              <a:t>Čl. 5</a:t>
            </a:r>
            <a:br>
              <a:rPr lang="cs-CZ" b="1" dirty="0"/>
            </a:br>
            <a:r>
              <a:rPr lang="cs-CZ" b="1" dirty="0"/>
              <a:t>Využívání výpočetní techniky</a:t>
            </a:r>
          </a:p>
          <a:p>
            <a:r>
              <a:rPr lang="cs-CZ" dirty="0"/>
              <a:t>Uživatel má možnost nahlížet do elektronického katalogu na počítači k tomu vyhrazeném.</a:t>
            </a:r>
          </a:p>
          <a:p>
            <a:r>
              <a:rPr lang="cs-CZ" dirty="0"/>
              <a:t>Uživatel nese plnou zodpovědnost za své případné neoprávněné zásahy do konfigurace počítače, za škody vzniklé neodbornou manipulací s prostředky výpočetní techniky, včetně škod, způsobených jím zanesenými viry.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476672"/>
            <a:ext cx="8424936" cy="6048672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/>
              <a:t>Čl. 6</a:t>
            </a:r>
            <a:br>
              <a:rPr lang="cs-CZ" b="1" dirty="0"/>
            </a:br>
            <a:r>
              <a:rPr lang="cs-CZ" b="1" dirty="0"/>
              <a:t>Náhrada všeobecných škod</a:t>
            </a:r>
          </a:p>
          <a:p>
            <a:r>
              <a:rPr lang="cs-CZ" dirty="0"/>
              <a:t>Náhrada za poškozené nebo ztracené knihy a jiné dokumenty může být provedena těmito způsoby:</a:t>
            </a:r>
          </a:p>
          <a:p>
            <a:r>
              <a:rPr lang="cs-CZ" dirty="0"/>
              <a:t>a) uvedením do původního stavu dodáním neporušeného výtisku téhož díla ve stejném vydání a vazbě</a:t>
            </a:r>
            <a:br>
              <a:rPr lang="cs-CZ" dirty="0"/>
            </a:br>
            <a:r>
              <a:rPr lang="cs-CZ" dirty="0"/>
              <a:t>b) jestliže to není možné, dodáním vázané kopie (popřípadě zaplacením ceny kopie a vazby)</a:t>
            </a:r>
            <a:br>
              <a:rPr lang="cs-CZ" dirty="0"/>
            </a:br>
            <a:r>
              <a:rPr lang="cs-CZ" dirty="0"/>
              <a:t>c) vynaložením finanční náhrady podle ceny díla na trhu v době ztráty</a:t>
            </a:r>
          </a:p>
          <a:p>
            <a:r>
              <a:rPr lang="cs-CZ" dirty="0"/>
              <a:t>Jestliže uživatel neodbornou manipulací s technickými prostředky (výpočetní technika, čtecí zařízení atd.) poškodí toto zařízení, hradí veškeré náklady, které byly vynaloženy na opravu této techniky či počítačové sítě.</a:t>
            </a:r>
            <a:br>
              <a:rPr lang="cs-CZ" dirty="0"/>
            </a:br>
            <a:r>
              <a:rPr lang="cs-CZ" dirty="0"/>
              <a:t>Do vyřešení způsobu nahrazení ztráty a uhrazení všech pohledávek má knihovna právo na pozastavení služeb poskytovaných uživateli.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Archivní knihovny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3000" dirty="0"/>
              <a:t>MZA</a:t>
            </a:r>
          </a:p>
          <a:p>
            <a:pPr lvl="1"/>
            <a:r>
              <a:rPr lang="cs-CZ" sz="3000" dirty="0"/>
              <a:t>KATALOG</a:t>
            </a:r>
          </a:p>
          <a:p>
            <a:pPr lvl="2"/>
            <a:r>
              <a:rPr lang="cs-CZ" sz="3000" dirty="0">
                <a:hlinkClick r:id="rId2"/>
              </a:rPr>
              <a:t>http://www.mza.cz/knihovna/baze.htm</a:t>
            </a:r>
            <a:endParaRPr lang="cs-CZ" sz="3000" dirty="0"/>
          </a:p>
          <a:p>
            <a:pPr lvl="1"/>
            <a:r>
              <a:rPr lang="cs-CZ" sz="3000" dirty="0"/>
              <a:t>KNIHOVNÍ ŘÁD</a:t>
            </a:r>
          </a:p>
          <a:p>
            <a:pPr lvl="2"/>
            <a:r>
              <a:rPr lang="cs-CZ" sz="3000" dirty="0">
                <a:hlinkClick r:id="rId3"/>
              </a:rPr>
              <a:t>http://www.mza.cz/knihovni-rad</a:t>
            </a:r>
            <a:endParaRPr lang="cs-CZ" sz="3000" dirty="0"/>
          </a:p>
          <a:p>
            <a:pPr lvl="2"/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Archivní knihovny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2" y="1556792"/>
            <a:ext cx="8075240" cy="5040560"/>
          </a:xfrm>
        </p:spPr>
        <p:txBody>
          <a:bodyPr>
            <a:normAutofit/>
          </a:bodyPr>
          <a:lstStyle/>
          <a:p>
            <a:r>
              <a:rPr lang="cs-CZ" dirty="0"/>
              <a:t>Knihovna SOA Praha</a:t>
            </a:r>
          </a:p>
          <a:p>
            <a:pPr lvl="1"/>
            <a:r>
              <a:rPr lang="cs-CZ" dirty="0">
                <a:hlinkClick r:id="rId2"/>
              </a:rPr>
              <a:t>https://soapraha.kpsys.cz/#!/</a:t>
            </a:r>
            <a:endParaRPr lang="cs-CZ" dirty="0"/>
          </a:p>
          <a:p>
            <a:r>
              <a:rPr lang="cs-CZ" dirty="0"/>
              <a:t>Knihovna NFA</a:t>
            </a:r>
          </a:p>
          <a:p>
            <a:pPr lvl="1"/>
            <a:r>
              <a:rPr lang="cs-CZ" dirty="0">
                <a:hlinkClick r:id="rId3"/>
              </a:rPr>
              <a:t>http://k5.nfa.cz/</a:t>
            </a:r>
            <a:r>
              <a:rPr lang="cs-CZ" dirty="0" err="1">
                <a:hlinkClick r:id="rId3"/>
              </a:rPr>
              <a:t>search</a:t>
            </a:r>
            <a:r>
              <a:rPr lang="cs-CZ" dirty="0">
                <a:hlinkClick r:id="rId3"/>
              </a:rPr>
              <a:t>/</a:t>
            </a:r>
            <a:endParaRPr lang="cs-CZ" dirty="0"/>
          </a:p>
          <a:p>
            <a:r>
              <a:rPr lang="cs-CZ" dirty="0"/>
              <a:t>Knihovna Masarykova ústavu AV ČR</a:t>
            </a:r>
          </a:p>
          <a:p>
            <a:pPr lvl="1"/>
            <a:r>
              <a:rPr lang="cs-CZ" dirty="0">
                <a:hlinkClick r:id="rId4"/>
              </a:rPr>
              <a:t>https://www.mua.cas.cz/cs/katalogy-knihovny-mua-131</a:t>
            </a:r>
            <a:endParaRPr lang="cs-CZ" dirty="0"/>
          </a:p>
          <a:p>
            <a:r>
              <a:rPr lang="cs-CZ" dirty="0"/>
              <a:t> Archivní knihovna MENDELU</a:t>
            </a:r>
          </a:p>
          <a:p>
            <a:pPr lvl="1"/>
            <a:r>
              <a:rPr lang="cs-CZ" dirty="0">
                <a:hlinkClick r:id="rId5"/>
              </a:rPr>
              <a:t>http://archiv.mendelu.cz/sluzby/26579-archivni-knihovna</a:t>
            </a:r>
            <a:endParaRPr lang="cs-CZ" dirty="0"/>
          </a:p>
          <a:p>
            <a:endParaRPr lang="cs-CZ" dirty="0"/>
          </a:p>
          <a:p>
            <a:pPr marL="320040" lvl="1" indent="0">
              <a:buNone/>
            </a:pPr>
            <a:endParaRPr lang="cs-CZ" dirty="0"/>
          </a:p>
          <a:p>
            <a:pPr lvl="1"/>
            <a:endParaRPr lang="cs-CZ" dirty="0"/>
          </a:p>
          <a:p>
            <a:endParaRPr lang="cs-CZ" dirty="0"/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93897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Archivní knihovny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Knihovna AHMP</a:t>
            </a:r>
          </a:p>
          <a:p>
            <a:pPr lvl="1"/>
            <a:r>
              <a:rPr lang="cs-CZ" dirty="0">
                <a:hlinkClick r:id="rId2"/>
              </a:rPr>
              <a:t>http://www.ahmp.cz/index.html?mid=97&amp;wstyle=0&amp;catalogue=2</a:t>
            </a:r>
            <a:endParaRPr lang="cs-CZ" dirty="0"/>
          </a:p>
          <a:p>
            <a:r>
              <a:rPr lang="cs-CZ" dirty="0"/>
              <a:t>Knihovna AMO</a:t>
            </a:r>
          </a:p>
          <a:p>
            <a:pPr lvl="1"/>
            <a:r>
              <a:rPr lang="cs-CZ" dirty="0">
                <a:hlinkClick r:id="rId3"/>
              </a:rPr>
              <a:t>https://amo.ostrava.cz/cs/knihovna</a:t>
            </a:r>
            <a:endParaRPr lang="cs-CZ" dirty="0"/>
          </a:p>
          <a:p>
            <a:r>
              <a:rPr lang="cs-CZ" dirty="0"/>
              <a:t>ZA Opava</a:t>
            </a:r>
          </a:p>
          <a:p>
            <a:pPr lvl="1"/>
            <a:r>
              <a:rPr lang="cs-CZ" dirty="0">
                <a:hlinkClick r:id="rId4"/>
              </a:rPr>
              <a:t>http://digi.archives.cz/da/searchlink?fcDb=10044</a:t>
            </a:r>
            <a:endParaRPr lang="cs-CZ" dirty="0"/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140020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Knihovní řád MZA v Brně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1052736"/>
            <a:ext cx="8712968" cy="5544616"/>
          </a:xfrm>
        </p:spPr>
        <p:txBody>
          <a:bodyPr>
            <a:normAutofit fontScale="25000" lnSpcReduction="20000"/>
          </a:bodyPr>
          <a:lstStyle/>
          <a:p>
            <a:r>
              <a:rPr lang="cs-CZ" sz="9200" b="1" dirty="0"/>
              <a:t>Čl. 1</a:t>
            </a:r>
            <a:br>
              <a:rPr lang="cs-CZ" sz="9200" b="1" dirty="0"/>
            </a:br>
            <a:r>
              <a:rPr lang="cs-CZ" sz="9200" b="1" dirty="0"/>
              <a:t>Základní ustanovení. Poslání Knihovny a její právní zakotvení</a:t>
            </a:r>
          </a:p>
          <a:p>
            <a:r>
              <a:rPr lang="cs-CZ" sz="8000" dirty="0"/>
              <a:t>Tento knihovní řád platí pro knihovnu Moravského zemského archivu v Brně (dále jen knihovna). Knihovna je v souladu se zákonem č.499/2004 Sb., o archivnictví a spisové službě v platném znění specializovanou knihovnou ve smyslu §3, bodu 1, </a:t>
            </a:r>
            <a:r>
              <a:rPr lang="cs-CZ" sz="8000" dirty="0" err="1"/>
              <a:t>odst.d</a:t>
            </a:r>
            <a:r>
              <a:rPr lang="cs-CZ" sz="8000" dirty="0"/>
              <a:t>) zákona č.257/2001 Sb.</a:t>
            </a:r>
          </a:p>
          <a:p>
            <a:r>
              <a:rPr lang="cs-CZ" sz="8000" dirty="0"/>
              <a:t>Úkolem a posláním knihovny je shromažďovat, evidovat, zpracovávat, uchovávat a zpřístupňovat domácí i zahraniční literaturu z oboru archivnictví, historie, pomocných věd historických a jiných příbuzných oborů. Dále pak vytvářet knihovní fond z dokumentů dokládající kulturní, historické a jiné činnosti v regionu. Poskytovat knihovnické a informační služby především zaměstnancům k jejich odborné činnosti, vlastivědným pracovníkům, studentům a odborné veřejnosti. Knihovna přispívá veškerou svou činností k uchovávání kulturního dědictví, rozvoji vědy a vzdělanosti občanů.</a:t>
            </a:r>
          </a:p>
          <a:p>
            <a:r>
              <a:rPr lang="cs-CZ" sz="8000" dirty="0"/>
              <a:t>Činnost knihovny se řídí těmito právními předpisy:</a:t>
            </a:r>
            <a:br>
              <a:rPr lang="cs-CZ" sz="8000" dirty="0"/>
            </a:br>
            <a:r>
              <a:rPr lang="cs-CZ" sz="8000" dirty="0"/>
              <a:t>a) Zákon č. 499/2004 Sb., o archivnictví a spisové službě v platném znění</a:t>
            </a:r>
            <a:br>
              <a:rPr lang="cs-CZ" sz="8000" dirty="0"/>
            </a:br>
            <a:r>
              <a:rPr lang="cs-CZ" sz="8000" dirty="0"/>
              <a:t>b) Zákon č. 257/2001 Sb., o knihovnách</a:t>
            </a:r>
            <a:br>
              <a:rPr lang="cs-CZ" sz="8000" dirty="0"/>
            </a:br>
            <a:r>
              <a:rPr lang="cs-CZ" sz="8000" dirty="0"/>
              <a:t>c) Zákon č. 121/2000 Sb., o právu autorském</a:t>
            </a:r>
            <a:br>
              <a:rPr lang="cs-CZ" sz="8000" dirty="0"/>
            </a:br>
            <a:r>
              <a:rPr lang="cs-CZ" sz="8000" dirty="0"/>
              <a:t>d) Zákon č. 101/2000 Sb., o ochraně osobních údajů</a:t>
            </a:r>
            <a:br>
              <a:rPr lang="cs-CZ" sz="8000" dirty="0"/>
            </a:br>
            <a:r>
              <a:rPr lang="cs-CZ" sz="8000" dirty="0"/>
              <a:t>Knihovna je knihovnou prezenční.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476672"/>
            <a:ext cx="8640960" cy="6192688"/>
          </a:xfrm>
        </p:spPr>
        <p:txBody>
          <a:bodyPr>
            <a:normAutofit fontScale="77500" lnSpcReduction="20000"/>
          </a:bodyPr>
          <a:lstStyle/>
          <a:p>
            <a:r>
              <a:rPr lang="cs-CZ" sz="3100" b="1" dirty="0"/>
              <a:t>Čl. 2</a:t>
            </a:r>
            <a:br>
              <a:rPr lang="cs-CZ" sz="3100" b="1" dirty="0"/>
            </a:br>
            <a:r>
              <a:rPr lang="cs-CZ" sz="3100" b="1" dirty="0"/>
              <a:t>Uživatelé Knihovny – jejich práva a povinnosti</a:t>
            </a:r>
          </a:p>
          <a:p>
            <a:r>
              <a:rPr lang="cs-CZ" dirty="0"/>
              <a:t>Uživatelem knihovny se stává osoba starší 15 let zaregistrováním – </a:t>
            </a:r>
            <a:r>
              <a:rPr lang="cs-CZ" b="1" dirty="0"/>
              <a:t>vyplněním badatelského listu</a:t>
            </a:r>
            <a:r>
              <a:rPr lang="cs-CZ" dirty="0"/>
              <a:t>.  V odůvodněných případech může ředitel MZA povolit výjimku. Archiv postupuje při zpracování osobních údajů podle zákona.</a:t>
            </a:r>
          </a:p>
          <a:p>
            <a:r>
              <a:rPr lang="cs-CZ" b="1" dirty="0"/>
              <a:t>Uživatelé knihovny jsou povinni řídit se badatelským a knihovním řádem a pokyny pracovníků knihovny.</a:t>
            </a:r>
            <a:br>
              <a:rPr lang="cs-CZ" dirty="0"/>
            </a:br>
            <a:r>
              <a:rPr lang="cs-CZ" dirty="0"/>
              <a:t>Do badatelny uživatel vstupuje pouze s předměty a písemnostmi, které nezbytně potřebuje ke studiu. </a:t>
            </a:r>
          </a:p>
          <a:p>
            <a:r>
              <a:rPr lang="cs-CZ" dirty="0"/>
              <a:t>Uživatelé knihovny se mohou pohybovat pouze v určených prostorách badatelny. Zde jsou uživatelé povinni zachovávat klid, čistotu a pořádek. Není dovoleno v těchto prostorách kouřit, jíst a pít.</a:t>
            </a:r>
            <a:br>
              <a:rPr lang="cs-CZ" dirty="0"/>
            </a:br>
            <a:r>
              <a:rPr lang="cs-CZ" dirty="0"/>
              <a:t>Pokud uživatel knihovny nebude dodržovat ustanovení knihovního a badatelského řádu, může být dočasně či trvale zbaven práv užívat služeb knihovny</a:t>
            </a:r>
          </a:p>
          <a:p>
            <a:r>
              <a:rPr lang="cs-CZ" b="1" dirty="0"/>
              <a:t>S daty získanými při využívání veškerých informačních zdrojů knihovny (v jakékoliv podobě a na jakémkoliv mediu) je třeba zacházet ve smyslu zákona o právu autorském.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188640"/>
            <a:ext cx="8568952" cy="6669360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/>
              <a:t>Čl. 3</a:t>
            </a:r>
            <a:br>
              <a:rPr lang="cs-CZ" b="1" dirty="0"/>
            </a:br>
            <a:r>
              <a:rPr lang="cs-CZ" b="1" dirty="0"/>
              <a:t>Výpůjční a další služby</a:t>
            </a:r>
          </a:p>
          <a:p>
            <a:r>
              <a:rPr lang="cs-CZ" dirty="0"/>
              <a:t>Knihovna půjčuje ze svých fondů knihy a další dokumenty k </a:t>
            </a:r>
            <a:r>
              <a:rPr lang="cs-CZ" b="1" dirty="0"/>
              <a:t>prezenčnímu studiu pouze do badatelny</a:t>
            </a:r>
            <a:r>
              <a:rPr lang="cs-CZ" dirty="0"/>
              <a:t>. Případné výjimky může v odůvodněných případech povolit jen ředitel MZA. </a:t>
            </a:r>
          </a:p>
          <a:p>
            <a:r>
              <a:rPr lang="cs-CZ" dirty="0"/>
              <a:t>Uživatel má právo užívat v badatelně </a:t>
            </a:r>
            <a:r>
              <a:rPr lang="cs-CZ" b="1" dirty="0"/>
              <a:t>volně přístupnou příruční knihovnu. </a:t>
            </a:r>
          </a:p>
          <a:p>
            <a:r>
              <a:rPr lang="cs-CZ" dirty="0"/>
              <a:t>O ostatní tituly žádá pracovníka knihovny a jemu je opět vrací.</a:t>
            </a:r>
          </a:p>
          <a:p>
            <a:r>
              <a:rPr lang="cs-CZ" dirty="0"/>
              <a:t>Badatel může mít půjčeno </a:t>
            </a:r>
            <a:r>
              <a:rPr lang="cs-CZ" b="1" dirty="0"/>
              <a:t>maximálně 10  svazků</a:t>
            </a:r>
            <a:r>
              <a:rPr lang="cs-CZ" dirty="0"/>
              <a:t>.</a:t>
            </a:r>
          </a:p>
          <a:p>
            <a:r>
              <a:rPr lang="cs-CZ" b="1" dirty="0"/>
              <a:t>Mimo prostory badatelny </a:t>
            </a:r>
            <a:r>
              <a:rPr lang="cs-CZ" dirty="0"/>
              <a:t>si mohou půjčit knihy a jiné materiály na svá pracoviště </a:t>
            </a:r>
            <a:r>
              <a:rPr lang="cs-CZ" b="1" dirty="0"/>
              <a:t>pouze odborní pracovníci archivu</a:t>
            </a:r>
            <a:r>
              <a:rPr lang="cs-CZ" dirty="0"/>
              <a:t>, a to s vědomím knihovníka, který vede výpůjční evidenci zaměstnanců. </a:t>
            </a:r>
          </a:p>
          <a:p>
            <a:r>
              <a:rPr lang="cs-CZ" dirty="0"/>
              <a:t>Na požádání pracovníka knihovny musí knihy vrátit a umožnit jejich studium dalším zájemcům. Ručí za ně po celou dobu, po kterou je mají půjčeny. </a:t>
            </a:r>
          </a:p>
          <a:p>
            <a:r>
              <a:rPr lang="cs-CZ" dirty="0"/>
              <a:t>Knihovna může pracovníkům archivu na požádání zprostředkovat výpůjčky v rámci meziknihovní výpůjční služby.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332656"/>
            <a:ext cx="8568952" cy="6192688"/>
          </a:xfrm>
        </p:spPr>
        <p:txBody>
          <a:bodyPr>
            <a:noAutofit/>
          </a:bodyPr>
          <a:lstStyle/>
          <a:p>
            <a:r>
              <a:rPr lang="cs-CZ" sz="2400" b="1" dirty="0"/>
              <a:t>Unikátní a vzácné fondy</a:t>
            </a:r>
            <a:r>
              <a:rPr lang="cs-CZ" sz="2400" dirty="0"/>
              <a:t>, dokumenty zařazené do historických, konzervačních, příp. jiných fondů, dokumenty ohrožené nadměrným opotřebením či krádežemi </a:t>
            </a:r>
            <a:r>
              <a:rPr lang="cs-CZ" sz="2400" b="1" dirty="0"/>
              <a:t>se půjčují jen ke zdůvodněným účelům.</a:t>
            </a:r>
          </a:p>
          <a:p>
            <a:r>
              <a:rPr lang="cs-CZ" sz="2400" b="1" dirty="0"/>
              <a:t>Půjčování k výstavním účelům</a:t>
            </a:r>
            <a:r>
              <a:rPr lang="cs-CZ" sz="2400" dirty="0"/>
              <a:t>, především z historických fondů, se může uskutečnit pouze </a:t>
            </a:r>
            <a:r>
              <a:rPr lang="cs-CZ" sz="2400" b="1" dirty="0"/>
              <a:t>na základě řádné smlouvy </a:t>
            </a:r>
            <a:r>
              <a:rPr lang="cs-CZ" sz="2400" dirty="0"/>
              <a:t>o výpůjčce se všemi právními podmínkami.</a:t>
            </a:r>
          </a:p>
          <a:p>
            <a:r>
              <a:rPr lang="cs-CZ" sz="2400" dirty="0"/>
              <a:t>Knihovna buduje a zpřístupňuje informační aparát knihovny ve formě </a:t>
            </a:r>
            <a:r>
              <a:rPr lang="cs-CZ" sz="2400" b="1" dirty="0"/>
              <a:t>elektronického a lístkového katalogu</a:t>
            </a:r>
            <a:r>
              <a:rPr lang="cs-CZ" sz="2400" dirty="0"/>
              <a:t>. </a:t>
            </a:r>
          </a:p>
          <a:p>
            <a:r>
              <a:rPr lang="cs-CZ" sz="2400" dirty="0"/>
              <a:t>Poskytuje veřejnosti ústní i písemné informace bibliografického, referenčního a knihovnického charakteru.</a:t>
            </a:r>
          </a:p>
          <a:p>
            <a:r>
              <a:rPr lang="cs-CZ" sz="2400" b="1" dirty="0"/>
              <a:t>Badatel je povinen při objednávce titulu uvést na výpůjční stvrzence</a:t>
            </a:r>
            <a:r>
              <a:rPr lang="cs-CZ" sz="2400" dirty="0"/>
              <a:t> úplné a správné údaje o požadovaném díle, nalézt a uvést signaturu díla a vyplnit čitelně všechny části výpůjční stvrzenky.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548680"/>
            <a:ext cx="8424936" cy="5976664"/>
          </a:xfrm>
        </p:spPr>
        <p:txBody>
          <a:bodyPr>
            <a:normAutofit lnSpcReduction="10000"/>
          </a:bodyPr>
          <a:lstStyle/>
          <a:p>
            <a:r>
              <a:rPr lang="cs-CZ" sz="2800" dirty="0"/>
              <a:t>Před převzetím výpůjčky si má uživatel dokument prohlédnout a ihned ohlásit všechny závady. </a:t>
            </a:r>
          </a:p>
          <a:p>
            <a:r>
              <a:rPr lang="cs-CZ" sz="2800" dirty="0"/>
              <a:t>Převzetí dokumentu je uživatel povinen potvrdit svým podpisem na výpůjční stvrzence. </a:t>
            </a:r>
          </a:p>
          <a:p>
            <a:r>
              <a:rPr lang="cs-CZ" sz="2800" b="1" dirty="0"/>
              <a:t>Je zakázáno zpracovávat text graficky podtrháváním, zvýrazňováním, psaním poznámek do textu nebo jinak zasahovat do dokumentu. </a:t>
            </a:r>
          </a:p>
          <a:p>
            <a:r>
              <a:rPr lang="cs-CZ" sz="2800" dirty="0"/>
              <a:t>Knihovna je povinna vyhledat a vypůjčit uživateli žádaný dokument v čase, který je přiměřený provozním poměrům Knihovny.</a:t>
            </a:r>
          </a:p>
          <a:p>
            <a:r>
              <a:rPr lang="cs-CZ" sz="2800" dirty="0"/>
              <a:t>Používání vlastního technického zařízení (např. výpočetní techniky) může povolit obsluha Knihovny pouze v případě, že tím nebude omezen provoz knihovny a ostatní uživatelé.</a:t>
            </a:r>
          </a:p>
          <a:p>
            <a:endParaRPr lang="cs-CZ" sz="3200" dirty="0"/>
          </a:p>
          <a:p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714</TotalTime>
  <Words>1202</Words>
  <Application>Microsoft Office PowerPoint</Application>
  <PresentationFormat>Předvádění na obrazovce (4:3)</PresentationFormat>
  <Paragraphs>74</Paragraphs>
  <Slides>12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Calibri</vt:lpstr>
      <vt:lpstr>Wingdings</vt:lpstr>
      <vt:lpstr>Wingdings 2</vt:lpstr>
      <vt:lpstr>Medián</vt:lpstr>
      <vt:lpstr>Archivní knihovny</vt:lpstr>
      <vt:lpstr>Archivní knihovny</vt:lpstr>
      <vt:lpstr>Archivní knihovny</vt:lpstr>
      <vt:lpstr>Archivní knihovny</vt:lpstr>
      <vt:lpstr>Knihovní řád MZA v Brně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MMB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Administrator</dc:creator>
  <cp:lastModifiedBy>Červená Radana (MMB_AMB)</cp:lastModifiedBy>
  <cp:revision>33</cp:revision>
  <cp:lastPrinted>2019-11-26T10:30:30Z</cp:lastPrinted>
  <dcterms:created xsi:type="dcterms:W3CDTF">2017-10-24T15:33:01Z</dcterms:created>
  <dcterms:modified xsi:type="dcterms:W3CDTF">2022-11-23T08:08:27Z</dcterms:modified>
</cp:coreProperties>
</file>