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2" r:id="rId3"/>
    <p:sldId id="274" r:id="rId4"/>
    <p:sldId id="273" r:id="rId5"/>
    <p:sldId id="280" r:id="rId6"/>
    <p:sldId id="276" r:id="rId7"/>
    <p:sldId id="275" r:id="rId8"/>
    <p:sldId id="285" r:id="rId9"/>
    <p:sldId id="286" r:id="rId10"/>
    <p:sldId id="287" r:id="rId11"/>
    <p:sldId id="264" r:id="rId12"/>
    <p:sldId id="278" r:id="rId13"/>
    <p:sldId id="265" r:id="rId14"/>
    <p:sldId id="266" r:id="rId15"/>
    <p:sldId id="267" r:id="rId16"/>
    <p:sldId id="268" r:id="rId17"/>
    <p:sldId id="260" r:id="rId18"/>
    <p:sldId id="261" r:id="rId19"/>
    <p:sldId id="262" r:id="rId20"/>
    <p:sldId id="258" r:id="rId21"/>
    <p:sldId id="269" r:id="rId22"/>
    <p:sldId id="271" r:id="rId23"/>
    <p:sldId id="282" r:id="rId24"/>
    <p:sldId id="308" r:id="rId25"/>
    <p:sldId id="304" r:id="rId26"/>
    <p:sldId id="305" r:id="rId27"/>
    <p:sldId id="306" r:id="rId28"/>
    <p:sldId id="309" r:id="rId29"/>
    <p:sldId id="310" r:id="rId30"/>
    <p:sldId id="27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8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06.12.2022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088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06.12.2022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022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06.12.2022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6991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06.12.2022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87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06.12.2022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6833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06.12.2022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68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06.12.2022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355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06.12.2022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40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06.12.2022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6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06.12.2022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050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06.12.2022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452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06.12.2022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7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06.12.2022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658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06.12.2022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66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06.12.2022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402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941A-4F01-445C-BB26-6DC4A2F9CCC3}" type="datetimeFigureOut">
              <a:rPr lang="cs-CZ" smtClean="0"/>
              <a:pPr/>
              <a:t>06.12.2022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34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7941A-4F01-445C-BB26-6DC4A2F9CCC3}" type="datetimeFigureOut">
              <a:rPr lang="cs-CZ" smtClean="0"/>
              <a:pPr/>
              <a:t>06.12.2022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AF0181D-0DED-413D-AF24-9166B4642AB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668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monasterium.ne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vademecum.nacr.cz/vademecum/index4Clear.jsp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katalog.ahmp.cz/pragapublica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://digi.archives.cz/da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://www.mza.cz/a8web/a8apps1/a8apps1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digi.ceskearchivy.cz/uvod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actapublica.eu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digi.nacr.cz/prihlasky2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://digiarchiv.brno.cz/hom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staremapy.cz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://www.veduty.cz/veduty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ealogie.cz/aktivity/digitalizace/" TargetMode="External"/><Relationship Id="rId2" Type="http://schemas.openxmlformats.org/officeDocument/2006/relationships/hyperlink" Target="https://digi.ceskearchivy.cz/matriky-matricni_rozcestnik_ceske_republik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hyperlink" Target="https://badame.cz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skipcr.cz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ero.fit.vutbr.cz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ro-ocr.fit.vutbr.cz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uo.cz/budte-v-kontaktu/muzeum-umeni-pripravuje-virtualni-prohlidku-zdikova-palace--3323/" TargetMode="External"/><Relationship Id="rId2" Type="http://schemas.openxmlformats.org/officeDocument/2006/relationships/hyperlink" Target="https://www.skipcr.cz/dokumenty/vyuziti-virtualni-reality-v-muzeich-galeriich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ikaros.cz/prednosti-a-rizika-digitalnich-dokumentu" TargetMode="External"/><Relationship Id="rId2" Type="http://schemas.openxmlformats.org/officeDocument/2006/relationships/hyperlink" Target="https://munispace.muni.cz/library/catalog/book/140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karos.cz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Digitalizace v archivech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1424DE-37C1-4759-AF6A-589D46C3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Problémy digitalizace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244B5B-09ED-4B7F-AE5E-8ADE215AC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844824"/>
            <a:ext cx="6770713" cy="41965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sz="2400" dirty="0"/>
              <a:t>nezbytností je plánování v rámci projektů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sz="2400" dirty="0" err="1"/>
              <a:t>workflow</a:t>
            </a:r>
            <a:r>
              <a:rPr lang="cs-CZ" sz="2400" dirty="0"/>
              <a:t> digitalizace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/>
              <a:t> detailní promyšlení projektů tak, aby se vše provedlo správně a kvalitně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je třeba klást důraz na kvalitu a spolehlivost dat a nepodlehnout tlaku veřejnosti na žádanou rychlost a dostupnost </a:t>
            </a:r>
            <a:r>
              <a:rPr lang="cs-CZ" sz="2400" dirty="0" err="1"/>
              <a:t>digitalizátů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339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7864" y="5249179"/>
            <a:ext cx="3612441" cy="1080120"/>
          </a:xfrm>
        </p:spPr>
        <p:txBody>
          <a:bodyPr>
            <a:normAutofit/>
          </a:bodyPr>
          <a:lstStyle/>
          <a:p>
            <a:r>
              <a:rPr lang="cs-CZ" sz="2400" dirty="0" err="1"/>
              <a:t>Monasterium</a:t>
            </a:r>
            <a:br>
              <a:rPr lang="cs-CZ" sz="2400" dirty="0"/>
            </a:br>
            <a:r>
              <a:rPr lang="cs-CZ" sz="2400" u="sng" dirty="0">
                <a:hlinkClick r:id="rId2"/>
              </a:rPr>
              <a:t>www.monasterium.net</a:t>
            </a:r>
            <a:endParaRPr lang="cs-CZ" sz="2400" dirty="0"/>
          </a:p>
        </p:txBody>
      </p:sp>
      <p:pic>
        <p:nvPicPr>
          <p:cNvPr id="4" name="Zástupný symbol pro obsah 3" descr="monasteriu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2338" y="204665"/>
            <a:ext cx="4912490" cy="3071318"/>
          </a:xfr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D707520E-3241-47F4-83D6-E187E0EE1C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1268760"/>
            <a:ext cx="6022487" cy="3456384"/>
          </a:xfrm>
          <a:prstGeom prst="rect">
            <a:avLst/>
          </a:prstGeom>
        </p:spPr>
      </p:pic>
      <p:pic>
        <p:nvPicPr>
          <p:cNvPr id="5" name="Zástupný symbol pro obsah 3" descr="Beze jmé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0040" y="3614174"/>
            <a:ext cx="2568886" cy="30713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331C1-6899-413E-ADCF-D2614182E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706817" cy="875184"/>
          </a:xfrm>
        </p:spPr>
        <p:txBody>
          <a:bodyPr/>
          <a:lstStyle/>
          <a:p>
            <a:r>
              <a:rPr lang="cs-CZ" dirty="0">
                <a:hlinkClick r:id="rId2"/>
              </a:rPr>
              <a:t>Národní archiv (nacr.cz)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B01528B-8C8D-4A70-80CB-4C92403C4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8498751" cy="4752528"/>
          </a:xfrm>
        </p:spPr>
      </p:pic>
    </p:spTree>
    <p:extLst>
      <p:ext uri="{BB962C8B-B14F-4D97-AF65-F5344CB8AC3E}">
        <p14:creationId xmlns:p14="http://schemas.microsoft.com/office/powerpoint/2010/main" val="4053434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589240"/>
            <a:ext cx="8183880" cy="1008112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Archivní katalog</a:t>
            </a:r>
            <a:br>
              <a:rPr lang="cs-CZ" dirty="0"/>
            </a:br>
            <a:r>
              <a:rPr lang="cs-CZ" sz="3100" u="sng" dirty="0">
                <a:hlinkClick r:id="rId2"/>
              </a:rPr>
              <a:t>http://katalog.</a:t>
            </a:r>
            <a:r>
              <a:rPr lang="cs-CZ" sz="3100" u="sng" dirty="0" err="1">
                <a:hlinkClick r:id="rId2"/>
              </a:rPr>
              <a:t>ahmp.cz</a:t>
            </a:r>
            <a:r>
              <a:rPr lang="cs-CZ" sz="3100" u="sng" dirty="0">
                <a:hlinkClick r:id="rId2"/>
              </a:rPr>
              <a:t>/</a:t>
            </a:r>
            <a:r>
              <a:rPr lang="cs-CZ" sz="3100" u="sng" dirty="0" err="1">
                <a:hlinkClick r:id="rId2"/>
              </a:rPr>
              <a:t>pragapublica</a:t>
            </a:r>
            <a:r>
              <a:rPr lang="cs-CZ" sz="3100" u="sng" dirty="0">
                <a:hlinkClick r:id="rId2"/>
              </a:rPr>
              <a:t>/</a:t>
            </a:r>
            <a:endParaRPr lang="cs-CZ" sz="3100" dirty="0"/>
          </a:p>
        </p:txBody>
      </p:sp>
      <p:pic>
        <p:nvPicPr>
          <p:cNvPr id="6" name="Zástupný obsah 5" descr="Obsah obrázku stůl&#10;&#10;Popis byl vytvořen automaticky">
            <a:extLst>
              <a:ext uri="{FF2B5EF4-FFF2-40B4-BE49-F238E27FC236}">
                <a16:creationId xmlns:a16="http://schemas.microsoft.com/office/drawing/2014/main" id="{B6388957-EFAF-42CC-83CE-6A31AFD28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5" y="311919"/>
            <a:ext cx="8394905" cy="527732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Archivní </a:t>
            </a:r>
            <a:r>
              <a:rPr lang="cs-CZ" dirty="0" err="1"/>
              <a:t>Vademecum</a:t>
            </a:r>
            <a:br>
              <a:rPr lang="cs-CZ" dirty="0"/>
            </a:br>
            <a:r>
              <a:rPr lang="cs-CZ" u="sng" dirty="0">
                <a:hlinkClick r:id="rId2"/>
              </a:rPr>
              <a:t>http://digi.archives.cz/da/</a:t>
            </a:r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47D780C2-D84C-466E-B512-AEDBCD1BA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" y="2139339"/>
            <a:ext cx="8957157" cy="431399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24744"/>
            <a:ext cx="3456384" cy="1080120"/>
          </a:xfrm>
        </p:spPr>
        <p:txBody>
          <a:bodyPr>
            <a:normAutofit fontScale="90000"/>
          </a:bodyPr>
          <a:lstStyle/>
          <a:p>
            <a:r>
              <a:rPr lang="cs-CZ" sz="2700" dirty="0"/>
              <a:t>Moravský zemský archiv</a:t>
            </a:r>
            <a:br>
              <a:rPr lang="cs-CZ" sz="2500" dirty="0"/>
            </a:br>
            <a:r>
              <a:rPr lang="cs-CZ" sz="2300" u="sng" dirty="0">
                <a:hlinkClick r:id="rId2"/>
              </a:rPr>
              <a:t>www.mza.cz</a:t>
            </a:r>
            <a:endParaRPr lang="cs-CZ" sz="2300" dirty="0"/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28378E40-A253-4E71-A56F-8493F8A8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5" y="2924944"/>
            <a:ext cx="7721233" cy="3933056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705E1DE-6F23-4FC9-A81F-066BCDACE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29" y="56232"/>
            <a:ext cx="5134359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914729" cy="947192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Digiarchiv</a:t>
            </a:r>
            <a:r>
              <a:rPr lang="cs-CZ" dirty="0"/>
              <a:t> SOA Třeboň</a:t>
            </a:r>
            <a:br>
              <a:rPr lang="cs-CZ" dirty="0"/>
            </a:br>
            <a:r>
              <a:rPr lang="cs-CZ" u="sng" dirty="0">
                <a:hlinkClick r:id="rId2"/>
              </a:rPr>
              <a:t>https://digi.ceskearchivy.cz/uvod</a:t>
            </a:r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A673E57B-18E1-40E6-94DC-F567DB0FF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998531"/>
            <a:ext cx="8856984" cy="427839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229200"/>
            <a:ext cx="8183880" cy="1152128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Acta</a:t>
            </a:r>
            <a:r>
              <a:rPr lang="cs-CZ" dirty="0"/>
              <a:t> Publica</a:t>
            </a:r>
            <a:br>
              <a:rPr lang="cs-CZ" dirty="0"/>
            </a:br>
            <a:r>
              <a:rPr lang="cs-CZ" u="sng" dirty="0">
                <a:hlinkClick r:id="rId2"/>
              </a:rPr>
              <a:t>http://actapublica.eu/</a:t>
            </a:r>
            <a:endParaRPr lang="cs-CZ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911CCBE-A249-4CC2-8F5A-CA737BBE7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6" y="908720"/>
            <a:ext cx="8519448" cy="3744416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509120"/>
            <a:ext cx="8291264" cy="1368152"/>
          </a:xfrm>
        </p:spPr>
        <p:txBody>
          <a:bodyPr>
            <a:normAutofit/>
          </a:bodyPr>
          <a:lstStyle/>
          <a:p>
            <a:r>
              <a:rPr lang="cs-CZ" dirty="0"/>
              <a:t>Konskripce</a:t>
            </a:r>
            <a:br>
              <a:rPr lang="cs-CZ" dirty="0"/>
            </a:br>
            <a:r>
              <a:rPr lang="cs-CZ" sz="2800" u="sng" dirty="0">
                <a:hlinkClick r:id="rId2"/>
              </a:rPr>
              <a:t>http://digi.nacr.cz/prihlasky2/</a:t>
            </a:r>
            <a:endParaRPr lang="cs-CZ" sz="2800" dirty="0"/>
          </a:p>
        </p:txBody>
      </p:sp>
      <p:pic>
        <p:nvPicPr>
          <p:cNvPr id="4" name="Zástupný symbol pro obsah 3" descr="konskripc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052736"/>
            <a:ext cx="8183562" cy="320033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805264"/>
            <a:ext cx="6192688" cy="936104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Digiarchiv</a:t>
            </a:r>
            <a:r>
              <a:rPr lang="cs-CZ" dirty="0"/>
              <a:t> AMB</a:t>
            </a:r>
            <a:br>
              <a:rPr lang="cs-CZ" dirty="0"/>
            </a:br>
            <a:r>
              <a:rPr lang="cs-CZ" u="sng" dirty="0">
                <a:hlinkClick r:id="rId2"/>
              </a:rPr>
              <a:t>http://digiarchiv.brno.cz/home</a:t>
            </a:r>
            <a:endParaRPr lang="cs-CZ" dirty="0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ACAC136E-A548-419E-B038-DDBBCDD10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529811" cy="3744416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3973A02-EC44-4B5F-BDA2-A61098BEE8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57" y="3683530"/>
            <a:ext cx="5796136" cy="26012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99B8AD-343D-4DC0-98C5-98DDFFCA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75184"/>
          </a:xfrm>
        </p:spPr>
        <p:txBody>
          <a:bodyPr/>
          <a:lstStyle/>
          <a:p>
            <a:r>
              <a:rPr lang="cs-CZ" dirty="0"/>
              <a:t>Základní pojmy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8DA39B-9C09-4C64-A8CA-3026102F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204864"/>
            <a:ext cx="6986737" cy="3600400"/>
          </a:xfrm>
        </p:spPr>
        <p:txBody>
          <a:bodyPr>
            <a:normAutofit/>
          </a:bodyPr>
          <a:lstStyle/>
          <a:p>
            <a:r>
              <a:rPr lang="cs-CZ" sz="2400" b="1" dirty="0"/>
              <a:t>Digitalizace</a:t>
            </a:r>
            <a:r>
              <a:rPr lang="cs-CZ" sz="2400" dirty="0"/>
              <a:t> </a:t>
            </a:r>
          </a:p>
          <a:p>
            <a:pPr lvl="1"/>
            <a:r>
              <a:rPr lang="cs-CZ" sz="2000" dirty="0"/>
              <a:t>je převod informace z analogové podoby do podoby digitální, tedy spojitého záznamu do nespojité posloupnosti digitálních údajů.</a:t>
            </a:r>
          </a:p>
          <a:p>
            <a:r>
              <a:rPr lang="cs-CZ" sz="2400" b="1" dirty="0" err="1"/>
              <a:t>Digitalizát</a:t>
            </a:r>
            <a:r>
              <a:rPr lang="cs-CZ" sz="2000" dirty="0"/>
              <a:t> </a:t>
            </a:r>
          </a:p>
          <a:p>
            <a:pPr lvl="1"/>
            <a:r>
              <a:rPr lang="cs-CZ" sz="2000" dirty="0"/>
              <a:t>je digitální dokument, který je výsledkem digitalizace.</a:t>
            </a:r>
          </a:p>
        </p:txBody>
      </p:sp>
    </p:spTree>
    <p:extLst>
      <p:ext uri="{BB962C8B-B14F-4D97-AF65-F5344CB8AC3E}">
        <p14:creationId xmlns:p14="http://schemas.microsoft.com/office/powerpoint/2010/main" val="3302198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373216"/>
            <a:ext cx="8183880" cy="648072"/>
          </a:xfrm>
        </p:spPr>
        <p:txBody>
          <a:bodyPr>
            <a:normAutofit/>
          </a:bodyPr>
          <a:lstStyle/>
          <a:p>
            <a:r>
              <a:rPr lang="cs-CZ" u="sng" dirty="0">
                <a:hlinkClick r:id="rId2"/>
              </a:rPr>
              <a:t>https://staremapy.cz/</a:t>
            </a:r>
            <a:endParaRPr lang="cs-CZ" dirty="0"/>
          </a:p>
        </p:txBody>
      </p:sp>
      <p:pic>
        <p:nvPicPr>
          <p:cNvPr id="10" name="Zástupný symbol pro obsah 9" descr="starema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260648"/>
            <a:ext cx="6257231" cy="477098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698705" cy="1019200"/>
          </a:xfrm>
        </p:spPr>
        <p:txBody>
          <a:bodyPr>
            <a:normAutofit/>
          </a:bodyPr>
          <a:lstStyle/>
          <a:p>
            <a:r>
              <a:rPr lang="cs-CZ" u="sng" dirty="0">
                <a:hlinkClick r:id="rId2"/>
              </a:rPr>
              <a:t>http://www.veduty.</a:t>
            </a:r>
            <a:r>
              <a:rPr lang="cs-CZ" u="sng" dirty="0" err="1">
                <a:hlinkClick r:id="rId2"/>
              </a:rPr>
              <a:t>cz</a:t>
            </a:r>
            <a:r>
              <a:rPr lang="cs-CZ" u="sng" dirty="0">
                <a:hlinkClick r:id="rId2"/>
              </a:rPr>
              <a:t>/veduty/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B3649364-9E63-4709-A123-DE251511B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8501153" cy="3945817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609599" y="332657"/>
            <a:ext cx="6347714" cy="2592288"/>
          </a:xfrm>
        </p:spPr>
        <p:txBody>
          <a:bodyPr>
            <a:normAutofit/>
          </a:bodyPr>
          <a:lstStyle/>
          <a:p>
            <a:r>
              <a:rPr lang="cs-CZ" dirty="0"/>
              <a:t>Matriční rozcestníky</a:t>
            </a:r>
          </a:p>
          <a:p>
            <a:pPr lvl="1"/>
            <a:r>
              <a:rPr lang="cs-CZ" u="sng" dirty="0">
                <a:hlinkClick r:id="rId2"/>
              </a:rPr>
              <a:t>https://digi.ceskearchivy.cz/matriky-matricni_rozcestnik_ceske_republiky</a:t>
            </a:r>
            <a:endParaRPr lang="cs-CZ" u="sng" dirty="0"/>
          </a:p>
          <a:p>
            <a:pPr lvl="1"/>
            <a:r>
              <a:rPr lang="cs-CZ" u="sng" dirty="0">
                <a:hlinkClick r:id="rId3"/>
              </a:rPr>
              <a:t>http://www.genealogie.cz/aktivity/digitalizace/</a:t>
            </a:r>
            <a:endParaRPr lang="cs-CZ" u="sng" dirty="0"/>
          </a:p>
          <a:p>
            <a:r>
              <a:rPr lang="cs-CZ" dirty="0">
                <a:hlinkClick r:id="rId4"/>
              </a:rPr>
              <a:t>Bádáme.cz – rozcestník nejen pro genealogy (badame.cz)</a:t>
            </a:r>
            <a:endParaRPr lang="cs-CZ" u="sng" dirty="0"/>
          </a:p>
          <a:p>
            <a:pPr marL="0" indent="0">
              <a:buNone/>
            </a:pPr>
            <a:endParaRPr lang="cs-CZ" u="sng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098E9D4-D282-476E-8AAD-4D2885149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4969"/>
            <a:ext cx="9144000" cy="394037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D2256E-FCA5-43A3-9D47-350A814582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" y="5776845"/>
            <a:ext cx="5886450" cy="64633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b="0" i="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Spolupráce paměťových institucí v oblasti digitalizace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8D303F-076A-460E-A200-BC18DC754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80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7A8D205-E85A-4DA5-81F1-2CBC25BA670C}"/>
              </a:ext>
            </a:extLst>
          </p:cNvPr>
          <p:cNvSpPr/>
          <p:nvPr/>
        </p:nvSpPr>
        <p:spPr>
          <a:xfrm>
            <a:off x="633814" y="49625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 je SKIP | Svaz knihovníků a informačních pracovníků ČR (skipcr.cz)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83EFFA-0A29-43F7-8215-B606E1841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63" y="350499"/>
            <a:ext cx="7624858" cy="41044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48849FA-AA32-4C12-8757-AA19F5EC8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92" y="4076706"/>
            <a:ext cx="2330305" cy="255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64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64AC95-DD26-4C56-9283-102B84AC9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rgbClr val="FFFFFF"/>
                </a:solidFill>
              </a:rPr>
              <a:t>Pero</a:t>
            </a:r>
          </a:p>
        </p:txBody>
      </p:sp>
      <p:pic>
        <p:nvPicPr>
          <p:cNvPr id="4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64A76FC3-C1EB-4DE8-A9FC-9C16A120F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" r="22031" b="-1"/>
          <a:stretch/>
        </p:blipFill>
        <p:spPr>
          <a:xfrm>
            <a:off x="0" y="0"/>
            <a:ext cx="5715645" cy="476707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8B888F-725E-4FA4-A8E3-EF5753F5E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137" y="1988840"/>
            <a:ext cx="2794406" cy="378124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Webová aplikace pro kontrolu a opravy</a:t>
            </a:r>
          </a:p>
          <a:p>
            <a:r>
              <a:rPr lang="cs-CZ" dirty="0" err="1">
                <a:solidFill>
                  <a:srgbClr val="002060"/>
                </a:solidFill>
              </a:rPr>
              <a:t>Pero_ocr_web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Informace o projektu: </a:t>
            </a:r>
            <a:r>
              <a:rPr lang="cs-CZ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https://pero.fit.vutbr.cz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Aplikace:</a:t>
            </a:r>
          </a:p>
          <a:p>
            <a:r>
              <a:rPr lang="cs-CZ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https://pero-ocr.fit.vutbr.cz</a:t>
            </a:r>
            <a:endParaRPr lang="cs-CZ" dirty="0">
              <a:solidFill>
                <a:srgbClr val="002060"/>
              </a:solidFill>
            </a:endParaRPr>
          </a:p>
          <a:p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8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3EFFF-1137-4B7E-9956-147F3583F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MZK</a:t>
            </a:r>
            <a:br>
              <a:rPr lang="cs-CZ" dirty="0"/>
            </a:br>
            <a:r>
              <a:rPr lang="cs-CZ" dirty="0"/>
              <a:t>PERO</a:t>
            </a:r>
          </a:p>
        </p:txBody>
      </p:sp>
      <p:pic>
        <p:nvPicPr>
          <p:cNvPr id="5" name="Zástupný obsah 4" descr="Obsah obrázku text, účtenka&#10;&#10;Popis byl vytvořen automaticky">
            <a:extLst>
              <a:ext uri="{FF2B5EF4-FFF2-40B4-BE49-F238E27FC236}">
                <a16:creationId xmlns:a16="http://schemas.microsoft.com/office/drawing/2014/main" id="{A043008B-A911-48AB-9044-95D59DE6D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30400"/>
            <a:ext cx="8441582" cy="4714221"/>
          </a:xfrm>
        </p:spPr>
      </p:pic>
    </p:spTree>
    <p:extLst>
      <p:ext uri="{BB962C8B-B14F-4D97-AF65-F5344CB8AC3E}">
        <p14:creationId xmlns:p14="http://schemas.microsoft.com/office/powerpoint/2010/main" val="112284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7D6E7F-C894-4297-A0AE-1EFBF7972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MZK </a:t>
            </a:r>
            <a:br>
              <a:rPr lang="cs-CZ" dirty="0"/>
            </a:br>
            <a:r>
              <a:rPr lang="cs-CZ" dirty="0"/>
              <a:t>PERO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751F862D-90C1-4E7B-8045-0CA9F4651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9" y="1946868"/>
            <a:ext cx="8247288" cy="4650484"/>
          </a:xfrm>
        </p:spPr>
      </p:pic>
    </p:spTree>
    <p:extLst>
      <p:ext uri="{BB962C8B-B14F-4D97-AF65-F5344CB8AC3E}">
        <p14:creationId xmlns:p14="http://schemas.microsoft.com/office/powerpoint/2010/main" val="1507422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3E9BC0-D227-4977-BE9B-5D1A3CD7C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MZK</a:t>
            </a:r>
            <a:br>
              <a:rPr lang="cs-CZ" dirty="0"/>
            </a:br>
            <a:r>
              <a:rPr lang="cs-CZ" dirty="0"/>
              <a:t>PERO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E5844133-A322-47B1-A4CE-4C19077DE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5" y="2060848"/>
            <a:ext cx="8306969" cy="4498288"/>
          </a:xfrm>
        </p:spPr>
      </p:pic>
    </p:spTree>
    <p:extLst>
      <p:ext uri="{BB962C8B-B14F-4D97-AF65-F5344CB8AC3E}">
        <p14:creationId xmlns:p14="http://schemas.microsoft.com/office/powerpoint/2010/main" val="3278473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0FED74-574B-402A-9AA5-F308C179B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EXON –  </a:t>
            </a:r>
            <a:br>
              <a:rPr lang="cs-CZ" dirty="0"/>
            </a:br>
            <a:r>
              <a:rPr lang="cs-CZ" dirty="0"/>
              <a:t>vytěžování rukopisů</a:t>
            </a:r>
          </a:p>
        </p:txBody>
      </p:sp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17555A0E-D8B0-4DD7-9EF8-8256653F9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32027"/>
            <a:ext cx="6530796" cy="3848609"/>
          </a:xfrm>
        </p:spPr>
      </p:pic>
      <p:pic>
        <p:nvPicPr>
          <p:cNvPr id="11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90760CA3-EEFB-41E0-A033-5E939FAD8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025973"/>
            <a:ext cx="5724128" cy="180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18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A92BEA-70B0-41F2-9857-4601FB0D6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3" y="709342"/>
            <a:ext cx="7418785" cy="1451248"/>
          </a:xfrm>
        </p:spPr>
        <p:txBody>
          <a:bodyPr>
            <a:normAutofit fontScale="90000"/>
          </a:bodyPr>
          <a:lstStyle/>
          <a:p>
            <a:r>
              <a:rPr lang="cs-CZ" dirty="0"/>
              <a:t>Expozice virtuální reality </a:t>
            </a:r>
            <a:br>
              <a:rPr lang="cs-CZ" dirty="0"/>
            </a:br>
            <a:r>
              <a:rPr lang="cs-CZ" dirty="0"/>
              <a:t>muzeum umění Olomouc – </a:t>
            </a:r>
            <a:r>
              <a:rPr lang="cs-CZ" dirty="0" err="1"/>
              <a:t>Zdíkův</a:t>
            </a:r>
            <a:r>
              <a:rPr lang="cs-CZ" dirty="0"/>
              <a:t> palác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4889ED-94D0-4592-A222-A68D3F05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Využití virtuální reality v muzeích a galeriích | Svaz knihovníků a informačních pracovníků ČR (skipcr.cz)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375CE80-1534-4033-B086-D3C5F622406A}"/>
              </a:ext>
            </a:extLst>
          </p:cNvPr>
          <p:cNvSpPr/>
          <p:nvPr/>
        </p:nvSpPr>
        <p:spPr>
          <a:xfrm>
            <a:off x="768096" y="331013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3"/>
              </a:rPr>
              <a:t>Muzeum umění připravuje virtuální prohlídku Zdíkova paláce - Aktuality - Muzeum umění Olomouc (muo.cz)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927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999045-215A-4A91-8433-7CC5320A4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pojmy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1FCD52-414C-47B7-9A97-7DB27E07B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28800"/>
            <a:ext cx="6347714" cy="4896544"/>
          </a:xfrm>
        </p:spPr>
        <p:txBody>
          <a:bodyPr>
            <a:normAutofit/>
          </a:bodyPr>
          <a:lstStyle/>
          <a:p>
            <a:r>
              <a:rPr lang="cs-CZ" sz="2400" b="1" dirty="0"/>
              <a:t>Digitální dokument</a:t>
            </a:r>
            <a:r>
              <a:rPr lang="cs-CZ" sz="2400" dirty="0"/>
              <a:t> </a:t>
            </a:r>
          </a:p>
          <a:p>
            <a:pPr lvl="1"/>
            <a:r>
              <a:rPr lang="cs-CZ" sz="2000" dirty="0"/>
              <a:t>je takový dokument, který umožňuje oddělení v něm obsažených informací od nosiče, na kterém je uložen, například tzv. migrací, která je žádoucí, protože včas provedený přepis dat na jiný nosič (médium) dokáže potřebné informace uchovat v nezměněné podobě.</a:t>
            </a:r>
          </a:p>
          <a:p>
            <a:r>
              <a:rPr lang="cs-CZ" sz="2400" b="1" dirty="0"/>
              <a:t>Analogový dokument </a:t>
            </a:r>
          </a:p>
          <a:p>
            <a:pPr lvl="1"/>
            <a:r>
              <a:rPr lang="cs-CZ" sz="2000" dirty="0"/>
              <a:t>je takový</a:t>
            </a:r>
            <a:r>
              <a:rPr lang="cs-CZ" sz="2000" b="1" dirty="0"/>
              <a:t> </a:t>
            </a:r>
            <a:r>
              <a:rPr lang="cs-CZ" sz="2000" dirty="0"/>
              <a:t>dokument, který není možné bez ztráty informace oddělit od svého nosiče (na rozdíl od dokumentu digitálního). Mezi analogové dokumenty nepatří diskety, CD, DVD média nebo přenosné USB nosiče dat.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0167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EFDAE8-C476-4046-BCE0-A632B278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52995A-3801-45B0-81D9-6E757014E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Digitální archivnictví | FF | </a:t>
            </a:r>
            <a:r>
              <a:rPr lang="cs-CZ" dirty="0" err="1">
                <a:hlinkClick r:id="rId2"/>
              </a:rPr>
              <a:t>Munispace</a:t>
            </a:r>
            <a:r>
              <a:rPr lang="cs-CZ" dirty="0">
                <a:hlinkClick r:id="rId2"/>
              </a:rPr>
              <a:t> – čítárna Masarykovy univerzity</a:t>
            </a:r>
            <a:endParaRPr lang="cs-CZ" dirty="0"/>
          </a:p>
          <a:p>
            <a:endParaRPr lang="cs-CZ" dirty="0"/>
          </a:p>
          <a:p>
            <a:r>
              <a:rPr lang="cs-CZ" b="1" dirty="0">
                <a:hlinkClick r:id="rId3"/>
              </a:rPr>
              <a:t>https://ikaros.cz/prednosti-a-rizika-digitalnich-dokumentu</a:t>
            </a:r>
            <a:endParaRPr lang="cs-CZ" b="1" dirty="0"/>
          </a:p>
          <a:p>
            <a:endParaRPr lang="cs-CZ" b="1" dirty="0"/>
          </a:p>
          <a:p>
            <a:r>
              <a:rPr lang="cs-CZ" dirty="0">
                <a:hlinkClick r:id="rId4"/>
              </a:rPr>
              <a:t>Ikaros | elektronický časopis o informační společnosti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2130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26B7B2-03AE-4957-B2FD-4EC807DF4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pojmy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5B3DD2-A9CD-4039-B0F7-CF0AC1479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28800"/>
            <a:ext cx="6554688" cy="4619600"/>
          </a:xfrm>
        </p:spPr>
        <p:txBody>
          <a:bodyPr>
            <a:normAutofit/>
          </a:bodyPr>
          <a:lstStyle/>
          <a:p>
            <a:r>
              <a:rPr lang="cs-CZ" sz="2400" b="1" dirty="0"/>
              <a:t>Metadata</a:t>
            </a:r>
            <a:r>
              <a:rPr lang="cs-CZ" b="1" dirty="0"/>
              <a:t> </a:t>
            </a:r>
          </a:p>
          <a:p>
            <a:pPr lvl="1"/>
            <a:r>
              <a:rPr lang="cs-CZ" sz="2200" dirty="0"/>
              <a:t>jsou data popisující jiná data (tedy „data o datech“). Označují strukturované informace, které popisují, osvětlují, lokalizují a různými způsoby usnadňují vyhledávání a využívání informačního zdroje.</a:t>
            </a:r>
          </a:p>
          <a:p>
            <a:r>
              <a:rPr lang="cs-CZ" sz="2400" b="1" dirty="0"/>
              <a:t>Migrace dat</a:t>
            </a:r>
            <a:r>
              <a:rPr lang="cs-CZ" sz="2400" dirty="0"/>
              <a:t> </a:t>
            </a:r>
          </a:p>
          <a:p>
            <a:pPr lvl="1"/>
            <a:r>
              <a:rPr lang="cs-CZ" sz="2200" dirty="0"/>
              <a:t>je proces, ve kterém dochází ke kompletnímu přesunu dat z jednoho systému (případně aplikace či diskového pole) do druhého.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1359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0FDEB2-E7A7-4B4A-BA6F-DAB928D9A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technologie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469CB7-D443-4EBD-A9B4-A1C1A9688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844824"/>
            <a:ext cx="6640306" cy="4320480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Fotografie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400" b="1" dirty="0"/>
              <a:t>Mikrografie</a:t>
            </a:r>
          </a:p>
          <a:p>
            <a:r>
              <a:rPr lang="cs-CZ" sz="2000" dirty="0"/>
              <a:t>Technologie ochranného reformátování, pomocí kterého dochází k převedení dokumentu na svitkový film, mikrofilm nebo mikrofiš. </a:t>
            </a:r>
          </a:p>
          <a:p>
            <a:r>
              <a:rPr lang="cs-CZ" sz="2000" dirty="0"/>
              <a:t>Vhodná pro dlouhodobé uchovávání informací. </a:t>
            </a:r>
          </a:p>
          <a:p>
            <a:r>
              <a:rPr lang="cs-CZ" sz="2000" dirty="0"/>
              <a:t>Za správných podmínek zajišťuje čitelnost informací na mikrofilmu v řádu několika stovek let.</a:t>
            </a:r>
          </a:p>
        </p:txBody>
      </p:sp>
    </p:spTree>
    <p:extLst>
      <p:ext uri="{BB962C8B-B14F-4D97-AF65-F5344CB8AC3E}">
        <p14:creationId xmlns:p14="http://schemas.microsoft.com/office/powerpoint/2010/main" val="156947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AB391A-704E-4BA8-89C4-934BC3301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 v archivech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4ACC0C-F91B-446C-B72D-51B1DDD34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60590"/>
            <a:ext cx="6347714" cy="3880773"/>
          </a:xfrm>
        </p:spPr>
        <p:txBody>
          <a:bodyPr/>
          <a:lstStyle/>
          <a:p>
            <a:r>
              <a:rPr lang="cs-CZ" sz="2400" dirty="0"/>
              <a:t>patří k informačním technologiím, pomocí kterých je archiv schopen plnit úkoly v oblastech </a:t>
            </a:r>
          </a:p>
          <a:p>
            <a:pPr lvl="1"/>
            <a:r>
              <a:rPr lang="cs-CZ" sz="2400" dirty="0"/>
              <a:t>odborného zpracování</a:t>
            </a:r>
          </a:p>
          <a:p>
            <a:pPr lvl="1"/>
            <a:r>
              <a:rPr lang="cs-CZ" sz="2400" dirty="0"/>
              <a:t>zpřístupňování </a:t>
            </a:r>
          </a:p>
          <a:p>
            <a:pPr lvl="1"/>
            <a:r>
              <a:rPr lang="cs-CZ" sz="2400" dirty="0"/>
              <a:t>uchovávání </a:t>
            </a:r>
          </a:p>
          <a:p>
            <a:r>
              <a:rPr lang="cs-CZ" sz="2400" dirty="0"/>
              <a:t>archiválií pro příští generace.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8049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3D5ACD-1B6A-491F-89E3-83FFDA08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 v archivech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65522C-F1C0-402C-9BAB-6E4F289FD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556792"/>
            <a:ext cx="6482680" cy="4968552"/>
          </a:xfrm>
        </p:spPr>
        <p:txBody>
          <a:bodyPr>
            <a:normAutofit lnSpcReduction="10000"/>
          </a:bodyPr>
          <a:lstStyle/>
          <a:p>
            <a:r>
              <a:rPr lang="cs-CZ" sz="2600" b="1" dirty="0"/>
              <a:t>Bezpečnostní (zajišťovací) kopie</a:t>
            </a:r>
          </a:p>
          <a:p>
            <a:pPr lvl="1"/>
            <a:r>
              <a:rPr lang="cs-CZ" sz="2000" dirty="0"/>
              <a:t>k dlouhodobému uchování</a:t>
            </a:r>
          </a:p>
          <a:p>
            <a:pPr lvl="2"/>
            <a:r>
              <a:rPr lang="cs-CZ" sz="1800" dirty="0"/>
              <a:t>fotografie, mikrografie, digitalizace</a:t>
            </a:r>
          </a:p>
          <a:p>
            <a:pPr lvl="1"/>
            <a:r>
              <a:rPr lang="cs-CZ" sz="2000" dirty="0"/>
              <a:t>zhotovena ve vysokém rozlišení</a:t>
            </a:r>
          </a:p>
          <a:p>
            <a:pPr lvl="1"/>
            <a:r>
              <a:rPr lang="cs-CZ" sz="2000" dirty="0"/>
              <a:t>ukládána v bezeztrátovém formátu </a:t>
            </a:r>
          </a:p>
          <a:p>
            <a:pPr lvl="2"/>
            <a:r>
              <a:rPr lang="cs-CZ" sz="1800" dirty="0"/>
              <a:t>(</a:t>
            </a:r>
            <a:r>
              <a:rPr lang="cs-CZ" sz="1800" b="1" dirty="0"/>
              <a:t>TIFF, JPG 2000, PNG</a:t>
            </a:r>
            <a:r>
              <a:rPr lang="cs-CZ" sz="1800" dirty="0"/>
              <a:t>)</a:t>
            </a:r>
          </a:p>
          <a:p>
            <a:r>
              <a:rPr lang="cs-CZ" sz="2600" b="1" dirty="0"/>
              <a:t>Studijní kopie</a:t>
            </a:r>
          </a:p>
          <a:p>
            <a:pPr lvl="1"/>
            <a:r>
              <a:rPr lang="cs-CZ" sz="2000" dirty="0"/>
              <a:t>k předkládání badatelské veřejnosti nebo ke zveřejnění na webu</a:t>
            </a:r>
          </a:p>
          <a:p>
            <a:pPr lvl="1"/>
            <a:r>
              <a:rPr lang="cs-CZ" sz="2000" dirty="0"/>
              <a:t>zhotovena v nižším nebo jen náhledovém rozlišení</a:t>
            </a:r>
          </a:p>
          <a:p>
            <a:pPr lvl="1"/>
            <a:r>
              <a:rPr lang="cs-CZ" sz="2000" dirty="0"/>
              <a:t>umožňuje použití formátu se ztrátovou kompresí</a:t>
            </a:r>
          </a:p>
        </p:txBody>
      </p:sp>
    </p:spTree>
    <p:extLst>
      <p:ext uri="{BB962C8B-B14F-4D97-AF65-F5344CB8AC3E}">
        <p14:creationId xmlns:p14="http://schemas.microsoft.com/office/powerpoint/2010/main" val="513925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60B85A-AFEB-4DD9-A9DF-314971BBF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Přínos digitalizace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DEA603-7C34-4880-A586-A9A513F14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484784"/>
            <a:ext cx="7202762" cy="476361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v současné době nepostradatelné výhody: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vyhledávání volně dostupných elektronických zdrojů přes internet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využívání databází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nové možnosti uchovávání a sdílení informací mezi lidmi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vznikají: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 </a:t>
            </a:r>
            <a:r>
              <a:rPr lang="cs-CZ" sz="2000" dirty="0" err="1"/>
              <a:t>zdigitalizované</a:t>
            </a:r>
            <a:r>
              <a:rPr lang="cs-CZ" sz="2000" dirty="0"/>
              <a:t> dokumenty, které mají své předlohy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 </a:t>
            </a:r>
            <a:r>
              <a:rPr lang="cs-CZ" sz="2000" dirty="0" err="1"/>
              <a:t>digital-born</a:t>
            </a:r>
            <a:r>
              <a:rPr lang="cs-CZ" sz="2000" dirty="0"/>
              <a:t> dokumenty, které analogovou předlohu nemají</a:t>
            </a:r>
          </a:p>
          <a:p>
            <a:r>
              <a:rPr lang="cs-CZ" dirty="0"/>
              <a:t>Výhody:</a:t>
            </a:r>
          </a:p>
          <a:p>
            <a:r>
              <a:rPr lang="cs-CZ" dirty="0"/>
              <a:t>dlouhodobá ochrana, zpřístupnění, sdílení a poskytování informací současně mezi více lidmi, snadnější a rychlejší přístup odkudkoliv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1905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8B704B-D4D2-4EF5-9F2C-FCD12B465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Problémy digitalizace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CD1150-565C-4C0B-AA83-7819AED0F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40768"/>
            <a:ext cx="8352928" cy="5256584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b="1" dirty="0"/>
              <a:t>Dodržování ochrany duševního vlastnictví a autorského práva</a:t>
            </a:r>
          </a:p>
          <a:p>
            <a:pPr lvl="1"/>
            <a:r>
              <a:rPr lang="cs-CZ" sz="2000" dirty="0"/>
              <a:t>práva a licenční podmínky</a:t>
            </a:r>
          </a:p>
          <a:p>
            <a:pPr lvl="1"/>
            <a:r>
              <a:rPr lang="cs-CZ" sz="2000" dirty="0"/>
              <a:t>stanovení podmínek a práva, které buď umožní zveřejnění všem nebo jej omezí na přístupy v dané instituci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b="1" dirty="0"/>
              <a:t>Finanční stránka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velké rozpočty a náklady na realizaci, správu a ochranu do budoucna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nutný je výběr se zřetelem na hodnotné, poškozené, či často využívané dokumenty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b="1" dirty="0"/>
              <a:t>Zabezpečení neměnnosti digitálních dat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formáty a způsoby uložení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sledovat vývoj technologií a zabezpečit aby se digitalizované dokumenty daly užít i v budoucnosti na nových zařízeních a použitím nových médií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ztráta dat nutí k častějším zálohám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/>
              <a:t>čas, náklady a nová místa pro uložení</a:t>
            </a:r>
          </a:p>
        </p:txBody>
      </p:sp>
    </p:spTree>
    <p:extLst>
      <p:ext uri="{BB962C8B-B14F-4D97-AF65-F5344CB8AC3E}">
        <p14:creationId xmlns:p14="http://schemas.microsoft.com/office/powerpoint/2010/main" val="2045371198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952</TotalTime>
  <Words>826</Words>
  <Application>Microsoft Office PowerPoint</Application>
  <PresentationFormat>Předvádění na obrazovce (4:3)</PresentationFormat>
  <Paragraphs>103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5" baseType="lpstr">
      <vt:lpstr>Arial</vt:lpstr>
      <vt:lpstr>Trebuchet MS</vt:lpstr>
      <vt:lpstr>Wingdings</vt:lpstr>
      <vt:lpstr>Wingdings 3</vt:lpstr>
      <vt:lpstr>Fazeta</vt:lpstr>
      <vt:lpstr>Digitalizace v archivech</vt:lpstr>
      <vt:lpstr>Základní pojmy</vt:lpstr>
      <vt:lpstr>Základní pojmy</vt:lpstr>
      <vt:lpstr>Základní pojmy</vt:lpstr>
      <vt:lpstr>Další technologie</vt:lpstr>
      <vt:lpstr>Digitalizace v archivech</vt:lpstr>
      <vt:lpstr>Digitalizace v archivech</vt:lpstr>
      <vt:lpstr>Přínos digitalizace</vt:lpstr>
      <vt:lpstr>Problémy digitalizace</vt:lpstr>
      <vt:lpstr>Problémy digitalizace</vt:lpstr>
      <vt:lpstr>Monasterium www.monasterium.net</vt:lpstr>
      <vt:lpstr>Národní archiv (nacr.cz)</vt:lpstr>
      <vt:lpstr>Archivní katalog http://katalog.ahmp.cz/pragapublica/</vt:lpstr>
      <vt:lpstr>Archivní Vademecum http://digi.archives.cz/da/</vt:lpstr>
      <vt:lpstr>Moravský zemský archiv www.mza.cz</vt:lpstr>
      <vt:lpstr>Digiarchiv SOA Třeboň https://digi.ceskearchivy.cz/uvod</vt:lpstr>
      <vt:lpstr>Acta Publica http://actapublica.eu/</vt:lpstr>
      <vt:lpstr>Konskripce http://digi.nacr.cz/prihlasky2/</vt:lpstr>
      <vt:lpstr>Digiarchiv AMB http://digiarchiv.brno.cz/home</vt:lpstr>
      <vt:lpstr>https://staremapy.cz/</vt:lpstr>
      <vt:lpstr>http://www.veduty.cz/veduty/</vt:lpstr>
      <vt:lpstr>Prezentace aplikace PowerPoint</vt:lpstr>
      <vt:lpstr>Spolupráce paměťových institucí v oblasti digitalizace</vt:lpstr>
      <vt:lpstr>Pero</vt:lpstr>
      <vt:lpstr>Projekt MZK PERO</vt:lpstr>
      <vt:lpstr>Projekt MZK  PERO</vt:lpstr>
      <vt:lpstr>Projekt MZK PERO</vt:lpstr>
      <vt:lpstr>EXON –   vytěžování rukopisů</vt:lpstr>
      <vt:lpstr>Expozice virtuální reality  muzeum umění Olomouc – Zdíkův palác </vt:lpstr>
      <vt:lpstr>Další literatura</vt:lpstr>
    </vt:vector>
  </TitlesOfParts>
  <Company>MMB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Digitalizace v archivech</dc:title>
  <dc:creator>Administrator</dc:creator>
  <cp:lastModifiedBy>Červená Radana (MMB_AMB)</cp:lastModifiedBy>
  <cp:revision>58</cp:revision>
  <dcterms:created xsi:type="dcterms:W3CDTF">2018-12-04T17:17:28Z</dcterms:created>
  <dcterms:modified xsi:type="dcterms:W3CDTF">2022-12-06T20:33:56Z</dcterms:modified>
</cp:coreProperties>
</file>