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1" r:id="rId20"/>
    <p:sldId id="282" r:id="rId21"/>
    <p:sldId id="283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B6B5A6-4E27-41C0-A404-FFBA1A153262}" type="datetimeFigureOut">
              <a:rPr lang="cs-CZ" smtClean="0"/>
              <a:pPr/>
              <a:t>02.11.2021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02.11.2021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02.11.2021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02.11.2021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B6B5A6-4E27-41C0-A404-FFBA1A153262}" type="datetimeFigureOut">
              <a:rPr lang="cs-CZ" smtClean="0"/>
              <a:pPr/>
              <a:t>02.11.2021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02.11.2021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02.11.2021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02.11.2021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02.11.2021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02.11.2021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02.11.2021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B6B5A6-4E27-41C0-A404-FFBA1A153262}" type="datetimeFigureOut">
              <a:rPr lang="cs-CZ" smtClean="0"/>
              <a:pPr/>
              <a:t>02.11.2021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35710" y="692696"/>
            <a:ext cx="5068738" cy="266429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dirty="0">
                <a:solidFill>
                  <a:srgbClr val="002060"/>
                </a:solidFill>
              </a:rPr>
              <a:t>Využívání archiválií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6309320"/>
            <a:ext cx="7702624" cy="360040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SOA Zámrsk</a:t>
            </a:r>
          </a:p>
        </p:txBody>
      </p:sp>
      <p:pic>
        <p:nvPicPr>
          <p:cNvPr id="7" name="Zástupný symbol pro obsah 3" descr="badatelna zámr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05064"/>
            <a:ext cx="8229600" cy="2095564"/>
          </a:xfrm>
          <a:prstGeom prst="rect">
            <a:avLst/>
          </a:prstGeom>
        </p:spPr>
      </p:pic>
      <p:pic>
        <p:nvPicPr>
          <p:cNvPr id="8" name="Zástupný symbol pro obsah 5" descr="lu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24744"/>
            <a:ext cx="3284190" cy="22488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cs-CZ" b="1" dirty="0"/>
              <a:t>Výjimky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363272" cy="470912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 možno nahlížet do archiválií vzniklých před 1. 1. 1990</a:t>
            </a:r>
          </a:p>
          <a:p>
            <a:pPr lvl="1"/>
            <a:r>
              <a:rPr lang="cs-CZ" dirty="0"/>
              <a:t>z činnosti </a:t>
            </a:r>
          </a:p>
          <a:p>
            <a:pPr lvl="2"/>
            <a:r>
              <a:rPr lang="cs-CZ" dirty="0"/>
              <a:t>vojenských soudů a prokuratur všech stupňů</a:t>
            </a:r>
          </a:p>
          <a:p>
            <a:pPr lvl="2"/>
            <a:r>
              <a:rPr lang="cs-CZ" dirty="0"/>
              <a:t>bezpečnostních složek podle zákona o Ústavu pro studium totalitních režimů a o ABS</a:t>
            </a:r>
          </a:p>
          <a:p>
            <a:pPr lvl="2"/>
            <a:r>
              <a:rPr lang="cs-CZ" dirty="0"/>
              <a:t>mimořádných lidových soudů, Státního soudu, Národního soudu</a:t>
            </a:r>
          </a:p>
          <a:p>
            <a:pPr lvl="2"/>
            <a:r>
              <a:rPr lang="cs-CZ" dirty="0"/>
              <a:t>společenských organizací a politických stran sdružených v Národní frontě</a:t>
            </a:r>
          </a:p>
          <a:p>
            <a:pPr lvl="2"/>
            <a:r>
              <a:rPr lang="cs-CZ" dirty="0"/>
              <a:t>z činnosti orgánů německé okupační správy na území odstoupeném Říši a v Protektorátu Čechy a Morava v letech 1938 až 1945</a:t>
            </a:r>
          </a:p>
          <a:p>
            <a:pPr lvl="1"/>
            <a:r>
              <a:rPr lang="cs-CZ" dirty="0"/>
              <a:t>veřejně přístupné archiválie </a:t>
            </a:r>
          </a:p>
          <a:p>
            <a:pPr lvl="1"/>
            <a:r>
              <a:rPr lang="cs-CZ" dirty="0"/>
              <a:t>veřejně přístupné dokumenty ještě před prohlášením za archiválie</a:t>
            </a:r>
          </a:p>
          <a:p>
            <a:r>
              <a:rPr lang="cs-CZ" dirty="0"/>
              <a:t>do archiválií mohou nahlížet jejich původci bez omezení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cs-CZ" b="1" dirty="0"/>
              <a:t>Odepření nahlížení do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fyzický stav nahlížení neumožňuje</a:t>
            </a:r>
          </a:p>
          <a:p>
            <a:r>
              <a:rPr lang="cs-CZ" dirty="0"/>
              <a:t>stav zpracování nahlížení neumožňuje</a:t>
            </a:r>
          </a:p>
          <a:p>
            <a:r>
              <a:rPr lang="cs-CZ" dirty="0"/>
              <a:t>fyzická osoba vznesla námitku</a:t>
            </a:r>
          </a:p>
          <a:p>
            <a:r>
              <a:rPr lang="cs-CZ" dirty="0"/>
              <a:t>fyzická osoba nedá souhlas</a:t>
            </a:r>
          </a:p>
          <a:p>
            <a:r>
              <a:rPr lang="cs-CZ" dirty="0"/>
              <a:t>zvláštní právní předpis nahlížení vylučuje</a:t>
            </a:r>
          </a:p>
          <a:p>
            <a:r>
              <a:rPr lang="cs-CZ" dirty="0"/>
              <a:t>žadatel nesplňuje podmínky stanovené zvláštním právním předpisem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Odepření nahlížení do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>
            <a:normAutofit/>
          </a:bodyPr>
          <a:lstStyle/>
          <a:p>
            <a:r>
              <a:rPr lang="cs-CZ" dirty="0"/>
              <a:t>pokud je nahlížení odepřeno, archiv</a:t>
            </a:r>
          </a:p>
          <a:p>
            <a:pPr lvl="1"/>
            <a:r>
              <a:rPr lang="cs-CZ" dirty="0"/>
              <a:t>s přihlédnutím k významu archiválií</a:t>
            </a:r>
          </a:p>
          <a:p>
            <a:pPr lvl="2"/>
            <a:r>
              <a:rPr lang="cs-CZ" dirty="0"/>
              <a:t>provede archivní zpracování u nezpracovaných archiválií</a:t>
            </a:r>
          </a:p>
          <a:p>
            <a:pPr lvl="2"/>
            <a:r>
              <a:rPr lang="cs-CZ" dirty="0"/>
              <a:t>oznámí tuto skutečnost žadateli</a:t>
            </a:r>
          </a:p>
          <a:p>
            <a:pPr lvl="1"/>
            <a:r>
              <a:rPr lang="cs-CZ" dirty="0"/>
              <a:t>výjimečně povolí nahlédnutí vědeckým badatelům a studentům</a:t>
            </a:r>
          </a:p>
          <a:p>
            <a:pPr lvl="2"/>
            <a:r>
              <a:rPr lang="cs-CZ" dirty="0"/>
              <a:t>na základě písemné žádosti s potvrzením kulturně vědecké instituce</a:t>
            </a:r>
          </a:p>
          <a:p>
            <a:pPr lvl="3"/>
            <a:r>
              <a:rPr lang="cs-CZ" dirty="0"/>
              <a:t>časově limitovaný výzkum</a:t>
            </a:r>
          </a:p>
          <a:p>
            <a:pPr lvl="3"/>
            <a:r>
              <a:rPr lang="cs-CZ" dirty="0"/>
              <a:t>výukový účel nahlížení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Oprávnění nahlížení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 dokumentů a archiválií jejichž </a:t>
            </a:r>
            <a:r>
              <a:rPr lang="cs-CZ" b="1" dirty="0"/>
              <a:t>původcem je stát nebo územní samosprávný celek </a:t>
            </a:r>
            <a:r>
              <a:rPr lang="cs-CZ" dirty="0"/>
              <a:t>mají:</a:t>
            </a:r>
          </a:p>
          <a:p>
            <a:pPr lvl="2"/>
            <a:r>
              <a:rPr lang="cs-CZ" dirty="0"/>
              <a:t>organizační složky státu,</a:t>
            </a:r>
          </a:p>
          <a:p>
            <a:pPr lvl="2"/>
            <a:r>
              <a:rPr lang="cs-CZ" dirty="0"/>
              <a:t>ozbrojené síly,</a:t>
            </a:r>
          </a:p>
          <a:p>
            <a:pPr lvl="2"/>
            <a:r>
              <a:rPr lang="cs-CZ" dirty="0"/>
              <a:t>bezpečnostní sbory,</a:t>
            </a:r>
          </a:p>
          <a:p>
            <a:pPr lvl="2"/>
            <a:r>
              <a:rPr lang="cs-CZ" dirty="0"/>
              <a:t>zpravodajské služby ČR,</a:t>
            </a:r>
          </a:p>
          <a:p>
            <a:pPr lvl="2"/>
            <a:r>
              <a:rPr lang="cs-CZ" dirty="0"/>
              <a:t>územní samosprávné celky,</a:t>
            </a:r>
          </a:p>
          <a:p>
            <a:pPr lvl="2"/>
            <a:r>
              <a:rPr lang="cs-CZ" dirty="0"/>
              <a:t>osoby oprávněné.</a:t>
            </a:r>
          </a:p>
          <a:p>
            <a:pPr lvl="1"/>
            <a:r>
              <a:rPr lang="cs-CZ" dirty="0"/>
              <a:t>mohou být zapůjčeny i mimo archiv</a:t>
            </a:r>
          </a:p>
          <a:p>
            <a:pPr lvl="2"/>
            <a:r>
              <a:rPr lang="cs-CZ" dirty="0"/>
              <a:t>písemný závazek</a:t>
            </a:r>
          </a:p>
          <a:p>
            <a:pPr lvl="3"/>
            <a:r>
              <a:rPr lang="cs-CZ" dirty="0"/>
              <a:t>archiválie v úplnosti vrátí v dohodnuté lhůtě a nepoškozené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Údaje o žadateli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cs-CZ" dirty="0"/>
              <a:t>za účelem vyrozumění žadatele </a:t>
            </a:r>
          </a:p>
          <a:p>
            <a:pPr lvl="1"/>
            <a:r>
              <a:rPr lang="cs-CZ" dirty="0"/>
              <a:t>archiv může požádat příslušný správní úřad na úseku archivnictví a výkonu spisové služby o zprostředkování údajů o žadateli v rozsahu daném    § 38a zákona o archivnictví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/>
              <a:t>Vystavování archiválií § 39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archiválie</a:t>
            </a:r>
          </a:p>
          <a:p>
            <a:pPr lvl="1"/>
            <a:r>
              <a:rPr lang="cs-CZ" dirty="0"/>
              <a:t>dovoluje-li to jejich stav</a:t>
            </a:r>
          </a:p>
          <a:p>
            <a:pPr lvl="1"/>
            <a:r>
              <a:rPr lang="cs-CZ" dirty="0"/>
              <a:t>za podmínek zaručujících jejich ochranu a péči</a:t>
            </a:r>
          </a:p>
          <a:p>
            <a:pPr lvl="1"/>
            <a:r>
              <a:rPr lang="cs-CZ" dirty="0"/>
              <a:t>za podmínek ochrany osobních údajů</a:t>
            </a:r>
          </a:p>
          <a:p>
            <a:pPr lvl="1"/>
            <a:r>
              <a:rPr lang="cs-CZ" dirty="0"/>
              <a:t>na základě smlouvy nebo zápisu o výpůjčce</a:t>
            </a:r>
          </a:p>
          <a:p>
            <a:pPr lvl="2"/>
            <a:r>
              <a:rPr lang="cs-CZ" dirty="0"/>
              <a:t>stanovené podmínky vystavení</a:t>
            </a:r>
          </a:p>
          <a:p>
            <a:pPr lvl="2"/>
            <a:r>
              <a:rPr lang="cs-CZ" dirty="0"/>
              <a:t>výše pojistného</a:t>
            </a:r>
          </a:p>
          <a:p>
            <a:pPr lvl="2"/>
            <a:r>
              <a:rPr lang="cs-CZ" dirty="0"/>
              <a:t>soupis zapůjčovaných archiválií</a:t>
            </a:r>
          </a:p>
          <a:p>
            <a:pPr lvl="2"/>
            <a:r>
              <a:rPr lang="cs-CZ" dirty="0"/>
              <a:t>protokol o stavu archiválií</a:t>
            </a:r>
          </a:p>
          <a:p>
            <a:r>
              <a:rPr lang="cs-CZ" dirty="0"/>
              <a:t>NKP pouze na základě povolení ministerstva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/>
              <a:t>Služby archivu § 40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každý je oprávněn požádat archiv, do jehož péče archiválie náleží o</a:t>
            </a:r>
          </a:p>
          <a:p>
            <a:pPr lvl="1"/>
            <a:r>
              <a:rPr lang="cs-CZ" dirty="0"/>
              <a:t>pořízení výpisu</a:t>
            </a:r>
          </a:p>
          <a:p>
            <a:pPr lvl="1"/>
            <a:r>
              <a:rPr lang="cs-CZ" dirty="0"/>
              <a:t>opisu</a:t>
            </a:r>
          </a:p>
          <a:p>
            <a:pPr lvl="1"/>
            <a:r>
              <a:rPr lang="cs-CZ" dirty="0"/>
              <a:t>kopie archiválie</a:t>
            </a:r>
          </a:p>
          <a:p>
            <a:pPr lvl="2"/>
            <a:r>
              <a:rPr lang="cs-CZ" dirty="0"/>
              <a:t>v analogové podobě</a:t>
            </a:r>
          </a:p>
          <a:p>
            <a:pPr lvl="2"/>
            <a:r>
              <a:rPr lang="cs-CZ" dirty="0"/>
              <a:t>v digitální podobě</a:t>
            </a:r>
          </a:p>
          <a:p>
            <a:r>
              <a:rPr lang="cs-CZ" dirty="0"/>
              <a:t>pokud nejsou splněny podmínky pro odepření nahlížení do archiválií</a:t>
            </a:r>
          </a:p>
          <a:p>
            <a:r>
              <a:rPr lang="cs-CZ" dirty="0"/>
              <a:t>pokud archiv nevyhoví, rozhoduje na základě podání badatele příslušný správní úřad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/>
              <a:t>Služby archivu § 40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>
            <a:normAutofit/>
          </a:bodyPr>
          <a:lstStyle/>
          <a:p>
            <a:r>
              <a:rPr lang="cs-CZ" dirty="0"/>
              <a:t>potvrzení shody</a:t>
            </a:r>
          </a:p>
          <a:p>
            <a:pPr lvl="1"/>
            <a:r>
              <a:rPr lang="cs-CZ" dirty="0"/>
              <a:t>kopie archiválie </a:t>
            </a:r>
          </a:p>
          <a:p>
            <a:pPr lvl="2"/>
            <a:r>
              <a:rPr lang="cs-CZ" dirty="0"/>
              <a:t>v analogové nebo</a:t>
            </a:r>
          </a:p>
          <a:p>
            <a:pPr lvl="2"/>
            <a:r>
              <a:rPr lang="cs-CZ" dirty="0"/>
              <a:t>digitální podobě</a:t>
            </a:r>
          </a:p>
          <a:p>
            <a:r>
              <a:rPr lang="cs-CZ" dirty="0"/>
              <a:t>úhrada nákladů spojená s </a:t>
            </a:r>
          </a:p>
          <a:p>
            <a:pPr lvl="1"/>
            <a:r>
              <a:rPr lang="cs-CZ" dirty="0"/>
              <a:t>pořízením výpisu, opisu nebo kopie archiválie</a:t>
            </a:r>
          </a:p>
          <a:p>
            <a:pPr lvl="1"/>
            <a:r>
              <a:rPr lang="cs-CZ" dirty="0"/>
              <a:t>vyhledáváním a zpracováním archiválií</a:t>
            </a:r>
          </a:p>
          <a:p>
            <a:pPr lvl="1"/>
            <a:r>
              <a:rPr lang="cs-CZ" dirty="0"/>
              <a:t>pořízením rešerše z archiválií</a:t>
            </a:r>
          </a:p>
          <a:p>
            <a:r>
              <a:rPr lang="cs-CZ" b="1" dirty="0"/>
              <a:t>ceník služeb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251520" y="508518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symbol pro obsah 3" descr="razí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96752"/>
            <a:ext cx="3377560" cy="22900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rešerš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908720"/>
            <a:ext cx="4942667" cy="5372846"/>
          </a:xfrm>
        </p:spPr>
      </p:pic>
      <p:sp>
        <p:nvSpPr>
          <p:cNvPr id="13" name="Zaoblený obdélník 12"/>
          <p:cNvSpPr/>
          <p:nvPr/>
        </p:nvSpPr>
        <p:spPr>
          <a:xfrm>
            <a:off x="323528" y="1052736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jednoduchá rešerše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23528" y="4005064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složitá rešerše</a:t>
            </a:r>
          </a:p>
        </p:txBody>
      </p:sp>
      <p:sp>
        <p:nvSpPr>
          <p:cNvPr id="17" name="Šipka nahoru, doprava i doleva 16"/>
          <p:cNvSpPr/>
          <p:nvPr/>
        </p:nvSpPr>
        <p:spPr>
          <a:xfrm rot="5400000">
            <a:off x="2159732" y="728700"/>
            <a:ext cx="1584176" cy="468052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archiv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4067944" y="188640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žadatel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4499992" y="90872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07704" y="0"/>
            <a:ext cx="4464496" cy="692696"/>
          </a:xfrm>
        </p:spPr>
        <p:txBody>
          <a:bodyPr>
            <a:normAutofit/>
          </a:bodyPr>
          <a:lstStyle/>
          <a:p>
            <a:r>
              <a:rPr lang="cs-CZ" dirty="0"/>
              <a:t>Rešerše</a:t>
            </a:r>
          </a:p>
        </p:txBody>
      </p:sp>
      <p:pic>
        <p:nvPicPr>
          <p:cNvPr id="13" name="Zástupný symbol pro obsah 12" descr="skenování015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248472" cy="5904656"/>
          </a:xfrm>
        </p:spPr>
      </p:pic>
      <p:pic>
        <p:nvPicPr>
          <p:cNvPr id="14" name="Zástupný symbol pro obsah 13" descr="skenování01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4032448" cy="59046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/>
              <a:t>Využívání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žádosti občanů a institucí</a:t>
            </a:r>
          </a:p>
          <a:p>
            <a:r>
              <a:rPr lang="cs-CZ" dirty="0"/>
              <a:t>vlastní iniciativa archivů a archivářů</a:t>
            </a:r>
          </a:p>
        </p:txBody>
      </p:sp>
      <p:pic>
        <p:nvPicPr>
          <p:cNvPr id="4" name="Zástupný symbol pro obsah 3" descr="skenování0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2543775" cy="3690265"/>
          </a:xfrm>
          <a:prstGeom prst="rect">
            <a:avLst/>
          </a:prstGeom>
        </p:spPr>
      </p:pic>
      <p:pic>
        <p:nvPicPr>
          <p:cNvPr id="5" name="Zástupný symbol pro obsah 5" descr="skenování0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555996"/>
            <a:ext cx="2160240" cy="3134020"/>
          </a:xfrm>
          <a:prstGeom prst="rect">
            <a:avLst/>
          </a:prstGeom>
        </p:spPr>
      </p:pic>
      <p:pic>
        <p:nvPicPr>
          <p:cNvPr id="6" name="Zástupný symbol pro obsah 7" descr="skenování0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149080"/>
            <a:ext cx="1872208" cy="2489686"/>
          </a:xfrm>
          <a:prstGeom prst="rect">
            <a:avLst/>
          </a:prstGeom>
        </p:spPr>
      </p:pic>
      <p:pic>
        <p:nvPicPr>
          <p:cNvPr id="7" name="Zástupný symbol pro obsah 9" descr="amb_knih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924944"/>
            <a:ext cx="4320480" cy="27823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kenování01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63661" y="476672"/>
            <a:ext cx="4070200" cy="5904656"/>
          </a:xfrm>
        </p:spPr>
      </p:pic>
      <p:pic>
        <p:nvPicPr>
          <p:cNvPr id="8" name="Zástupný symbol pro obsah 7" descr="skenování01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9" y="476672"/>
            <a:ext cx="3981118" cy="593888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kenování015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888432" cy="5641237"/>
          </a:xfrm>
        </p:spPr>
      </p:pic>
      <p:pic>
        <p:nvPicPr>
          <p:cNvPr id="8" name="Zástupný symbol pro obsah 7" descr="skenování01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3985140" cy="561662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Výjimky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075240" cy="4701136"/>
          </a:xfrm>
        </p:spPr>
        <p:txBody>
          <a:bodyPr/>
          <a:lstStyle/>
          <a:p>
            <a:r>
              <a:rPr lang="cs-CZ" dirty="0"/>
              <a:t>uhrazení nákladů archiv nepožaduje</a:t>
            </a:r>
          </a:p>
          <a:p>
            <a:pPr lvl="1"/>
            <a:r>
              <a:rPr lang="cs-CZ" dirty="0"/>
              <a:t>státní orgán</a:t>
            </a:r>
          </a:p>
          <a:p>
            <a:pPr lvl="1"/>
            <a:r>
              <a:rPr lang="cs-CZ" dirty="0"/>
              <a:t>právnická či fyzická osoba s působností ve veřejné správě</a:t>
            </a:r>
          </a:p>
          <a:p>
            <a:pPr lvl="1"/>
            <a:r>
              <a:rPr lang="cs-CZ" dirty="0"/>
              <a:t>původce či vlastník archiválie</a:t>
            </a:r>
          </a:p>
          <a:p>
            <a:pPr lvl="1"/>
            <a:r>
              <a:rPr lang="cs-CZ" dirty="0"/>
              <a:t>dárce archiválie uložené v archivu</a:t>
            </a:r>
          </a:p>
          <a:p>
            <a:r>
              <a:rPr lang="cs-CZ" dirty="0"/>
              <a:t>prováděcí předpis </a:t>
            </a:r>
          </a:p>
          <a:p>
            <a:pPr marL="468630" lvl="1" indent="-342900"/>
            <a:r>
              <a:rPr lang="cs-CZ" dirty="0"/>
              <a:t>stanoví maximální úhrady nákladů služeb</a:t>
            </a:r>
          </a:p>
          <a:p>
            <a:pPr marL="468630" lvl="1" indent="-342900"/>
            <a:r>
              <a:rPr lang="cs-CZ" dirty="0"/>
              <a:t>podmínky, za kterých je možné od úhrady upustit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cs-CZ" b="1" dirty="0"/>
              <a:t>Nahlížení § 41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cs-CZ" dirty="0"/>
              <a:t>do archiválií, které nenáleží do péče archivů</a:t>
            </a:r>
          </a:p>
          <a:p>
            <a:pPr lvl="1"/>
            <a:r>
              <a:rPr lang="cs-CZ" dirty="0"/>
              <a:t>se souhlasem vlastníka nebo držitele archiválie</a:t>
            </a:r>
          </a:p>
          <a:p>
            <a:r>
              <a:rPr lang="cs-CZ" dirty="0"/>
              <a:t>do archiválií náležejících do péče veřejných archivů</a:t>
            </a:r>
          </a:p>
          <a:p>
            <a:pPr lvl="1"/>
            <a:r>
              <a:rPr lang="cs-CZ" dirty="0"/>
              <a:t> s výjimkou audiovizuálních archiválií v péči NFA</a:t>
            </a:r>
          </a:p>
          <a:p>
            <a:r>
              <a:rPr lang="cs-CZ" dirty="0"/>
              <a:t>a přístup do jejich prostor určených k nahlížení do archiválií je </a:t>
            </a:r>
            <a:r>
              <a:rPr lang="cs-CZ" b="1" u="sng" dirty="0"/>
              <a:t>bezplatné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b="1" dirty="0"/>
              <a:t>Účel nahlížení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/>
              <a:t>úřední (služební)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soukromý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Zástupný symbol pro obsah 3" descr="badate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933056"/>
            <a:ext cx="2808312" cy="2588531"/>
          </a:xfrm>
          <a:prstGeom prst="rect">
            <a:avLst/>
          </a:prstGeom>
        </p:spPr>
      </p:pic>
      <p:pic>
        <p:nvPicPr>
          <p:cNvPr id="6" name="Zástupný symbol pro obsah 7" descr="badatel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933056"/>
            <a:ext cx="2110740" cy="2293620"/>
          </a:xfrm>
          <a:prstGeom prst="rect">
            <a:avLst/>
          </a:prstGeom>
        </p:spPr>
      </p:pic>
      <p:pic>
        <p:nvPicPr>
          <p:cNvPr id="7" name="Zástupný symbol pro obsah 9" descr="podatel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268760"/>
            <a:ext cx="3314700" cy="1943100"/>
          </a:xfrm>
          <a:prstGeom prst="rect">
            <a:avLst/>
          </a:prstGeom>
        </p:spPr>
      </p:pic>
      <p:pic>
        <p:nvPicPr>
          <p:cNvPr id="8" name="Zástupný symbol pro obsah 11" descr="badatelna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933056"/>
            <a:ext cx="2316522" cy="17510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Nejvyužívanější fondy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státní správa</a:t>
            </a:r>
          </a:p>
          <a:p>
            <a:r>
              <a:rPr lang="cs-CZ" dirty="0"/>
              <a:t>samospráva</a:t>
            </a:r>
          </a:p>
          <a:p>
            <a:r>
              <a:rPr lang="cs-CZ" dirty="0"/>
              <a:t>soudy</a:t>
            </a:r>
          </a:p>
          <a:p>
            <a:r>
              <a:rPr lang="cs-CZ" dirty="0"/>
              <a:t>školy</a:t>
            </a:r>
          </a:p>
          <a:p>
            <a:r>
              <a:rPr lang="cs-CZ" dirty="0"/>
              <a:t>sbírky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Zástupný symbol pro obsah 18" descr="List_161a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509120"/>
            <a:ext cx="3096344" cy="2125090"/>
          </a:xfrm>
          <a:prstGeom prst="rect">
            <a:avLst/>
          </a:prstGeom>
        </p:spPr>
      </p:pic>
      <p:pic>
        <p:nvPicPr>
          <p:cNvPr id="5" name="Zástupný symbol pro obsah 9" descr="Hlavní nádraží-XXXVd-1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068960"/>
            <a:ext cx="3249687" cy="2096180"/>
          </a:xfrm>
          <a:prstGeom prst="rect">
            <a:avLst/>
          </a:prstGeom>
        </p:spPr>
      </p:pic>
      <p:pic>
        <p:nvPicPr>
          <p:cNvPr id="6" name="Zástupný symbol pro obsah 6" descr="l10505625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340768"/>
            <a:ext cx="3478907" cy="23047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Zpřístupnění a ochrana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digitalizace a webové zpřístupnění studijních kopií</a:t>
            </a:r>
          </a:p>
          <a:p>
            <a:pPr lvl="1"/>
            <a:r>
              <a:rPr lang="cs-CZ" sz="2400" dirty="0"/>
              <a:t>evidenční typy archiválií</a:t>
            </a:r>
          </a:p>
          <a:p>
            <a:pPr lvl="2"/>
            <a:r>
              <a:rPr lang="cs-CZ" sz="2400" dirty="0"/>
              <a:t>matriky</a:t>
            </a:r>
          </a:p>
          <a:p>
            <a:pPr lvl="2"/>
            <a:r>
              <a:rPr lang="cs-CZ" sz="2400" dirty="0"/>
              <a:t>pozemkové knihy</a:t>
            </a:r>
          </a:p>
          <a:p>
            <a:pPr lvl="2"/>
            <a:r>
              <a:rPr lang="cs-CZ" sz="2400" dirty="0"/>
              <a:t>sčítání lidu</a:t>
            </a:r>
          </a:p>
          <a:p>
            <a:pPr lvl="2"/>
            <a:r>
              <a:rPr lang="cs-CZ" sz="2400" dirty="0"/>
              <a:t>pobytové evidence</a:t>
            </a:r>
          </a:p>
          <a:p>
            <a:pPr lvl="2"/>
            <a:r>
              <a:rPr lang="cs-CZ" sz="2400" dirty="0"/>
              <a:t>domovské evidence</a:t>
            </a:r>
          </a:p>
          <a:p>
            <a:pPr lvl="2"/>
            <a:r>
              <a:rPr lang="cs-CZ" sz="2400" dirty="0"/>
              <a:t>katastry</a:t>
            </a:r>
          </a:p>
        </p:txBody>
      </p:sp>
      <p:pic>
        <p:nvPicPr>
          <p:cNvPr id="4" name="Zástupný symbol pro obsah 3" descr="st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3058" y="3140968"/>
            <a:ext cx="4462913" cy="34844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Vlastní iniciativa archivů a archivářů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vydávání edic a publikací</a:t>
            </a:r>
          </a:p>
          <a:p>
            <a:r>
              <a:rPr lang="cs-CZ" dirty="0"/>
              <a:t>publikační činnost archivářů</a:t>
            </a:r>
          </a:p>
          <a:p>
            <a:r>
              <a:rPr lang="cs-CZ" dirty="0"/>
              <a:t>pořádání výstav</a:t>
            </a:r>
          </a:p>
          <a:p>
            <a:r>
              <a:rPr lang="cs-CZ" dirty="0"/>
              <a:t>pořádání přednášek</a:t>
            </a:r>
          </a:p>
          <a:p>
            <a:r>
              <a:rPr lang="cs-CZ" dirty="0"/>
              <a:t>pořádání konferencí, sympozií</a:t>
            </a:r>
          </a:p>
          <a:p>
            <a:r>
              <a:rPr lang="cs-CZ" dirty="0"/>
              <a:t>spolupráce na projektech</a:t>
            </a:r>
          </a:p>
          <a:p>
            <a:pPr lvl="1"/>
            <a:r>
              <a:rPr lang="cs-CZ" dirty="0"/>
              <a:t>celostátní akce</a:t>
            </a:r>
          </a:p>
          <a:p>
            <a:pPr lvl="1"/>
            <a:r>
              <a:rPr lang="cs-CZ" dirty="0"/>
              <a:t>soupisy</a:t>
            </a:r>
          </a:p>
          <a:p>
            <a:pPr lvl="1"/>
            <a:r>
              <a:rPr lang="cs-CZ" dirty="0"/>
              <a:t>encyklopedie</a:t>
            </a:r>
          </a:p>
          <a:p>
            <a:pPr lvl="1"/>
            <a:r>
              <a:rPr lang="cs-CZ" dirty="0"/>
              <a:t>granty, média apod.</a:t>
            </a:r>
          </a:p>
        </p:txBody>
      </p:sp>
      <p:pic>
        <p:nvPicPr>
          <p:cNvPr id="4" name="Zástupný symbol pro obsah 3" descr="mu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2788" y="980728"/>
            <a:ext cx="2135388" cy="1649348"/>
          </a:xfrm>
          <a:prstGeom prst="rect">
            <a:avLst/>
          </a:prstGeom>
        </p:spPr>
      </p:pic>
      <p:pic>
        <p:nvPicPr>
          <p:cNvPr id="5" name="Zástupný symbol pro obsah 5" descr="exkur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733681"/>
            <a:ext cx="2520280" cy="1878601"/>
          </a:xfrm>
          <a:prstGeom prst="rect">
            <a:avLst/>
          </a:prstGeom>
        </p:spPr>
      </p:pic>
      <p:pic>
        <p:nvPicPr>
          <p:cNvPr id="6" name="Zástupný symbol pro obsah 11" descr="rudolf hleda predky_foto sch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068960"/>
            <a:ext cx="2916325" cy="1944216"/>
          </a:xfrm>
          <a:prstGeom prst="rect">
            <a:avLst/>
          </a:prstGeom>
        </p:spPr>
      </p:pic>
      <p:pic>
        <p:nvPicPr>
          <p:cNvPr id="7" name="Zástupný symbol pro obsah 6" descr="CAM004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653136"/>
            <a:ext cx="1368152" cy="1938216"/>
          </a:xfrm>
          <a:prstGeom prst="rect">
            <a:avLst/>
          </a:prstGeom>
        </p:spPr>
      </p:pic>
      <p:pic>
        <p:nvPicPr>
          <p:cNvPr id="8" name="Zástupný symbol pro obsah 3" descr="prof svitak_foto sch0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725144"/>
            <a:ext cx="2808312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/>
              <a:t>Žádosti občanů a institucí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vyřizovány prostřednictvím: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badatelské agendy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>
              <a:buNone/>
            </a:pPr>
            <a:endParaRPr lang="cs-CZ" dirty="0"/>
          </a:p>
          <a:p>
            <a:pPr lvl="1"/>
            <a:r>
              <a:rPr lang="cs-CZ" b="1" dirty="0"/>
              <a:t>rešeršní agendy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4" name="Zástupný symbol pro obsah 7" descr="bada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060848"/>
            <a:ext cx="2808312" cy="1883946"/>
          </a:xfrm>
          <a:prstGeom prst="rect">
            <a:avLst/>
          </a:prstGeom>
        </p:spPr>
      </p:pic>
      <p:pic>
        <p:nvPicPr>
          <p:cNvPr id="5" name="Zástupný symbol pro obsah 7" descr="skenování0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077072"/>
            <a:ext cx="1872208" cy="24896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Zákon č. 499/2004 Sb. </a:t>
            </a:r>
            <a:br>
              <a:rPr lang="cs-CZ" b="1" dirty="0"/>
            </a:br>
            <a:r>
              <a:rPr lang="cs-CZ" b="1" dirty="0"/>
              <a:t>o archivnictví a spisové službě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/>
          <a:lstStyle/>
          <a:p>
            <a:r>
              <a:rPr lang="cs-CZ" dirty="0"/>
              <a:t>upravuje</a:t>
            </a:r>
          </a:p>
          <a:p>
            <a:pPr lvl="1"/>
            <a:r>
              <a:rPr lang="cs-CZ" dirty="0"/>
              <a:t>základní principy nahlížení do archiválií, vystavování archiválií a pořizování výpisů, opisů a kopií</a:t>
            </a:r>
          </a:p>
          <a:p>
            <a:pPr lvl="2"/>
            <a:r>
              <a:rPr lang="cs-CZ" dirty="0"/>
              <a:t>§ 34–38</a:t>
            </a:r>
          </a:p>
          <a:p>
            <a:pPr lvl="2"/>
            <a:r>
              <a:rPr lang="cs-CZ" dirty="0"/>
              <a:t>§ 40–41</a:t>
            </a:r>
          </a:p>
          <a:p>
            <a:r>
              <a:rPr lang="cs-CZ" dirty="0"/>
              <a:t>nahlížet do archiválií je možné</a:t>
            </a:r>
          </a:p>
          <a:p>
            <a:pPr lvl="1"/>
            <a:r>
              <a:rPr lang="cs-CZ" dirty="0"/>
              <a:t>na základě žádosti</a:t>
            </a:r>
          </a:p>
          <a:p>
            <a:pPr lvl="1"/>
            <a:r>
              <a:rPr lang="cs-CZ" dirty="0"/>
              <a:t>za podmínek stanovených zákonem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Nahlížení do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cs-CZ" b="1" dirty="0"/>
              <a:t>badatelský řád</a:t>
            </a:r>
          </a:p>
          <a:p>
            <a:pPr lvl="1"/>
            <a:r>
              <a:rPr lang="cs-CZ" dirty="0"/>
              <a:t>vydává každý archiv na základě vzorového badatelského řádu vydaného ministerstvem</a:t>
            </a:r>
          </a:p>
          <a:p>
            <a:pPr lvl="1"/>
            <a:r>
              <a:rPr lang="cs-CZ" dirty="0"/>
              <a:t>trvale zveřejněn na úřední desce archivu</a:t>
            </a:r>
          </a:p>
          <a:p>
            <a:pPr lvl="2"/>
            <a:r>
              <a:rPr lang="cs-CZ" dirty="0"/>
              <a:t>na veřejnosti přístupném místě v archivu </a:t>
            </a:r>
          </a:p>
          <a:p>
            <a:pPr lvl="2"/>
            <a:r>
              <a:rPr lang="cs-CZ" dirty="0"/>
              <a:t>v informačních systémech s možností dálkového přístupu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936104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b="1" dirty="0"/>
              <a:t>Nahlížení § 34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363272" cy="56166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 kopií archiválií</a:t>
            </a:r>
          </a:p>
          <a:p>
            <a:pPr lvl="1"/>
            <a:r>
              <a:rPr lang="cs-CZ" dirty="0"/>
              <a:t>určeny k uživatelské práci</a:t>
            </a:r>
          </a:p>
          <a:p>
            <a:r>
              <a:rPr lang="cs-CZ" dirty="0"/>
              <a:t>do originálů archiválií</a:t>
            </a:r>
          </a:p>
          <a:p>
            <a:pPr lvl="1"/>
            <a:r>
              <a:rPr lang="cs-CZ" dirty="0"/>
              <a:t>nejsou-li k dispozici kopie</a:t>
            </a:r>
          </a:p>
          <a:p>
            <a:pPr lvl="1"/>
            <a:r>
              <a:rPr lang="cs-CZ" dirty="0"/>
              <a:t>pokud jsou k dispozici kopie</a:t>
            </a:r>
          </a:p>
          <a:p>
            <a:pPr lvl="2"/>
            <a:r>
              <a:rPr lang="cs-CZ" dirty="0"/>
              <a:t>se souhlasem archivu</a:t>
            </a:r>
          </a:p>
          <a:p>
            <a:pPr lvl="2"/>
            <a:r>
              <a:rPr lang="cs-CZ" dirty="0"/>
              <a:t>pokud to účel nahlédnutí vyžaduje</a:t>
            </a:r>
          </a:p>
          <a:p>
            <a:r>
              <a:rPr lang="cs-CZ" dirty="0"/>
              <a:t>do archiválií v úschově</a:t>
            </a:r>
          </a:p>
          <a:p>
            <a:pPr lvl="1"/>
            <a:r>
              <a:rPr lang="cs-CZ" dirty="0"/>
              <a:t>za podmínek uvedených ve smlouvě o úschově</a:t>
            </a:r>
          </a:p>
          <a:p>
            <a:r>
              <a:rPr lang="cs-CZ" dirty="0"/>
              <a:t>do NKP v originále</a:t>
            </a:r>
          </a:p>
          <a:p>
            <a:pPr lvl="1"/>
            <a:r>
              <a:rPr lang="cs-CZ" dirty="0"/>
              <a:t>s povolením ministerstva</a:t>
            </a:r>
          </a:p>
          <a:p>
            <a:pPr lvl="1"/>
            <a:r>
              <a:rPr lang="cs-CZ" dirty="0"/>
              <a:t>běžnější je práce s kopiemi NKP</a:t>
            </a:r>
          </a:p>
          <a:p>
            <a:r>
              <a:rPr lang="cs-CZ" dirty="0"/>
              <a:t>do archiválií v digitální podobě</a:t>
            </a:r>
          </a:p>
          <a:p>
            <a:pPr lvl="1"/>
            <a:r>
              <a:rPr lang="cs-CZ" dirty="0"/>
              <a:t>prostřednictvím </a:t>
            </a:r>
          </a:p>
          <a:p>
            <a:pPr lvl="2"/>
            <a:r>
              <a:rPr lang="cs-CZ" dirty="0"/>
              <a:t>národního portálu </a:t>
            </a:r>
          </a:p>
          <a:p>
            <a:pPr lvl="2"/>
            <a:r>
              <a:rPr lang="cs-CZ" dirty="0"/>
              <a:t>portálů pro zpřístupnění archiválií v digitální podobě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b="1" dirty="0"/>
              <a:t>Osobní údaje § 35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veřejné archivy jsou oprávněny zpracovávat </a:t>
            </a:r>
          </a:p>
          <a:p>
            <a:pPr lvl="1"/>
            <a:r>
              <a:rPr lang="cs-CZ" dirty="0"/>
              <a:t>osobní údaje žadatelů pro účely </a:t>
            </a:r>
            <a:r>
              <a:rPr lang="cs-CZ" b="1" dirty="0"/>
              <a:t>ochrany archiválií</a:t>
            </a:r>
          </a:p>
          <a:p>
            <a:pPr lvl="2"/>
            <a:r>
              <a:rPr lang="cs-CZ" dirty="0"/>
              <a:t>jméno, příjmení, datum a místo narození, státní občanství, adresa místa pobytu, číslo průkazu totožnosti</a:t>
            </a:r>
          </a:p>
          <a:p>
            <a:pPr lvl="1"/>
            <a:r>
              <a:rPr lang="cs-CZ" dirty="0"/>
              <a:t>údaje o obchodní firmě</a:t>
            </a:r>
          </a:p>
          <a:p>
            <a:pPr lvl="2"/>
            <a:r>
              <a:rPr lang="cs-CZ" dirty="0"/>
              <a:t>název, adresa sídla právnické osoby, IČO</a:t>
            </a:r>
          </a:p>
          <a:p>
            <a:pPr lvl="1"/>
            <a:r>
              <a:rPr lang="cs-CZ" dirty="0"/>
              <a:t>účely nahlížení </a:t>
            </a:r>
          </a:p>
          <a:p>
            <a:pPr lvl="2"/>
            <a:r>
              <a:rPr lang="cs-CZ" dirty="0"/>
              <a:t>téma či zaměření studia</a:t>
            </a:r>
          </a:p>
          <a:p>
            <a:r>
              <a:rPr lang="cs-CZ" b="1" dirty="0"/>
              <a:t>badatelský list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/>
              <a:t>Prováděcí předpis § 36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stanoví</a:t>
            </a:r>
          </a:p>
          <a:p>
            <a:pPr lvl="1"/>
            <a:r>
              <a:rPr lang="cs-CZ" b="1" u="sng" dirty="0"/>
              <a:t>vzorový badatelský řád</a:t>
            </a:r>
          </a:p>
          <a:p>
            <a:pPr lvl="2"/>
            <a:r>
              <a:rPr lang="cs-CZ" dirty="0"/>
              <a:t>upravuje postup při předkládání archiválií</a:t>
            </a:r>
          </a:p>
          <a:p>
            <a:pPr lvl="2"/>
            <a:r>
              <a:rPr lang="cs-CZ" dirty="0"/>
              <a:t>množství archiválií předkládaných badateli na jeden návštěvní den</a:t>
            </a:r>
          </a:p>
          <a:p>
            <a:pPr lvl="2"/>
            <a:r>
              <a:rPr lang="cs-CZ" dirty="0"/>
              <a:t>režim chování na místě určeném k nahlížení včetně způsobu manipulace s archiváliemi </a:t>
            </a:r>
          </a:p>
          <a:p>
            <a:pPr lvl="2"/>
            <a:r>
              <a:rPr lang="cs-CZ" dirty="0"/>
              <a:t>zásady používání reprodukční techniky</a:t>
            </a:r>
          </a:p>
          <a:p>
            <a:pPr lvl="2"/>
            <a:r>
              <a:rPr lang="cs-CZ" dirty="0"/>
              <a:t>lhůty k zahájení nahlížení do archiválií a pokračování v něm (nejméně 30ti denní)</a:t>
            </a:r>
          </a:p>
          <a:p>
            <a:pPr lvl="1"/>
            <a:r>
              <a:rPr lang="cs-CZ" b="1" u="sng" dirty="0"/>
              <a:t>vzor badatelského listu</a:t>
            </a:r>
          </a:p>
          <a:p>
            <a:pPr lvl="1"/>
            <a:r>
              <a:rPr lang="cs-CZ" b="1" u="sng" dirty="0"/>
              <a:t>vzor dokladu o předložených a navrácených archiváliích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b="1" dirty="0"/>
              <a:t>Nahlížení § 37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přístupné jen archiválie </a:t>
            </a:r>
            <a:r>
              <a:rPr lang="cs-CZ" b="1" u="sng" dirty="0"/>
              <a:t>starší třiceti let</a:t>
            </a:r>
          </a:p>
          <a:p>
            <a:r>
              <a:rPr lang="cs-CZ" dirty="0"/>
              <a:t>všechny zveřejněné archiválie</a:t>
            </a:r>
          </a:p>
          <a:p>
            <a:r>
              <a:rPr lang="cs-CZ" dirty="0"/>
              <a:t>archiválie </a:t>
            </a:r>
          </a:p>
          <a:p>
            <a:pPr lvl="1"/>
            <a:r>
              <a:rPr lang="cs-CZ" dirty="0"/>
              <a:t>s osobními údaji žijících osob</a:t>
            </a:r>
          </a:p>
          <a:p>
            <a:pPr lvl="2"/>
            <a:r>
              <a:rPr lang="cs-CZ" dirty="0"/>
              <a:t>lze nahlížet pokud tyto nevznesly písemně námitky</a:t>
            </a:r>
          </a:p>
          <a:p>
            <a:pPr lvl="1"/>
            <a:r>
              <a:rPr lang="cs-CZ" dirty="0"/>
              <a:t>s citlivými údaji žijících osob</a:t>
            </a:r>
          </a:p>
          <a:p>
            <a:pPr lvl="2"/>
            <a:r>
              <a:rPr lang="cs-CZ" dirty="0"/>
              <a:t>po předchozím písemném souhlasu těchto osob</a:t>
            </a:r>
          </a:p>
          <a:p>
            <a:pPr lvl="2"/>
            <a:r>
              <a:rPr lang="cs-CZ" dirty="0"/>
              <a:t>o souhlas žádá archiv</a:t>
            </a:r>
          </a:p>
          <a:p>
            <a:pPr lvl="3"/>
            <a:r>
              <a:rPr lang="cs-CZ" dirty="0" err="1"/>
              <a:t>agendový</a:t>
            </a:r>
            <a:r>
              <a:rPr lang="cs-CZ" dirty="0"/>
              <a:t> informační systém evidence obyvatel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891</Words>
  <Application>Microsoft Office PowerPoint</Application>
  <PresentationFormat>Předvádění na obrazovce (4:3)</PresentationFormat>
  <Paragraphs>197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Century Schoolbook</vt:lpstr>
      <vt:lpstr>Wingdings</vt:lpstr>
      <vt:lpstr>Wingdings 2</vt:lpstr>
      <vt:lpstr>Arkýř</vt:lpstr>
      <vt:lpstr>Využívání archiválií</vt:lpstr>
      <vt:lpstr>Využívání archiválií</vt:lpstr>
      <vt:lpstr>Žádosti občanů a institucí</vt:lpstr>
      <vt:lpstr>Zákon č. 499/2004 Sb.  o archivnictví a spisové službě </vt:lpstr>
      <vt:lpstr>Nahlížení do archiválií</vt:lpstr>
      <vt:lpstr>       Nahlížení § 34 </vt:lpstr>
      <vt:lpstr>Osobní údaje § 35</vt:lpstr>
      <vt:lpstr>Prováděcí předpis § 36</vt:lpstr>
      <vt:lpstr>Nahlížení § 37</vt:lpstr>
      <vt:lpstr>Výjimky </vt:lpstr>
      <vt:lpstr>Odepření nahlížení do archiválií</vt:lpstr>
      <vt:lpstr>Odepření nahlížení do archiválií</vt:lpstr>
      <vt:lpstr>Oprávnění nahlížení </vt:lpstr>
      <vt:lpstr>Údaje o žadateli</vt:lpstr>
      <vt:lpstr>Vystavování archiválií § 39</vt:lpstr>
      <vt:lpstr>Služby archivu § 40</vt:lpstr>
      <vt:lpstr>Služby archivu § 40</vt:lpstr>
      <vt:lpstr>Prezentace aplikace PowerPoint</vt:lpstr>
      <vt:lpstr>Rešerše</vt:lpstr>
      <vt:lpstr>Prezentace aplikace PowerPoint</vt:lpstr>
      <vt:lpstr>Prezentace aplikace PowerPoint</vt:lpstr>
      <vt:lpstr>Výjimky</vt:lpstr>
      <vt:lpstr>Nahlížení § 41</vt:lpstr>
      <vt:lpstr>Účel nahlížení</vt:lpstr>
      <vt:lpstr>Nejvyužívanější fondy</vt:lpstr>
      <vt:lpstr>Zpřístupnění a ochrana archiválií</vt:lpstr>
      <vt:lpstr>Vlastní iniciativa archivů a archivářů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Radana Červená</dc:creator>
  <cp:lastModifiedBy>Červená Radana (MMB)</cp:lastModifiedBy>
  <cp:revision>58</cp:revision>
  <dcterms:created xsi:type="dcterms:W3CDTF">2016-10-10T11:01:07Z</dcterms:created>
  <dcterms:modified xsi:type="dcterms:W3CDTF">2021-11-02T07:08:28Z</dcterms:modified>
</cp:coreProperties>
</file>