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91" r:id="rId3"/>
    <p:sldId id="292" r:id="rId4"/>
    <p:sldId id="257" r:id="rId5"/>
    <p:sldId id="258" r:id="rId6"/>
    <p:sldId id="260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63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73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862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03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7111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635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55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56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17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7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60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0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04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77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73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50F5-5C3E-4BDB-9555-D3834DAED7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51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.ceskearchivy.cz/347514/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39756-B909-49F4-98BB-8E5BF5461A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Archivnictví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B16EDC-9860-4A2B-8B0E-E4DCC39D16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Přehled </a:t>
            </a:r>
          </a:p>
          <a:p>
            <a:r>
              <a:rPr lang="cs-CZ" dirty="0"/>
              <a:t>Semestrální úkoly</a:t>
            </a:r>
          </a:p>
        </p:txBody>
      </p:sp>
    </p:spTree>
    <p:extLst>
      <p:ext uri="{BB962C8B-B14F-4D97-AF65-F5344CB8AC3E}">
        <p14:creationId xmlns:p14="http://schemas.microsoft.com/office/powerpoint/2010/main" val="148338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6347713" cy="1625600"/>
          </a:xfrm>
        </p:spPr>
        <p:txBody>
          <a:bodyPr/>
          <a:lstStyle/>
          <a:p>
            <a:r>
              <a:rPr lang="cs-CZ" dirty="0"/>
              <a:t>Archivnictví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076325"/>
            <a:ext cx="8426450" cy="5600700"/>
          </a:xfrm>
        </p:spPr>
        <p:txBody>
          <a:bodyPr>
            <a:normAutofit/>
          </a:bodyPr>
          <a:lstStyle/>
          <a:p>
            <a:r>
              <a:rPr lang="cs-CZ" dirty="0"/>
              <a:t>Základní pravidla pro zpracování archiválií a výsledky GI</a:t>
            </a:r>
          </a:p>
          <a:p>
            <a:r>
              <a:rPr lang="cs-CZ" dirty="0" err="1"/>
              <a:t>Předarchivní</a:t>
            </a:r>
            <a:r>
              <a:rPr lang="cs-CZ" dirty="0"/>
              <a:t> péče</a:t>
            </a:r>
          </a:p>
          <a:p>
            <a:r>
              <a:rPr lang="cs-CZ" dirty="0"/>
              <a:t>Spisová služba</a:t>
            </a:r>
          </a:p>
          <a:p>
            <a:r>
              <a:rPr lang="cs-CZ" dirty="0"/>
              <a:t>Využívání archiválií</a:t>
            </a:r>
          </a:p>
          <a:p>
            <a:r>
              <a:rPr lang="cs-CZ" dirty="0"/>
              <a:t>Služby archivů, badatelny, archivní knihovny</a:t>
            </a:r>
          </a:p>
          <a:p>
            <a:r>
              <a:rPr lang="cs-CZ" dirty="0"/>
              <a:t>Kulturně osvětová a vzdělávací činnost archivů</a:t>
            </a:r>
          </a:p>
          <a:p>
            <a:pPr lvl="1"/>
            <a:r>
              <a:rPr lang="cs-CZ" dirty="0"/>
              <a:t>Vědecká práce archiváře. Ediční činnost</a:t>
            </a:r>
          </a:p>
          <a:p>
            <a:r>
              <a:rPr lang="cs-CZ" dirty="0"/>
              <a:t>Digitalizace archiválií</a:t>
            </a:r>
            <a:endParaRPr lang="cs-CZ" b="1" dirty="0"/>
          </a:p>
          <a:p>
            <a:r>
              <a:rPr lang="cs-CZ" dirty="0"/>
              <a:t>Aktuální problémy a perspektivy archivnictví. ČAS</a:t>
            </a:r>
          </a:p>
          <a:p>
            <a:pPr lvl="1"/>
            <a:r>
              <a:rPr lang="cs-CZ" dirty="0"/>
              <a:t>Tematické okruhy pro závěrečný test, opakování</a:t>
            </a:r>
            <a:endParaRPr lang="cs-CZ" b="1" dirty="0"/>
          </a:p>
          <a:p>
            <a:r>
              <a:rPr lang="cs-CZ" b="1" dirty="0"/>
              <a:t>Exkurze – Muzeum města Brna</a:t>
            </a:r>
            <a:endParaRPr lang="cs-CZ" dirty="0"/>
          </a:p>
          <a:p>
            <a:r>
              <a:rPr lang="cs-CZ" b="1" dirty="0"/>
              <a:t>Exkurze – Moravská zemská knihovna</a:t>
            </a:r>
          </a:p>
          <a:p>
            <a:pPr>
              <a:buNone/>
            </a:pPr>
            <a:r>
              <a:rPr lang="cs-CZ" dirty="0"/>
              <a:t>Předmět bude zakončen:</a:t>
            </a:r>
          </a:p>
          <a:p>
            <a:pPr>
              <a:buNone/>
            </a:pPr>
            <a:r>
              <a:rPr lang="cs-CZ" dirty="0"/>
              <a:t>	– zkouškou ve formě písemného testu a ústního pohovoru</a:t>
            </a:r>
          </a:p>
        </p:txBody>
      </p:sp>
    </p:spTree>
    <p:extLst>
      <p:ext uri="{BB962C8B-B14F-4D97-AF65-F5344CB8AC3E}">
        <p14:creationId xmlns:p14="http://schemas.microsoft.com/office/powerpoint/2010/main" val="152869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92119-A0D1-4D5D-9138-2FF5B0A6C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164" y="268941"/>
            <a:ext cx="6347713" cy="1320800"/>
          </a:xfrm>
        </p:spPr>
        <p:txBody>
          <a:bodyPr/>
          <a:lstStyle/>
          <a:p>
            <a:r>
              <a:rPr lang="cs-CZ" dirty="0"/>
              <a:t>Semestrální úkol I</a:t>
            </a:r>
            <a:br>
              <a:rPr lang="cs-CZ" dirty="0"/>
            </a:br>
            <a:r>
              <a:rPr lang="cs-CZ" dirty="0"/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5DD2F-A70A-4103-A2B8-48A20DC26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164" y="2008093"/>
            <a:ext cx="6953896" cy="4482353"/>
          </a:xfrm>
        </p:spPr>
        <p:txBody>
          <a:bodyPr>
            <a:normAutofit/>
          </a:bodyPr>
          <a:lstStyle/>
          <a:p>
            <a:r>
              <a:rPr lang="cs-CZ" dirty="0"/>
              <a:t>Čtvrtník, Mikuláš: Ochranné lhůty pro přístupnost k veřejným archiváliím a dokumentům. Komparativně-historická analýza. AČ 69/2019.</a:t>
            </a:r>
          </a:p>
          <a:p>
            <a:r>
              <a:rPr lang="cs-CZ" dirty="0"/>
              <a:t>Kunt, Miroslav – Lechner, Tomáš – Pokorný Radek: Skartační řízení elektronicky. AČ 70/2020.</a:t>
            </a:r>
          </a:p>
          <a:p>
            <a:pPr lvl="1"/>
            <a:r>
              <a:rPr lang="cs-CZ" dirty="0"/>
              <a:t>texty budou ke stažení v rámci předmětu v IS.</a:t>
            </a:r>
          </a:p>
          <a:p>
            <a:r>
              <a:rPr lang="cs-CZ" dirty="0"/>
              <a:t>Vyberte si </a:t>
            </a:r>
            <a:r>
              <a:rPr lang="cs-CZ" b="1" u="sng" dirty="0"/>
              <a:t>jeden</a:t>
            </a:r>
            <a:r>
              <a:rPr lang="cs-CZ" dirty="0"/>
              <a:t> z výše uvedených textů a napište k němu anotaci. </a:t>
            </a:r>
          </a:p>
          <a:p>
            <a:pPr lvl="1"/>
            <a:r>
              <a:rPr lang="cs-CZ" dirty="0"/>
              <a:t>anotace by měla obsahovat v hlavičce úplnou citaci a v závěru hodnocení</a:t>
            </a:r>
            <a:r>
              <a:rPr lang="cs-CZ" u="sng" dirty="0"/>
              <a:t>, tedy Váš vlastní názor na Vámi čtený text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rozsah 1-2 NS. (NS = 1 800 znaků)</a:t>
            </a:r>
          </a:p>
          <a:p>
            <a:r>
              <a:rPr lang="cs-CZ" u="sng" dirty="0"/>
              <a:t>Termín odevzdání: </a:t>
            </a:r>
            <a:r>
              <a:rPr lang="cs-CZ" b="1" u="sng" dirty="0"/>
              <a:t>31. 10. 2022</a:t>
            </a:r>
          </a:p>
          <a:p>
            <a:r>
              <a:rPr lang="cs-CZ" u="sng" dirty="0"/>
              <a:t>Způsob odevzdání: e-mailem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3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75" y="292122"/>
            <a:ext cx="8435280" cy="1324242"/>
          </a:xfrm>
        </p:spPr>
        <p:txBody>
          <a:bodyPr>
            <a:normAutofit/>
          </a:bodyPr>
          <a:lstStyle/>
          <a:p>
            <a:r>
              <a:rPr lang="cs-CZ" dirty="0"/>
              <a:t>Semestrální úkol II</a:t>
            </a:r>
            <a:br>
              <a:rPr lang="cs-CZ" dirty="0"/>
            </a:br>
            <a:r>
              <a:rPr lang="cs-CZ" sz="3600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0909" y="1616364"/>
            <a:ext cx="8100292" cy="483508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300" b="1" dirty="0"/>
              <a:t>srovnání webových informací k badatelským podmínkám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700" dirty="0"/>
              <a:t>     (otvírací doby, způsoby objednání, omezení, podmínky studia) </a:t>
            </a:r>
            <a:r>
              <a:rPr lang="cs-CZ" sz="2700" u="sng" dirty="0"/>
              <a:t>16. 11. 2022</a:t>
            </a:r>
          </a:p>
          <a:p>
            <a:pPr marL="457200" lvl="1" indent="0">
              <a:buNone/>
            </a:pPr>
            <a:r>
              <a:rPr lang="cs-CZ" sz="2500" dirty="0"/>
              <a:t>1. NA x SOA;</a:t>
            </a:r>
          </a:p>
          <a:p>
            <a:pPr marL="457200" lvl="1" indent="0">
              <a:buNone/>
            </a:pPr>
            <a:r>
              <a:rPr lang="cs-CZ" sz="2500" dirty="0"/>
              <a:t>2. AM x </a:t>
            </a:r>
            <a:r>
              <a:rPr lang="cs-CZ" sz="2500" dirty="0" err="1"/>
              <a:t>SOkA</a:t>
            </a:r>
            <a:r>
              <a:rPr lang="cs-CZ" sz="2500" dirty="0"/>
              <a:t>;</a:t>
            </a:r>
          </a:p>
          <a:p>
            <a:pPr marL="457200" lvl="1" indent="0">
              <a:buNone/>
            </a:pPr>
            <a:r>
              <a:rPr lang="cs-CZ" sz="2500" dirty="0"/>
              <a:t>3. specializované archivy x soukromé archivy;</a:t>
            </a:r>
          </a:p>
          <a:p>
            <a:r>
              <a:rPr lang="cs-CZ" sz="3300" b="1" dirty="0"/>
              <a:t>srovnání webových informací o vydávaných publikacích                      </a:t>
            </a:r>
            <a:r>
              <a:rPr lang="cs-CZ" sz="2700" dirty="0"/>
              <a:t>(množství, typy, témata) </a:t>
            </a:r>
            <a:r>
              <a:rPr lang="cs-CZ" sz="2700" u="sng" dirty="0"/>
              <a:t>23. 11. 2022</a:t>
            </a:r>
          </a:p>
          <a:p>
            <a:pPr marL="457200" lvl="1" indent="0">
              <a:buNone/>
            </a:pPr>
            <a:r>
              <a:rPr lang="cs-CZ" sz="2500" dirty="0"/>
              <a:t>4. NA x SOA;</a:t>
            </a:r>
          </a:p>
          <a:p>
            <a:pPr marL="457200" lvl="1" indent="0">
              <a:buNone/>
            </a:pPr>
            <a:r>
              <a:rPr lang="cs-CZ" sz="2500" dirty="0"/>
              <a:t>5. AM x </a:t>
            </a:r>
            <a:r>
              <a:rPr lang="cs-CZ" sz="2500" dirty="0" err="1"/>
              <a:t>SOkA</a:t>
            </a:r>
            <a:r>
              <a:rPr lang="cs-CZ" sz="2500" dirty="0"/>
              <a:t>;</a:t>
            </a:r>
          </a:p>
          <a:p>
            <a:pPr marL="457200" lvl="1" indent="0">
              <a:buNone/>
            </a:pPr>
            <a:r>
              <a:rPr lang="cs-CZ" sz="2500" dirty="0"/>
              <a:t>6. specializované archivy x soukromé archivy;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300" b="1" dirty="0"/>
              <a:t>srovnání webového zpřístupnění digitalizovaných archiválií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300" dirty="0"/>
              <a:t>	</a:t>
            </a:r>
            <a:r>
              <a:rPr lang="cs-CZ" sz="2700" dirty="0"/>
              <a:t>(typy a množství fondů, úroveň a funkčnost přístupu) </a:t>
            </a:r>
            <a:r>
              <a:rPr lang="cs-CZ" sz="2700" u="sng" dirty="0"/>
              <a:t>7. 12. 2022</a:t>
            </a:r>
          </a:p>
          <a:p>
            <a:pPr marL="457200" lvl="1" indent="0">
              <a:buNone/>
            </a:pPr>
            <a:r>
              <a:rPr lang="cs-CZ" sz="2500" dirty="0"/>
              <a:t>7. NA x SOA;</a:t>
            </a:r>
          </a:p>
          <a:p>
            <a:pPr marL="457200" lvl="1" indent="0">
              <a:buNone/>
            </a:pPr>
            <a:r>
              <a:rPr lang="cs-CZ" sz="2500" dirty="0"/>
              <a:t>8. AM x </a:t>
            </a:r>
            <a:r>
              <a:rPr lang="cs-CZ" sz="2500" dirty="0" err="1"/>
              <a:t>SOkA</a:t>
            </a:r>
            <a:r>
              <a:rPr lang="cs-CZ" sz="2500" dirty="0"/>
              <a:t>; </a:t>
            </a:r>
          </a:p>
          <a:p>
            <a:pPr marL="457200" lvl="1" indent="0">
              <a:buNone/>
            </a:pPr>
            <a:r>
              <a:rPr lang="cs-CZ" sz="2500" dirty="0"/>
              <a:t>9. specializované archivy x soukromé archivy.</a:t>
            </a:r>
          </a:p>
          <a:p>
            <a:pPr marL="457200" lvl="1" indent="0">
              <a:buNone/>
            </a:pPr>
            <a:endParaRPr lang="cs-CZ" sz="2800" b="1" u="sng" dirty="0"/>
          </a:p>
        </p:txBody>
      </p:sp>
    </p:spTree>
    <p:extLst>
      <p:ext uri="{BB962C8B-B14F-4D97-AF65-F5344CB8AC3E}">
        <p14:creationId xmlns:p14="http://schemas.microsoft.com/office/powerpoint/2010/main" val="186314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09599" y="2160590"/>
            <a:ext cx="6456219" cy="3880773"/>
          </a:xfrm>
        </p:spPr>
        <p:txBody>
          <a:bodyPr>
            <a:normAutofit/>
          </a:bodyPr>
          <a:lstStyle/>
          <a:p>
            <a:r>
              <a:rPr lang="cs-CZ" dirty="0"/>
              <a:t>Zpracujte srovnávací prezentaci na dané téma:</a:t>
            </a:r>
          </a:p>
          <a:p>
            <a:pPr lvl="1"/>
            <a:r>
              <a:rPr lang="cs-CZ" dirty="0"/>
              <a:t>v rámci zadaných skupin archivů vyberte </a:t>
            </a:r>
            <a:r>
              <a:rPr lang="cs-CZ" u="sng" dirty="0"/>
              <a:t>4 zástupce</a:t>
            </a:r>
          </a:p>
          <a:p>
            <a:pPr lvl="2"/>
            <a:r>
              <a:rPr lang="cs-CZ" dirty="0"/>
              <a:t>dohromady na jednu prezentaci (např. 2+2, 1+3, atd.)  </a:t>
            </a:r>
          </a:p>
          <a:p>
            <a:pPr lvl="1"/>
            <a:r>
              <a:rPr lang="cs-CZ" dirty="0"/>
              <a:t>a na nich doložte srovnáním úroveň určitých služeb na webových stránkách příslušných archivů,</a:t>
            </a:r>
          </a:p>
          <a:p>
            <a:pPr lvl="1"/>
            <a:r>
              <a:rPr lang="cs-CZ" dirty="0"/>
              <a:t>úkol budete </a:t>
            </a:r>
            <a:r>
              <a:rPr lang="cs-CZ" b="1" dirty="0"/>
              <a:t>prezentovat v hodině archivnictví </a:t>
            </a:r>
            <a:r>
              <a:rPr lang="cs-CZ" dirty="0"/>
              <a:t>dle v přehledu zapsaného časového určení,</a:t>
            </a:r>
          </a:p>
          <a:p>
            <a:pPr lvl="1"/>
            <a:r>
              <a:rPr lang="cs-CZ" b="1" dirty="0"/>
              <a:t>následně</a:t>
            </a:r>
            <a:r>
              <a:rPr lang="cs-CZ" dirty="0"/>
              <a:t> je třeba úkol </a:t>
            </a:r>
            <a:r>
              <a:rPr lang="cs-CZ" b="1" dirty="0"/>
              <a:t>odevzdat e-mailem.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cs-CZ" dirty="0"/>
              <a:t>Semestrální úkol III</a:t>
            </a:r>
            <a:br>
              <a:rPr lang="cs-CZ" dirty="0"/>
            </a:br>
            <a:r>
              <a:rPr lang="cs-CZ" dirty="0"/>
              <a:t>abstrakt a klíčová slova</a:t>
            </a:r>
            <a:br>
              <a:rPr lang="cs-CZ" dirty="0"/>
            </a:br>
            <a:endParaRPr lang="cs-CZ" sz="2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556792"/>
            <a:ext cx="8812088" cy="5184576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sz="3600" b="1" dirty="0" err="1"/>
              <a:t>Archivum</a:t>
            </a:r>
            <a:r>
              <a:rPr lang="cs-CZ" sz="3600" b="1" dirty="0"/>
              <a:t> </a:t>
            </a:r>
            <a:r>
              <a:rPr lang="cs-CZ" sz="3600" b="1" dirty="0" err="1"/>
              <a:t>Trebonense</a:t>
            </a:r>
            <a:r>
              <a:rPr lang="cs-CZ" sz="3600" b="1" dirty="0"/>
              <a:t> 14. </a:t>
            </a:r>
          </a:p>
          <a:p>
            <a:pPr marL="118872" indent="0">
              <a:buNone/>
            </a:pPr>
            <a:r>
              <a:rPr lang="cs-CZ" dirty="0"/>
              <a:t>Digitalizace v paměťových institucích. Třeboň 2017.</a:t>
            </a:r>
          </a:p>
          <a:p>
            <a:pPr marL="118872" indent="0">
              <a:buNone/>
            </a:pPr>
            <a:r>
              <a:rPr lang="cs-CZ" dirty="0">
                <a:hlinkClick r:id="rId2"/>
              </a:rPr>
              <a:t>https://digi.ceskearchivy.cz/347514/1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r>
              <a:rPr lang="cs-CZ" dirty="0"/>
              <a:t>Vyberte si </a:t>
            </a:r>
            <a:r>
              <a:rPr lang="cs-CZ" u="sng" dirty="0"/>
              <a:t>1</a:t>
            </a:r>
            <a:r>
              <a:rPr lang="cs-CZ" dirty="0"/>
              <a:t> česky psaný odborný </a:t>
            </a:r>
            <a:r>
              <a:rPr lang="cs-CZ" u="sng" dirty="0"/>
              <a:t>článek</a:t>
            </a:r>
            <a:r>
              <a:rPr lang="cs-CZ" dirty="0"/>
              <a:t> na téma digitalizace v archivech z výše uvedeného sborníku (z části </a:t>
            </a:r>
            <a:r>
              <a:rPr lang="cs-CZ" dirty="0" err="1"/>
              <a:t>Trebonensia</a:t>
            </a:r>
            <a:r>
              <a:rPr lang="cs-CZ" dirty="0"/>
              <a:t> nebo Varia) a napište k němu abstrakt a klíčová slova.</a:t>
            </a:r>
          </a:p>
          <a:p>
            <a:pPr lvl="1"/>
            <a:r>
              <a:rPr lang="cs-CZ" sz="2600" dirty="0"/>
              <a:t>Abstrakt</a:t>
            </a:r>
          </a:p>
          <a:p>
            <a:pPr lvl="2"/>
            <a:r>
              <a:rPr lang="cs-CZ" sz="2600" dirty="0"/>
              <a:t>shrnutí obsahu odborného textu</a:t>
            </a:r>
          </a:p>
          <a:p>
            <a:pPr lvl="2"/>
            <a:r>
              <a:rPr lang="cs-CZ" sz="2600" dirty="0"/>
              <a:t>délka: minimálně 500 znaků</a:t>
            </a:r>
          </a:p>
          <a:p>
            <a:pPr lvl="1"/>
            <a:r>
              <a:rPr lang="cs-CZ" sz="2600" dirty="0"/>
              <a:t>Klíčová slova</a:t>
            </a:r>
          </a:p>
          <a:p>
            <a:pPr lvl="2"/>
            <a:r>
              <a:rPr lang="cs-CZ" sz="2600" dirty="0"/>
              <a:t>6 klíčových slov</a:t>
            </a:r>
          </a:p>
          <a:p>
            <a:r>
              <a:rPr lang="cs-CZ" sz="3000" b="1" u="sng" dirty="0"/>
              <a:t>Termín odevzdání: 30. 11. 2022</a:t>
            </a:r>
          </a:p>
          <a:p>
            <a:r>
              <a:rPr lang="cs-CZ" sz="3000" dirty="0"/>
              <a:t>Způsob odevzdání: e-mailem</a:t>
            </a:r>
          </a:p>
        </p:txBody>
      </p:sp>
    </p:spTree>
    <p:extLst>
      <p:ext uri="{BB962C8B-B14F-4D97-AF65-F5344CB8AC3E}">
        <p14:creationId xmlns:p14="http://schemas.microsoft.com/office/powerpoint/2010/main" val="306668669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472</Words>
  <Application>Microsoft Office PowerPoint</Application>
  <PresentationFormat>Předvádění na obrazovce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Archivnictví II</vt:lpstr>
      <vt:lpstr>Archivnictví II</vt:lpstr>
      <vt:lpstr>Semestrální úkol I anotace</vt:lpstr>
      <vt:lpstr>Semestrální úkol II prezentace</vt:lpstr>
      <vt:lpstr>Prezentace</vt:lpstr>
      <vt:lpstr>Semestrální úkol III abstrakt a klíčová slova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Červená Radana (MMB)</dc:creator>
  <cp:lastModifiedBy>Radana Červená</cp:lastModifiedBy>
  <cp:revision>31</cp:revision>
  <cp:lastPrinted>2022-09-21T06:41:42Z</cp:lastPrinted>
  <dcterms:created xsi:type="dcterms:W3CDTF">2021-09-16T09:38:02Z</dcterms:created>
  <dcterms:modified xsi:type="dcterms:W3CDTF">2022-09-21T09:05:48Z</dcterms:modified>
</cp:coreProperties>
</file>