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webextensions/webextension1.xml" ContentType="application/vnd.ms-office.webextension+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 id="2147483648" r:id="rId2"/>
    <p:sldMasterId id="2147483660" r:id="rId3"/>
  </p:sldMasterIdLst>
  <p:sldIdLst>
    <p:sldId id="256" r:id="rId4"/>
    <p:sldId id="300" r:id="rId5"/>
    <p:sldId id="257" r:id="rId6"/>
    <p:sldId id="310" r:id="rId7"/>
    <p:sldId id="263" r:id="rId8"/>
    <p:sldId id="301" r:id="rId9"/>
    <p:sldId id="311" r:id="rId10"/>
    <p:sldId id="312" r:id="rId11"/>
    <p:sldId id="313" r:id="rId12"/>
    <p:sldId id="314" r:id="rId13"/>
    <p:sldId id="315" r:id="rId14"/>
    <p:sldId id="325" r:id="rId15"/>
    <p:sldId id="261" r:id="rId16"/>
    <p:sldId id="298" r:id="rId17"/>
    <p:sldId id="264" r:id="rId18"/>
    <p:sldId id="302" r:id="rId19"/>
    <p:sldId id="303" r:id="rId20"/>
    <p:sldId id="318" r:id="rId21"/>
    <p:sldId id="329" r:id="rId22"/>
    <p:sldId id="319" r:id="rId23"/>
    <p:sldId id="320" r:id="rId24"/>
    <p:sldId id="321" r:id="rId25"/>
    <p:sldId id="330" r:id="rId26"/>
    <p:sldId id="328" r:id="rId27"/>
    <p:sldId id="316" r:id="rId28"/>
    <p:sldId id="304" r:id="rId29"/>
    <p:sldId id="268" r:id="rId30"/>
    <p:sldId id="305" r:id="rId31"/>
    <p:sldId id="269" r:id="rId32"/>
    <p:sldId id="270" r:id="rId33"/>
    <p:sldId id="271" r:id="rId34"/>
    <p:sldId id="272" r:id="rId35"/>
    <p:sldId id="273" r:id="rId36"/>
    <p:sldId id="274" r:id="rId37"/>
    <p:sldId id="281" r:id="rId38"/>
    <p:sldId id="285" r:id="rId39"/>
    <p:sldId id="287" r:id="rId40"/>
    <p:sldId id="288" r:id="rId41"/>
    <p:sldId id="289" r:id="rId42"/>
    <p:sldId id="290" r:id="rId43"/>
    <p:sldId id="294" r:id="rId44"/>
    <p:sldId id="306" r:id="rId45"/>
    <p:sldId id="332" r:id="rId46"/>
    <p:sldId id="299" r:id="rId47"/>
    <p:sldId id="331" r:id="rId48"/>
    <p:sldId id="326" r:id="rId49"/>
    <p:sldId id="327" r:id="rId50"/>
    <p:sldId id="296"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5A0754-7EFE-6A64-C625-B23E943D6F07}" v="7" dt="2022-11-28T12:43:39.2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microsoft.com/office/2016/11/relationships/changesInfo" Target="changesInfos/changesInfo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microsoft.com/office/2015/10/relationships/revisionInfo" Target="revisionInfo.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i-lun Lu" userId="S::232873@muni.cz::7e28409c-c835-4e38-a668-22586f7f8966" providerId="AD" clId="Web-{925A0754-7EFE-6A64-C625-B23E943D6F07}"/>
    <pc:docChg chg="modSld">
      <pc:chgData name="Wei-lun Lu" userId="S::232873@muni.cz::7e28409c-c835-4e38-a668-22586f7f8966" providerId="AD" clId="Web-{925A0754-7EFE-6A64-C625-B23E943D6F07}" dt="2022-11-28T12:43:38.753" v="5" actId="20577"/>
      <pc:docMkLst>
        <pc:docMk/>
      </pc:docMkLst>
      <pc:sldChg chg="modSp">
        <pc:chgData name="Wei-lun Lu" userId="S::232873@muni.cz::7e28409c-c835-4e38-a668-22586f7f8966" providerId="AD" clId="Web-{925A0754-7EFE-6A64-C625-B23E943D6F07}" dt="2022-11-28T12:43:38.753" v="5" actId="20577"/>
        <pc:sldMkLst>
          <pc:docMk/>
          <pc:sldMk cId="2426933204" sldId="321"/>
        </pc:sldMkLst>
        <pc:spChg chg="mod">
          <ac:chgData name="Wei-lun Lu" userId="S::232873@muni.cz::7e28409c-c835-4e38-a668-22586f7f8966" providerId="AD" clId="Web-{925A0754-7EFE-6A64-C625-B23E943D6F07}" dt="2022-11-28T12:43:38.753" v="5" actId="20577"/>
          <ac:spMkLst>
            <pc:docMk/>
            <pc:sldMk cId="2426933204" sldId="321"/>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1A9289D-A1E5-420B-B81B-13FC44201444}" type="datetimeFigureOut">
              <a:rPr lang="en-GB" smtClean="0"/>
              <a:t>05/12/2022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23F5A4-21C5-4FEC-92F2-C1CD0AD8426E}" type="slidenum">
              <a:rPr lang="en-GB" smtClean="0"/>
              <a:t>‹#›</a:t>
            </a:fld>
            <a:endParaRPr lang="en-GB"/>
          </a:p>
        </p:txBody>
      </p:sp>
    </p:spTree>
    <p:extLst>
      <p:ext uri="{BB962C8B-B14F-4D97-AF65-F5344CB8AC3E}">
        <p14:creationId xmlns:p14="http://schemas.microsoft.com/office/powerpoint/2010/main" val="1708330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1A9289D-A1E5-420B-B81B-13FC44201444}" type="datetimeFigureOut">
              <a:rPr lang="en-GB" smtClean="0"/>
              <a:t>05/12/2022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23F5A4-21C5-4FEC-92F2-C1CD0AD8426E}" type="slidenum">
              <a:rPr lang="en-GB" smtClean="0"/>
              <a:t>‹#›</a:t>
            </a:fld>
            <a:endParaRPr lang="en-GB"/>
          </a:p>
        </p:txBody>
      </p:sp>
    </p:spTree>
    <p:extLst>
      <p:ext uri="{BB962C8B-B14F-4D97-AF65-F5344CB8AC3E}">
        <p14:creationId xmlns:p14="http://schemas.microsoft.com/office/powerpoint/2010/main" val="2274123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1A9289D-A1E5-420B-B81B-13FC44201444}" type="datetimeFigureOut">
              <a:rPr lang="en-GB" smtClean="0"/>
              <a:t>05/12/2022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23F5A4-21C5-4FEC-92F2-C1CD0AD8426E}" type="slidenum">
              <a:rPr lang="en-GB" smtClean="0"/>
              <a:t>‹#›</a:t>
            </a:fld>
            <a:endParaRPr lang="en-GB"/>
          </a:p>
        </p:txBody>
      </p:sp>
    </p:spTree>
    <p:extLst>
      <p:ext uri="{BB962C8B-B14F-4D97-AF65-F5344CB8AC3E}">
        <p14:creationId xmlns:p14="http://schemas.microsoft.com/office/powerpoint/2010/main" val="991718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06F29-389E-4B7A-93B5-77D5DB88D71B}"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367BC-B0F2-4E96-9D27-68A66F7A610C}" type="slidenum">
              <a:rPr lang="en-US" smtClean="0"/>
              <a:t>‹#›</a:t>
            </a:fld>
            <a:endParaRPr lang="en-US"/>
          </a:p>
        </p:txBody>
      </p:sp>
    </p:spTree>
    <p:extLst>
      <p:ext uri="{BB962C8B-B14F-4D97-AF65-F5344CB8AC3E}">
        <p14:creationId xmlns:p14="http://schemas.microsoft.com/office/powerpoint/2010/main" val="3272223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9AFE8FB1-0A7A-443E-AAF7-31D4FA1AA312}" type="datetimeFigureOut">
              <a:rPr lang="en-US"/>
              <a:t>12/5/2022</a:t>
            </a:fld>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1A9289D-A1E5-420B-B81B-13FC44201444}" type="datetimeFigureOut">
              <a:rPr lang="en-GB" smtClean="0"/>
              <a:t>05/12/2022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23F5A4-21C5-4FEC-92F2-C1CD0AD8426E}" type="slidenum">
              <a:rPr lang="en-GB" smtClean="0"/>
              <a:t>‹#›</a:t>
            </a:fld>
            <a:endParaRPr lang="en-GB"/>
          </a:p>
        </p:txBody>
      </p:sp>
    </p:spTree>
    <p:extLst>
      <p:ext uri="{BB962C8B-B14F-4D97-AF65-F5344CB8AC3E}">
        <p14:creationId xmlns:p14="http://schemas.microsoft.com/office/powerpoint/2010/main" val="963191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A9289D-A1E5-420B-B81B-13FC44201444}" type="datetimeFigureOut">
              <a:rPr lang="en-GB" smtClean="0"/>
              <a:t>05/12/2022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23F5A4-21C5-4FEC-92F2-C1CD0AD8426E}" type="slidenum">
              <a:rPr lang="en-GB" smtClean="0"/>
              <a:t>‹#›</a:t>
            </a:fld>
            <a:endParaRPr lang="en-GB"/>
          </a:p>
        </p:txBody>
      </p:sp>
    </p:spTree>
    <p:extLst>
      <p:ext uri="{BB962C8B-B14F-4D97-AF65-F5344CB8AC3E}">
        <p14:creationId xmlns:p14="http://schemas.microsoft.com/office/powerpoint/2010/main" val="1328659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1A9289D-A1E5-420B-B81B-13FC44201444}" type="datetimeFigureOut">
              <a:rPr lang="en-GB" smtClean="0"/>
              <a:t>05/12/2022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23F5A4-21C5-4FEC-92F2-C1CD0AD8426E}" type="slidenum">
              <a:rPr lang="en-GB" smtClean="0"/>
              <a:t>‹#›</a:t>
            </a:fld>
            <a:endParaRPr lang="en-GB"/>
          </a:p>
        </p:txBody>
      </p:sp>
    </p:spTree>
    <p:extLst>
      <p:ext uri="{BB962C8B-B14F-4D97-AF65-F5344CB8AC3E}">
        <p14:creationId xmlns:p14="http://schemas.microsoft.com/office/powerpoint/2010/main" val="3271382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1A9289D-A1E5-420B-B81B-13FC44201444}" type="datetimeFigureOut">
              <a:rPr lang="en-GB" smtClean="0"/>
              <a:t>05/12/2022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923F5A4-21C5-4FEC-92F2-C1CD0AD8426E}" type="slidenum">
              <a:rPr lang="en-GB" smtClean="0"/>
              <a:t>‹#›</a:t>
            </a:fld>
            <a:endParaRPr lang="en-GB"/>
          </a:p>
        </p:txBody>
      </p:sp>
    </p:spTree>
    <p:extLst>
      <p:ext uri="{BB962C8B-B14F-4D97-AF65-F5344CB8AC3E}">
        <p14:creationId xmlns:p14="http://schemas.microsoft.com/office/powerpoint/2010/main" val="2049503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1A9289D-A1E5-420B-B81B-13FC44201444}" type="datetimeFigureOut">
              <a:rPr lang="en-GB" smtClean="0"/>
              <a:t>05/12/2022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923F5A4-21C5-4FEC-92F2-C1CD0AD8426E}" type="slidenum">
              <a:rPr lang="en-GB" smtClean="0"/>
              <a:t>‹#›</a:t>
            </a:fld>
            <a:endParaRPr lang="en-GB"/>
          </a:p>
        </p:txBody>
      </p:sp>
    </p:spTree>
    <p:extLst>
      <p:ext uri="{BB962C8B-B14F-4D97-AF65-F5344CB8AC3E}">
        <p14:creationId xmlns:p14="http://schemas.microsoft.com/office/powerpoint/2010/main" val="3367204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A9289D-A1E5-420B-B81B-13FC44201444}" type="datetimeFigureOut">
              <a:rPr lang="en-GB" smtClean="0"/>
              <a:t>05/12/2022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923F5A4-21C5-4FEC-92F2-C1CD0AD8426E}" type="slidenum">
              <a:rPr lang="en-GB" smtClean="0"/>
              <a:t>‹#›</a:t>
            </a:fld>
            <a:endParaRPr lang="en-GB"/>
          </a:p>
        </p:txBody>
      </p:sp>
    </p:spTree>
    <p:extLst>
      <p:ext uri="{BB962C8B-B14F-4D97-AF65-F5344CB8AC3E}">
        <p14:creationId xmlns:p14="http://schemas.microsoft.com/office/powerpoint/2010/main" val="275135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A9289D-A1E5-420B-B81B-13FC44201444}" type="datetimeFigureOut">
              <a:rPr lang="en-GB" smtClean="0"/>
              <a:t>05/12/2022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23F5A4-21C5-4FEC-92F2-C1CD0AD8426E}" type="slidenum">
              <a:rPr lang="en-GB" smtClean="0"/>
              <a:t>‹#›</a:t>
            </a:fld>
            <a:endParaRPr lang="en-GB"/>
          </a:p>
        </p:txBody>
      </p:sp>
    </p:spTree>
    <p:extLst>
      <p:ext uri="{BB962C8B-B14F-4D97-AF65-F5344CB8AC3E}">
        <p14:creationId xmlns:p14="http://schemas.microsoft.com/office/powerpoint/2010/main" val="3662730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A9289D-A1E5-420B-B81B-13FC44201444}" type="datetimeFigureOut">
              <a:rPr lang="en-GB" smtClean="0"/>
              <a:t>05/12/2022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23F5A4-21C5-4FEC-92F2-C1CD0AD8426E}" type="slidenum">
              <a:rPr lang="en-GB" smtClean="0"/>
              <a:t>‹#›</a:t>
            </a:fld>
            <a:endParaRPr lang="en-GB"/>
          </a:p>
        </p:txBody>
      </p:sp>
    </p:spTree>
    <p:extLst>
      <p:ext uri="{BB962C8B-B14F-4D97-AF65-F5344CB8AC3E}">
        <p14:creationId xmlns:p14="http://schemas.microsoft.com/office/powerpoint/2010/main" val="2604953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A9289D-A1E5-420B-B81B-13FC44201444}" type="datetimeFigureOut">
              <a:rPr lang="en-GB" smtClean="0"/>
              <a:t>05/12/2022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23F5A4-21C5-4FEC-92F2-C1CD0AD8426E}" type="slidenum">
              <a:rPr lang="en-GB" smtClean="0"/>
              <a:t>‹#›</a:t>
            </a:fld>
            <a:endParaRPr lang="en-GB"/>
          </a:p>
        </p:txBody>
      </p:sp>
    </p:spTree>
    <p:extLst>
      <p:ext uri="{BB962C8B-B14F-4D97-AF65-F5344CB8AC3E}">
        <p14:creationId xmlns:p14="http://schemas.microsoft.com/office/powerpoint/2010/main" val="187612864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E06F29-389E-4B7A-93B5-77D5DB88D71B}" type="datetimeFigureOut">
              <a:rPr lang="en-US" smtClean="0"/>
              <a:t>12/5/2022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1367BC-B0F2-4E96-9D27-68A66F7A610C}" type="slidenum">
              <a:rPr lang="en-US" smtClean="0"/>
              <a:t>‹#›</a:t>
            </a:fld>
            <a:endParaRPr lang="en-US"/>
          </a:p>
        </p:txBody>
      </p:sp>
    </p:spTree>
    <p:extLst>
      <p:ext uri="{BB962C8B-B14F-4D97-AF65-F5344CB8AC3E}">
        <p14:creationId xmlns:p14="http://schemas.microsoft.com/office/powerpoint/2010/main" val="3619591814"/>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1" y="274638"/>
            <a:ext cx="9146380" cy="1020762"/>
          </a:xfrm>
          <a:prstGeom prst="rect">
            <a:avLst/>
          </a:prstGeom>
        </p:spPr>
        <p:txBody>
          <a:bodyPr vert="horz" lIns="91440" tIns="45720" rIns="91440" bIns="45720" rtlCol="0" anchor="b">
            <a:normAutofit/>
          </a:bodyPr>
          <a:lstStyle/>
          <a:p>
            <a:r>
              <a:rPr lang="cs-CZ"/>
              <a:t>Kliknutím lze upravit styl.</a:t>
            </a:r>
            <a:endParaRPr/>
          </a:p>
        </p:txBody>
      </p:sp>
      <p:sp>
        <p:nvSpPr>
          <p:cNvPr id="3" name="Text Placeholder 2"/>
          <p:cNvSpPr>
            <a:spLocks noGrp="1"/>
          </p:cNvSpPr>
          <p:nvPr>
            <p:ph type="body" idx="1"/>
          </p:nvPr>
        </p:nvSpPr>
        <p:spPr>
          <a:xfrm>
            <a:off x="1522811" y="1905000"/>
            <a:ext cx="9146382" cy="4267200"/>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dirty="0"/>
          </a:p>
        </p:txBody>
      </p:sp>
      <p:sp>
        <p:nvSpPr>
          <p:cNvPr id="5" name="Footer Placeholder 4"/>
          <p:cNvSpPr>
            <a:spLocks noGrp="1"/>
          </p:cNvSpPr>
          <p:nvPr>
            <p:ph type="ftr" sz="quarter" idx="3"/>
          </p:nvPr>
        </p:nvSpPr>
        <p:spPr>
          <a:xfrm>
            <a:off x="1522810" y="6400801"/>
            <a:ext cx="6326246" cy="2762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077716" y="6400801"/>
            <a:ext cx="1244183"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9AFE8FB1-0A7A-443E-AAF7-31D4FA1AA312}" type="datetimeFigureOut">
              <a:rPr lang="en-US" smtClean="0"/>
              <a:pPr/>
              <a:t>12/5/2022</a:t>
            </a:fld>
            <a:endParaRPr lang="en-US" dirty="0"/>
          </a:p>
        </p:txBody>
      </p:sp>
      <p:sp>
        <p:nvSpPr>
          <p:cNvPr id="6" name="Slide Number Placeholder 5"/>
          <p:cNvSpPr>
            <a:spLocks noGrp="1"/>
          </p:cNvSpPr>
          <p:nvPr>
            <p:ph type="sldNum" sz="quarter" idx="4"/>
          </p:nvPr>
        </p:nvSpPr>
        <p:spPr>
          <a:xfrm>
            <a:off x="9525893" y="6400801"/>
            <a:ext cx="1143300"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hyperlink" Target="https://www.ted.com/talks/keith_chen_could_your_language_affect_your_ability_to_save_money"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u6eXw0AAKZ8"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www.ted.com/talks/keith_chen_could_your_language_affect_your_ability_to_save_money" TargetMode="External"/><Relationship Id="rId2" Type="http://schemas.openxmlformats.org/officeDocument/2006/relationships/hyperlink" Target="https://www.youtube.com/watch?v=M-ymanHajN8"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1/relationships/webextension" Target="../webextensions/webextension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is.muni.cz/auth/el/phil/podzim2022/ARTS001/um/Boroditsky_2010_WSJ_lost_in_translation.pdf" TargetMode="External"/><Relationship Id="rId2" Type="http://schemas.openxmlformats.org/officeDocument/2006/relationships/hyperlink" Target="https://www.youtube.com/watch?v=mUjHE0feqFc"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12.xml"/><Relationship Id="rId4" Type="http://schemas.openxmlformats.org/officeDocument/2006/relationships/image" Target="../media/image34.jpg"/></Relationships>
</file>

<file path=ppt/slides/_rels/slide4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12.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5.jp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925" y="1122363"/>
            <a:ext cx="11858625" cy="2387600"/>
          </a:xfrm>
        </p:spPr>
        <p:txBody>
          <a:bodyPr>
            <a:normAutofit/>
          </a:bodyPr>
          <a:lstStyle/>
          <a:p>
            <a:r>
              <a:rPr lang="en-US" sz="4000" dirty="0"/>
              <a:t>Understanding the Human Mind: </a:t>
            </a:r>
            <a:br>
              <a:rPr lang="en-US" sz="4000" dirty="0"/>
            </a:br>
            <a:r>
              <a:rPr lang="en-US" sz="4000" dirty="0"/>
              <a:t>Cognitive Approaches to Linguistic and Cultural Diversity </a:t>
            </a:r>
            <a:endParaRPr lang="en-GB" sz="4000" dirty="0"/>
          </a:p>
        </p:txBody>
      </p:sp>
      <p:sp>
        <p:nvSpPr>
          <p:cNvPr id="3" name="Subtitle 2"/>
          <p:cNvSpPr>
            <a:spLocks noGrp="1"/>
          </p:cNvSpPr>
          <p:nvPr>
            <p:ph type="subTitle" idx="1"/>
          </p:nvPr>
        </p:nvSpPr>
        <p:spPr>
          <a:xfrm>
            <a:off x="1524000" y="4174836"/>
            <a:ext cx="9144000" cy="1082964"/>
          </a:xfrm>
        </p:spPr>
        <p:txBody>
          <a:bodyPr>
            <a:normAutofit fontScale="92500" lnSpcReduction="20000"/>
          </a:bodyPr>
          <a:lstStyle/>
          <a:p>
            <a:endParaRPr lang="en-US" dirty="0"/>
          </a:p>
          <a:p>
            <a:r>
              <a:rPr lang="en-US" dirty="0"/>
              <a:t>Wei-lun Lu </a:t>
            </a:r>
            <a:r>
              <a:rPr lang="zh-TW" altLang="en-US" dirty="0"/>
              <a:t>呂維倫</a:t>
            </a:r>
            <a:endParaRPr lang="en-US" dirty="0"/>
          </a:p>
          <a:p>
            <a:r>
              <a:rPr lang="en-US" dirty="0"/>
              <a:t>Masaryk University</a:t>
            </a:r>
            <a:endParaRPr lang="en-GB" dirty="0"/>
          </a:p>
        </p:txBody>
      </p:sp>
    </p:spTree>
    <p:extLst>
      <p:ext uri="{BB962C8B-B14F-4D97-AF65-F5344CB8AC3E}">
        <p14:creationId xmlns:p14="http://schemas.microsoft.com/office/powerpoint/2010/main" val="2406973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7C2A6C8F-7CA6-4F4D-BC1B-12A78CE60E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6868" y="2297092"/>
            <a:ext cx="2636525" cy="760759"/>
          </a:xfrm>
          <a:prstGeom prst="rect">
            <a:avLst/>
          </a:prstGeom>
        </p:spPr>
      </p:pic>
      <p:pic>
        <p:nvPicPr>
          <p:cNvPr id="12" name="Obrázek 11">
            <a:extLst>
              <a:ext uri="{FF2B5EF4-FFF2-40B4-BE49-F238E27FC236}">
                <a16:creationId xmlns:a16="http://schemas.microsoft.com/office/drawing/2014/main" id="{ED4FB27C-DE89-49C2-A056-6448CF3BD1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374" y="2204865"/>
            <a:ext cx="2931965" cy="640907"/>
          </a:xfrm>
          <a:prstGeom prst="rect">
            <a:avLst/>
          </a:prstGeom>
        </p:spPr>
      </p:pic>
      <p:pic>
        <p:nvPicPr>
          <p:cNvPr id="4" name="Obrázek 3">
            <a:extLst>
              <a:ext uri="{FF2B5EF4-FFF2-40B4-BE49-F238E27FC236}">
                <a16:creationId xmlns:a16="http://schemas.microsoft.com/office/drawing/2014/main" id="{598718B0-C033-4E3E-9743-D1809F4CB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2193" y="167047"/>
            <a:ext cx="3147732" cy="3288799"/>
          </a:xfrm>
          <a:prstGeom prst="rect">
            <a:avLst/>
          </a:prstGeom>
        </p:spPr>
      </p:pic>
      <p:pic>
        <p:nvPicPr>
          <p:cNvPr id="8" name="Obrázek 7">
            <a:extLst>
              <a:ext uri="{FF2B5EF4-FFF2-40B4-BE49-F238E27FC236}">
                <a16:creationId xmlns:a16="http://schemas.microsoft.com/office/drawing/2014/main" id="{86867D19-6316-4EE0-9231-281692A2E5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2225" y="3079554"/>
            <a:ext cx="5133835" cy="2880320"/>
          </a:xfrm>
          <a:prstGeom prst="rect">
            <a:avLst/>
          </a:prstGeom>
        </p:spPr>
      </p:pic>
      <p:pic>
        <p:nvPicPr>
          <p:cNvPr id="11" name="Obrázek 10">
            <a:extLst>
              <a:ext uri="{FF2B5EF4-FFF2-40B4-BE49-F238E27FC236}">
                <a16:creationId xmlns:a16="http://schemas.microsoft.com/office/drawing/2014/main" id="{24961886-189B-4AC1-93F8-C5875CD5CD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88288" y="3455846"/>
            <a:ext cx="1473016" cy="1930159"/>
          </a:xfrm>
          <a:prstGeom prst="rect">
            <a:avLst/>
          </a:prstGeom>
        </p:spPr>
      </p:pic>
      <p:sp>
        <p:nvSpPr>
          <p:cNvPr id="2" name="TextovéPole 1">
            <a:extLst>
              <a:ext uri="{FF2B5EF4-FFF2-40B4-BE49-F238E27FC236}">
                <a16:creationId xmlns:a16="http://schemas.microsoft.com/office/drawing/2014/main" id="{46C8EBA5-4AB8-4D20-9CD4-47BC8E07CC53}"/>
              </a:ext>
            </a:extLst>
          </p:cNvPr>
          <p:cNvSpPr txBox="1"/>
          <p:nvPr/>
        </p:nvSpPr>
        <p:spPr>
          <a:xfrm>
            <a:off x="4001339" y="5692109"/>
            <a:ext cx="1640193" cy="535531"/>
          </a:xfrm>
          <a:prstGeom prst="rect">
            <a:avLst/>
          </a:prstGeom>
          <a:noFill/>
        </p:spPr>
        <p:txBody>
          <a:bodyPr wrap="square" rtlCol="0">
            <a:spAutoFit/>
          </a:bodyPr>
          <a:lstStyle/>
          <a:p>
            <a:pPr>
              <a:lnSpc>
                <a:spcPct val="90000"/>
              </a:lnSpc>
            </a:pPr>
            <a:r>
              <a:rPr lang="cs-CZ" sz="3200" dirty="0"/>
              <a:t>hlemýžď</a:t>
            </a:r>
            <a:endParaRPr lang="en-US" sz="3200" dirty="0"/>
          </a:p>
        </p:txBody>
      </p:sp>
      <p:sp>
        <p:nvSpPr>
          <p:cNvPr id="3" name="TextovéPole 2">
            <a:extLst>
              <a:ext uri="{FF2B5EF4-FFF2-40B4-BE49-F238E27FC236}">
                <a16:creationId xmlns:a16="http://schemas.microsoft.com/office/drawing/2014/main" id="{286AE431-4BDE-4F63-B794-45E091A706F5}"/>
              </a:ext>
            </a:extLst>
          </p:cNvPr>
          <p:cNvSpPr txBox="1"/>
          <p:nvPr/>
        </p:nvSpPr>
        <p:spPr>
          <a:xfrm>
            <a:off x="7032104" y="5692108"/>
            <a:ext cx="1479892" cy="535531"/>
          </a:xfrm>
          <a:prstGeom prst="rect">
            <a:avLst/>
          </a:prstGeom>
          <a:noFill/>
        </p:spPr>
        <p:txBody>
          <a:bodyPr wrap="square" rtlCol="0">
            <a:spAutoFit/>
          </a:bodyPr>
          <a:lstStyle/>
          <a:p>
            <a:pPr>
              <a:lnSpc>
                <a:spcPct val="90000"/>
              </a:lnSpc>
            </a:pPr>
            <a:r>
              <a:rPr lang="cs-CZ" sz="3200" dirty="0" err="1"/>
              <a:t>cochlea</a:t>
            </a:r>
            <a:endParaRPr lang="en-US" sz="3200" dirty="0"/>
          </a:p>
        </p:txBody>
      </p:sp>
    </p:spTree>
    <p:extLst>
      <p:ext uri="{BB962C8B-B14F-4D97-AF65-F5344CB8AC3E}">
        <p14:creationId xmlns:p14="http://schemas.microsoft.com/office/powerpoint/2010/main" val="131531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59BD6-676F-4C33-9C85-C2616ACBC40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104EB4C-DFCD-4938-946D-B260A90584FE}"/>
              </a:ext>
            </a:extLst>
          </p:cNvPr>
          <p:cNvSpPr>
            <a:spLocks noGrp="1"/>
          </p:cNvSpPr>
          <p:nvPr>
            <p:ph idx="1"/>
          </p:nvPr>
        </p:nvSpPr>
        <p:spPr/>
        <p:txBody>
          <a:bodyPr/>
          <a:lstStyle/>
          <a:p>
            <a:r>
              <a:rPr lang="en-US" dirty="0"/>
              <a:t>Now use any bi-lingual resources available to you and try to identify 2-3 pairs of counterparts in different languages. Be ready to justify your choice. (3-5 min)</a:t>
            </a:r>
          </a:p>
          <a:p>
            <a:endParaRPr lang="en-US" dirty="0"/>
          </a:p>
          <a:p>
            <a:r>
              <a:rPr lang="en-US" dirty="0"/>
              <a:t>In groups of 3 people, show each other your findings and discuss. When you discuss, please state whether you agree with your partner’s analysis and why (not). (3-5 min)</a:t>
            </a:r>
          </a:p>
        </p:txBody>
      </p:sp>
    </p:spTree>
    <p:extLst>
      <p:ext uri="{BB962C8B-B14F-4D97-AF65-F5344CB8AC3E}">
        <p14:creationId xmlns:p14="http://schemas.microsoft.com/office/powerpoint/2010/main" val="276683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B081D-160A-4986-8DAE-22B089E19B50}"/>
              </a:ext>
            </a:extLst>
          </p:cNvPr>
          <p:cNvSpPr>
            <a:spLocks noGrp="1"/>
          </p:cNvSpPr>
          <p:nvPr>
            <p:ph type="title"/>
          </p:nvPr>
        </p:nvSpPr>
        <p:spPr/>
        <p:txBody>
          <a:bodyPr/>
          <a:lstStyle/>
          <a:p>
            <a:r>
              <a:rPr lang="en-US" dirty="0"/>
              <a:t>Lesson plans (W10-11)</a:t>
            </a:r>
          </a:p>
        </p:txBody>
      </p:sp>
      <p:sp>
        <p:nvSpPr>
          <p:cNvPr id="3" name="Content Placeholder 2">
            <a:extLst>
              <a:ext uri="{FF2B5EF4-FFF2-40B4-BE49-F238E27FC236}">
                <a16:creationId xmlns:a16="http://schemas.microsoft.com/office/drawing/2014/main" id="{F3F2E53F-7368-4990-BD6B-B90B6B641B4B}"/>
              </a:ext>
            </a:extLst>
          </p:cNvPr>
          <p:cNvSpPr>
            <a:spLocks noGrp="1"/>
          </p:cNvSpPr>
          <p:nvPr>
            <p:ph idx="1"/>
          </p:nvPr>
        </p:nvSpPr>
        <p:spPr/>
        <p:txBody>
          <a:bodyPr>
            <a:normAutofit fontScale="85000" lnSpcReduction="20000"/>
          </a:bodyPr>
          <a:lstStyle/>
          <a:p>
            <a:r>
              <a:rPr lang="en-US" dirty="0"/>
              <a:t>In W10, we covered:</a:t>
            </a:r>
          </a:p>
          <a:p>
            <a:pPr lvl="1"/>
            <a:r>
              <a:rPr lang="en-US" dirty="0"/>
              <a:t>How </a:t>
            </a:r>
            <a:r>
              <a:rPr lang="en-US" altLang="zh-TW" dirty="0"/>
              <a:t>professional</a:t>
            </a:r>
            <a:r>
              <a:rPr lang="en-US" dirty="0"/>
              <a:t> communication </a:t>
            </a:r>
            <a:r>
              <a:rPr lang="en-US" altLang="zh-TW" dirty="0"/>
              <a:t>varies across languages</a:t>
            </a:r>
          </a:p>
          <a:p>
            <a:pPr lvl="2"/>
            <a:r>
              <a:rPr lang="en-US" altLang="zh-TW" dirty="0"/>
              <a:t>Linguistic structure</a:t>
            </a:r>
          </a:p>
          <a:p>
            <a:pPr lvl="2"/>
            <a:r>
              <a:rPr lang="en-US" altLang="zh-TW" dirty="0"/>
              <a:t>Cultural tendency</a:t>
            </a:r>
            <a:endParaRPr lang="en-US" dirty="0"/>
          </a:p>
          <a:p>
            <a:pPr lvl="1"/>
            <a:r>
              <a:rPr lang="en-US" dirty="0"/>
              <a:t>Lexical differences across languages </a:t>
            </a:r>
          </a:p>
          <a:p>
            <a:pPr lvl="1"/>
            <a:r>
              <a:rPr lang="en-US" dirty="0"/>
              <a:t>Whether I behave differently when speaking different languages?</a:t>
            </a:r>
          </a:p>
          <a:p>
            <a:pPr marL="0" indent="0">
              <a:buNone/>
            </a:pPr>
            <a:endParaRPr lang="en-US" dirty="0"/>
          </a:p>
          <a:p>
            <a:r>
              <a:rPr lang="en-US" dirty="0"/>
              <a:t>In W11: </a:t>
            </a:r>
          </a:p>
          <a:p>
            <a:pPr lvl="1"/>
            <a:r>
              <a:rPr lang="en-US" altLang="zh-TW" dirty="0"/>
              <a:t>Debates</a:t>
            </a:r>
            <a:r>
              <a:rPr lang="en-US" dirty="0"/>
              <a:t> o</a:t>
            </a:r>
            <a:r>
              <a:rPr lang="en-US" altLang="zh-TW" dirty="0"/>
              <a:t>n</a:t>
            </a:r>
            <a:r>
              <a:rPr lang="en-US" dirty="0"/>
              <a:t> “different languages, different thoughts/</a:t>
            </a:r>
            <a:r>
              <a:rPr lang="en-US" altLang="zh-TW" dirty="0"/>
              <a:t>behaviors</a:t>
            </a:r>
            <a:r>
              <a:rPr lang="en-US" dirty="0"/>
              <a:t>”</a:t>
            </a:r>
          </a:p>
          <a:p>
            <a:pPr lvl="1"/>
            <a:r>
              <a:rPr lang="en-US" dirty="0"/>
              <a:t>Empirical res</a:t>
            </a:r>
            <a:r>
              <a:rPr lang="en-US" altLang="zh-TW" dirty="0"/>
              <a:t>ea</a:t>
            </a:r>
            <a:r>
              <a:rPr lang="en-US" dirty="0"/>
              <a:t>rch </a:t>
            </a:r>
          </a:p>
          <a:p>
            <a:endParaRPr lang="en-US" dirty="0"/>
          </a:p>
          <a:p>
            <a:r>
              <a:rPr lang="en-US" dirty="0"/>
              <a:t>This week </a:t>
            </a:r>
            <a:r>
              <a:rPr lang="en-US" dirty="0" err="1"/>
              <a:t>i</a:t>
            </a:r>
            <a:r>
              <a:rPr lang="en-GB" dirty="0"/>
              <a:t>n </a:t>
            </a:r>
            <a:r>
              <a:rPr lang="en-US" altLang="zh-TW" i="1" dirty="0" err="1"/>
              <a:t>kavárna</a:t>
            </a:r>
            <a:r>
              <a:rPr lang="en-GB" dirty="0"/>
              <a:t> (10 min): </a:t>
            </a:r>
          </a:p>
          <a:p>
            <a:pPr lvl="1"/>
            <a:r>
              <a:rPr lang="en-GB" dirty="0">
                <a:hlinkClick r:id="rId2"/>
              </a:rPr>
              <a:t>How tense(s) in your language impacts your savings and health</a:t>
            </a:r>
            <a:endParaRPr lang="en-GB" dirty="0"/>
          </a:p>
          <a:p>
            <a:endParaRPr lang="en-US" dirty="0"/>
          </a:p>
        </p:txBody>
      </p:sp>
    </p:spTree>
    <p:extLst>
      <p:ext uri="{BB962C8B-B14F-4D97-AF65-F5344CB8AC3E}">
        <p14:creationId xmlns:p14="http://schemas.microsoft.com/office/powerpoint/2010/main" val="417479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500"/>
                                        <p:tgtEl>
                                          <p:spTgt spid="3">
                                            <p:txEl>
                                              <p:pRg st="11" end="1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fade">
                                      <p:cBhvr>
                                        <p:cTn id="43"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languages, different devices</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51504" y="245390"/>
            <a:ext cx="2395330" cy="2890916"/>
          </a:xfrm>
        </p:spPr>
      </p:pic>
      <p:sp>
        <p:nvSpPr>
          <p:cNvPr id="5" name="Content Placeholder 2"/>
          <p:cNvSpPr txBox="1">
            <a:spLocks/>
          </p:cNvSpPr>
          <p:nvPr/>
        </p:nvSpPr>
        <p:spPr>
          <a:xfrm>
            <a:off x="245166" y="1825624"/>
            <a:ext cx="9102034" cy="48901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Benjamin Lee Whorf </a:t>
            </a:r>
          </a:p>
          <a:p>
            <a:r>
              <a:rPr lang="en-US" dirty="0"/>
              <a:t>Hopi TIME debate, starting from:</a:t>
            </a:r>
          </a:p>
          <a:p>
            <a:pPr marL="0" indent="0">
              <a:buNone/>
            </a:pPr>
            <a:r>
              <a:rPr lang="en-US" dirty="0"/>
              <a:t>Whorf, </a:t>
            </a:r>
            <a:r>
              <a:rPr lang="en-US" dirty="0" err="1"/>
              <a:t>Bejamin</a:t>
            </a:r>
            <a:r>
              <a:rPr lang="en-US" dirty="0"/>
              <a:t> L. 1944. </a:t>
            </a:r>
            <a:r>
              <a:rPr lang="en-GB" dirty="0"/>
              <a:t>The relation of habitual thought and behaviour to language. </a:t>
            </a:r>
            <a:r>
              <a:rPr lang="en-GB" i="1" dirty="0"/>
              <a:t>ETC: A Review of General Semantics</a:t>
            </a:r>
            <a:r>
              <a:rPr lang="en-GB" dirty="0"/>
              <a:t> 1(4): 197-215.</a:t>
            </a:r>
          </a:p>
          <a:p>
            <a:endParaRPr lang="en-US" dirty="0"/>
          </a:p>
          <a:p>
            <a:r>
              <a:rPr lang="en-GB" dirty="0"/>
              <a:t>Question(s) ask</a:t>
            </a:r>
            <a:r>
              <a:rPr lang="en-US" altLang="zh-TW" dirty="0"/>
              <a:t>ed</a:t>
            </a:r>
            <a:r>
              <a:rPr lang="en-GB" dirty="0"/>
              <a:t>: (1) “Are our own concepts of ‘time,’ ‘space,’ and ‘matter’ given in substantially the same form by experience to all men, or are they in part conditioned by the structure of particular languages?” (Whorf 1944: 201)</a:t>
            </a:r>
          </a:p>
          <a:p>
            <a:endParaRPr lang="en-US" dirty="0"/>
          </a:p>
        </p:txBody>
      </p:sp>
      <p:sp>
        <p:nvSpPr>
          <p:cNvPr id="3" name="Rectangle: Rounded Corners 2">
            <a:extLst>
              <a:ext uri="{FF2B5EF4-FFF2-40B4-BE49-F238E27FC236}">
                <a16:creationId xmlns:a16="http://schemas.microsoft.com/office/drawing/2014/main" id="{A6A636E3-9D4A-4D7D-9F5D-A68D4DC7DB5F}"/>
              </a:ext>
            </a:extLst>
          </p:cNvPr>
          <p:cNvSpPr/>
          <p:nvPr/>
        </p:nvSpPr>
        <p:spPr>
          <a:xfrm>
            <a:off x="7535545" y="4707572"/>
            <a:ext cx="885825" cy="314325"/>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347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and thinking</a:t>
            </a:r>
            <a:endParaRPr lang="en-GB" dirty="0"/>
          </a:p>
        </p:txBody>
      </p:sp>
      <p:sp>
        <p:nvSpPr>
          <p:cNvPr id="3" name="Content Placeholder 2"/>
          <p:cNvSpPr>
            <a:spLocks noGrp="1"/>
          </p:cNvSpPr>
          <p:nvPr>
            <p:ph idx="1"/>
          </p:nvPr>
        </p:nvSpPr>
        <p:spPr/>
        <p:txBody>
          <a:bodyPr>
            <a:normAutofit lnSpcReduction="10000"/>
          </a:bodyPr>
          <a:lstStyle/>
          <a:p>
            <a:r>
              <a:rPr lang="en-GB" dirty="0"/>
              <a:t>“The three-tense system of SAE verbs </a:t>
            </a:r>
            <a:r>
              <a:rPr lang="en-GB" dirty="0" err="1"/>
              <a:t>colors</a:t>
            </a:r>
            <a:r>
              <a:rPr lang="en-GB" dirty="0"/>
              <a:t> all our thinking about time.” (Whorf 1944: 204; SAE for Standard Average European)</a:t>
            </a:r>
          </a:p>
          <a:p>
            <a:endParaRPr lang="en-GB" dirty="0"/>
          </a:p>
          <a:p>
            <a:r>
              <a:rPr lang="en-GB" dirty="0"/>
              <a:t>In Hopi however all phase terms, like summer, morning, etc., are not nouns but a kind of </a:t>
            </a:r>
            <a:r>
              <a:rPr lang="en-GB" dirty="0">
                <a:highlight>
                  <a:srgbClr val="FFFF00"/>
                </a:highlight>
              </a:rPr>
              <a:t>adverb</a:t>
            </a:r>
            <a:r>
              <a:rPr lang="en-GB" dirty="0"/>
              <a:t>, to use the nearest SAE analogy. They are a formal part of speech by themselves, distinct from nouns, verbs, and even other Hopi 'adverbs.' Such a word is not a case form or a locative pattern, like 'des Abends' or 'in the morning.' It contains no morpheme like one of 'in the house' or 'at the tree.’… One does not say ' this summer,' but 'summer now' or 'summer recently’. (Whorf 1944: 203-204)</a:t>
            </a:r>
          </a:p>
        </p:txBody>
      </p:sp>
    </p:spTree>
    <p:extLst>
      <p:ext uri="{BB962C8B-B14F-4D97-AF65-F5344CB8AC3E}">
        <p14:creationId xmlns:p14="http://schemas.microsoft.com/office/powerpoint/2010/main" val="338723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Malotki’s</a:t>
            </a:r>
            <a:r>
              <a:rPr lang="en-US" dirty="0"/>
              <a:t> </a:t>
            </a:r>
            <a:r>
              <a:rPr lang="en-US" i="1" dirty="0"/>
              <a:t>Hopi Time </a:t>
            </a:r>
            <a:r>
              <a:rPr lang="en-US" dirty="0"/>
              <a:t>(1983)</a:t>
            </a:r>
            <a:endParaRPr lang="en-GB" dirty="0"/>
          </a:p>
        </p:txBody>
      </p:sp>
      <p:sp>
        <p:nvSpPr>
          <p:cNvPr id="3" name="Content Placeholder 2"/>
          <p:cNvSpPr>
            <a:spLocks noGrp="1"/>
          </p:cNvSpPr>
          <p:nvPr>
            <p:ph idx="1"/>
          </p:nvPr>
        </p:nvSpPr>
        <p:spPr>
          <a:xfrm>
            <a:off x="609600" y="1825625"/>
            <a:ext cx="9042400" cy="4963102"/>
          </a:xfrm>
        </p:spPr>
        <p:txBody>
          <a:bodyPr>
            <a:normAutofit fontScale="85000" lnSpcReduction="20000"/>
          </a:bodyPr>
          <a:lstStyle/>
          <a:p>
            <a:r>
              <a:rPr lang="en-GB" dirty="0" err="1"/>
              <a:t>Malotki</a:t>
            </a:r>
            <a:r>
              <a:rPr lang="en-GB" dirty="0"/>
              <a:t>, Ekkehart (1983). </a:t>
            </a:r>
            <a:r>
              <a:rPr lang="en-GB" i="1" dirty="0"/>
              <a:t>Hopi Time: A Linguistic Analysis of the Temporal Concepts in the Hopi Language</a:t>
            </a:r>
            <a:r>
              <a:rPr lang="en-GB" dirty="0"/>
              <a:t>. Berlin: Mouton.</a:t>
            </a:r>
          </a:p>
          <a:p>
            <a:endParaRPr lang="en-US" dirty="0"/>
          </a:p>
          <a:p>
            <a:r>
              <a:rPr lang="en-US" dirty="0"/>
              <a:t>Hopi contains:</a:t>
            </a:r>
          </a:p>
          <a:p>
            <a:pPr lvl="1"/>
            <a:r>
              <a:rPr lang="en-GB" dirty="0"/>
              <a:t>temporal adverbs, </a:t>
            </a:r>
          </a:p>
          <a:p>
            <a:pPr lvl="1"/>
            <a:r>
              <a:rPr lang="en-GB" dirty="0"/>
              <a:t>time units,</a:t>
            </a:r>
          </a:p>
          <a:p>
            <a:pPr lvl="1"/>
            <a:r>
              <a:rPr lang="en-GB" dirty="0"/>
              <a:t>time counting practices such as the Hopi calendar, etc.</a:t>
            </a:r>
            <a:endParaRPr lang="en-US" dirty="0"/>
          </a:p>
          <a:p>
            <a:endParaRPr lang="en-US" dirty="0"/>
          </a:p>
          <a:p>
            <a:r>
              <a:rPr lang="en-US" dirty="0"/>
              <a:t>Considers Whorf’s analysis erroneous, and argues:</a:t>
            </a:r>
          </a:p>
          <a:p>
            <a:pPr lvl="1"/>
            <a:r>
              <a:rPr lang="en-GB" dirty="0"/>
              <a:t>that the Hopi language has an abundance of terms, words and constructions that refer to time,</a:t>
            </a:r>
          </a:p>
          <a:p>
            <a:pPr lvl="1"/>
            <a:r>
              <a:rPr lang="en-GB" dirty="0"/>
              <a:t>that the Hopi do cognitively conceptualize time in analogy with physical space, using spatial metaphors to describe durations and units of time,</a:t>
            </a:r>
          </a:p>
          <a:p>
            <a:pPr lvl="1"/>
            <a:r>
              <a:rPr lang="en-GB" dirty="0"/>
              <a:t>and that the English and Hopi systems of tense are different since the English system distinguishes past from non-past, whereas Hopi distinguishes future from non-future.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8600" y="0"/>
            <a:ext cx="3747654" cy="3747654"/>
          </a:xfrm>
          <a:prstGeom prst="rect">
            <a:avLst/>
          </a:prstGeom>
        </p:spPr>
      </p:pic>
    </p:spTree>
    <p:extLst>
      <p:ext uri="{BB962C8B-B14F-4D97-AF65-F5344CB8AC3E}">
        <p14:creationId xmlns:p14="http://schemas.microsoft.com/office/powerpoint/2010/main" val="180066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summary of the Hopi time debate</a:t>
            </a:r>
            <a:endParaRPr lang="en-GB" dirty="0"/>
          </a:p>
        </p:txBody>
      </p:sp>
      <p:sp>
        <p:nvSpPr>
          <p:cNvPr id="3" name="Content Placeholder 2"/>
          <p:cNvSpPr>
            <a:spLocks noGrp="1"/>
          </p:cNvSpPr>
          <p:nvPr>
            <p:ph idx="1"/>
          </p:nvPr>
        </p:nvSpPr>
        <p:spPr/>
        <p:txBody>
          <a:bodyPr>
            <a:normAutofit/>
          </a:bodyPr>
          <a:lstStyle/>
          <a:p>
            <a:r>
              <a:rPr lang="en-GB" dirty="0">
                <a:hlinkClick r:id="rId2"/>
              </a:rPr>
              <a:t>https://www.youtube.com/watch?v=u6eXw0AAKZ8</a:t>
            </a:r>
            <a:endParaRPr lang="en-US" dirty="0"/>
          </a:p>
          <a:p>
            <a:endParaRPr lang="en-US" dirty="0"/>
          </a:p>
        </p:txBody>
      </p:sp>
    </p:spTree>
    <p:extLst>
      <p:ext uri="{BB962C8B-B14F-4D97-AF65-F5344CB8AC3E}">
        <p14:creationId xmlns:p14="http://schemas.microsoft.com/office/powerpoint/2010/main" val="269986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Remaining issues of the debate</a:t>
            </a:r>
            <a:endParaRPr lang="en-GB" dirty="0"/>
          </a:p>
        </p:txBody>
      </p:sp>
      <p:sp>
        <p:nvSpPr>
          <p:cNvPr id="3" name="Content Placeholder 2"/>
          <p:cNvSpPr>
            <a:spLocks noGrp="1"/>
          </p:cNvSpPr>
          <p:nvPr>
            <p:ph idx="1"/>
          </p:nvPr>
        </p:nvSpPr>
        <p:spPr/>
        <p:txBody>
          <a:bodyPr>
            <a:normAutofit lnSpcReduction="10000"/>
          </a:bodyPr>
          <a:lstStyle/>
          <a:p>
            <a:r>
              <a:rPr lang="en-GB" dirty="0"/>
              <a:t>Question(s) to ask: (1) “Are our own concepts of ‘time,’ ‘space,’ and ‘matter’ given in substantially the same form by experience to all men, or are they in part conditioned by the structure of particular languages?” (Whorf 1944: 201)</a:t>
            </a:r>
          </a:p>
          <a:p>
            <a:endParaRPr lang="en-US" dirty="0"/>
          </a:p>
          <a:p>
            <a:r>
              <a:rPr lang="en-US" dirty="0"/>
              <a:t>The possibility that Hopi may/does have a tense marking system does not invalidate Whorf’s initial question!</a:t>
            </a:r>
          </a:p>
          <a:p>
            <a:endParaRPr lang="en-US" dirty="0"/>
          </a:p>
          <a:p>
            <a:r>
              <a:rPr lang="en-US" altLang="zh-TW" dirty="0"/>
              <a:t>Can we find more ways to test Whorf’s idea about TIME using a speeded behavioral task?</a:t>
            </a:r>
            <a:endParaRPr lang="en-US" dirty="0"/>
          </a:p>
        </p:txBody>
      </p:sp>
    </p:spTree>
    <p:extLst>
      <p:ext uri="{BB962C8B-B14F-4D97-AF65-F5344CB8AC3E}">
        <p14:creationId xmlns:p14="http://schemas.microsoft.com/office/powerpoint/2010/main" val="358402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a:t>
            </a:r>
            <a:r>
              <a:rPr lang="en-US" altLang="zh-TW" dirty="0"/>
              <a:t>for more discussion! </a:t>
            </a:r>
            <a:endParaRPr lang="en-GB" dirty="0"/>
          </a:p>
        </p:txBody>
      </p:sp>
      <p:sp>
        <p:nvSpPr>
          <p:cNvPr id="3" name="Content Placeholder 2"/>
          <p:cNvSpPr>
            <a:spLocks noGrp="1"/>
          </p:cNvSpPr>
          <p:nvPr>
            <p:ph idx="1"/>
          </p:nvPr>
        </p:nvSpPr>
        <p:spPr>
          <a:xfrm>
            <a:off x="838200" y="1825625"/>
            <a:ext cx="7723909" cy="4351338"/>
          </a:xfrm>
        </p:spPr>
        <p:txBody>
          <a:bodyPr/>
          <a:lstStyle/>
          <a:p>
            <a:r>
              <a:rPr lang="en-GB" dirty="0"/>
              <a:t>Question: How does my L1 talk about TIME and how does that different from my L2? Do I think about TIME differently in the two languages?</a:t>
            </a:r>
            <a:r>
              <a:rPr lang="zh-TW" altLang="en-US" dirty="0"/>
              <a:t> </a:t>
            </a:r>
            <a:r>
              <a:rPr lang="en-US" altLang="zh-TW" dirty="0"/>
              <a:t>(5-10 min)</a:t>
            </a:r>
            <a:endParaRPr lang="en-GB" dirty="0"/>
          </a:p>
          <a:p>
            <a:endParaRPr lang="en-US" dirty="0"/>
          </a:p>
        </p:txBody>
      </p:sp>
      <p:pic>
        <p:nvPicPr>
          <p:cNvPr id="1026" name="Picture 2" descr="Image result for tim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1851" y="1607957"/>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im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8553" y="144319"/>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Image result for tim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4"/>
          <a:stretch>
            <a:fillRect/>
          </a:stretch>
        </p:blipFill>
        <p:spPr>
          <a:xfrm>
            <a:off x="9867900" y="4875971"/>
            <a:ext cx="2324100" cy="1971675"/>
          </a:xfrm>
          <a:prstGeom prst="rect">
            <a:avLst/>
          </a:prstGeom>
        </p:spPr>
      </p:pic>
      <p:pic>
        <p:nvPicPr>
          <p:cNvPr id="6" name="Picture 5"/>
          <p:cNvPicPr>
            <a:picLocks noChangeAspect="1"/>
          </p:cNvPicPr>
          <p:nvPr/>
        </p:nvPicPr>
        <p:blipFill>
          <a:blip r:embed="rId5"/>
          <a:stretch>
            <a:fillRect/>
          </a:stretch>
        </p:blipFill>
        <p:spPr>
          <a:xfrm>
            <a:off x="8218776" y="2917753"/>
            <a:ext cx="1743075" cy="2628900"/>
          </a:xfrm>
          <a:prstGeom prst="rect">
            <a:avLst/>
          </a:prstGeom>
        </p:spPr>
      </p:pic>
    </p:spTree>
    <p:extLst>
      <p:ext uri="{BB962C8B-B14F-4D97-AF65-F5344CB8AC3E}">
        <p14:creationId xmlns:p14="http://schemas.microsoft.com/office/powerpoint/2010/main" val="336348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On reasoning about TIME</a:t>
            </a:r>
          </a:p>
        </p:txBody>
      </p:sp>
      <p:sp>
        <p:nvSpPr>
          <p:cNvPr id="3" name="Content Placeholder 2"/>
          <p:cNvSpPr>
            <a:spLocks noGrp="1"/>
          </p:cNvSpPr>
          <p:nvPr>
            <p:ph idx="1"/>
          </p:nvPr>
        </p:nvSpPr>
        <p:spPr>
          <a:xfrm>
            <a:off x="838200" y="1825625"/>
            <a:ext cx="10703560" cy="4351338"/>
          </a:xfrm>
        </p:spPr>
        <p:txBody>
          <a:bodyPr/>
          <a:lstStyle/>
          <a:p>
            <a:r>
              <a:rPr lang="en-GB" dirty="0"/>
              <a:t>Fish race experiment (Boroditsky 2001):</a:t>
            </a:r>
            <a:endParaRPr lang="en-US" dirty="0"/>
          </a:p>
          <a:p>
            <a:r>
              <a:rPr lang="en-US" dirty="0"/>
              <a:t>Task: Below you will see a picture and a statement. Based on the picture, please decide whether the statement is true.</a:t>
            </a:r>
            <a:endParaRPr lang="en-GB" dirty="0"/>
          </a:p>
        </p:txBody>
      </p:sp>
      <p:sp>
        <p:nvSpPr>
          <p:cNvPr id="4" name="AutoShape 6" descr="Image result for tim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90400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825"/>
            <a:ext cx="10515600" cy="1152525"/>
          </a:xfrm>
        </p:spPr>
        <p:txBody>
          <a:bodyPr/>
          <a:lstStyle/>
          <a:p>
            <a:r>
              <a:rPr lang="en-US" dirty="0"/>
              <a:t>Overview of the </a:t>
            </a:r>
            <a:r>
              <a:rPr lang="en-US" dirty="0" err="1"/>
              <a:t>bloack</a:t>
            </a:r>
            <a:endParaRPr lang="en-GB" dirty="0"/>
          </a:p>
        </p:txBody>
      </p:sp>
      <p:sp>
        <p:nvSpPr>
          <p:cNvPr id="3" name="Content Placeholder 2"/>
          <p:cNvSpPr>
            <a:spLocks noGrp="1"/>
          </p:cNvSpPr>
          <p:nvPr>
            <p:ph idx="1"/>
          </p:nvPr>
        </p:nvSpPr>
        <p:spPr>
          <a:xfrm>
            <a:off x="409575" y="1276350"/>
            <a:ext cx="11553825" cy="5457825"/>
          </a:xfrm>
        </p:spPr>
        <p:txBody>
          <a:bodyPr>
            <a:normAutofit fontScale="77500" lnSpcReduction="20000"/>
          </a:bodyPr>
          <a:lstStyle/>
          <a:p>
            <a:r>
              <a:rPr lang="en-US" altLang="zh-TW" dirty="0"/>
              <a:t>Different languages, different minds </a:t>
            </a:r>
          </a:p>
          <a:p>
            <a:pPr lvl="1"/>
            <a:r>
              <a:rPr lang="en-US" altLang="zh-TW" dirty="0"/>
              <a:t>Introduction </a:t>
            </a:r>
          </a:p>
          <a:p>
            <a:pPr lvl="1"/>
            <a:r>
              <a:rPr lang="en-US" altLang="zh-TW" dirty="0"/>
              <a:t>Warm-up: How many languages do I speak and do I behave differently when speaking them? </a:t>
            </a:r>
          </a:p>
          <a:p>
            <a:pPr lvl="1"/>
            <a:r>
              <a:rPr lang="en-US" altLang="zh-TW" dirty="0"/>
              <a:t>Grammar– the grammar of indirectness </a:t>
            </a:r>
          </a:p>
          <a:p>
            <a:pPr lvl="1"/>
            <a:r>
              <a:rPr lang="en-US" altLang="zh-TW" dirty="0"/>
              <a:t>Words– One target, different sources </a:t>
            </a:r>
          </a:p>
          <a:p>
            <a:endParaRPr lang="en-US" altLang="zh-TW" dirty="0"/>
          </a:p>
          <a:p>
            <a:r>
              <a:rPr lang="en-US" altLang="zh-TW" dirty="0"/>
              <a:t>In </a:t>
            </a:r>
            <a:r>
              <a:rPr lang="en-US" altLang="zh-TW" i="1" dirty="0" err="1"/>
              <a:t>kavárna</a:t>
            </a:r>
            <a:r>
              <a:rPr lang="en-US" altLang="zh-TW" dirty="0"/>
              <a:t> W7:</a:t>
            </a:r>
          </a:p>
          <a:p>
            <a:pPr lvl="1"/>
            <a:r>
              <a:rPr lang="en-US" altLang="zh-TW" dirty="0">
                <a:hlinkClick r:id="rId2"/>
              </a:rPr>
              <a:t>The social secret of baby’s bilingual brain </a:t>
            </a:r>
            <a:endParaRPr lang="en-US" altLang="zh-TW" dirty="0"/>
          </a:p>
          <a:p>
            <a:endParaRPr lang="en-US" altLang="zh-TW" dirty="0"/>
          </a:p>
          <a:p>
            <a:r>
              <a:rPr lang="en-US" altLang="zh-TW" dirty="0"/>
              <a:t>Time and tense in human languages</a:t>
            </a:r>
          </a:p>
          <a:p>
            <a:pPr lvl="1"/>
            <a:r>
              <a:rPr lang="en-US" altLang="zh-TW" dirty="0"/>
              <a:t>Time, tense and the Hopi TIME debate </a:t>
            </a:r>
          </a:p>
          <a:p>
            <a:pPr lvl="1"/>
            <a:r>
              <a:rPr lang="en-US" altLang="zh-TW" dirty="0"/>
              <a:t>Case study: “Tense shifting” in a tenseless language? </a:t>
            </a:r>
          </a:p>
          <a:p>
            <a:pPr lvl="1"/>
            <a:r>
              <a:rPr lang="en-US" dirty="0"/>
              <a:t>Metaphor about TIME </a:t>
            </a:r>
          </a:p>
          <a:p>
            <a:r>
              <a:rPr lang="en-GB" dirty="0"/>
              <a:t>How different languages talk about food</a:t>
            </a:r>
          </a:p>
          <a:p>
            <a:endParaRPr lang="en-GB" dirty="0"/>
          </a:p>
          <a:p>
            <a:r>
              <a:rPr lang="en-GB" dirty="0"/>
              <a:t>In </a:t>
            </a:r>
            <a:r>
              <a:rPr lang="en-US" altLang="zh-TW" i="1" dirty="0" err="1"/>
              <a:t>kavárna</a:t>
            </a:r>
            <a:r>
              <a:rPr lang="en-US" altLang="zh-TW" i="1" dirty="0"/>
              <a:t> </a:t>
            </a:r>
            <a:r>
              <a:rPr lang="en-GB" altLang="zh-TW" dirty="0"/>
              <a:t>W8</a:t>
            </a:r>
            <a:r>
              <a:rPr lang="en-GB" dirty="0"/>
              <a:t>: </a:t>
            </a:r>
          </a:p>
          <a:p>
            <a:pPr lvl="1"/>
            <a:r>
              <a:rPr lang="en-GB" dirty="0">
                <a:hlinkClick r:id="rId3"/>
              </a:rPr>
              <a:t>Tense, future and your savings</a:t>
            </a:r>
            <a:endParaRPr lang="en-GB" dirty="0"/>
          </a:p>
          <a:p>
            <a:endParaRPr lang="en-GB" dirty="0"/>
          </a:p>
          <a:p>
            <a:endParaRPr lang="en-GB" dirty="0"/>
          </a:p>
        </p:txBody>
      </p:sp>
    </p:spTree>
    <p:extLst>
      <p:ext uri="{BB962C8B-B14F-4D97-AF65-F5344CB8AC3E}">
        <p14:creationId xmlns:p14="http://schemas.microsoft.com/office/powerpoint/2010/main" val="358576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fade">
                                      <p:cBhvr>
                                        <p:cTn id="17" dur="500"/>
                                        <p:tgtEl>
                                          <p:spTgt spid="3">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3" end="13"/>
                                            </p:txEl>
                                          </p:spTgt>
                                        </p:tgtEl>
                                        <p:attrNameLst>
                                          <p:attrName>style.visibility</p:attrName>
                                        </p:attrNameLst>
                                      </p:cBhvr>
                                      <p:to>
                                        <p:strVal val="visible"/>
                                      </p:to>
                                    </p:set>
                                    <p:animEffect transition="in" filter="fade">
                                      <p:cBhvr>
                                        <p:cTn id="22" dur="500"/>
                                        <p:tgtEl>
                                          <p:spTgt spid="3">
                                            <p:txEl>
                                              <p:pRg st="13" end="1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5" end="15"/>
                                            </p:txEl>
                                          </p:spTgt>
                                        </p:tgtEl>
                                        <p:attrNameLst>
                                          <p:attrName>style.visibility</p:attrName>
                                        </p:attrNameLst>
                                      </p:cBhvr>
                                      <p:to>
                                        <p:strVal val="visible"/>
                                      </p:to>
                                    </p:set>
                                    <p:animEffect transition="in" filter="fade">
                                      <p:cBhvr>
                                        <p:cTn id="27" dur="500"/>
                                        <p:tgtEl>
                                          <p:spTgt spid="3">
                                            <p:txEl>
                                              <p:pRg st="15" end="1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6" end="16"/>
                                            </p:txEl>
                                          </p:spTgt>
                                        </p:tgtEl>
                                        <p:attrNameLst>
                                          <p:attrName>style.visibility</p:attrName>
                                        </p:attrNameLst>
                                      </p:cBhvr>
                                      <p:to>
                                        <p:strVal val="visible"/>
                                      </p:to>
                                    </p:set>
                                    <p:animEffect transition="in" filter="fade">
                                      <p:cBhvr>
                                        <p:cTn id="30" dur="500"/>
                                        <p:tgtEl>
                                          <p:spTgt spid="3">
                                            <p:txEl>
                                              <p:pRg st="16" end="1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fade">
                                      <p:cBhvr>
                                        <p:cTn id="35" dur="500"/>
                                        <p:tgtEl>
                                          <p:spTgt spid="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fade">
                                      <p:cBhvr>
                                        <p:cTn id="40" dur="500"/>
                                        <p:tgtEl>
                                          <p:spTgt spid="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fade">
                                      <p:cBhvr>
                                        <p:cTn id="45" dur="500"/>
                                        <p:tgtEl>
                                          <p:spTgt spid="3">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fade">
                                      <p:cBhvr>
                                        <p:cTn id="50" dur="500"/>
                                        <p:tgtEl>
                                          <p:spTgt spid="3">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500"/>
                                        <p:tgtEl>
                                          <p:spTgt spid="3">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
                                            <p:txEl>
                                              <p:pRg st="10" end="10"/>
                                            </p:txEl>
                                          </p:spTgt>
                                        </p:tgtEl>
                                        <p:attrNameLst>
                                          <p:attrName>style.visibility</p:attrName>
                                        </p:attrNameLst>
                                      </p:cBhvr>
                                      <p:to>
                                        <p:strVal val="visible"/>
                                      </p:to>
                                    </p:set>
                                    <p:animEffect transition="in" filter="fade">
                                      <p:cBhvr>
                                        <p:cTn id="60" dur="500"/>
                                        <p:tgtEl>
                                          <p:spTgt spid="3">
                                            <p:txEl>
                                              <p:pRg st="10" end="1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
                                            <p:txEl>
                                              <p:pRg st="11" end="11"/>
                                            </p:txEl>
                                          </p:spTgt>
                                        </p:tgtEl>
                                        <p:attrNameLst>
                                          <p:attrName>style.visibility</p:attrName>
                                        </p:attrNameLst>
                                      </p:cBhvr>
                                      <p:to>
                                        <p:strVal val="visible"/>
                                      </p:to>
                                    </p:set>
                                    <p:animEffect transition="in" filter="fade">
                                      <p:cBhvr>
                                        <p:cTn id="65" dur="500"/>
                                        <p:tgtEl>
                                          <p:spTgt spid="3">
                                            <p:txEl>
                                              <p:pRg st="11" end="1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
                                            <p:txEl>
                                              <p:pRg st="12" end="12"/>
                                            </p:txEl>
                                          </p:spTgt>
                                        </p:tgtEl>
                                        <p:attrNameLst>
                                          <p:attrName>style.visibility</p:attrName>
                                        </p:attrNameLst>
                                      </p:cBhvr>
                                      <p:to>
                                        <p:strVal val="visible"/>
                                      </p:to>
                                    </p:set>
                                    <p:animEffect transition="in" filter="fade">
                                      <p:cBhvr>
                                        <p:cTn id="70"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You will see a picture and a statement. Raise your left hand if the statement is true. Raise your right hand if the statement is false. Be as fast as you can.</a:t>
            </a:r>
            <a:endParaRPr lang="en-GB" sz="3200" dirty="0"/>
          </a:p>
        </p:txBody>
      </p:sp>
      <p:sp>
        <p:nvSpPr>
          <p:cNvPr id="3" name="Content Placeholder 2"/>
          <p:cNvSpPr>
            <a:spLocks noGrp="1"/>
          </p:cNvSpPr>
          <p:nvPr>
            <p:ph idx="1"/>
          </p:nvPr>
        </p:nvSpPr>
        <p:spPr>
          <a:xfrm>
            <a:off x="838200" y="1825625"/>
            <a:ext cx="10515600" cy="2570884"/>
          </a:xfrm>
        </p:spPr>
        <p:txBody>
          <a:bodyPr/>
          <a:lstStyle/>
          <a:p>
            <a:endParaRPr lang="en-US" dirty="0"/>
          </a:p>
          <a:p>
            <a:endParaRPr lang="en-GB" dirty="0"/>
          </a:p>
        </p:txBody>
      </p:sp>
      <p:pic>
        <p:nvPicPr>
          <p:cNvPr id="6" name="Picture 5"/>
          <p:cNvPicPr>
            <a:picLocks noChangeAspect="1"/>
          </p:cNvPicPr>
          <p:nvPr/>
        </p:nvPicPr>
        <p:blipFill>
          <a:blip r:embed="rId2"/>
          <a:stretch>
            <a:fillRect/>
          </a:stretch>
        </p:blipFill>
        <p:spPr>
          <a:xfrm>
            <a:off x="4032803" y="2641850"/>
            <a:ext cx="3884784" cy="2899968"/>
          </a:xfrm>
          <a:prstGeom prst="rect">
            <a:avLst/>
          </a:prstGeom>
        </p:spPr>
      </p:pic>
    </p:spTree>
    <p:extLst>
      <p:ext uri="{BB962C8B-B14F-4D97-AF65-F5344CB8AC3E}">
        <p14:creationId xmlns:p14="http://schemas.microsoft.com/office/powerpoint/2010/main" val="180414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You will see a picture and a statement. Raise your left hand if the statement is true. Raise your right hand if the statement is false. Be as fast as you can.</a:t>
            </a:r>
            <a:endParaRPr lang="en-GB" sz="3200" dirty="0"/>
          </a:p>
        </p:txBody>
      </p:sp>
      <p:sp>
        <p:nvSpPr>
          <p:cNvPr id="3" name="Content Placeholder 2"/>
          <p:cNvSpPr>
            <a:spLocks noGrp="1"/>
          </p:cNvSpPr>
          <p:nvPr>
            <p:ph idx="1"/>
          </p:nvPr>
        </p:nvSpPr>
        <p:spPr>
          <a:xfrm>
            <a:off x="838200" y="1825625"/>
            <a:ext cx="10515600" cy="2570884"/>
          </a:xfrm>
        </p:spPr>
        <p:txBody>
          <a:bodyPr/>
          <a:lstStyle/>
          <a:p>
            <a:endParaRPr lang="en-US" dirty="0"/>
          </a:p>
          <a:p>
            <a:endParaRPr lang="en-GB" dirty="0"/>
          </a:p>
        </p:txBody>
      </p:sp>
      <p:pic>
        <p:nvPicPr>
          <p:cNvPr id="6" name="Picture 5"/>
          <p:cNvPicPr>
            <a:picLocks noChangeAspect="1"/>
          </p:cNvPicPr>
          <p:nvPr/>
        </p:nvPicPr>
        <p:blipFill>
          <a:blip r:embed="rId2"/>
          <a:stretch>
            <a:fillRect/>
          </a:stretch>
        </p:blipFill>
        <p:spPr>
          <a:xfrm>
            <a:off x="4119418" y="2127297"/>
            <a:ext cx="3629891" cy="4029019"/>
          </a:xfrm>
          <a:prstGeom prst="rect">
            <a:avLst/>
          </a:prstGeom>
        </p:spPr>
      </p:pic>
    </p:spTree>
    <p:extLst>
      <p:ext uri="{BB962C8B-B14F-4D97-AF65-F5344CB8AC3E}">
        <p14:creationId xmlns:p14="http://schemas.microsoft.com/office/powerpoint/2010/main" val="87373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271" y="383597"/>
            <a:ext cx="7280564" cy="1325563"/>
          </a:xfrm>
        </p:spPr>
        <p:txBody>
          <a:bodyPr/>
          <a:lstStyle/>
          <a:p>
            <a:r>
              <a:rPr lang="en-US" dirty="0"/>
              <a:t>Understanding TIME using UP-DOWN</a:t>
            </a:r>
            <a:endParaRPr lang="en-GB" dirty="0"/>
          </a:p>
        </p:txBody>
      </p:sp>
      <p:sp>
        <p:nvSpPr>
          <p:cNvPr id="3" name="Content Placeholder 2"/>
          <p:cNvSpPr>
            <a:spLocks noGrp="1"/>
          </p:cNvSpPr>
          <p:nvPr>
            <p:ph idx="1"/>
          </p:nvPr>
        </p:nvSpPr>
        <p:spPr>
          <a:xfrm>
            <a:off x="838200" y="1825625"/>
            <a:ext cx="6190706" cy="4351338"/>
          </a:xfrm>
        </p:spPr>
        <p:txBody>
          <a:bodyPr vert="horz" lIns="91440" tIns="45720" rIns="91440" bIns="45720" rtlCol="0" anchor="t">
            <a:normAutofit fontScale="77500" lnSpcReduction="20000"/>
          </a:bodyPr>
          <a:lstStyle/>
          <a:p>
            <a:r>
              <a:rPr lang="en-US" dirty="0"/>
              <a:t>English: </a:t>
            </a:r>
            <a:r>
              <a:rPr lang="en-US" i="1" dirty="0"/>
              <a:t>last month, next month</a:t>
            </a:r>
            <a:endParaRPr lang="en-US" i="1" dirty="0">
              <a:cs typeface="Calibri"/>
            </a:endParaRPr>
          </a:p>
          <a:p>
            <a:r>
              <a:rPr lang="en-US" dirty="0"/>
              <a:t>Chinese: </a:t>
            </a:r>
          </a:p>
          <a:p>
            <a:r>
              <a:rPr lang="zh-TW" altLang="en-US" dirty="0">
                <a:ea typeface="新細明體"/>
              </a:rPr>
              <a:t>上個月</a:t>
            </a:r>
            <a:r>
              <a:rPr lang="en-US" dirty="0"/>
              <a:t> </a:t>
            </a:r>
            <a:r>
              <a:rPr lang="en-US" altLang="zh-TW" i="1" dirty="0">
                <a:ea typeface="新細明體"/>
              </a:rPr>
              <a:t>shàng-ge-yuè</a:t>
            </a:r>
            <a:r>
              <a:rPr lang="en-US" altLang="zh-TW" dirty="0">
                <a:ea typeface="新細明體"/>
              </a:rPr>
              <a:t> </a:t>
            </a:r>
            <a:r>
              <a:rPr lang="en-US" dirty="0"/>
              <a:t>‘up-CL-month’, </a:t>
            </a:r>
          </a:p>
          <a:p>
            <a:r>
              <a:rPr lang="zh-TW" altLang="en-US">
                <a:ea typeface="新細明體"/>
              </a:rPr>
              <a:t>下個月 </a:t>
            </a:r>
            <a:r>
              <a:rPr lang="en-US" altLang="zh-TW" i="1" dirty="0" err="1">
                <a:ea typeface="新細明體"/>
              </a:rPr>
              <a:t>xià-ge-yuè</a:t>
            </a:r>
            <a:r>
              <a:rPr lang="en-US" altLang="zh-TW" dirty="0">
                <a:ea typeface="新細明體"/>
              </a:rPr>
              <a:t> </a:t>
            </a:r>
            <a:r>
              <a:rPr lang="en-US" dirty="0"/>
              <a:t>‘down-CL-month’,</a:t>
            </a:r>
          </a:p>
          <a:p>
            <a:r>
              <a:rPr lang="en-US" dirty="0"/>
              <a:t>Czech: </a:t>
            </a:r>
            <a:r>
              <a:rPr lang="en-US" i="1" dirty="0" err="1"/>
              <a:t>minulý</a:t>
            </a:r>
            <a:r>
              <a:rPr lang="en-US" i="1" dirty="0"/>
              <a:t> </a:t>
            </a:r>
            <a:r>
              <a:rPr lang="en-US" i="1" dirty="0" err="1"/>
              <a:t>měsíc</a:t>
            </a:r>
            <a:endParaRPr lang="en-US" dirty="0" err="1">
              <a:cs typeface="Calibri"/>
            </a:endParaRPr>
          </a:p>
          <a:p>
            <a:endParaRPr lang="en-US" dirty="0"/>
          </a:p>
          <a:p>
            <a:r>
              <a:rPr lang="en-US" dirty="0"/>
              <a:t>English: </a:t>
            </a:r>
            <a:r>
              <a:rPr lang="en-US" i="1" dirty="0"/>
              <a:t>first half of the year, second half of the year</a:t>
            </a:r>
          </a:p>
          <a:p>
            <a:r>
              <a:rPr lang="en-US" dirty="0"/>
              <a:t>Chinese: </a:t>
            </a:r>
          </a:p>
          <a:p>
            <a:r>
              <a:rPr lang="zh-TW" altLang="en-US">
                <a:ea typeface="新細明體"/>
              </a:rPr>
              <a:t>上半年 </a:t>
            </a:r>
            <a:r>
              <a:rPr lang="en-US" altLang="zh-TW" i="1" dirty="0" err="1">
                <a:ea typeface="新細明體"/>
              </a:rPr>
              <a:t>shàng-bàn-nián</a:t>
            </a:r>
            <a:r>
              <a:rPr lang="en-US" altLang="zh-TW" dirty="0">
                <a:ea typeface="新細明體"/>
              </a:rPr>
              <a:t> </a:t>
            </a:r>
            <a:r>
              <a:rPr lang="en-US" dirty="0"/>
              <a:t>‘up-half-year’, </a:t>
            </a:r>
          </a:p>
          <a:p>
            <a:r>
              <a:rPr lang="zh-TW" altLang="en-US">
                <a:ea typeface="新細明體"/>
              </a:rPr>
              <a:t>下半年 </a:t>
            </a:r>
            <a:r>
              <a:rPr lang="en-US" altLang="zh-TW" i="1" dirty="0" err="1">
                <a:ea typeface="新細明體"/>
              </a:rPr>
              <a:t>xià-bàn-nián</a:t>
            </a:r>
            <a:r>
              <a:rPr lang="en-US" altLang="zh-TW" dirty="0">
                <a:ea typeface="新細明體"/>
              </a:rPr>
              <a:t> </a:t>
            </a:r>
            <a:r>
              <a:rPr lang="en-US" dirty="0"/>
              <a:t>‘down-half-year’</a:t>
            </a:r>
          </a:p>
          <a:p>
            <a:r>
              <a:rPr lang="en-US" dirty="0"/>
              <a:t>Czech: </a:t>
            </a:r>
            <a:r>
              <a:rPr lang="en-US" i="1" dirty="0" err="1"/>
              <a:t>první</a:t>
            </a:r>
            <a:r>
              <a:rPr lang="en-US" i="1" dirty="0"/>
              <a:t> </a:t>
            </a:r>
            <a:r>
              <a:rPr lang="en-US" i="1" dirty="0" err="1"/>
              <a:t>polovina</a:t>
            </a:r>
            <a:r>
              <a:rPr lang="en-US" i="1" dirty="0"/>
              <a:t> </a:t>
            </a:r>
            <a:r>
              <a:rPr lang="en-US" i="1" dirty="0" err="1"/>
              <a:t>roku</a:t>
            </a:r>
            <a:endParaRPr lang="en-US" dirty="0" err="1">
              <a:cs typeface="Calibri"/>
            </a:endParaRPr>
          </a:p>
        </p:txBody>
      </p:sp>
      <p:sp>
        <p:nvSpPr>
          <p:cNvPr id="5" name="AutoShape 2" descr="Image result for 朝代列表 中國"/>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Image result for 朝代列表 中國"/>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2"/>
          <a:stretch>
            <a:fillRect/>
          </a:stretch>
        </p:blipFill>
        <p:spPr>
          <a:xfrm>
            <a:off x="7299369" y="457199"/>
            <a:ext cx="4975757" cy="6839528"/>
          </a:xfrm>
          <a:prstGeom prst="rect">
            <a:avLst/>
          </a:prstGeom>
        </p:spPr>
      </p:pic>
    </p:spTree>
    <p:extLst>
      <p:ext uri="{BB962C8B-B14F-4D97-AF65-F5344CB8AC3E}">
        <p14:creationId xmlns:p14="http://schemas.microsoft.com/office/powerpoint/2010/main" val="242693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Effect transition="in" filter="fade">
                                      <p:cBhvr>
                                        <p:cTn id="52" dur="500"/>
                                        <p:tgtEl>
                                          <p:spTgt spid="3">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C5973-C67B-4264-A126-D1D9DC7C52B8}"/>
              </a:ext>
            </a:extLst>
          </p:cNvPr>
          <p:cNvSpPr>
            <a:spLocks noGrp="1"/>
          </p:cNvSpPr>
          <p:nvPr>
            <p:ph type="title"/>
          </p:nvPr>
        </p:nvSpPr>
        <p:spPr/>
        <p:txBody>
          <a:bodyPr/>
          <a:lstStyle/>
          <a:p>
            <a:r>
              <a:rPr lang="en-US" dirty="0"/>
              <a:t>Mandarin-English bilinguals</a:t>
            </a:r>
          </a:p>
        </p:txBody>
      </p:sp>
      <p:sp>
        <p:nvSpPr>
          <p:cNvPr id="3" name="Content Placeholder 2">
            <a:extLst>
              <a:ext uri="{FF2B5EF4-FFF2-40B4-BE49-F238E27FC236}">
                <a16:creationId xmlns:a16="http://schemas.microsoft.com/office/drawing/2014/main" id="{29B4F8DC-8897-471F-8599-32D089838136}"/>
              </a:ext>
            </a:extLst>
          </p:cNvPr>
          <p:cNvSpPr>
            <a:spLocks noGrp="1"/>
          </p:cNvSpPr>
          <p:nvPr>
            <p:ph idx="1"/>
          </p:nvPr>
        </p:nvSpPr>
        <p:spPr/>
        <p:txBody>
          <a:bodyPr/>
          <a:lstStyle/>
          <a:p>
            <a:r>
              <a:rPr lang="en-US" dirty="0"/>
              <a:t>Mandarin Chinese as L1, English as L2.</a:t>
            </a:r>
          </a:p>
          <a:p>
            <a:r>
              <a:rPr lang="en-US" dirty="0"/>
              <a:t>Strong vertical bias for CN-EN bilinguals who started English late.</a:t>
            </a:r>
          </a:p>
          <a:p>
            <a:r>
              <a:rPr lang="en-US" dirty="0"/>
              <a:t>Learning EN gives those CN speakers a “horizontal bias”.</a:t>
            </a:r>
          </a:p>
          <a:p>
            <a:r>
              <a:rPr lang="en-US" dirty="0"/>
              <a:t>Learning a different language does make one reason about TIME differently.</a:t>
            </a:r>
          </a:p>
        </p:txBody>
      </p:sp>
    </p:spTree>
    <p:extLst>
      <p:ext uri="{BB962C8B-B14F-4D97-AF65-F5344CB8AC3E}">
        <p14:creationId xmlns:p14="http://schemas.microsoft.com/office/powerpoint/2010/main" val="235619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Remaining issues of the debate</a:t>
            </a:r>
            <a:endParaRPr lang="en-GB" dirty="0"/>
          </a:p>
        </p:txBody>
      </p:sp>
      <p:sp>
        <p:nvSpPr>
          <p:cNvPr id="3" name="Content Placeholder 2"/>
          <p:cNvSpPr>
            <a:spLocks noGrp="1"/>
          </p:cNvSpPr>
          <p:nvPr>
            <p:ph idx="1"/>
          </p:nvPr>
        </p:nvSpPr>
        <p:spPr/>
        <p:txBody>
          <a:bodyPr>
            <a:normAutofit lnSpcReduction="10000"/>
          </a:bodyPr>
          <a:lstStyle/>
          <a:p>
            <a:endParaRPr lang="en-US" dirty="0"/>
          </a:p>
          <a:p>
            <a:r>
              <a:rPr lang="en-US" dirty="0"/>
              <a:t>Remaining issues:</a:t>
            </a:r>
          </a:p>
          <a:p>
            <a:r>
              <a:rPr lang="en-US" dirty="0"/>
              <a:t>What else do we do about TIME?</a:t>
            </a:r>
          </a:p>
          <a:p>
            <a:r>
              <a:rPr lang="en-US" dirty="0"/>
              <a:t>TIME is a concept, and its linguistic manifestations are </a:t>
            </a:r>
          </a:p>
          <a:p>
            <a:pPr lvl="1"/>
            <a:r>
              <a:rPr lang="en-GB" dirty="0"/>
              <a:t>Temporal adverbials</a:t>
            </a:r>
          </a:p>
          <a:p>
            <a:pPr lvl="1"/>
            <a:r>
              <a:rPr lang="en-GB" dirty="0"/>
              <a:t>Tense marking</a:t>
            </a:r>
          </a:p>
          <a:p>
            <a:r>
              <a:rPr lang="en-GB" dirty="0"/>
              <a:t>What about a language that does not mark tense (a </a:t>
            </a:r>
            <a:r>
              <a:rPr lang="en-GB" i="1" dirty="0"/>
              <a:t>tenseless</a:t>
            </a:r>
            <a:r>
              <a:rPr lang="en-GB" dirty="0"/>
              <a:t> language)?</a:t>
            </a:r>
          </a:p>
          <a:p>
            <a:pPr lvl="1"/>
            <a:r>
              <a:rPr lang="en-GB" dirty="0"/>
              <a:t>A tenseless </a:t>
            </a:r>
            <a:r>
              <a:rPr lang="en-GB" dirty="0" err="1"/>
              <a:t>lg</a:t>
            </a:r>
            <a:r>
              <a:rPr lang="en-GB" dirty="0"/>
              <a:t> is a </a:t>
            </a:r>
            <a:r>
              <a:rPr lang="en-GB" dirty="0" err="1"/>
              <a:t>lg</a:t>
            </a:r>
            <a:r>
              <a:rPr lang="en-GB" dirty="0"/>
              <a:t> that does not have a grammatical category of tense. Examples: Burmese, Dyirbal, Chinese, Malay, Indonesian, Thai, Vietnamese.</a:t>
            </a:r>
          </a:p>
          <a:p>
            <a:endParaRPr lang="en-GB" dirty="0"/>
          </a:p>
        </p:txBody>
      </p:sp>
    </p:spTree>
    <p:extLst>
      <p:ext uri="{BB962C8B-B14F-4D97-AF65-F5344CB8AC3E}">
        <p14:creationId xmlns:p14="http://schemas.microsoft.com/office/powerpoint/2010/main" val="327072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1FB28-45C1-4204-87CF-8DF58E17E9D5}"/>
              </a:ext>
            </a:extLst>
          </p:cNvPr>
          <p:cNvSpPr>
            <a:spLocks noGrp="1"/>
          </p:cNvSpPr>
          <p:nvPr>
            <p:ph type="title"/>
          </p:nvPr>
        </p:nvSpPr>
        <p:spPr/>
        <p:txBody>
          <a:bodyPr/>
          <a:lstStyle/>
          <a:p>
            <a:r>
              <a:rPr lang="en-US" altLang="zh-TW" dirty="0"/>
              <a:t>How would you communicate without tense?</a:t>
            </a:r>
            <a:endParaRPr lang="en-US" dirty="0"/>
          </a:p>
        </p:txBody>
      </p:sp>
      <p:sp>
        <p:nvSpPr>
          <p:cNvPr id="3" name="Content Placeholder 2">
            <a:extLst>
              <a:ext uri="{FF2B5EF4-FFF2-40B4-BE49-F238E27FC236}">
                <a16:creationId xmlns:a16="http://schemas.microsoft.com/office/drawing/2014/main" id="{7E7C0622-3DAF-4B20-90D6-E61251EC3CBE}"/>
              </a:ext>
            </a:extLst>
          </p:cNvPr>
          <p:cNvSpPr>
            <a:spLocks noGrp="1"/>
          </p:cNvSpPr>
          <p:nvPr>
            <p:ph idx="1"/>
          </p:nvPr>
        </p:nvSpPr>
        <p:spPr/>
        <p:txBody>
          <a:bodyPr/>
          <a:lstStyle/>
          <a:p>
            <a:r>
              <a:rPr lang="en-US" altLang="zh-TW" dirty="0"/>
              <a:t>In-class Task 1: Try to write a short passage (3-4 sentences) of what you did yesterday/last week/last month, without using tense. </a:t>
            </a:r>
          </a:p>
          <a:p>
            <a:endParaRPr lang="en-US" dirty="0"/>
          </a:p>
          <a:p>
            <a:r>
              <a:rPr lang="en-US" altLang="zh-TW" dirty="0"/>
              <a:t>In-class Task 2: Try to communicate indirectness (which is a tense-related phenomenon) without using tense. Can you come up with a way?</a:t>
            </a:r>
            <a:endParaRPr lang="en-US" dirty="0"/>
          </a:p>
          <a:p>
            <a:endParaRPr lang="en-US" dirty="0"/>
          </a:p>
        </p:txBody>
      </p:sp>
    </p:spTree>
    <p:extLst>
      <p:ext uri="{BB962C8B-B14F-4D97-AF65-F5344CB8AC3E}">
        <p14:creationId xmlns:p14="http://schemas.microsoft.com/office/powerpoint/2010/main" val="43423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tense and narrative viewpoint</a:t>
            </a:r>
            <a:endParaRPr lang="en-GB" dirty="0"/>
          </a:p>
        </p:txBody>
      </p:sp>
      <p:sp>
        <p:nvSpPr>
          <p:cNvPr id="3" name="Content Placeholder 2"/>
          <p:cNvSpPr>
            <a:spLocks noGrp="1"/>
          </p:cNvSpPr>
          <p:nvPr>
            <p:ph idx="1"/>
          </p:nvPr>
        </p:nvSpPr>
        <p:spPr>
          <a:xfrm>
            <a:off x="554183" y="1825625"/>
            <a:ext cx="9421090" cy="4351338"/>
          </a:xfrm>
        </p:spPr>
        <p:txBody>
          <a:bodyPr/>
          <a:lstStyle/>
          <a:p>
            <a:r>
              <a:rPr lang="en-GB" dirty="0" err="1"/>
              <a:t>Dancygier</a:t>
            </a:r>
            <a:r>
              <a:rPr lang="en-GB" dirty="0"/>
              <a:t>, Barbara, Wei-</a:t>
            </a:r>
            <a:r>
              <a:rPr lang="en-GB" dirty="0" err="1"/>
              <a:t>lun</a:t>
            </a:r>
            <a:r>
              <a:rPr lang="en-GB" dirty="0"/>
              <a:t> Lu and </a:t>
            </a:r>
            <a:r>
              <a:rPr lang="en-GB" dirty="0" err="1"/>
              <a:t>Arie</a:t>
            </a:r>
            <a:r>
              <a:rPr lang="en-GB" dirty="0"/>
              <a:t> </a:t>
            </a:r>
            <a:r>
              <a:rPr lang="en-GB" dirty="0" err="1"/>
              <a:t>Verhagen</a:t>
            </a:r>
            <a:r>
              <a:rPr lang="en-GB" dirty="0"/>
              <a:t> (eds.). 2016. </a:t>
            </a:r>
            <a:r>
              <a:rPr lang="en-GB" i="1" dirty="0"/>
              <a:t>Viewpoint and the Fabric of Meaning: Form and Use of Viewpoint Tools across Languages and Modalities</a:t>
            </a:r>
            <a:r>
              <a:rPr lang="en-GB" dirty="0"/>
              <a:t>. Berlin: De </a:t>
            </a:r>
            <a:r>
              <a:rPr lang="en-GB" dirty="0" err="1"/>
              <a:t>Gruyter</a:t>
            </a:r>
            <a:r>
              <a:rPr lang="en-GB" dirty="0"/>
              <a:t>. </a:t>
            </a:r>
          </a:p>
          <a:p>
            <a:endParaRPr lang="en-GB" dirty="0"/>
          </a:p>
          <a:p>
            <a:r>
              <a:rPr lang="en-GB" dirty="0"/>
              <a:t>Lu, Wei-</a:t>
            </a:r>
            <a:r>
              <a:rPr lang="en-GB" dirty="0" err="1"/>
              <a:t>lun</a:t>
            </a:r>
            <a:r>
              <a:rPr lang="en-GB" dirty="0"/>
              <a:t>. 2019. Time, tense and viewpoint shift across languages: A Multiple-Parallel-Text approach to “tense shifting” in a </a:t>
            </a:r>
            <a:r>
              <a:rPr lang="en-GB" dirty="0" err="1"/>
              <a:t>tenseless</a:t>
            </a:r>
            <a:r>
              <a:rPr lang="en-GB" dirty="0"/>
              <a:t> language. </a:t>
            </a:r>
            <a:r>
              <a:rPr lang="en-GB" i="1" dirty="0"/>
              <a:t>Cognitive Linguistics </a:t>
            </a:r>
            <a:r>
              <a:rPr lang="en-GB" dirty="0"/>
              <a:t>30.2: 377-397.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5273" y="0"/>
            <a:ext cx="2216727" cy="3524347"/>
          </a:xfrm>
          <a:prstGeom prst="rect">
            <a:avLst/>
          </a:prstGeom>
        </p:spPr>
      </p:pic>
    </p:spTree>
    <p:extLst>
      <p:ext uri="{BB962C8B-B14F-4D97-AF65-F5344CB8AC3E}">
        <p14:creationId xmlns:p14="http://schemas.microsoft.com/office/powerpoint/2010/main" val="43388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1932"/>
            <a:ext cx="10515600" cy="1325563"/>
          </a:xfrm>
        </p:spPr>
        <p:txBody>
          <a:bodyPr/>
          <a:lstStyle/>
          <a:p>
            <a:r>
              <a:rPr lang="en-US" dirty="0"/>
              <a:t>Case: Tense and Narrative Viewpoint</a:t>
            </a:r>
          </a:p>
        </p:txBody>
      </p:sp>
      <p:sp>
        <p:nvSpPr>
          <p:cNvPr id="3" name="Content Placeholder 2"/>
          <p:cNvSpPr>
            <a:spLocks noGrp="1"/>
          </p:cNvSpPr>
          <p:nvPr>
            <p:ph idx="1"/>
          </p:nvPr>
        </p:nvSpPr>
        <p:spPr>
          <a:xfrm>
            <a:off x="696534" y="1690688"/>
            <a:ext cx="10590302" cy="4351338"/>
          </a:xfrm>
        </p:spPr>
        <p:txBody>
          <a:bodyPr/>
          <a:lstStyle/>
          <a:p>
            <a:r>
              <a:rPr lang="en-US" dirty="0"/>
              <a:t>Tense in narratives extensively studied in SAE languages.</a:t>
            </a:r>
          </a:p>
          <a:p>
            <a:r>
              <a:rPr lang="en-US" dirty="0"/>
              <a:t>Past as narrator’s and (historical) present as character’s consciousness (Fleischman 1990; </a:t>
            </a:r>
            <a:r>
              <a:rPr lang="en-US" dirty="0" err="1"/>
              <a:t>Fludernik</a:t>
            </a:r>
            <a:r>
              <a:rPr lang="en-US" dirty="0"/>
              <a:t> 2012).</a:t>
            </a:r>
          </a:p>
          <a:p>
            <a:endParaRPr lang="en-US" dirty="0"/>
          </a:p>
        </p:txBody>
      </p:sp>
      <p:sp>
        <p:nvSpPr>
          <p:cNvPr id="5" name="Content Placeholder 2"/>
          <p:cNvSpPr txBox="1">
            <a:spLocks/>
          </p:cNvSpPr>
          <p:nvPr/>
        </p:nvSpPr>
        <p:spPr>
          <a:xfrm>
            <a:off x="5815077" y="1690688"/>
            <a:ext cx="6251618" cy="4980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77134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6950" y="365125"/>
            <a:ext cx="7754505" cy="1325563"/>
          </a:xfrm>
        </p:spPr>
        <p:txBody>
          <a:bodyPr/>
          <a:lstStyle/>
          <a:p>
            <a:r>
              <a:rPr lang="en-US" dirty="0"/>
              <a:t>Examples</a:t>
            </a:r>
            <a:endParaRPr lang="en-GB" dirty="0"/>
          </a:p>
        </p:txBody>
      </p:sp>
      <p:sp>
        <p:nvSpPr>
          <p:cNvPr id="3" name="Content Placeholder 2"/>
          <p:cNvSpPr>
            <a:spLocks noGrp="1"/>
          </p:cNvSpPr>
          <p:nvPr>
            <p:ph idx="1"/>
          </p:nvPr>
        </p:nvSpPr>
        <p:spPr>
          <a:xfrm>
            <a:off x="1939636" y="1825625"/>
            <a:ext cx="9414164" cy="4351338"/>
          </a:xfrm>
        </p:spPr>
        <p:txBody>
          <a:bodyPr>
            <a:normAutofit fontScale="85000" lnSpcReduction="10000"/>
          </a:bodyPr>
          <a:lstStyle/>
          <a:p>
            <a:r>
              <a:rPr lang="en-GB" i="1" dirty="0"/>
              <a:t>Byl </a:t>
            </a:r>
            <a:r>
              <a:rPr lang="en-GB" i="1" dirty="0" err="1"/>
              <a:t>jednou</a:t>
            </a:r>
            <a:r>
              <a:rPr lang="en-GB" i="1" dirty="0"/>
              <a:t> </a:t>
            </a:r>
            <a:r>
              <a:rPr lang="en-GB" i="1" dirty="0" err="1"/>
              <a:t>jeden</a:t>
            </a:r>
            <a:r>
              <a:rPr lang="en-GB" i="1" dirty="0"/>
              <a:t> </a:t>
            </a:r>
            <a:r>
              <a:rPr lang="en-GB" i="1" dirty="0" err="1"/>
              <a:t>král</a:t>
            </a:r>
            <a:r>
              <a:rPr lang="en-GB" i="1" dirty="0"/>
              <a:t>…</a:t>
            </a:r>
          </a:p>
          <a:p>
            <a:endParaRPr lang="en-US" dirty="0"/>
          </a:p>
          <a:p>
            <a:r>
              <a:rPr lang="en-US" i="1" dirty="0"/>
              <a:t>In yesterday’s class, he shouted: “From now on I will do the job myself!”</a:t>
            </a:r>
          </a:p>
          <a:p>
            <a:pPr marL="0" indent="0">
              <a:buNone/>
            </a:pPr>
            <a:endParaRPr lang="en-US" dirty="0"/>
          </a:p>
          <a:p>
            <a:r>
              <a:rPr lang="en-US" i="1" dirty="0"/>
              <a:t>In yesterday’s class, he shouted that from then on, he would do the job himself.</a:t>
            </a:r>
          </a:p>
          <a:p>
            <a:endParaRPr lang="en-US" dirty="0"/>
          </a:p>
          <a:p>
            <a:r>
              <a:rPr lang="en-US" i="1" dirty="0"/>
              <a:t>In the class, he shouts that from now on, he will do the job himself.</a:t>
            </a:r>
          </a:p>
          <a:p>
            <a:endParaRPr lang="en-US" dirty="0"/>
          </a:p>
          <a:p>
            <a:r>
              <a:rPr lang="en-US" dirty="0"/>
              <a:t>Use of different tenses allows different understandings of the same scene.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266950" cy="2381250"/>
          </a:xfrm>
          <a:prstGeom prst="rect">
            <a:avLst/>
          </a:prstGeom>
        </p:spPr>
      </p:pic>
    </p:spTree>
    <p:extLst>
      <p:ext uri="{BB962C8B-B14F-4D97-AF65-F5344CB8AC3E}">
        <p14:creationId xmlns:p14="http://schemas.microsoft.com/office/powerpoint/2010/main" val="68262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Issue</a:t>
            </a:r>
          </a:p>
        </p:txBody>
      </p:sp>
      <p:sp>
        <p:nvSpPr>
          <p:cNvPr id="3" name="Content Placeholder 2"/>
          <p:cNvSpPr>
            <a:spLocks noGrp="1"/>
          </p:cNvSpPr>
          <p:nvPr>
            <p:ph idx="1"/>
          </p:nvPr>
        </p:nvSpPr>
        <p:spPr>
          <a:xfrm>
            <a:off x="838199" y="1825625"/>
            <a:ext cx="10873509" cy="4351338"/>
          </a:xfrm>
        </p:spPr>
        <p:txBody>
          <a:bodyPr>
            <a:normAutofit/>
          </a:bodyPr>
          <a:lstStyle/>
          <a:p>
            <a:r>
              <a:rPr lang="en-US" dirty="0"/>
              <a:t>Tense shifting is indicative of shifting of narrative </a:t>
            </a:r>
            <a:r>
              <a:rPr lang="en-US" dirty="0" err="1"/>
              <a:t>vpt</a:t>
            </a:r>
            <a:r>
              <a:rPr lang="en-US" dirty="0"/>
              <a:t> in SAE languages.</a:t>
            </a:r>
          </a:p>
          <a:p>
            <a:endParaRPr lang="en-US" dirty="0"/>
          </a:p>
          <a:p>
            <a:r>
              <a:rPr lang="en-US" dirty="0"/>
              <a:t>What about languages that do not systematically mark tense?</a:t>
            </a:r>
          </a:p>
          <a:p>
            <a:endParaRPr lang="en-US" dirty="0"/>
          </a:p>
          <a:p>
            <a:r>
              <a:rPr lang="en-US" dirty="0"/>
              <a:t>To what extent does human language rely on tense marking to convey narrative </a:t>
            </a:r>
            <a:r>
              <a:rPr lang="en-US" dirty="0" err="1"/>
              <a:t>vpt</a:t>
            </a:r>
            <a:r>
              <a:rPr lang="en-US" dirty="0"/>
              <a:t>, and how much variation is there, among languages?</a:t>
            </a:r>
          </a:p>
          <a:p>
            <a:endParaRPr lang="en-US" dirty="0"/>
          </a:p>
          <a:p>
            <a:r>
              <a:rPr lang="en-US" dirty="0"/>
              <a:t>To what extent does human </a:t>
            </a:r>
            <a:r>
              <a:rPr lang="en-US" dirty="0" err="1"/>
              <a:t>lg</a:t>
            </a:r>
            <a:r>
              <a:rPr lang="en-US" dirty="0"/>
              <a:t> reply on the concept of TIME in managing narrative </a:t>
            </a:r>
            <a:r>
              <a:rPr lang="en-US" dirty="0" err="1"/>
              <a:t>vpt</a:t>
            </a:r>
            <a:r>
              <a:rPr lang="en-US" dirty="0"/>
              <a:t>?</a:t>
            </a:r>
          </a:p>
        </p:txBody>
      </p:sp>
    </p:spTree>
    <p:extLst>
      <p:ext uri="{BB962C8B-B14F-4D97-AF65-F5344CB8AC3E}">
        <p14:creationId xmlns:p14="http://schemas.microsoft.com/office/powerpoint/2010/main" val="320737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many languages do we speak? (10 min)</a:t>
            </a:r>
            <a:endParaRPr lang="en-GB" dirty="0"/>
          </a:p>
        </p:txBody>
      </p:sp>
      <p:sp>
        <p:nvSpPr>
          <p:cNvPr id="3" name="Content Placeholder 2"/>
          <p:cNvSpPr>
            <a:spLocks noGrp="1"/>
          </p:cNvSpPr>
          <p:nvPr>
            <p:ph idx="1"/>
          </p:nvPr>
        </p:nvSpPr>
        <p:spPr/>
        <p:txBody>
          <a:bodyPr>
            <a:normAutofit/>
          </a:bodyPr>
          <a:lstStyle/>
          <a:p>
            <a:r>
              <a:rPr lang="en-US" dirty="0"/>
              <a:t>In groups of 4-</a:t>
            </a:r>
            <a:r>
              <a:rPr lang="en-US" altLang="zh-TW" dirty="0"/>
              <a:t>5 people</a:t>
            </a:r>
            <a:r>
              <a:rPr lang="en-US" dirty="0"/>
              <a:t>, discuss the following questions:</a:t>
            </a:r>
          </a:p>
          <a:p>
            <a:pPr lvl="1"/>
            <a:r>
              <a:rPr lang="en-US" dirty="0"/>
              <a:t>How many languages does your group speak? </a:t>
            </a:r>
            <a:r>
              <a:rPr lang="en-US" altLang="zh-TW" dirty="0"/>
              <a:t>Include second languages as well.</a:t>
            </a:r>
            <a:endParaRPr lang="en-US" dirty="0"/>
          </a:p>
          <a:p>
            <a:pPr lvl="1"/>
            <a:r>
              <a:rPr lang="en-US" dirty="0"/>
              <a:t>Do you </a:t>
            </a:r>
            <a:r>
              <a:rPr lang="en-US" altLang="zh-TW" dirty="0"/>
              <a:t>think you </a:t>
            </a:r>
            <a:r>
              <a:rPr lang="en-US" dirty="0"/>
              <a:t>behave differently when you speak those different languages?</a:t>
            </a:r>
          </a:p>
          <a:p>
            <a:pPr lvl="1"/>
            <a:r>
              <a:rPr lang="en-US" altLang="zh-TW" dirty="0"/>
              <a:t>How exactly do you behave differently when you speak those languages?</a:t>
            </a:r>
            <a:endParaRPr lang="en-US" dirty="0"/>
          </a:p>
          <a:p>
            <a:pPr lvl="1"/>
            <a:r>
              <a:rPr lang="en-US" altLang="zh-TW" dirty="0"/>
              <a:t>If you think you behave differently, does that make you suspect that you might THINK differently in that different language?</a:t>
            </a:r>
            <a:endParaRPr lang="en-US" dirty="0"/>
          </a:p>
          <a:p>
            <a:pPr marL="0" indent="0">
              <a:buNone/>
            </a:pPr>
            <a:endParaRPr lang="en-US" dirty="0"/>
          </a:p>
        </p:txBody>
      </p:sp>
    </p:spTree>
    <p:extLst>
      <p:ext uri="{BB962C8B-B14F-4D97-AF65-F5344CB8AC3E}">
        <p14:creationId xmlns:p14="http://schemas.microsoft.com/office/powerpoint/2010/main" val="60024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and Method</a:t>
            </a:r>
          </a:p>
        </p:txBody>
      </p:sp>
      <p:sp>
        <p:nvSpPr>
          <p:cNvPr id="3" name="Content Placeholder 2"/>
          <p:cNvSpPr>
            <a:spLocks noGrp="1"/>
          </p:cNvSpPr>
          <p:nvPr>
            <p:ph idx="1"/>
          </p:nvPr>
        </p:nvSpPr>
        <p:spPr>
          <a:xfrm>
            <a:off x="489397" y="1825624"/>
            <a:ext cx="11372045" cy="4755479"/>
          </a:xfrm>
        </p:spPr>
        <p:txBody>
          <a:bodyPr>
            <a:normAutofit fontScale="92500" lnSpcReduction="10000"/>
          </a:bodyPr>
          <a:lstStyle/>
          <a:p>
            <a:r>
              <a:rPr lang="en-US" dirty="0"/>
              <a:t>When we see a pattern in Language A composed of certain linguistic feature that is missing in Language B, how is the effect actually achieved in Language B? </a:t>
            </a:r>
          </a:p>
          <a:p>
            <a:endParaRPr lang="en-US" dirty="0"/>
          </a:p>
          <a:p>
            <a:r>
              <a:rPr lang="en-US" dirty="0"/>
              <a:t>Suitable data that allows contextualized comparison of languages.</a:t>
            </a:r>
          </a:p>
          <a:p>
            <a:endParaRPr lang="en-US" dirty="0"/>
          </a:p>
          <a:p>
            <a:r>
              <a:rPr lang="en-US" dirty="0"/>
              <a:t>Use of translation (parallel texts): controlling for most contextual factors (linguistic, physical, social context, production mode, etc.).</a:t>
            </a:r>
          </a:p>
          <a:p>
            <a:endParaRPr lang="en-US" dirty="0"/>
          </a:p>
          <a:p>
            <a:r>
              <a:rPr lang="en-US" dirty="0"/>
              <a:t>An empirical way of studying the viewpoint options in a stretch of narrative where all text producers try to get across highly similar (if not identical) messages. </a:t>
            </a:r>
          </a:p>
        </p:txBody>
      </p:sp>
    </p:spTree>
    <p:extLst>
      <p:ext uri="{BB962C8B-B14F-4D97-AF65-F5344CB8AC3E}">
        <p14:creationId xmlns:p14="http://schemas.microsoft.com/office/powerpoint/2010/main" val="265318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Hypothesis 1</a:t>
            </a:r>
          </a:p>
        </p:txBody>
      </p:sp>
      <p:sp>
        <p:nvSpPr>
          <p:cNvPr id="3" name="Content Placeholder 2"/>
          <p:cNvSpPr>
            <a:spLocks noGrp="1"/>
          </p:cNvSpPr>
          <p:nvPr>
            <p:ph idx="1"/>
          </p:nvPr>
        </p:nvSpPr>
        <p:spPr/>
        <p:txBody>
          <a:bodyPr/>
          <a:lstStyle/>
          <a:p>
            <a:r>
              <a:rPr lang="en-US" dirty="0"/>
              <a:t>If Chinese cares as much about TIME as English does in managing narrative </a:t>
            </a:r>
            <a:r>
              <a:rPr lang="en-US" dirty="0" err="1"/>
              <a:t>vpt</a:t>
            </a:r>
            <a:r>
              <a:rPr lang="en-US" dirty="0"/>
              <a:t>, in passages where the English switches between tenses, we see elements that invoke TIME in the Chinese corresponding passage.</a:t>
            </a:r>
          </a:p>
          <a:p>
            <a:endParaRPr lang="en-US" dirty="0"/>
          </a:p>
          <a:p>
            <a:r>
              <a:rPr lang="en-US" dirty="0"/>
              <a:t>In cases where multiple translations exist, the phenomenon should be consistent. </a:t>
            </a:r>
          </a:p>
        </p:txBody>
      </p:sp>
    </p:spTree>
    <p:extLst>
      <p:ext uri="{BB962C8B-B14F-4D97-AF65-F5344CB8AC3E}">
        <p14:creationId xmlns:p14="http://schemas.microsoft.com/office/powerpoint/2010/main" val="127110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Hypothesis 2</a:t>
            </a:r>
          </a:p>
        </p:txBody>
      </p:sp>
      <p:sp>
        <p:nvSpPr>
          <p:cNvPr id="3" name="Content Placeholder 2"/>
          <p:cNvSpPr>
            <a:spLocks noGrp="1"/>
          </p:cNvSpPr>
          <p:nvPr>
            <p:ph idx="1"/>
          </p:nvPr>
        </p:nvSpPr>
        <p:spPr/>
        <p:txBody>
          <a:bodyPr/>
          <a:lstStyle/>
          <a:p>
            <a:r>
              <a:rPr lang="en-US" dirty="0"/>
              <a:t>Chinese has a highly productive aspectual system, where the perfective aspect is reported to play a role of expressing past events (Lin 2012; Liu 2014).</a:t>
            </a:r>
          </a:p>
          <a:p>
            <a:endParaRPr lang="en-US" dirty="0"/>
          </a:p>
          <a:p>
            <a:r>
              <a:rPr lang="en-US" dirty="0"/>
              <a:t>If we are able to identify constructions that invoke TIME in Chinese, PFV should be an important part of it.</a:t>
            </a:r>
          </a:p>
        </p:txBody>
      </p:sp>
    </p:spTree>
    <p:extLst>
      <p:ext uri="{BB962C8B-B14F-4D97-AF65-F5344CB8AC3E}">
        <p14:creationId xmlns:p14="http://schemas.microsoft.com/office/powerpoint/2010/main" val="276500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 Choice</a:t>
            </a:r>
          </a:p>
        </p:txBody>
      </p:sp>
      <p:sp>
        <p:nvSpPr>
          <p:cNvPr id="3" name="Content Placeholder 2"/>
          <p:cNvSpPr>
            <a:spLocks noGrp="1"/>
          </p:cNvSpPr>
          <p:nvPr>
            <p:ph idx="1"/>
          </p:nvPr>
        </p:nvSpPr>
        <p:spPr>
          <a:xfrm>
            <a:off x="838200" y="1825625"/>
            <a:ext cx="6430818" cy="4351338"/>
          </a:xfrm>
        </p:spPr>
        <p:txBody>
          <a:bodyPr/>
          <a:lstStyle/>
          <a:p>
            <a:r>
              <a:rPr lang="en-US" dirty="0"/>
              <a:t>Published Commercial Translations.</a:t>
            </a:r>
          </a:p>
          <a:p>
            <a:pPr lvl="1"/>
            <a:r>
              <a:rPr lang="en-US" i="1" dirty="0"/>
              <a:t>Great Expectations </a:t>
            </a:r>
            <a:r>
              <a:rPr lang="en-US" dirty="0"/>
              <a:t>and its 9 translations.</a:t>
            </a:r>
          </a:p>
          <a:p>
            <a:pPr lvl="1"/>
            <a:r>
              <a:rPr lang="en-US" i="1" dirty="0"/>
              <a:t>David Copperfield </a:t>
            </a:r>
            <a:r>
              <a:rPr lang="en-US" dirty="0"/>
              <a:t>and its 5 translations.</a:t>
            </a:r>
          </a:p>
          <a:p>
            <a:pPr lvl="1"/>
            <a:r>
              <a:rPr lang="en-US" dirty="0"/>
              <a:t>“A&amp;P” and its 2 translations.</a:t>
            </a:r>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7654" y="3688340"/>
            <a:ext cx="2413000" cy="2832100"/>
          </a:xfrm>
          <a:prstGeom prst="rect">
            <a:avLst/>
          </a:prstGeom>
        </p:spPr>
      </p:pic>
      <p:pic>
        <p:nvPicPr>
          <p:cNvPr id="1026" name="Picture 2" descr="Charles Dicke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5826" y="0"/>
            <a:ext cx="2276174" cy="3323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73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Passage of Tense Shifting</a:t>
            </a:r>
          </a:p>
        </p:txBody>
      </p:sp>
      <p:sp>
        <p:nvSpPr>
          <p:cNvPr id="3" name="Content Placeholder 2"/>
          <p:cNvSpPr>
            <a:spLocks noGrp="1"/>
          </p:cNvSpPr>
          <p:nvPr>
            <p:ph idx="1"/>
          </p:nvPr>
        </p:nvSpPr>
        <p:spPr/>
        <p:txBody>
          <a:bodyPr>
            <a:normAutofit/>
          </a:bodyPr>
          <a:lstStyle/>
          <a:p>
            <a:r>
              <a:rPr lang="en-US" dirty="0"/>
              <a:t>(1)</a:t>
            </a:r>
            <a:r>
              <a:rPr lang="en-US" i="1" dirty="0"/>
              <a:t> In </a:t>
            </a:r>
            <a:r>
              <a:rPr lang="en-US" i="1" dirty="0">
                <a:solidFill>
                  <a:srgbClr val="FF0000"/>
                </a:solidFill>
              </a:rPr>
              <a:t>walks</a:t>
            </a:r>
            <a:r>
              <a:rPr lang="en-US" i="1" dirty="0"/>
              <a:t> these three girls in nothing but bathing suits. I'</a:t>
            </a:r>
            <a:r>
              <a:rPr lang="en-US" i="1" dirty="0">
                <a:solidFill>
                  <a:srgbClr val="FF0000"/>
                </a:solidFill>
              </a:rPr>
              <a:t>m</a:t>
            </a:r>
            <a:r>
              <a:rPr lang="en-US" i="1" dirty="0"/>
              <a:t> in the third check-out slot, with my back to the door, so I </a:t>
            </a:r>
            <a:r>
              <a:rPr lang="en-US" i="1" dirty="0">
                <a:solidFill>
                  <a:srgbClr val="FF0000"/>
                </a:solidFill>
              </a:rPr>
              <a:t>don't</a:t>
            </a:r>
            <a:r>
              <a:rPr lang="en-US" i="1" dirty="0"/>
              <a:t> see them until they're over by the bread. The one that </a:t>
            </a:r>
            <a:r>
              <a:rPr lang="en-US" i="1" dirty="0">
                <a:solidFill>
                  <a:srgbClr val="0070C0"/>
                </a:solidFill>
              </a:rPr>
              <a:t>caught</a:t>
            </a:r>
            <a:r>
              <a:rPr lang="en-US" i="1" dirty="0"/>
              <a:t> my eye first </a:t>
            </a:r>
            <a:r>
              <a:rPr lang="en-US" i="1" dirty="0">
                <a:solidFill>
                  <a:srgbClr val="0070C0"/>
                </a:solidFill>
              </a:rPr>
              <a:t>was</a:t>
            </a:r>
            <a:r>
              <a:rPr lang="en-US" i="1" dirty="0"/>
              <a:t> the one in the plaid green two-piece. </a:t>
            </a:r>
            <a:r>
              <a:rPr lang="en-US" dirty="0"/>
              <a:t>(A&amp;P)</a:t>
            </a:r>
          </a:p>
          <a:p>
            <a:endParaRPr lang="en-US" dirty="0"/>
          </a:p>
          <a:p>
            <a:r>
              <a:rPr lang="en-US" dirty="0"/>
              <a:t>Accompanying viewpoint strategies:</a:t>
            </a:r>
          </a:p>
          <a:p>
            <a:pPr lvl="1"/>
            <a:r>
              <a:rPr lang="en-US" dirty="0"/>
              <a:t>Proximal demonstrative</a:t>
            </a:r>
          </a:p>
          <a:p>
            <a:pPr lvl="1"/>
            <a:r>
              <a:rPr lang="en-US" dirty="0"/>
              <a:t>Inversion</a:t>
            </a:r>
          </a:p>
          <a:p>
            <a:pPr lvl="1"/>
            <a:r>
              <a:rPr lang="en-US" dirty="0"/>
              <a:t>Ellipsis</a:t>
            </a:r>
          </a:p>
        </p:txBody>
      </p:sp>
    </p:spTree>
    <p:extLst>
      <p:ext uri="{BB962C8B-B14F-4D97-AF65-F5344CB8AC3E}">
        <p14:creationId xmlns:p14="http://schemas.microsoft.com/office/powerpoint/2010/main" val="918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Passage from </a:t>
            </a:r>
            <a:r>
              <a:rPr lang="en-US" i="1" dirty="0"/>
              <a:t>Great Expectations</a:t>
            </a:r>
          </a:p>
        </p:txBody>
      </p:sp>
      <p:sp>
        <p:nvSpPr>
          <p:cNvPr id="3" name="Content Placeholder 2"/>
          <p:cNvSpPr>
            <a:spLocks noGrp="1"/>
          </p:cNvSpPr>
          <p:nvPr>
            <p:ph idx="1"/>
          </p:nvPr>
        </p:nvSpPr>
        <p:spPr/>
        <p:txBody>
          <a:bodyPr>
            <a:normAutofit fontScale="92500" lnSpcReduction="20000"/>
          </a:bodyPr>
          <a:lstStyle/>
          <a:p>
            <a:r>
              <a:rPr lang="en-US" i="1" dirty="0"/>
              <a:t>(2) The whole scene </a:t>
            </a:r>
            <a:r>
              <a:rPr lang="en-US" i="1" dirty="0">
                <a:solidFill>
                  <a:srgbClr val="FF0000"/>
                </a:solidFill>
              </a:rPr>
              <a:t>starts </a:t>
            </a:r>
            <a:r>
              <a:rPr lang="en-US" i="1" dirty="0"/>
              <a:t>out again in the </a:t>
            </a:r>
            <a:r>
              <a:rPr lang="en-US" i="1" dirty="0">
                <a:solidFill>
                  <a:srgbClr val="92D050"/>
                </a:solidFill>
              </a:rPr>
              <a:t>vivid </a:t>
            </a:r>
            <a:r>
              <a:rPr lang="en-US" i="1" dirty="0" err="1">
                <a:solidFill>
                  <a:srgbClr val="92D050"/>
                </a:solidFill>
              </a:rPr>
              <a:t>colours</a:t>
            </a:r>
            <a:r>
              <a:rPr lang="en-US" i="1" dirty="0">
                <a:solidFill>
                  <a:srgbClr val="92D050"/>
                </a:solidFill>
              </a:rPr>
              <a:t> </a:t>
            </a:r>
            <a:r>
              <a:rPr lang="en-US" i="1" dirty="0"/>
              <a:t>of the moment, down to the drops of April rain on the windows of the court, glittering in the rays of April sun. </a:t>
            </a:r>
            <a:r>
              <a:rPr lang="en-US" i="1" dirty="0">
                <a:solidFill>
                  <a:schemeClr val="accent2"/>
                </a:solidFill>
              </a:rPr>
              <a:t>Penned in the dock</a:t>
            </a:r>
            <a:r>
              <a:rPr lang="en-US" i="1" dirty="0"/>
              <a:t>, as I again </a:t>
            </a:r>
            <a:r>
              <a:rPr lang="en-US" i="1" dirty="0">
                <a:solidFill>
                  <a:srgbClr val="0070C0"/>
                </a:solidFill>
              </a:rPr>
              <a:t>stood</a:t>
            </a:r>
            <a:r>
              <a:rPr lang="en-US" i="1" dirty="0"/>
              <a:t> outside it at the corner with his hand in mine, </a:t>
            </a:r>
            <a:r>
              <a:rPr lang="en-US" i="1" dirty="0">
                <a:solidFill>
                  <a:srgbClr val="0070C0"/>
                </a:solidFill>
              </a:rPr>
              <a:t>were</a:t>
            </a:r>
            <a:r>
              <a:rPr lang="en-US" i="1" dirty="0"/>
              <a:t> the two-and-thirty men and women; </a:t>
            </a:r>
            <a:r>
              <a:rPr lang="en-US" i="1" dirty="0">
                <a:solidFill>
                  <a:srgbClr val="92D050"/>
                </a:solidFill>
              </a:rPr>
              <a:t>some defiant, some stricken with terror, some sobbing and weeping, some covering their faces, some staring gloomily about</a:t>
            </a:r>
            <a:r>
              <a:rPr lang="en-US" i="1" dirty="0"/>
              <a:t>.</a:t>
            </a:r>
            <a:r>
              <a:rPr lang="en-US" dirty="0"/>
              <a:t> </a:t>
            </a:r>
            <a:r>
              <a:rPr lang="en-US" i="1" dirty="0"/>
              <a:t>There </a:t>
            </a:r>
            <a:r>
              <a:rPr lang="en-US" i="1" dirty="0">
                <a:solidFill>
                  <a:srgbClr val="0070C0"/>
                </a:solidFill>
              </a:rPr>
              <a:t>had been </a:t>
            </a:r>
            <a:r>
              <a:rPr lang="en-US" i="1" dirty="0"/>
              <a:t>shrieks from among the women convicts, but they </a:t>
            </a:r>
            <a:r>
              <a:rPr lang="en-US" i="1" dirty="0">
                <a:solidFill>
                  <a:srgbClr val="0070C0"/>
                </a:solidFill>
              </a:rPr>
              <a:t>had been </a:t>
            </a:r>
            <a:r>
              <a:rPr lang="en-US" i="1" dirty="0"/>
              <a:t>stilled, a </a:t>
            </a:r>
            <a:r>
              <a:rPr lang="en-US" i="1" dirty="0">
                <a:solidFill>
                  <a:srgbClr val="0070C0"/>
                </a:solidFill>
              </a:rPr>
              <a:t>hush had </a:t>
            </a:r>
            <a:r>
              <a:rPr lang="en-US" i="1" dirty="0"/>
              <a:t>succeeded.</a:t>
            </a:r>
          </a:p>
          <a:p>
            <a:r>
              <a:rPr lang="en-US" dirty="0"/>
              <a:t>S1: Perceptual </a:t>
            </a:r>
            <a:r>
              <a:rPr lang="en-US" dirty="0" err="1"/>
              <a:t>deixis</a:t>
            </a:r>
            <a:r>
              <a:rPr lang="en-US" dirty="0"/>
              <a:t> (</a:t>
            </a:r>
            <a:r>
              <a:rPr lang="en-US" dirty="0" err="1"/>
              <a:t>Stockwell</a:t>
            </a:r>
            <a:r>
              <a:rPr lang="en-US" dirty="0"/>
              <a:t> 2002): elements that refer to the perception of a participant in the text.</a:t>
            </a:r>
          </a:p>
          <a:p>
            <a:r>
              <a:rPr lang="en-US" dirty="0"/>
              <a:t>S2: Inversion, perceptual </a:t>
            </a:r>
            <a:r>
              <a:rPr lang="en-US" dirty="0" err="1"/>
              <a:t>deixis</a:t>
            </a:r>
            <a:r>
              <a:rPr lang="en-US" dirty="0"/>
              <a:t>, present participles. </a:t>
            </a:r>
          </a:p>
          <a:p>
            <a:r>
              <a:rPr lang="en-US" dirty="0"/>
              <a:t>Interpolation of </a:t>
            </a:r>
            <a:r>
              <a:rPr lang="en-US" i="1" dirty="0"/>
              <a:t>as</a:t>
            </a:r>
            <a:r>
              <a:rPr lang="en-US" dirty="0"/>
              <a:t>-clause.</a:t>
            </a:r>
          </a:p>
          <a:p>
            <a:r>
              <a:rPr lang="en-US" dirty="0"/>
              <a:t>Smooth transition of </a:t>
            </a:r>
            <a:r>
              <a:rPr lang="en-US" dirty="0" err="1"/>
              <a:t>vpt</a:t>
            </a:r>
            <a:r>
              <a:rPr lang="en-US" dirty="0"/>
              <a:t>, with a mix in S2.</a:t>
            </a:r>
          </a:p>
          <a:p>
            <a:pPr marL="0" indent="0">
              <a:buNone/>
            </a:pPr>
            <a:endParaRPr lang="en-US" dirty="0"/>
          </a:p>
        </p:txBody>
      </p:sp>
    </p:spTree>
    <p:extLst>
      <p:ext uri="{BB962C8B-B14F-4D97-AF65-F5344CB8AC3E}">
        <p14:creationId xmlns:p14="http://schemas.microsoft.com/office/powerpoint/2010/main" val="86390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Passage from </a:t>
            </a:r>
            <a:r>
              <a:rPr lang="en-US" i="1" dirty="0"/>
              <a:t>David Copperfield</a:t>
            </a:r>
          </a:p>
        </p:txBody>
      </p:sp>
      <p:sp>
        <p:nvSpPr>
          <p:cNvPr id="3" name="Content Placeholder 2"/>
          <p:cNvSpPr>
            <a:spLocks noGrp="1"/>
          </p:cNvSpPr>
          <p:nvPr>
            <p:ph idx="1"/>
          </p:nvPr>
        </p:nvSpPr>
        <p:spPr/>
        <p:txBody>
          <a:bodyPr/>
          <a:lstStyle/>
          <a:p>
            <a:r>
              <a:rPr lang="en-US" i="1" dirty="0"/>
              <a:t>(3) If the funeral </a:t>
            </a:r>
            <a:r>
              <a:rPr lang="en-US" i="1" dirty="0">
                <a:solidFill>
                  <a:srgbClr val="0070C0"/>
                </a:solidFill>
              </a:rPr>
              <a:t>had been </a:t>
            </a:r>
            <a:r>
              <a:rPr lang="en-US" i="1" dirty="0"/>
              <a:t>yesterday, I </a:t>
            </a:r>
            <a:r>
              <a:rPr lang="en-US" i="1" dirty="0">
                <a:solidFill>
                  <a:srgbClr val="0070C0"/>
                </a:solidFill>
              </a:rPr>
              <a:t>could</a:t>
            </a:r>
            <a:r>
              <a:rPr lang="en-US" i="1" dirty="0"/>
              <a:t> not recollect it better. </a:t>
            </a:r>
            <a:r>
              <a:rPr lang="en-US" i="1" dirty="0">
                <a:solidFill>
                  <a:srgbClr val="92D050"/>
                </a:solidFill>
              </a:rPr>
              <a:t>The very air of the best </a:t>
            </a:r>
            <a:r>
              <a:rPr lang="en-US" i="1" dirty="0" err="1">
                <a:solidFill>
                  <a:srgbClr val="92D050"/>
                </a:solidFill>
              </a:rPr>
              <a:t>parlour</a:t>
            </a:r>
            <a:r>
              <a:rPr lang="en-US" i="1" dirty="0"/>
              <a:t>, when I </a:t>
            </a:r>
            <a:r>
              <a:rPr lang="en-US" i="1" dirty="0">
                <a:solidFill>
                  <a:srgbClr val="0070C0"/>
                </a:solidFill>
              </a:rPr>
              <a:t>went</a:t>
            </a:r>
            <a:r>
              <a:rPr lang="en-US" i="1" dirty="0"/>
              <a:t> in at the door, </a:t>
            </a:r>
            <a:r>
              <a:rPr lang="en-US" i="1" dirty="0">
                <a:solidFill>
                  <a:srgbClr val="92D050"/>
                </a:solidFill>
              </a:rPr>
              <a:t>the bright condition of the fire, the shining of the wine in the decanters, the patterns of the glasses and plates, the faint sweet smell of cake, the </a:t>
            </a:r>
            <a:r>
              <a:rPr lang="en-US" i="1" dirty="0" err="1">
                <a:solidFill>
                  <a:srgbClr val="92D050"/>
                </a:solidFill>
              </a:rPr>
              <a:t>odour</a:t>
            </a:r>
            <a:r>
              <a:rPr lang="en-US" i="1" dirty="0">
                <a:solidFill>
                  <a:srgbClr val="92D050"/>
                </a:solidFill>
              </a:rPr>
              <a:t> of Miss </a:t>
            </a:r>
            <a:r>
              <a:rPr lang="en-US" i="1" dirty="0" err="1">
                <a:solidFill>
                  <a:srgbClr val="92D050"/>
                </a:solidFill>
              </a:rPr>
              <a:t>Murdstone’s</a:t>
            </a:r>
            <a:r>
              <a:rPr lang="en-US" i="1" dirty="0">
                <a:solidFill>
                  <a:srgbClr val="92D050"/>
                </a:solidFill>
              </a:rPr>
              <a:t> dress, and our black clothes</a:t>
            </a:r>
            <a:r>
              <a:rPr lang="en-US" i="1" dirty="0"/>
              <a:t>. Mr. </a:t>
            </a:r>
            <a:r>
              <a:rPr lang="en-US" i="1" dirty="0" err="1"/>
              <a:t>Chillip</a:t>
            </a:r>
            <a:r>
              <a:rPr lang="en-US" i="1" dirty="0"/>
              <a:t> </a:t>
            </a:r>
            <a:r>
              <a:rPr lang="en-US" i="1" dirty="0">
                <a:solidFill>
                  <a:srgbClr val="FF0000"/>
                </a:solidFill>
              </a:rPr>
              <a:t>is</a:t>
            </a:r>
            <a:r>
              <a:rPr lang="en-US" i="1" dirty="0"/>
              <a:t> in the room, and </a:t>
            </a:r>
            <a:r>
              <a:rPr lang="en-US" i="1" dirty="0">
                <a:solidFill>
                  <a:srgbClr val="FF0000"/>
                </a:solidFill>
              </a:rPr>
              <a:t>comes</a:t>
            </a:r>
            <a:r>
              <a:rPr lang="en-US" i="1" dirty="0"/>
              <a:t> to speak to me.</a:t>
            </a:r>
          </a:p>
          <a:p>
            <a:endParaRPr lang="en-US" dirty="0"/>
          </a:p>
          <a:p>
            <a:r>
              <a:rPr lang="en-US" dirty="0"/>
              <a:t>S1: distal perspective.</a:t>
            </a:r>
          </a:p>
          <a:p>
            <a:r>
              <a:rPr lang="en-US" dirty="0"/>
              <a:t>S2: perceptual </a:t>
            </a:r>
            <a:r>
              <a:rPr lang="en-US" dirty="0" err="1"/>
              <a:t>deixis</a:t>
            </a:r>
            <a:r>
              <a:rPr lang="en-US" dirty="0"/>
              <a:t>, and past tense.</a:t>
            </a:r>
          </a:p>
          <a:p>
            <a:endParaRPr lang="en-US" dirty="0"/>
          </a:p>
        </p:txBody>
      </p:sp>
    </p:spTree>
    <p:extLst>
      <p:ext uri="{BB962C8B-B14F-4D97-AF65-F5344CB8AC3E}">
        <p14:creationId xmlns:p14="http://schemas.microsoft.com/office/powerpoint/2010/main" val="42933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52852900"/>
              </p:ext>
            </p:extLst>
          </p:nvPr>
        </p:nvGraphicFramePr>
        <p:xfrm>
          <a:off x="1210614" y="115908"/>
          <a:ext cx="9337184" cy="6857990"/>
        </p:xfrm>
        <a:graphic>
          <a:graphicData uri="http://schemas.openxmlformats.org/drawingml/2006/table">
            <a:tbl>
              <a:tblPr firstRow="1" firstCol="1" bandRow="1"/>
              <a:tblGrid>
                <a:gridCol w="624143">
                  <a:extLst>
                    <a:ext uri="{9D8B030D-6E8A-4147-A177-3AD203B41FA5}">
                      <a16:colId xmlns:a16="http://schemas.microsoft.com/office/drawing/2014/main" val="20000"/>
                    </a:ext>
                  </a:extLst>
                </a:gridCol>
                <a:gridCol w="1348149">
                  <a:extLst>
                    <a:ext uri="{9D8B030D-6E8A-4147-A177-3AD203B41FA5}">
                      <a16:colId xmlns:a16="http://schemas.microsoft.com/office/drawing/2014/main" val="20001"/>
                    </a:ext>
                  </a:extLst>
                </a:gridCol>
                <a:gridCol w="988644">
                  <a:extLst>
                    <a:ext uri="{9D8B030D-6E8A-4147-A177-3AD203B41FA5}">
                      <a16:colId xmlns:a16="http://schemas.microsoft.com/office/drawing/2014/main" val="20002"/>
                    </a:ext>
                  </a:extLst>
                </a:gridCol>
                <a:gridCol w="1527904">
                  <a:extLst>
                    <a:ext uri="{9D8B030D-6E8A-4147-A177-3AD203B41FA5}">
                      <a16:colId xmlns:a16="http://schemas.microsoft.com/office/drawing/2014/main" val="20003"/>
                    </a:ext>
                  </a:extLst>
                </a:gridCol>
                <a:gridCol w="1348149">
                  <a:extLst>
                    <a:ext uri="{9D8B030D-6E8A-4147-A177-3AD203B41FA5}">
                      <a16:colId xmlns:a16="http://schemas.microsoft.com/office/drawing/2014/main" val="20004"/>
                    </a:ext>
                  </a:extLst>
                </a:gridCol>
                <a:gridCol w="1348149">
                  <a:extLst>
                    <a:ext uri="{9D8B030D-6E8A-4147-A177-3AD203B41FA5}">
                      <a16:colId xmlns:a16="http://schemas.microsoft.com/office/drawing/2014/main" val="20005"/>
                    </a:ext>
                  </a:extLst>
                </a:gridCol>
                <a:gridCol w="808891">
                  <a:extLst>
                    <a:ext uri="{9D8B030D-6E8A-4147-A177-3AD203B41FA5}">
                      <a16:colId xmlns:a16="http://schemas.microsoft.com/office/drawing/2014/main" val="20006"/>
                    </a:ext>
                  </a:extLst>
                </a:gridCol>
                <a:gridCol w="1343155">
                  <a:extLst>
                    <a:ext uri="{9D8B030D-6E8A-4147-A177-3AD203B41FA5}">
                      <a16:colId xmlns:a16="http://schemas.microsoft.com/office/drawing/2014/main" val="20007"/>
                    </a:ext>
                  </a:extLst>
                </a:gridCol>
              </a:tblGrid>
              <a:tr h="167268">
                <a:tc>
                  <a:txBody>
                    <a:bodyPr/>
                    <a:lstStyle/>
                    <a:p>
                      <a:pPr marL="0" marR="0" algn="r">
                        <a:lnSpc>
                          <a:spcPct val="107000"/>
                        </a:lnSpc>
                        <a:spcBef>
                          <a:spcPts val="0"/>
                        </a:spcBef>
                        <a:spcAft>
                          <a:spcPts val="0"/>
                        </a:spcAft>
                      </a:pPr>
                      <a:r>
                        <a:rPr lang="en-US" sz="1050" dirty="0">
                          <a:effectLst/>
                          <a:latin typeface="Times New Roman" panose="02020603050405020304" pitchFamily="18" charset="0"/>
                          <a:ea typeface="PMingLiU" panose="02020500000000000000" pitchFamily="18" charset="-120"/>
                          <a:cs typeface="Times New Roman" panose="02020603050405020304" pitchFamily="18" charset="0"/>
                        </a:rPr>
                        <a:t>(3)</a:t>
                      </a:r>
                      <a:endParaRPr lang="en-US" sz="1050" dirty="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TW" sz="1050">
                          <a:effectLst/>
                          <a:latin typeface="Times New Roman" panose="02020603050405020304" pitchFamily="18" charset="0"/>
                          <a:ea typeface="PMingLiU" panose="02020500000000000000" pitchFamily="18" charset="-120"/>
                          <a:cs typeface="Times New Roman" panose="02020603050405020304" pitchFamily="18" charset="0"/>
                        </a:rPr>
                        <a:t>我</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TW" sz="1050">
                          <a:effectLst/>
                          <a:latin typeface="Times New Roman" panose="02020603050405020304" pitchFamily="18" charset="0"/>
                          <a:ea typeface="PMingLiU" panose="02020500000000000000" pitchFamily="18" charset="-120"/>
                          <a:cs typeface="Times New Roman" panose="02020603050405020304" pitchFamily="18" charset="0"/>
                        </a:rPr>
                        <a:t>一</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TW" sz="1050">
                          <a:effectLst/>
                          <a:latin typeface="Times New Roman" panose="02020603050405020304" pitchFamily="18" charset="0"/>
                          <a:ea typeface="PMingLiU" panose="02020500000000000000" pitchFamily="18" charset="-120"/>
                          <a:cs typeface="Times New Roman" panose="02020603050405020304" pitchFamily="18" charset="0"/>
                        </a:rPr>
                        <a:t>走进</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TW" sz="1050">
                          <a:effectLst/>
                          <a:latin typeface="Times New Roman" panose="02020603050405020304" pitchFamily="18" charset="0"/>
                          <a:ea typeface="PMingLiU" panose="02020500000000000000" pitchFamily="18" charset="-120"/>
                          <a:cs typeface="Times New Roman" panose="02020603050405020304" pitchFamily="18" charset="0"/>
                        </a:rPr>
                        <a:t>那间</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TW" sz="1050">
                          <a:effectLst/>
                          <a:latin typeface="Times New Roman" panose="02020603050405020304" pitchFamily="18" charset="0"/>
                          <a:ea typeface="PMingLiU" panose="02020500000000000000" pitchFamily="18" charset="-120"/>
                          <a:cs typeface="Times New Roman" panose="02020603050405020304" pitchFamily="18" charset="0"/>
                        </a:rPr>
                        <a:t>最好</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TW" sz="1050">
                          <a:effectLst/>
                          <a:latin typeface="Times New Roman" panose="02020603050405020304" pitchFamily="18" charset="0"/>
                          <a:ea typeface="PMingLiU" panose="02020500000000000000" pitchFamily="18" charset="-120"/>
                          <a:cs typeface="Times New Roman" panose="02020603050405020304" pitchFamily="18" charset="0"/>
                        </a:rPr>
                        <a:t>的</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TW" sz="1050">
                          <a:effectLst/>
                          <a:latin typeface="Times New Roman" panose="02020603050405020304" pitchFamily="18" charset="0"/>
                          <a:ea typeface="PMingLiU" panose="02020500000000000000" pitchFamily="18" charset="-120"/>
                          <a:cs typeface="Times New Roman" panose="02020603050405020304" pitchFamily="18" charset="0"/>
                        </a:rPr>
                        <a:t>客厅，</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7268">
                <a:tc>
                  <a:txBody>
                    <a:bodyPr/>
                    <a:lstStyle/>
                    <a:p>
                      <a:pPr marL="0" marR="0">
                        <a:lnSpc>
                          <a:spcPct val="107000"/>
                        </a:lnSpc>
                        <a:spcBef>
                          <a:spcPts val="0"/>
                        </a:spcBef>
                        <a:spcAft>
                          <a:spcPts val="0"/>
                        </a:spcAft>
                      </a:pPr>
                      <a:r>
                        <a:rPr lang="en-US" sz="1050" dirty="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dirty="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i="1" dirty="0" err="1">
                          <a:effectLst/>
                          <a:latin typeface="Times New Roman" panose="02020603050405020304" pitchFamily="18" charset="0"/>
                          <a:ea typeface="PMingLiU" panose="02020500000000000000" pitchFamily="18" charset="-120"/>
                          <a:cs typeface="Times New Roman" panose="02020603050405020304" pitchFamily="18" charset="0"/>
                        </a:rPr>
                        <a:t>wǒ</a:t>
                      </a:r>
                      <a:r>
                        <a:rPr lang="en-US" sz="1050" i="1" dirty="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dirty="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i="1">
                          <a:effectLst/>
                          <a:latin typeface="Times New Roman" panose="02020603050405020304" pitchFamily="18" charset="0"/>
                          <a:ea typeface="PMingLiU" panose="02020500000000000000" pitchFamily="18" charset="-120"/>
                          <a:cs typeface="Times New Roman" panose="02020603050405020304" pitchFamily="18" charset="0"/>
                        </a:rPr>
                        <a:t>yī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i="1">
                          <a:effectLst/>
                          <a:latin typeface="Times New Roman" panose="02020603050405020304" pitchFamily="18" charset="0"/>
                          <a:ea typeface="PMingLiU" panose="02020500000000000000" pitchFamily="18" charset="-120"/>
                          <a:cs typeface="Times New Roman" panose="02020603050405020304" pitchFamily="18" charset="0"/>
                        </a:rPr>
                        <a:t>zǒu-jìn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i="1">
                          <a:effectLst/>
                          <a:latin typeface="Times New Roman" panose="02020603050405020304" pitchFamily="18" charset="0"/>
                          <a:ea typeface="PMingLiU" panose="02020500000000000000" pitchFamily="18" charset="-120"/>
                          <a:cs typeface="Times New Roman" panose="02020603050405020304" pitchFamily="18" charset="0"/>
                        </a:rPr>
                        <a:t>nà-jiān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i="1">
                          <a:effectLst/>
                          <a:latin typeface="Times New Roman" panose="02020603050405020304" pitchFamily="18" charset="0"/>
                          <a:ea typeface="PMingLiU" panose="02020500000000000000" pitchFamily="18" charset="-120"/>
                          <a:cs typeface="Times New Roman" panose="02020603050405020304" pitchFamily="18" charset="0"/>
                        </a:rPr>
                        <a:t>zuì-hǎo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i="1">
                          <a:effectLst/>
                          <a:latin typeface="Times New Roman" panose="02020603050405020304" pitchFamily="18" charset="0"/>
                          <a:ea typeface="PMingLiU" panose="02020500000000000000" pitchFamily="18" charset="-120"/>
                          <a:cs typeface="Times New Roman" panose="02020603050405020304" pitchFamily="18" charset="0"/>
                        </a:rPr>
                        <a:t>de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i="1">
                          <a:effectLst/>
                          <a:latin typeface="Times New Roman" panose="02020603050405020304" pitchFamily="18" charset="0"/>
                          <a:ea typeface="PMingLiU" panose="02020500000000000000" pitchFamily="18" charset="-120"/>
                          <a:cs typeface="Times New Roman" panose="02020603050405020304" pitchFamily="18" charset="0"/>
                        </a:rPr>
                        <a:t>kètīng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4537">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dirty="0">
                          <a:effectLst/>
                          <a:latin typeface="Times New Roman" panose="02020603050405020304" pitchFamily="18" charset="0"/>
                          <a:ea typeface="PMingLiU" panose="02020500000000000000" pitchFamily="18" charset="-120"/>
                          <a:cs typeface="Times New Roman" panose="02020603050405020304" pitchFamily="18" charset="0"/>
                        </a:rPr>
                        <a:t>I</a:t>
                      </a:r>
                      <a:endParaRPr lang="en-US" sz="1050" dirty="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dirty="0">
                          <a:effectLst/>
                          <a:latin typeface="Times New Roman" panose="02020603050405020304" pitchFamily="18" charset="0"/>
                          <a:ea typeface="PMingLiU" panose="02020500000000000000" pitchFamily="18" charset="-120"/>
                          <a:cs typeface="Times New Roman" panose="02020603050405020304" pitchFamily="18" charset="0"/>
                        </a:rPr>
                        <a:t>PRT</a:t>
                      </a:r>
                      <a:endParaRPr lang="en-US" sz="1050" dirty="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walk-enter</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that-CL</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best</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LK</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living room</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7268">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7268">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TW" sz="1050">
                          <a:effectLst/>
                          <a:latin typeface="Times New Roman" panose="02020603050405020304" pitchFamily="18" charset="0"/>
                          <a:ea typeface="PMingLiU" panose="02020500000000000000" pitchFamily="18" charset="-120"/>
                          <a:cs typeface="Times New Roman" panose="02020603050405020304" pitchFamily="18" charset="0"/>
                        </a:rPr>
                        <a:t>屋</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TW" sz="1050">
                          <a:effectLst/>
                          <a:latin typeface="Times New Roman" panose="02020603050405020304" pitchFamily="18" charset="0"/>
                          <a:ea typeface="PMingLiU" panose="02020500000000000000" pitchFamily="18" charset="-120"/>
                          <a:cs typeface="Times New Roman" panose="02020603050405020304" pitchFamily="18" charset="0"/>
                        </a:rPr>
                        <a:t>里</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TW" sz="1050">
                          <a:effectLst/>
                          <a:latin typeface="Times New Roman" panose="02020603050405020304" pitchFamily="18" charset="0"/>
                          <a:ea typeface="PMingLiU" panose="02020500000000000000" pitchFamily="18" charset="-120"/>
                          <a:cs typeface="Times New Roman" panose="02020603050405020304" pitchFamily="18" charset="0"/>
                        </a:rPr>
                        <a:t>的</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TW" sz="1050">
                          <a:effectLst/>
                          <a:latin typeface="Times New Roman" panose="02020603050405020304" pitchFamily="18" charset="0"/>
                          <a:ea typeface="PMingLiU" panose="02020500000000000000" pitchFamily="18" charset="-120"/>
                          <a:cs typeface="Times New Roman" panose="02020603050405020304" pitchFamily="18" charset="0"/>
                        </a:rPr>
                        <a:t>气氛</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TW" sz="1050">
                          <a:effectLst/>
                          <a:latin typeface="Times New Roman" panose="02020603050405020304" pitchFamily="18" charset="0"/>
                          <a:ea typeface="PMingLiU" panose="02020500000000000000" pitchFamily="18" charset="-120"/>
                          <a:cs typeface="Times New Roman" panose="02020603050405020304" pitchFamily="18" charset="0"/>
                        </a:rPr>
                        <a:t>就</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TW" sz="1050">
                          <a:effectLst/>
                          <a:latin typeface="Times New Roman" panose="02020603050405020304" pitchFamily="18" charset="0"/>
                          <a:ea typeface="PMingLiU" panose="02020500000000000000" pitchFamily="18" charset="-120"/>
                          <a:cs typeface="Times New Roman" panose="02020603050405020304" pitchFamily="18" charset="0"/>
                        </a:rPr>
                        <a:t>迎面</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7268">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i="1">
                          <a:effectLst/>
                          <a:latin typeface="Times New Roman" panose="02020603050405020304" pitchFamily="18" charset="0"/>
                          <a:ea typeface="PMingLiU" panose="02020500000000000000" pitchFamily="18" charset="-120"/>
                          <a:cs typeface="Times New Roman" panose="02020603050405020304" pitchFamily="18" charset="0"/>
                        </a:rPr>
                        <a:t>wū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i="1">
                          <a:effectLst/>
                          <a:latin typeface="Times New Roman" panose="02020603050405020304" pitchFamily="18" charset="0"/>
                          <a:ea typeface="PMingLiU" panose="02020500000000000000" pitchFamily="18" charset="-120"/>
                          <a:cs typeface="Times New Roman" panose="02020603050405020304" pitchFamily="18" charset="0"/>
                        </a:rPr>
                        <a:t>lǐ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i="1">
                          <a:effectLst/>
                          <a:latin typeface="Times New Roman" panose="02020603050405020304" pitchFamily="18" charset="0"/>
                          <a:ea typeface="PMingLiU" panose="02020500000000000000" pitchFamily="18" charset="-120"/>
                          <a:cs typeface="Times New Roman" panose="02020603050405020304" pitchFamily="18" charset="0"/>
                        </a:rPr>
                        <a:t>de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i="1" dirty="0" err="1">
                          <a:effectLst/>
                          <a:latin typeface="Times New Roman" panose="02020603050405020304" pitchFamily="18" charset="0"/>
                          <a:ea typeface="PMingLiU" panose="02020500000000000000" pitchFamily="18" charset="-120"/>
                          <a:cs typeface="Times New Roman" panose="02020603050405020304" pitchFamily="18" charset="0"/>
                        </a:rPr>
                        <a:t>qìfēn</a:t>
                      </a:r>
                      <a:r>
                        <a:rPr lang="en-US" sz="1050" i="1" dirty="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dirty="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i="1">
                          <a:effectLst/>
                          <a:latin typeface="Times New Roman" panose="02020603050405020304" pitchFamily="18" charset="0"/>
                          <a:ea typeface="PMingLiU" panose="02020500000000000000" pitchFamily="18" charset="-120"/>
                          <a:cs typeface="Times New Roman" panose="02020603050405020304" pitchFamily="18" charset="0"/>
                        </a:rPr>
                        <a:t>jiù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en-US" sz="1050" i="1">
                          <a:effectLst/>
                          <a:latin typeface="Times New Roman" panose="02020603050405020304" pitchFamily="18" charset="0"/>
                          <a:ea typeface="PMingLiU" panose="02020500000000000000" pitchFamily="18" charset="-120"/>
                          <a:cs typeface="Times New Roman" panose="02020603050405020304" pitchFamily="18" charset="0"/>
                        </a:rPr>
                        <a:t>yíng-miàn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5"/>
                  </a:ext>
                </a:extLst>
              </a:tr>
              <a:tr h="167268">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house</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in</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LK</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dirty="0">
                          <a:effectLst/>
                          <a:latin typeface="Times New Roman" panose="02020603050405020304" pitchFamily="18" charset="0"/>
                          <a:ea typeface="PMingLiU" panose="02020500000000000000" pitchFamily="18" charset="-120"/>
                          <a:cs typeface="Times New Roman" panose="02020603050405020304" pitchFamily="18" charset="0"/>
                        </a:rPr>
                        <a:t>atmosphere</a:t>
                      </a:r>
                      <a:endParaRPr lang="en-US" sz="1050" dirty="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PRT</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towards-face</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6"/>
                  </a:ext>
                </a:extLst>
              </a:tr>
              <a:tr h="167268">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dirty="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dirty="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dirty="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dirty="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67268">
                <a:tc>
                  <a:txBody>
                    <a:bodyPr/>
                    <a:lstStyle/>
                    <a:p>
                      <a:pPr marL="0" marR="0" algn="r">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TW" sz="1050">
                          <a:effectLst/>
                          <a:latin typeface="Times New Roman" panose="02020603050405020304" pitchFamily="18" charset="0"/>
                          <a:ea typeface="PMingLiU" panose="02020500000000000000" pitchFamily="18" charset="-120"/>
                          <a:cs typeface="Times New Roman" panose="02020603050405020304" pitchFamily="18" charset="0"/>
                        </a:rPr>
                        <a:t>扑来：</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TW" sz="1050" dirty="0">
                          <a:effectLst/>
                          <a:latin typeface="Times New Roman" panose="02020603050405020304" pitchFamily="18" charset="0"/>
                          <a:ea typeface="PMingLiU" panose="02020500000000000000" pitchFamily="18" charset="-120"/>
                          <a:cs typeface="Times New Roman" panose="02020603050405020304" pitchFamily="18" charset="0"/>
                        </a:rPr>
                        <a:t>旺旺</a:t>
                      </a:r>
                      <a:endParaRPr lang="en-US" sz="1050" dirty="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TW" sz="1050" dirty="0">
                          <a:effectLst/>
                          <a:latin typeface="Times New Roman" panose="02020603050405020304" pitchFamily="18" charset="0"/>
                          <a:ea typeface="PMingLiU" panose="02020500000000000000" pitchFamily="18" charset="-120"/>
                          <a:cs typeface="Times New Roman" panose="02020603050405020304" pitchFamily="18" charset="0"/>
                        </a:rPr>
                        <a:t>的</a:t>
                      </a:r>
                      <a:endParaRPr lang="en-US" sz="1050" dirty="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TW" sz="1050">
                          <a:effectLst/>
                          <a:latin typeface="Times New Roman" panose="02020603050405020304" pitchFamily="18" charset="0"/>
                          <a:ea typeface="PMingLiU" panose="02020500000000000000" pitchFamily="18" charset="-120"/>
                          <a:cs typeface="Times New Roman" panose="02020603050405020304" pitchFamily="18" charset="0"/>
                        </a:rPr>
                        <a:t>炉火，</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TW" sz="1050">
                          <a:effectLst/>
                          <a:latin typeface="Times New Roman" panose="02020603050405020304" pitchFamily="18" charset="0"/>
                          <a:ea typeface="PMingLiU" panose="02020500000000000000" pitchFamily="18" charset="-120"/>
                          <a:cs typeface="Times New Roman" panose="02020603050405020304" pitchFamily="18" charset="0"/>
                        </a:rPr>
                        <a:t>瓶</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TW" sz="1050">
                          <a:effectLst/>
                          <a:latin typeface="Times New Roman" panose="02020603050405020304" pitchFamily="18" charset="0"/>
                          <a:ea typeface="PMingLiU" panose="02020500000000000000" pitchFamily="18" charset="-120"/>
                          <a:cs typeface="Times New Roman" panose="02020603050405020304" pitchFamily="18" charset="0"/>
                        </a:rPr>
                        <a:t>中</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67268">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i="1">
                          <a:effectLst/>
                          <a:latin typeface="Times New Roman" panose="02020603050405020304" pitchFamily="18" charset="0"/>
                          <a:ea typeface="PMingLiU" panose="02020500000000000000" pitchFamily="18" charset="-120"/>
                          <a:cs typeface="Times New Roman" panose="02020603050405020304" pitchFamily="18" charset="0"/>
                        </a:rPr>
                        <a:t>pū-lái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i="1">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i="1">
                          <a:effectLst/>
                          <a:latin typeface="Times New Roman" panose="02020603050405020304" pitchFamily="18" charset="0"/>
                          <a:ea typeface="PMingLiU" panose="02020500000000000000" pitchFamily="18" charset="-120"/>
                          <a:cs typeface="Times New Roman" panose="02020603050405020304" pitchFamily="18" charset="0"/>
                        </a:rPr>
                        <a:t>wàng-wàng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i="1">
                          <a:effectLst/>
                          <a:latin typeface="Times New Roman" panose="02020603050405020304" pitchFamily="18" charset="0"/>
                          <a:ea typeface="PMingLiU" panose="02020500000000000000" pitchFamily="18" charset="-120"/>
                          <a:cs typeface="Times New Roman" panose="02020603050405020304" pitchFamily="18" charset="0"/>
                        </a:rPr>
                        <a:t>de</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i="1" dirty="0" err="1">
                          <a:effectLst/>
                          <a:latin typeface="Times New Roman" panose="02020603050405020304" pitchFamily="18" charset="0"/>
                          <a:ea typeface="PMingLiU" panose="02020500000000000000" pitchFamily="18" charset="-120"/>
                          <a:cs typeface="Times New Roman" panose="02020603050405020304" pitchFamily="18" charset="0"/>
                        </a:rPr>
                        <a:t>lúhuǒ</a:t>
                      </a:r>
                      <a:r>
                        <a:rPr lang="en-US" sz="1050" i="1" dirty="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dirty="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i="1">
                          <a:effectLst/>
                          <a:latin typeface="Times New Roman" panose="02020603050405020304" pitchFamily="18" charset="0"/>
                          <a:ea typeface="PMingLiU" panose="02020500000000000000" pitchFamily="18" charset="-120"/>
                          <a:cs typeface="Times New Roman" panose="02020603050405020304" pitchFamily="18" charset="0"/>
                        </a:rPr>
                        <a:t>píng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i="1">
                          <a:effectLst/>
                          <a:latin typeface="Times New Roman" panose="02020603050405020304" pitchFamily="18" charset="0"/>
                          <a:ea typeface="PMingLiU" panose="02020500000000000000" pitchFamily="18" charset="-120"/>
                          <a:cs typeface="Times New Roman" panose="02020603050405020304" pitchFamily="18" charset="0"/>
                        </a:rPr>
                        <a:t>zhōng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67268">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spring-come</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blazing-RED</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LK</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dirty="0">
                          <a:effectLst/>
                          <a:latin typeface="Times New Roman" panose="02020603050405020304" pitchFamily="18" charset="0"/>
                          <a:ea typeface="PMingLiU" panose="02020500000000000000" pitchFamily="18" charset="-120"/>
                          <a:cs typeface="Times New Roman" panose="02020603050405020304" pitchFamily="18" charset="0"/>
                        </a:rPr>
                        <a:t>fire</a:t>
                      </a:r>
                      <a:endParaRPr lang="en-US" sz="1050" dirty="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bottle</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in</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67268">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67268">
                <a:tc>
                  <a:txBody>
                    <a:bodyPr/>
                    <a:lstStyle/>
                    <a:p>
                      <a:pPr marL="0" marR="0">
                        <a:lnSpc>
                          <a:spcPct val="107000"/>
                        </a:lnSpc>
                        <a:spcBef>
                          <a:spcPts val="0"/>
                        </a:spcBef>
                        <a:spcAft>
                          <a:spcPts val="0"/>
                        </a:spcAft>
                      </a:pPr>
                      <a:r>
                        <a:rPr lang="en-US" sz="1050" dirty="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dirty="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TW" sz="1050">
                          <a:effectLst/>
                          <a:latin typeface="Times New Roman" panose="02020603050405020304" pitchFamily="18" charset="0"/>
                          <a:ea typeface="PMingLiU" panose="02020500000000000000" pitchFamily="18" charset="-120"/>
                          <a:cs typeface="Times New Roman" panose="02020603050405020304" pitchFamily="18" charset="0"/>
                        </a:rPr>
                        <a:t>闪闪</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TW" sz="1050">
                          <a:effectLst/>
                          <a:latin typeface="Times New Roman" panose="02020603050405020304" pitchFamily="18" charset="0"/>
                          <a:ea typeface="PMingLiU" panose="02020500000000000000" pitchFamily="18" charset="-120"/>
                          <a:cs typeface="Times New Roman" panose="02020603050405020304" pitchFamily="18" charset="0"/>
                        </a:rPr>
                        <a:t>发光</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TW" sz="1050">
                          <a:effectLst/>
                          <a:latin typeface="Times New Roman" panose="02020603050405020304" pitchFamily="18" charset="0"/>
                          <a:ea typeface="PMingLiU" panose="02020500000000000000" pitchFamily="18" charset="-120"/>
                          <a:cs typeface="Times New Roman" panose="02020603050405020304" pitchFamily="18" charset="0"/>
                        </a:rPr>
                        <a:t>的</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zh-TW" sz="1050">
                          <a:effectLst/>
                          <a:latin typeface="Times New Roman" panose="02020603050405020304" pitchFamily="18" charset="0"/>
                          <a:ea typeface="PMingLiU" panose="02020500000000000000" pitchFamily="18" charset="-120"/>
                          <a:cs typeface="Times New Roman" panose="02020603050405020304" pitchFamily="18" charset="0"/>
                        </a:rPr>
                        <a:t>葡萄酒，</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zh-TW" sz="1050">
                          <a:effectLst/>
                          <a:latin typeface="Times New Roman" panose="02020603050405020304" pitchFamily="18" charset="0"/>
                          <a:ea typeface="PMingLiU" panose="02020500000000000000" pitchFamily="18" charset="-120"/>
                          <a:cs typeface="Times New Roman" panose="02020603050405020304" pitchFamily="18" charset="0"/>
                        </a:rPr>
                        <a:t>杯盘</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67268">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i="1">
                          <a:effectLst/>
                          <a:latin typeface="Times New Roman" panose="02020603050405020304" pitchFamily="18" charset="0"/>
                          <a:ea typeface="PMingLiU" panose="02020500000000000000" pitchFamily="18" charset="-120"/>
                          <a:cs typeface="Times New Roman" panose="02020603050405020304" pitchFamily="18" charset="0"/>
                        </a:rPr>
                        <a:t>shǎn-shǎn</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en-US" sz="1050" i="1">
                          <a:effectLst/>
                          <a:latin typeface="Times New Roman" panose="02020603050405020304" pitchFamily="18" charset="0"/>
                          <a:ea typeface="PMingLiU" panose="02020500000000000000" pitchFamily="18" charset="-120"/>
                          <a:cs typeface="Times New Roman" panose="02020603050405020304" pitchFamily="18" charset="0"/>
                        </a:rPr>
                        <a:t>fāguāng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050" i="1" dirty="0">
                          <a:effectLst/>
                          <a:latin typeface="Times New Roman" panose="02020603050405020304" pitchFamily="18" charset="0"/>
                          <a:ea typeface="PMingLiU" panose="02020500000000000000" pitchFamily="18" charset="-120"/>
                          <a:cs typeface="Times New Roman" panose="02020603050405020304" pitchFamily="18" charset="0"/>
                        </a:rPr>
                        <a:t>de </a:t>
                      </a:r>
                      <a:endParaRPr lang="en-US" sz="1050" dirty="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i="1">
                          <a:effectLst/>
                          <a:latin typeface="Times New Roman" panose="02020603050405020304" pitchFamily="18" charset="0"/>
                          <a:ea typeface="PMingLiU" panose="02020500000000000000" pitchFamily="18" charset="-120"/>
                          <a:cs typeface="Times New Roman" panose="02020603050405020304" pitchFamily="18" charset="0"/>
                        </a:rPr>
                        <a:t>pútao-jiǔ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i="1">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i="1">
                          <a:effectLst/>
                          <a:latin typeface="Times New Roman" panose="02020603050405020304" pitchFamily="18" charset="0"/>
                          <a:ea typeface="PMingLiU" panose="02020500000000000000" pitchFamily="18" charset="-120"/>
                          <a:cs typeface="Times New Roman" panose="02020603050405020304" pitchFamily="18" charset="0"/>
                        </a:rPr>
                        <a:t>bēipán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67268">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shine-RED</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radiate</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050" dirty="0">
                          <a:effectLst/>
                          <a:latin typeface="Times New Roman" panose="02020603050405020304" pitchFamily="18" charset="0"/>
                          <a:ea typeface="PMingLiU" panose="02020500000000000000" pitchFamily="18" charset="-120"/>
                          <a:cs typeface="Times New Roman" panose="02020603050405020304" pitchFamily="18" charset="0"/>
                        </a:rPr>
                        <a:t>LK</a:t>
                      </a:r>
                      <a:endParaRPr lang="en-US" sz="1050" dirty="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wine</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dishes</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67268">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dirty="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dirty="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dirty="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dirty="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dirty="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dirty="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67268">
                <a:tc>
                  <a:txBody>
                    <a:bodyPr/>
                    <a:lstStyle/>
                    <a:p>
                      <a:pPr marL="0" marR="30480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TW" sz="1050">
                          <a:effectLst/>
                          <a:latin typeface="Times New Roman" panose="02020603050405020304" pitchFamily="18" charset="0"/>
                          <a:ea typeface="PMingLiU" panose="02020500000000000000" pitchFamily="18" charset="-120"/>
                          <a:cs typeface="Times New Roman" panose="02020603050405020304" pitchFamily="18" charset="0"/>
                        </a:rPr>
                        <a:t>的</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TW" sz="1050">
                          <a:effectLst/>
                          <a:latin typeface="Times New Roman" panose="02020603050405020304" pitchFamily="18" charset="0"/>
                          <a:ea typeface="PMingLiU" panose="02020500000000000000" pitchFamily="18" charset="-120"/>
                          <a:cs typeface="Times New Roman" panose="02020603050405020304" pitchFamily="18" charset="0"/>
                        </a:rPr>
                        <a:t>式样，</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TW" sz="1050">
                          <a:effectLst/>
                          <a:latin typeface="Times New Roman" panose="02020603050405020304" pitchFamily="18" charset="0"/>
                          <a:ea typeface="PMingLiU" panose="02020500000000000000" pitchFamily="18" charset="-120"/>
                          <a:cs typeface="Times New Roman" panose="02020603050405020304" pitchFamily="18" charset="0"/>
                        </a:rPr>
                        <a:t>糕饼</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TW" sz="1050" dirty="0">
                          <a:effectLst/>
                          <a:latin typeface="Times New Roman" panose="02020603050405020304" pitchFamily="18" charset="0"/>
                          <a:ea typeface="PMingLiU" panose="02020500000000000000" pitchFamily="18" charset="-120"/>
                          <a:cs typeface="Times New Roman" panose="02020603050405020304" pitchFamily="18" charset="0"/>
                        </a:rPr>
                        <a:t>的</a:t>
                      </a:r>
                      <a:endParaRPr lang="en-US" sz="1050" dirty="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TW" sz="1050" dirty="0">
                          <a:effectLst/>
                          <a:latin typeface="Times New Roman" panose="02020603050405020304" pitchFamily="18" charset="0"/>
                          <a:ea typeface="PMingLiU" panose="02020500000000000000" pitchFamily="18" charset="-120"/>
                          <a:cs typeface="Times New Roman" panose="02020603050405020304" pitchFamily="18" charset="0"/>
                        </a:rPr>
                        <a:t>微微</a:t>
                      </a:r>
                      <a:endParaRPr lang="en-US" sz="1050" dirty="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TW" sz="1050">
                          <a:effectLst/>
                          <a:latin typeface="Times New Roman" panose="02020603050405020304" pitchFamily="18" charset="0"/>
                          <a:ea typeface="PMingLiU" panose="02020500000000000000" pitchFamily="18" charset="-120"/>
                          <a:cs typeface="Times New Roman" panose="02020603050405020304" pitchFamily="18" charset="0"/>
                        </a:rPr>
                        <a:t>甜</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TW" sz="1050">
                          <a:effectLst/>
                          <a:latin typeface="Times New Roman" panose="02020603050405020304" pitchFamily="18" charset="0"/>
                          <a:ea typeface="PMingLiU" panose="02020500000000000000" pitchFamily="18" charset="-120"/>
                          <a:cs typeface="Times New Roman" panose="02020603050405020304" pitchFamily="18" charset="0"/>
                        </a:rPr>
                        <a:t>香，</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67268">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i="1">
                          <a:effectLst/>
                          <a:latin typeface="Times New Roman" panose="02020603050405020304" pitchFamily="18" charset="0"/>
                          <a:ea typeface="PMingLiU" panose="02020500000000000000" pitchFamily="18" charset="-120"/>
                          <a:cs typeface="Times New Roman" panose="02020603050405020304" pitchFamily="18" charset="0"/>
                        </a:rPr>
                        <a:t>de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i="1">
                          <a:effectLst/>
                          <a:latin typeface="Times New Roman" panose="02020603050405020304" pitchFamily="18" charset="0"/>
                          <a:ea typeface="PMingLiU" panose="02020500000000000000" pitchFamily="18" charset="-120"/>
                          <a:cs typeface="Times New Roman" panose="02020603050405020304" pitchFamily="18" charset="0"/>
                        </a:rPr>
                        <a:t>shìyàng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i="1">
                          <a:effectLst/>
                          <a:latin typeface="Times New Roman" panose="02020603050405020304" pitchFamily="18" charset="0"/>
                          <a:ea typeface="PMingLiU" panose="02020500000000000000" pitchFamily="18" charset="-120"/>
                          <a:cs typeface="Times New Roman" panose="02020603050405020304" pitchFamily="18" charset="0"/>
                        </a:rPr>
                        <a:t>gāobǐng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i="1">
                          <a:effectLst/>
                          <a:latin typeface="Times New Roman" panose="02020603050405020304" pitchFamily="18" charset="0"/>
                          <a:ea typeface="PMingLiU" panose="02020500000000000000" pitchFamily="18" charset="-120"/>
                          <a:cs typeface="Times New Roman" panose="02020603050405020304" pitchFamily="18" charset="0"/>
                        </a:rPr>
                        <a:t>de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i="1">
                          <a:effectLst/>
                          <a:latin typeface="Times New Roman" panose="02020603050405020304" pitchFamily="18" charset="0"/>
                          <a:ea typeface="PMingLiU" panose="02020500000000000000" pitchFamily="18" charset="-120"/>
                          <a:cs typeface="Times New Roman" panose="02020603050405020304" pitchFamily="18" charset="0"/>
                        </a:rPr>
                        <a:t>wéi-wéi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i="1">
                          <a:effectLst/>
                          <a:latin typeface="Times New Roman" panose="02020603050405020304" pitchFamily="18" charset="0"/>
                          <a:ea typeface="PMingLiU" panose="02020500000000000000" pitchFamily="18" charset="-120"/>
                          <a:cs typeface="Times New Roman" panose="02020603050405020304" pitchFamily="18" charset="0"/>
                        </a:rPr>
                        <a:t>tián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i="1">
                          <a:effectLst/>
                          <a:latin typeface="Times New Roman" panose="02020603050405020304" pitchFamily="18" charset="0"/>
                          <a:ea typeface="PMingLiU" panose="02020500000000000000" pitchFamily="18" charset="-120"/>
                          <a:cs typeface="Times New Roman" panose="02020603050405020304" pitchFamily="18" charset="0"/>
                        </a:rPr>
                        <a:t>xiāng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67268">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LK</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style</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cake</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dirty="0">
                          <a:effectLst/>
                          <a:latin typeface="Times New Roman" panose="02020603050405020304" pitchFamily="18" charset="0"/>
                          <a:ea typeface="PMingLiU" panose="02020500000000000000" pitchFamily="18" charset="-120"/>
                          <a:cs typeface="Times New Roman" panose="02020603050405020304" pitchFamily="18" charset="0"/>
                        </a:rPr>
                        <a:t>LK</a:t>
                      </a:r>
                      <a:endParaRPr lang="en-US" sz="1050" dirty="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slight-RED</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sweet</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aroma</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67268">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dirty="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dirty="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67268">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TW" sz="1050">
                          <a:effectLst/>
                          <a:latin typeface="Times New Roman" panose="02020603050405020304" pitchFamily="18" charset="0"/>
                          <a:ea typeface="PMingLiU" panose="02020500000000000000" pitchFamily="18" charset="-120"/>
                          <a:cs typeface="Times New Roman" panose="02020603050405020304" pitchFamily="18" charset="0"/>
                        </a:rPr>
                        <a:t>默德斯通</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TW" sz="1050">
                          <a:effectLst/>
                          <a:latin typeface="Times New Roman" panose="02020603050405020304" pitchFamily="18" charset="0"/>
                          <a:ea typeface="PMingLiU" panose="02020500000000000000" pitchFamily="18" charset="-120"/>
                          <a:cs typeface="Times New Roman" panose="02020603050405020304" pitchFamily="18" charset="0"/>
                        </a:rPr>
                        <a:t>小姐</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TW" sz="1050">
                          <a:effectLst/>
                          <a:latin typeface="Times New Roman" panose="02020603050405020304" pitchFamily="18" charset="0"/>
                          <a:ea typeface="PMingLiU" panose="02020500000000000000" pitchFamily="18" charset="-120"/>
                          <a:cs typeface="Times New Roman" panose="02020603050405020304" pitchFamily="18" charset="0"/>
                        </a:rPr>
                        <a:t>衣服</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TW" sz="1050">
                          <a:effectLst/>
                          <a:latin typeface="Times New Roman" panose="02020603050405020304" pitchFamily="18" charset="0"/>
                          <a:ea typeface="PMingLiU" panose="02020500000000000000" pitchFamily="18" charset="-120"/>
                          <a:cs typeface="Times New Roman" panose="02020603050405020304" pitchFamily="18" charset="0"/>
                        </a:rPr>
                        <a:t>上</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zh-TW" sz="1050" dirty="0">
                          <a:effectLst/>
                          <a:latin typeface="Times New Roman" panose="02020603050405020304" pitchFamily="18" charset="0"/>
                          <a:ea typeface="PMingLiU" panose="02020500000000000000" pitchFamily="18" charset="-120"/>
                          <a:cs typeface="Times New Roman" panose="02020603050405020304" pitchFamily="18" charset="0"/>
                        </a:rPr>
                        <a:t>的</a:t>
                      </a:r>
                      <a:endParaRPr lang="en-US" sz="1050" dirty="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20"/>
                  </a:ext>
                </a:extLst>
              </a:tr>
              <a:tr h="167268">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en-US" sz="1050" i="1">
                          <a:effectLst/>
                          <a:latin typeface="Times New Roman" panose="02020603050405020304" pitchFamily="18" charset="0"/>
                          <a:ea typeface="PMingLiU" panose="02020500000000000000" pitchFamily="18" charset="-120"/>
                          <a:cs typeface="Times New Roman" panose="02020603050405020304" pitchFamily="18" charset="0"/>
                        </a:rPr>
                        <a:t>mòdésītōng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050" i="1">
                          <a:effectLst/>
                          <a:latin typeface="Times New Roman" panose="02020603050405020304" pitchFamily="18" charset="0"/>
                          <a:ea typeface="PMingLiU" panose="02020500000000000000" pitchFamily="18" charset="-120"/>
                          <a:cs typeface="Times New Roman" panose="02020603050405020304" pitchFamily="18" charset="0"/>
                        </a:rPr>
                        <a:t>xiǎojiě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i="1">
                          <a:effectLst/>
                          <a:latin typeface="Times New Roman" panose="02020603050405020304" pitchFamily="18" charset="0"/>
                          <a:ea typeface="PMingLiU" panose="02020500000000000000" pitchFamily="18" charset="-120"/>
                          <a:cs typeface="Times New Roman" panose="02020603050405020304" pitchFamily="18" charset="0"/>
                        </a:rPr>
                        <a:t>yīfú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i="1">
                          <a:effectLst/>
                          <a:latin typeface="Times New Roman" panose="02020603050405020304" pitchFamily="18" charset="0"/>
                          <a:ea typeface="PMingLiU" panose="02020500000000000000" pitchFamily="18" charset="-120"/>
                          <a:cs typeface="Times New Roman" panose="02020603050405020304" pitchFamily="18" charset="0"/>
                        </a:rPr>
                        <a:t>shàng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i="1">
                          <a:effectLst/>
                          <a:latin typeface="Times New Roman" panose="02020603050405020304" pitchFamily="18" charset="0"/>
                          <a:ea typeface="PMingLiU" panose="02020500000000000000" pitchFamily="18" charset="-120"/>
                          <a:cs typeface="Times New Roman" panose="02020603050405020304" pitchFamily="18" charset="0"/>
                        </a:rPr>
                        <a:t>de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67268">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Murdstone</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Miss</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clothes</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on</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LK</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67268">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67268">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TW" sz="1050">
                          <a:effectLst/>
                          <a:latin typeface="Times New Roman" panose="02020603050405020304" pitchFamily="18" charset="0"/>
                          <a:ea typeface="PMingLiU" panose="02020500000000000000" pitchFamily="18" charset="-120"/>
                          <a:cs typeface="Times New Roman" panose="02020603050405020304" pitchFamily="18" charset="0"/>
                        </a:rPr>
                        <a:t>气味，</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TW" sz="1050">
                          <a:effectLst/>
                          <a:latin typeface="Times New Roman" panose="02020603050405020304" pitchFamily="18" charset="0"/>
                          <a:ea typeface="PMingLiU" panose="02020500000000000000" pitchFamily="18" charset="-120"/>
                          <a:cs typeface="Times New Roman" panose="02020603050405020304" pitchFamily="18" charset="0"/>
                        </a:rPr>
                        <a:t>以及</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TW" sz="1050">
                          <a:effectLst/>
                          <a:latin typeface="Times New Roman" panose="02020603050405020304" pitchFamily="18" charset="0"/>
                          <a:ea typeface="PMingLiU" panose="02020500000000000000" pitchFamily="18" charset="-120"/>
                          <a:cs typeface="Times New Roman" panose="02020603050405020304" pitchFamily="18" charset="0"/>
                        </a:rPr>
                        <a:t>我们</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TW" sz="1050" dirty="0">
                          <a:effectLst/>
                          <a:latin typeface="Times New Roman" panose="02020603050405020304" pitchFamily="18" charset="0"/>
                          <a:ea typeface="PMingLiU" panose="02020500000000000000" pitchFamily="18" charset="-120"/>
                          <a:cs typeface="Times New Roman" panose="02020603050405020304" pitchFamily="18" charset="0"/>
                        </a:rPr>
                        <a:t>穿</a:t>
                      </a:r>
                      <a:endParaRPr lang="en-US" sz="1050" dirty="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TW" sz="1050">
                          <a:effectLst/>
                          <a:latin typeface="Times New Roman" panose="02020603050405020304" pitchFamily="18" charset="0"/>
                          <a:ea typeface="PMingLiU" panose="02020500000000000000" pitchFamily="18" charset="-120"/>
                          <a:cs typeface="Times New Roman" panose="02020603050405020304" pitchFamily="18" charset="0"/>
                        </a:rPr>
                        <a:t>的</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TW" sz="1050">
                          <a:effectLst/>
                          <a:latin typeface="Times New Roman" panose="02020603050405020304" pitchFamily="18" charset="0"/>
                          <a:ea typeface="PMingLiU" panose="02020500000000000000" pitchFamily="18" charset="-120"/>
                          <a:cs typeface="Times New Roman" panose="02020603050405020304" pitchFamily="18" charset="0"/>
                        </a:rPr>
                        <a:t>黑色</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67268">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i="1">
                          <a:effectLst/>
                          <a:latin typeface="Times New Roman" panose="02020603050405020304" pitchFamily="18" charset="0"/>
                          <a:ea typeface="PMingLiU" panose="02020500000000000000" pitchFamily="18" charset="-120"/>
                          <a:cs typeface="Times New Roman" panose="02020603050405020304" pitchFamily="18" charset="0"/>
                        </a:rPr>
                        <a:t>qìwèi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i="1">
                          <a:effectLst/>
                          <a:latin typeface="Times New Roman" panose="02020603050405020304" pitchFamily="18" charset="0"/>
                          <a:ea typeface="PMingLiU" panose="02020500000000000000" pitchFamily="18" charset="-120"/>
                          <a:cs typeface="Times New Roman" panose="02020603050405020304" pitchFamily="18" charset="0"/>
                        </a:rPr>
                        <a:t>yǐjí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i="1">
                          <a:effectLst/>
                          <a:latin typeface="Times New Roman" panose="02020603050405020304" pitchFamily="18" charset="0"/>
                          <a:ea typeface="PMingLiU" panose="02020500000000000000" pitchFamily="18" charset="-120"/>
                          <a:cs typeface="Times New Roman" panose="02020603050405020304" pitchFamily="18" charset="0"/>
                        </a:rPr>
                        <a:t>wǒ-mén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i="1">
                          <a:effectLst/>
                          <a:latin typeface="Times New Roman" panose="02020603050405020304" pitchFamily="18" charset="0"/>
                          <a:ea typeface="PMingLiU" panose="02020500000000000000" pitchFamily="18" charset="-120"/>
                          <a:cs typeface="Times New Roman" panose="02020603050405020304" pitchFamily="18" charset="0"/>
                        </a:rPr>
                        <a:t>chuān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i="1">
                          <a:effectLst/>
                          <a:latin typeface="Times New Roman" panose="02020603050405020304" pitchFamily="18" charset="0"/>
                          <a:ea typeface="PMingLiU" panose="02020500000000000000" pitchFamily="18" charset="-120"/>
                          <a:cs typeface="Times New Roman" panose="02020603050405020304" pitchFamily="18" charset="0"/>
                        </a:rPr>
                        <a:t>de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i="1">
                          <a:effectLst/>
                          <a:latin typeface="Times New Roman" panose="02020603050405020304" pitchFamily="18" charset="0"/>
                          <a:ea typeface="PMingLiU" panose="02020500000000000000" pitchFamily="18" charset="-120"/>
                          <a:cs typeface="Times New Roman" panose="02020603050405020304" pitchFamily="18" charset="0"/>
                        </a:rPr>
                        <a:t>hēisè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67268">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smell</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and</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we</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wear</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LK</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black</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dirty="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dirty="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167268">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r h="167268">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TW" sz="1050">
                          <a:effectLst/>
                          <a:latin typeface="Times New Roman" panose="02020603050405020304" pitchFamily="18" charset="0"/>
                          <a:ea typeface="PMingLiU" panose="02020500000000000000" pitchFamily="18" charset="-120"/>
                          <a:cs typeface="Times New Roman" panose="02020603050405020304" pitchFamily="18" charset="0"/>
                        </a:rPr>
                        <a:t>丧服。</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TW" sz="1050">
                          <a:effectLst/>
                          <a:latin typeface="Times New Roman" panose="02020603050405020304" pitchFamily="18" charset="0"/>
                          <a:ea typeface="PMingLiU" panose="02020500000000000000" pitchFamily="18" charset="-120"/>
                          <a:cs typeface="Times New Roman" panose="02020603050405020304" pitchFamily="18" charset="0"/>
                        </a:rPr>
                        <a:t>齐力普</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TW" sz="1050">
                          <a:effectLst/>
                          <a:latin typeface="Times New Roman" panose="02020603050405020304" pitchFamily="18" charset="0"/>
                          <a:ea typeface="PMingLiU" panose="02020500000000000000" pitchFamily="18" charset="-120"/>
                          <a:cs typeface="Times New Roman" panose="02020603050405020304" pitchFamily="18" charset="0"/>
                        </a:rPr>
                        <a:t>先生</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TW" sz="1050">
                          <a:effectLst/>
                          <a:latin typeface="Times New Roman" panose="02020603050405020304" pitchFamily="18" charset="0"/>
                          <a:ea typeface="PMingLiU" panose="02020500000000000000" pitchFamily="18" charset="-120"/>
                          <a:cs typeface="Times New Roman" panose="02020603050405020304" pitchFamily="18" charset="0"/>
                        </a:rPr>
                        <a:t>也</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TW" sz="1050">
                          <a:effectLst/>
                          <a:latin typeface="Times New Roman" panose="02020603050405020304" pitchFamily="18" charset="0"/>
                          <a:ea typeface="PMingLiU" panose="02020500000000000000" pitchFamily="18" charset="-120"/>
                          <a:cs typeface="Times New Roman" panose="02020603050405020304" pitchFamily="18" charset="0"/>
                        </a:rPr>
                        <a:t>在</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TW" sz="1050">
                          <a:effectLst/>
                          <a:latin typeface="Times New Roman" panose="02020603050405020304" pitchFamily="18" charset="0"/>
                          <a:ea typeface="PMingLiU" panose="02020500000000000000" pitchFamily="18" charset="-120"/>
                          <a:cs typeface="Times New Roman" panose="02020603050405020304" pitchFamily="18" charset="0"/>
                        </a:rPr>
                        <a:t>那里，</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8"/>
                  </a:ext>
                </a:extLst>
              </a:tr>
              <a:tr h="167268">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i="1">
                          <a:effectLst/>
                          <a:latin typeface="Times New Roman" panose="02020603050405020304" pitchFamily="18" charset="0"/>
                          <a:ea typeface="PMingLiU" panose="02020500000000000000" pitchFamily="18" charset="-120"/>
                          <a:cs typeface="Times New Roman" panose="02020603050405020304" pitchFamily="18" charset="0"/>
                        </a:rPr>
                        <a:t>sāngfú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i="1">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i="1">
                          <a:effectLst/>
                          <a:latin typeface="Times New Roman" panose="02020603050405020304" pitchFamily="18" charset="0"/>
                          <a:ea typeface="PMingLiU" panose="02020500000000000000" pitchFamily="18" charset="-120"/>
                          <a:cs typeface="Times New Roman" panose="02020603050405020304" pitchFamily="18" charset="0"/>
                        </a:rPr>
                        <a:t>qílìpǔ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i="1">
                          <a:effectLst/>
                          <a:latin typeface="Times New Roman" panose="02020603050405020304" pitchFamily="18" charset="0"/>
                          <a:ea typeface="PMingLiU" panose="02020500000000000000" pitchFamily="18" charset="-120"/>
                          <a:cs typeface="Times New Roman" panose="02020603050405020304" pitchFamily="18" charset="0"/>
                        </a:rPr>
                        <a:t>xiānsheng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i="1" dirty="0" err="1">
                          <a:effectLst/>
                          <a:latin typeface="Times New Roman" panose="02020603050405020304" pitchFamily="18" charset="0"/>
                          <a:ea typeface="PMingLiU" panose="02020500000000000000" pitchFamily="18" charset="-120"/>
                          <a:cs typeface="Times New Roman" panose="02020603050405020304" pitchFamily="18" charset="0"/>
                        </a:rPr>
                        <a:t>yě</a:t>
                      </a:r>
                      <a:r>
                        <a:rPr lang="en-US" sz="1050" i="1" dirty="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dirty="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i="1">
                          <a:effectLst/>
                          <a:latin typeface="Times New Roman" panose="02020603050405020304" pitchFamily="18" charset="0"/>
                          <a:ea typeface="PMingLiU" panose="02020500000000000000" pitchFamily="18" charset="-120"/>
                          <a:cs typeface="Times New Roman" panose="02020603050405020304" pitchFamily="18" charset="0"/>
                        </a:rPr>
                        <a:t>zài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i="1">
                          <a:effectLst/>
                          <a:latin typeface="Times New Roman" panose="02020603050405020304" pitchFamily="18" charset="0"/>
                          <a:ea typeface="PMingLiU" panose="02020500000000000000" pitchFamily="18" charset="-120"/>
                          <a:cs typeface="Times New Roman" panose="02020603050405020304" pitchFamily="18" charset="0"/>
                        </a:rPr>
                        <a:t>nàlǐ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9"/>
                  </a:ext>
                </a:extLst>
              </a:tr>
              <a:tr h="167268">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mourning apparel</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Chillip</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Mr.</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also</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LOC</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dirty="0">
                          <a:effectLst/>
                          <a:latin typeface="Times New Roman" panose="02020603050405020304" pitchFamily="18" charset="0"/>
                          <a:ea typeface="PMingLiU" panose="02020500000000000000" pitchFamily="18" charset="-120"/>
                          <a:cs typeface="Times New Roman" panose="02020603050405020304" pitchFamily="18" charset="0"/>
                        </a:rPr>
                        <a:t>there</a:t>
                      </a:r>
                      <a:endParaRPr lang="en-US" sz="1050" dirty="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0"/>
                  </a:ext>
                </a:extLst>
              </a:tr>
              <a:tr h="167268">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1"/>
                  </a:ext>
                </a:extLst>
              </a:tr>
              <a:tr h="167268">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TW" sz="1050">
                          <a:effectLst/>
                          <a:latin typeface="Times New Roman" panose="02020603050405020304" pitchFamily="18" charset="0"/>
                          <a:ea typeface="PMingLiU" panose="02020500000000000000" pitchFamily="18" charset="-120"/>
                          <a:cs typeface="Times New Roman" panose="02020603050405020304" pitchFamily="18" charset="0"/>
                        </a:rPr>
                        <a:t>并且</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zh-TW" sz="1050">
                          <a:effectLst/>
                          <a:latin typeface="Times New Roman" panose="02020603050405020304" pitchFamily="18" charset="0"/>
                          <a:ea typeface="PMingLiU" panose="02020500000000000000" pitchFamily="18" charset="-120"/>
                          <a:cs typeface="Times New Roman" panose="02020603050405020304" pitchFamily="18" charset="0"/>
                        </a:rPr>
                        <a:t>走过来</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zh-TW" sz="1050">
                          <a:effectLst/>
                          <a:latin typeface="Times New Roman" panose="02020603050405020304" pitchFamily="18" charset="0"/>
                          <a:ea typeface="PMingLiU" panose="02020500000000000000" pitchFamily="18" charset="-120"/>
                          <a:cs typeface="Times New Roman" panose="02020603050405020304" pitchFamily="18" charset="0"/>
                        </a:rPr>
                        <a:t>和</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zh-TW" sz="1050" dirty="0">
                          <a:effectLst/>
                          <a:latin typeface="Times New Roman" panose="02020603050405020304" pitchFamily="18" charset="0"/>
                          <a:ea typeface="PMingLiU" panose="02020500000000000000" pitchFamily="18" charset="-120"/>
                          <a:cs typeface="Times New Roman" panose="02020603050405020304" pitchFamily="18" charset="0"/>
                        </a:rPr>
                        <a:t>我</a:t>
                      </a:r>
                      <a:endParaRPr lang="en-US" sz="1050" dirty="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zh-TW" sz="1050">
                          <a:effectLst/>
                          <a:latin typeface="Times New Roman" panose="02020603050405020304" pitchFamily="18" charset="0"/>
                          <a:ea typeface="PMingLiU" panose="02020500000000000000" pitchFamily="18" charset="-120"/>
                          <a:cs typeface="Times New Roman" panose="02020603050405020304" pitchFamily="18" charset="0"/>
                        </a:rPr>
                        <a:t>说话。</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32"/>
                  </a:ext>
                </a:extLst>
              </a:tr>
              <a:tr h="167268">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i="1">
                          <a:effectLst/>
                          <a:latin typeface="Times New Roman" panose="02020603050405020304" pitchFamily="18" charset="0"/>
                          <a:ea typeface="PMingLiU" panose="02020500000000000000" pitchFamily="18" charset="-120"/>
                          <a:cs typeface="Times New Roman" panose="02020603050405020304" pitchFamily="18" charset="0"/>
                        </a:rPr>
                        <a:t>bìngqiě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en-US" sz="1050" i="1">
                          <a:effectLst/>
                          <a:latin typeface="Times New Roman" panose="02020603050405020304" pitchFamily="18" charset="0"/>
                          <a:ea typeface="PMingLiU" panose="02020500000000000000" pitchFamily="18" charset="-120"/>
                          <a:cs typeface="Times New Roman" panose="02020603050405020304" pitchFamily="18" charset="0"/>
                        </a:rPr>
                        <a:t>zǒu-guòlái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050" i="1">
                          <a:effectLst/>
                          <a:latin typeface="Times New Roman" panose="02020603050405020304" pitchFamily="18" charset="0"/>
                          <a:ea typeface="PMingLiU" panose="02020500000000000000" pitchFamily="18" charset="-120"/>
                          <a:cs typeface="Times New Roman" panose="02020603050405020304" pitchFamily="18" charset="0"/>
                        </a:rPr>
                        <a:t>hàn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i="1" dirty="0" err="1">
                          <a:effectLst/>
                          <a:latin typeface="Times New Roman" panose="02020603050405020304" pitchFamily="18" charset="0"/>
                          <a:ea typeface="PMingLiU" panose="02020500000000000000" pitchFamily="18" charset="-120"/>
                          <a:cs typeface="Times New Roman" panose="02020603050405020304" pitchFamily="18" charset="0"/>
                        </a:rPr>
                        <a:t>wǒ</a:t>
                      </a:r>
                      <a:r>
                        <a:rPr lang="en-US" sz="1050" i="1" dirty="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dirty="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en-US" sz="1050" i="1">
                          <a:effectLst/>
                          <a:latin typeface="Times New Roman" panose="02020603050405020304" pitchFamily="18" charset="0"/>
                          <a:ea typeface="PMingLiU" panose="02020500000000000000" pitchFamily="18" charset="-120"/>
                          <a:cs typeface="Times New Roman" panose="02020603050405020304" pitchFamily="18" charset="0"/>
                        </a:rPr>
                        <a:t>shuōhuà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33"/>
                  </a:ext>
                </a:extLst>
              </a:tr>
              <a:tr h="167268">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and</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walk-come</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with</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I</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speak</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dirty="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dirty="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4"/>
                  </a:ext>
                </a:extLst>
              </a:tr>
              <a:tr h="167268">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5"/>
                  </a:ext>
                </a:extLst>
              </a:tr>
              <a:tr h="669073">
                <a:tc>
                  <a:txBody>
                    <a:bodyPr/>
                    <a:lstStyle/>
                    <a:p>
                      <a:pPr marL="0" marR="0">
                        <a:lnSpc>
                          <a:spcPct val="107000"/>
                        </a:lnSpc>
                        <a:spcBef>
                          <a:spcPts val="0"/>
                        </a:spcBef>
                        <a:spcAft>
                          <a:spcPts val="0"/>
                        </a:spcAft>
                      </a:pPr>
                      <a:r>
                        <a:rPr lang="en-US" sz="105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sz="105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marL="0" marR="0">
                        <a:lnSpc>
                          <a:spcPct val="107000"/>
                        </a:lnSpc>
                        <a:spcBef>
                          <a:spcPts val="0"/>
                        </a:spcBef>
                        <a:spcAft>
                          <a:spcPts val="0"/>
                        </a:spcAft>
                      </a:pPr>
                      <a:r>
                        <a:rPr lang="en-US" sz="1050" dirty="0">
                          <a:effectLst/>
                          <a:latin typeface="Times New Roman" panose="02020603050405020304" pitchFamily="18" charset="0"/>
                          <a:ea typeface="PMingLiU" panose="02020500000000000000" pitchFamily="18" charset="-120"/>
                          <a:cs typeface="Times New Roman" panose="02020603050405020304" pitchFamily="18" charset="0"/>
                        </a:rPr>
                        <a:t>“(Upon the time when) I walk into that best living room, atmosphere come springing towards my face: blazing fire, shining wine in bottle, style of dishes, and slight sweet aroma of cakes, smell on Miss </a:t>
                      </a:r>
                      <a:r>
                        <a:rPr lang="en-US" sz="1050" dirty="0" err="1">
                          <a:effectLst/>
                          <a:latin typeface="Times New Roman" panose="02020603050405020304" pitchFamily="18" charset="0"/>
                          <a:ea typeface="PMingLiU" panose="02020500000000000000" pitchFamily="18" charset="-120"/>
                          <a:cs typeface="Times New Roman" panose="02020603050405020304" pitchFamily="18" charset="0"/>
                        </a:rPr>
                        <a:t>Murdstone’s</a:t>
                      </a:r>
                      <a:r>
                        <a:rPr lang="en-US" sz="1050" dirty="0">
                          <a:effectLst/>
                          <a:latin typeface="Times New Roman" panose="02020603050405020304" pitchFamily="18" charset="0"/>
                          <a:ea typeface="PMingLiU" panose="02020500000000000000" pitchFamily="18" charset="-120"/>
                          <a:cs typeface="Times New Roman" panose="02020603050405020304" pitchFamily="18" charset="0"/>
                        </a:rPr>
                        <a:t> clothes, and black mourning apparel we wear. Mr. </a:t>
                      </a:r>
                      <a:r>
                        <a:rPr lang="en-US" sz="1050" dirty="0" err="1">
                          <a:effectLst/>
                          <a:latin typeface="Times New Roman" panose="02020603050405020304" pitchFamily="18" charset="0"/>
                          <a:ea typeface="PMingLiU" panose="02020500000000000000" pitchFamily="18" charset="-120"/>
                          <a:cs typeface="Times New Roman" panose="02020603050405020304" pitchFamily="18" charset="0"/>
                        </a:rPr>
                        <a:t>Chillip</a:t>
                      </a:r>
                      <a:r>
                        <a:rPr lang="en-US" sz="1050" dirty="0">
                          <a:effectLst/>
                          <a:latin typeface="Times New Roman" panose="02020603050405020304" pitchFamily="18" charset="0"/>
                          <a:ea typeface="PMingLiU" panose="02020500000000000000" pitchFamily="18" charset="-120"/>
                          <a:cs typeface="Times New Roman" panose="02020603050405020304" pitchFamily="18" charset="0"/>
                        </a:rPr>
                        <a:t> is also there, and come walking to speak to me.”</a:t>
                      </a:r>
                      <a:endParaRPr lang="en-US" sz="1050" dirty="0">
                        <a:effectLst/>
                        <a:latin typeface="Calibri" panose="020F0502020204030204" pitchFamily="34" charset="0"/>
                        <a:ea typeface="PMingLiU" panose="02020500000000000000" pitchFamily="18" charset="-120"/>
                        <a:cs typeface="Times New Roman" panose="02020603050405020304" pitchFamily="18" charset="0"/>
                      </a:endParaRPr>
                    </a:p>
                  </a:txBody>
                  <a:tcPr marL="37190" marR="3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36"/>
                  </a:ext>
                </a:extLst>
              </a:tr>
            </a:tbl>
          </a:graphicData>
        </a:graphic>
      </p:graphicFrame>
      <p:sp>
        <p:nvSpPr>
          <p:cNvPr id="2" name="Rounded Rectangle 1"/>
          <p:cNvSpPr/>
          <p:nvPr/>
        </p:nvSpPr>
        <p:spPr>
          <a:xfrm>
            <a:off x="4056845" y="1558344"/>
            <a:ext cx="1081825" cy="60530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733331" y="2163651"/>
            <a:ext cx="1081825" cy="60530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868039" y="2939596"/>
            <a:ext cx="1081825" cy="60530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0429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in the Chinese Renditions</a:t>
            </a:r>
          </a:p>
        </p:txBody>
      </p:sp>
      <p:sp>
        <p:nvSpPr>
          <p:cNvPr id="3" name="Content Placeholder 2"/>
          <p:cNvSpPr>
            <a:spLocks noGrp="1"/>
          </p:cNvSpPr>
          <p:nvPr>
            <p:ph idx="1"/>
          </p:nvPr>
        </p:nvSpPr>
        <p:spPr/>
        <p:txBody>
          <a:bodyPr>
            <a:normAutofit lnSpcReduction="10000"/>
          </a:bodyPr>
          <a:lstStyle/>
          <a:p>
            <a:r>
              <a:rPr lang="en-US" dirty="0"/>
              <a:t>Out of the 16 Chinese passages (2+9+5), only 1 uses a temporal adverbial construction.</a:t>
            </a:r>
          </a:p>
          <a:p>
            <a:endParaRPr lang="en-US" dirty="0"/>
          </a:p>
          <a:p>
            <a:r>
              <a:rPr lang="en-US" dirty="0"/>
              <a:t>Only 2 passages have PFV, but where the English passage involves the present tense.</a:t>
            </a:r>
          </a:p>
          <a:p>
            <a:endParaRPr lang="en-US" dirty="0"/>
          </a:p>
          <a:p>
            <a:r>
              <a:rPr lang="en-US" dirty="0"/>
              <a:t>Chinese does not care about TIME in managing narrative </a:t>
            </a:r>
            <a:r>
              <a:rPr lang="en-US" dirty="0" err="1"/>
              <a:t>vpt</a:t>
            </a:r>
            <a:r>
              <a:rPr lang="en-US" dirty="0"/>
              <a:t>.</a:t>
            </a:r>
          </a:p>
          <a:p>
            <a:endParaRPr lang="en-US" dirty="0"/>
          </a:p>
          <a:p>
            <a:r>
              <a:rPr lang="en-US" dirty="0"/>
              <a:t>The perfective aspect not used for managing </a:t>
            </a:r>
            <a:r>
              <a:rPr lang="en-US" dirty="0" err="1"/>
              <a:t>vpt</a:t>
            </a:r>
            <a:r>
              <a:rPr lang="en-US" dirty="0"/>
              <a:t>, at least not the way past tense does in English.</a:t>
            </a:r>
          </a:p>
        </p:txBody>
      </p:sp>
    </p:spTree>
    <p:extLst>
      <p:ext uri="{BB962C8B-B14F-4D97-AF65-F5344CB8AC3E}">
        <p14:creationId xmlns:p14="http://schemas.microsoft.com/office/powerpoint/2010/main" val="94578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Chinese Systematically Adds</a:t>
            </a:r>
          </a:p>
        </p:txBody>
      </p:sp>
      <p:sp>
        <p:nvSpPr>
          <p:cNvPr id="3" name="Content Placeholder 2"/>
          <p:cNvSpPr>
            <a:spLocks noGrp="1"/>
          </p:cNvSpPr>
          <p:nvPr>
            <p:ph idx="1"/>
          </p:nvPr>
        </p:nvSpPr>
        <p:spPr/>
        <p:txBody>
          <a:bodyPr>
            <a:normAutofit lnSpcReduction="10000"/>
          </a:bodyPr>
          <a:lstStyle/>
          <a:p>
            <a:r>
              <a:rPr lang="en-US" i="1" dirty="0"/>
              <a:t>Increasing reduplication</a:t>
            </a:r>
            <a:r>
              <a:rPr lang="en-US" dirty="0"/>
              <a:t>: mono-syllabic words and di-syllabic lexical constructions may be reduplicated to increase the degree of liveliness and vividness of the scene elaborated, with the resultant pattern AA for a mono-syllabic construction or AABB for a disyllabic AB construction (</a:t>
            </a:r>
            <a:r>
              <a:rPr lang="en-US" dirty="0" err="1"/>
              <a:t>Melloni</a:t>
            </a:r>
            <a:r>
              <a:rPr lang="en-US" dirty="0"/>
              <a:t> and </a:t>
            </a:r>
            <a:r>
              <a:rPr lang="en-US" dirty="0" err="1"/>
              <a:t>Basciano</a:t>
            </a:r>
            <a:r>
              <a:rPr lang="en-US" dirty="0"/>
              <a:t>, forthcoming).</a:t>
            </a:r>
          </a:p>
          <a:p>
            <a:endParaRPr lang="en-US" dirty="0"/>
          </a:p>
          <a:p>
            <a:r>
              <a:rPr lang="en-US" dirty="0"/>
              <a:t>Appearing in 9/9 Mandarin renderings of (2) and 4/5 of (3).</a:t>
            </a:r>
          </a:p>
          <a:p>
            <a:endParaRPr lang="en-US" dirty="0"/>
          </a:p>
          <a:p>
            <a:r>
              <a:rPr lang="en-US" dirty="0"/>
              <a:t>Perceptual </a:t>
            </a:r>
            <a:r>
              <a:rPr lang="en-US" dirty="0" err="1"/>
              <a:t>deixis</a:t>
            </a:r>
            <a:r>
              <a:rPr lang="en-US" dirty="0"/>
              <a:t>: </a:t>
            </a:r>
            <a:r>
              <a:rPr lang="zh-TW" altLang="en-US" dirty="0"/>
              <a:t>在我（的）眼前 </a:t>
            </a:r>
            <a:r>
              <a:rPr lang="en-US" i="1" dirty="0" err="1"/>
              <a:t>zài</a:t>
            </a:r>
            <a:r>
              <a:rPr lang="en-US" i="1" dirty="0"/>
              <a:t> </a:t>
            </a:r>
            <a:r>
              <a:rPr lang="en-US" i="1" dirty="0" err="1"/>
              <a:t>wǒ</a:t>
            </a:r>
            <a:r>
              <a:rPr lang="en-US" i="1" dirty="0"/>
              <a:t> de </a:t>
            </a:r>
            <a:r>
              <a:rPr lang="en-US" i="1" dirty="0" err="1"/>
              <a:t>yǎn</a:t>
            </a:r>
            <a:r>
              <a:rPr lang="en-US" i="1" dirty="0"/>
              <a:t> </a:t>
            </a:r>
            <a:r>
              <a:rPr lang="en-US" i="1" dirty="0" err="1"/>
              <a:t>qián</a:t>
            </a:r>
            <a:r>
              <a:rPr lang="en-US" dirty="0"/>
              <a:t> ‘LOC my LK eye front, (lit. in front of my eyes)’, identified in all translations of (2). </a:t>
            </a:r>
          </a:p>
          <a:p>
            <a:endParaRPr lang="en-US" dirty="0"/>
          </a:p>
        </p:txBody>
      </p:sp>
    </p:spTree>
    <p:extLst>
      <p:ext uri="{BB962C8B-B14F-4D97-AF65-F5344CB8AC3E}">
        <p14:creationId xmlns:p14="http://schemas.microsoft.com/office/powerpoint/2010/main" val="389996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A4447-1AD3-4B5B-8350-4671419EDE63}"/>
              </a:ext>
            </a:extLst>
          </p:cNvPr>
          <p:cNvSpPr>
            <a:spLocks noGrp="1"/>
          </p:cNvSpPr>
          <p:nvPr>
            <p:ph type="title"/>
          </p:nvPr>
        </p:nvSpPr>
        <p:spPr>
          <a:xfrm>
            <a:off x="838200" y="365125"/>
            <a:ext cx="10515600" cy="1325563"/>
          </a:xfrm>
        </p:spPr>
        <p:txBody>
          <a:bodyPr>
            <a:normAutofit/>
          </a:bodyPr>
          <a:lstStyle/>
          <a:p>
            <a:r>
              <a:rPr lang="en-US" altLang="zh-TW" sz="3600" dirty="0"/>
              <a:t>Student-student Discussion Format</a:t>
            </a:r>
            <a:endParaRPr lang="en-US" sz="3600" dirty="0"/>
          </a:p>
        </p:txBody>
      </p:sp>
      <p:sp>
        <p:nvSpPr>
          <p:cNvPr id="3" name="Content Placeholder 2">
            <a:extLst>
              <a:ext uri="{FF2B5EF4-FFF2-40B4-BE49-F238E27FC236}">
                <a16:creationId xmlns:a16="http://schemas.microsoft.com/office/drawing/2014/main" id="{BD17C2F4-EF27-4007-87F0-3278C9520B8B}"/>
              </a:ext>
            </a:extLst>
          </p:cNvPr>
          <p:cNvSpPr>
            <a:spLocks noGrp="1"/>
          </p:cNvSpPr>
          <p:nvPr>
            <p:ph idx="1"/>
          </p:nvPr>
        </p:nvSpPr>
        <p:spPr/>
        <p:txBody>
          <a:bodyPr/>
          <a:lstStyle/>
          <a:p>
            <a:r>
              <a:rPr lang="en-US" altLang="zh-TW" dirty="0"/>
              <a:t>Create a channel in our group and start a meeting (or simply join a meeting). </a:t>
            </a:r>
          </a:p>
          <a:p>
            <a:r>
              <a:rPr lang="en-US" altLang="zh-TW" dirty="0"/>
              <a:t>There can be multiple meetings in one channel.</a:t>
            </a:r>
          </a:p>
          <a:p>
            <a:r>
              <a:rPr lang="en-US" altLang="zh-TW" dirty="0"/>
              <a:t>Each meeting may contain only 3-5 people (so that everyone can get to speak).</a:t>
            </a:r>
          </a:p>
          <a:p>
            <a:r>
              <a:rPr lang="en-US" altLang="zh-TW" dirty="0"/>
              <a:t>In the meeting, discuss the leading questions given by the teacher.</a:t>
            </a:r>
          </a:p>
          <a:p>
            <a:r>
              <a:rPr lang="en-US" altLang="zh-TW" dirty="0"/>
              <a:t>The teacher may switch between meetings and be ready to help.</a:t>
            </a:r>
          </a:p>
          <a:p>
            <a:r>
              <a:rPr lang="en-US" altLang="zh-TW" dirty="0"/>
              <a:t>Be ready to give a summary of your discussion.</a:t>
            </a:r>
            <a:endParaRPr lang="en-US" dirty="0"/>
          </a:p>
          <a:p>
            <a:r>
              <a:rPr lang="en-US" altLang="zh-TW" dirty="0"/>
              <a:t>Enjoy!</a:t>
            </a:r>
            <a:endParaRPr lang="en-US" dirty="0"/>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5" name="Add-in 4" title="EasyTimer">
                <a:extLst>
                  <a:ext uri="{FF2B5EF4-FFF2-40B4-BE49-F238E27FC236}">
                    <a16:creationId xmlns:a16="http://schemas.microsoft.com/office/drawing/2014/main" id="{4A2CC264-6196-42F6-B689-67FDD1882271}"/>
                  </a:ext>
                </a:extLst>
              </p:cNvPr>
              <p:cNvGraphicFramePr>
                <a:graphicFrameLocks noGrp="1"/>
              </p:cNvGraphicFramePr>
              <p:nvPr>
                <p:extLst>
                  <p:ext uri="{D42A27DB-BD31-4B8C-83A1-F6EECF244321}">
                    <p14:modId xmlns:p14="http://schemas.microsoft.com/office/powerpoint/2010/main" val="393090417"/>
                  </p:ext>
                </p:extLst>
              </p:nvPr>
            </p:nvGraphicFramePr>
            <p:xfrm>
              <a:off x="8105775" y="571500"/>
              <a:ext cx="2752724" cy="1254125"/>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5" name="Add-in 4" title="EasyTimer">
                <a:extLst>
                  <a:ext uri="{FF2B5EF4-FFF2-40B4-BE49-F238E27FC236}">
                    <a16:creationId xmlns:a16="http://schemas.microsoft.com/office/drawing/2014/main" id="{4A2CC264-6196-42F6-B689-67FDD1882271}"/>
                  </a:ext>
                </a:extLst>
              </p:cNvPr>
              <p:cNvPicPr>
                <a:picLocks noGrp="1" noRot="1" noChangeAspect="1" noMove="1" noResize="1" noEditPoints="1" noAdjustHandles="1" noChangeArrowheads="1" noChangeShapeType="1"/>
              </p:cNvPicPr>
              <p:nvPr/>
            </p:nvPicPr>
            <p:blipFill>
              <a:blip r:embed="rId3"/>
              <a:stretch>
                <a:fillRect/>
              </a:stretch>
            </p:blipFill>
            <p:spPr>
              <a:xfrm>
                <a:off x="8105775" y="571500"/>
                <a:ext cx="2752724" cy="1254125"/>
              </a:xfrm>
              <a:prstGeom prst="rect">
                <a:avLst/>
              </a:prstGeom>
            </p:spPr>
          </p:pic>
        </mc:Fallback>
      </mc:AlternateContent>
    </p:spTree>
    <p:extLst>
      <p:ext uri="{BB962C8B-B14F-4D97-AF65-F5344CB8AC3E}">
        <p14:creationId xmlns:p14="http://schemas.microsoft.com/office/powerpoint/2010/main" val="144426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Tense to Grammar and Relativity</a:t>
            </a:r>
          </a:p>
        </p:txBody>
      </p:sp>
      <p:sp>
        <p:nvSpPr>
          <p:cNvPr id="3" name="Content Placeholder 2"/>
          <p:cNvSpPr>
            <a:spLocks noGrp="1"/>
          </p:cNvSpPr>
          <p:nvPr>
            <p:ph idx="1"/>
          </p:nvPr>
        </p:nvSpPr>
        <p:spPr/>
        <p:txBody>
          <a:bodyPr>
            <a:normAutofit lnSpcReduction="10000"/>
          </a:bodyPr>
          <a:lstStyle/>
          <a:p>
            <a:r>
              <a:rPr lang="en-US" dirty="0"/>
              <a:t>What piggybacks the </a:t>
            </a:r>
            <a:r>
              <a:rPr lang="en-US" dirty="0" err="1"/>
              <a:t>vpt</a:t>
            </a:r>
            <a:r>
              <a:rPr lang="en-US" dirty="0"/>
              <a:t> function: </a:t>
            </a:r>
          </a:p>
          <a:p>
            <a:r>
              <a:rPr lang="en-US" dirty="0"/>
              <a:t>English: tense (obligatory) and others</a:t>
            </a:r>
          </a:p>
          <a:p>
            <a:r>
              <a:rPr lang="en-US" dirty="0"/>
              <a:t>Chinese: reduplication and perceptual </a:t>
            </a:r>
            <a:r>
              <a:rPr lang="en-US" dirty="0" err="1"/>
              <a:t>deixis</a:t>
            </a:r>
            <a:r>
              <a:rPr lang="en-US" dirty="0"/>
              <a:t> (non-obligatory) </a:t>
            </a:r>
          </a:p>
          <a:p>
            <a:endParaRPr lang="en-US" dirty="0"/>
          </a:p>
          <a:p>
            <a:r>
              <a:rPr lang="en-US" dirty="0"/>
              <a:t>English: </a:t>
            </a:r>
            <a:r>
              <a:rPr lang="en-US" dirty="0" err="1"/>
              <a:t>vpt</a:t>
            </a:r>
            <a:r>
              <a:rPr lang="en-US" dirty="0"/>
              <a:t> marking </a:t>
            </a:r>
            <a:r>
              <a:rPr lang="en-US" dirty="0" err="1"/>
              <a:t>dictacted</a:t>
            </a:r>
            <a:r>
              <a:rPr lang="en-US" dirty="0"/>
              <a:t> by grammar (sentence by sentence).</a:t>
            </a:r>
          </a:p>
          <a:p>
            <a:r>
              <a:rPr lang="en-US" dirty="0"/>
              <a:t>Chinese: </a:t>
            </a:r>
            <a:r>
              <a:rPr lang="en-US" dirty="0" err="1"/>
              <a:t>vpt</a:t>
            </a:r>
            <a:r>
              <a:rPr lang="en-US" dirty="0"/>
              <a:t> marking not required.</a:t>
            </a:r>
          </a:p>
          <a:p>
            <a:endParaRPr lang="en-US" dirty="0"/>
          </a:p>
          <a:p>
            <a:r>
              <a:rPr lang="en-US" dirty="0"/>
              <a:t>English: mixing of distinctively dichotomous </a:t>
            </a:r>
            <a:r>
              <a:rPr lang="en-US" dirty="0" err="1"/>
              <a:t>vpts</a:t>
            </a:r>
            <a:r>
              <a:rPr lang="en-US" dirty="0"/>
              <a:t>.</a:t>
            </a:r>
          </a:p>
          <a:p>
            <a:r>
              <a:rPr lang="en-US" dirty="0"/>
              <a:t>Chinese: no need to dichotomize narrative </a:t>
            </a:r>
            <a:r>
              <a:rPr lang="en-US" dirty="0" err="1"/>
              <a:t>vpt</a:t>
            </a:r>
            <a:r>
              <a:rPr lang="en-US" dirty="0"/>
              <a:t>. </a:t>
            </a:r>
          </a:p>
        </p:txBody>
      </p:sp>
      <p:sp>
        <p:nvSpPr>
          <p:cNvPr id="4" name="Rectangle: Rounded Corners 3">
            <a:extLst>
              <a:ext uri="{FF2B5EF4-FFF2-40B4-BE49-F238E27FC236}">
                <a16:creationId xmlns:a16="http://schemas.microsoft.com/office/drawing/2014/main" id="{7F2862BD-324C-4A64-8B82-57F125F13DDA}"/>
              </a:ext>
            </a:extLst>
          </p:cNvPr>
          <p:cNvSpPr/>
          <p:nvPr/>
        </p:nvSpPr>
        <p:spPr>
          <a:xfrm>
            <a:off x="3190875" y="2298622"/>
            <a:ext cx="1733550" cy="463629"/>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D9AAA369-0931-41B3-9CDD-1E5085554271}"/>
              </a:ext>
            </a:extLst>
          </p:cNvPr>
          <p:cNvSpPr/>
          <p:nvPr/>
        </p:nvSpPr>
        <p:spPr>
          <a:xfrm>
            <a:off x="7581900" y="2762251"/>
            <a:ext cx="2435860" cy="42799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098A31C0-D318-401C-8888-C627BB14F63A}"/>
              </a:ext>
            </a:extLst>
          </p:cNvPr>
          <p:cNvSpPr/>
          <p:nvPr/>
        </p:nvSpPr>
        <p:spPr>
          <a:xfrm>
            <a:off x="4057650" y="3677920"/>
            <a:ext cx="1479550" cy="42037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3D71CAC-F1F0-4B9E-AADF-F1E72ACB058E}"/>
              </a:ext>
            </a:extLst>
          </p:cNvPr>
          <p:cNvSpPr/>
          <p:nvPr/>
        </p:nvSpPr>
        <p:spPr>
          <a:xfrm>
            <a:off x="4797425" y="4202113"/>
            <a:ext cx="1390015" cy="42037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4B9BA0DA-7979-4EE2-8B8C-3856DE79C28D}"/>
              </a:ext>
            </a:extLst>
          </p:cNvPr>
          <p:cNvSpPr/>
          <p:nvPr/>
        </p:nvSpPr>
        <p:spPr>
          <a:xfrm>
            <a:off x="3758247" y="5102703"/>
            <a:ext cx="3719513" cy="42037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3F6642FE-B4D2-4BF9-8DDE-1FE5FA1867A2}"/>
              </a:ext>
            </a:extLst>
          </p:cNvPr>
          <p:cNvSpPr/>
          <p:nvPr/>
        </p:nvSpPr>
        <p:spPr>
          <a:xfrm>
            <a:off x="2296159" y="5090004"/>
            <a:ext cx="1043305" cy="384809"/>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ED525BF-D848-473C-814E-A762CF2BFA95}"/>
              </a:ext>
            </a:extLst>
          </p:cNvPr>
          <p:cNvSpPr/>
          <p:nvPr/>
        </p:nvSpPr>
        <p:spPr>
          <a:xfrm>
            <a:off x="2472688" y="5609750"/>
            <a:ext cx="3430271" cy="36687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104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fade">
                                      <p:cBhvr>
                                        <p:cTn id="15" dur="500"/>
                                        <p:tgtEl>
                                          <p:spTgt spid="3">
                                            <p:txEl>
                                              <p:pRg st="7" end="7"/>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Metaphor and TIME</a:t>
            </a:r>
            <a:endParaRPr lang="en-GB" dirty="0"/>
          </a:p>
        </p:txBody>
      </p:sp>
      <p:sp>
        <p:nvSpPr>
          <p:cNvPr id="3" name="Content Placeholder 2"/>
          <p:cNvSpPr>
            <a:spLocks noGrp="1"/>
          </p:cNvSpPr>
          <p:nvPr>
            <p:ph idx="1"/>
          </p:nvPr>
        </p:nvSpPr>
        <p:spPr>
          <a:xfrm>
            <a:off x="571501" y="1825625"/>
            <a:ext cx="11115674" cy="4351338"/>
          </a:xfrm>
        </p:spPr>
        <p:txBody>
          <a:bodyPr>
            <a:normAutofit/>
          </a:bodyPr>
          <a:lstStyle/>
          <a:p>
            <a:r>
              <a:rPr lang="en-GB" dirty="0"/>
              <a:t>To fit discourse to manifold actual situations all languages need to express durations... It is characteristic of SAE and perhaps of many other language-types to express them metaphorically. The metaphors are those of spatial extension, i.e. of size, number (plurality), position, shape, and motion.</a:t>
            </a:r>
          </a:p>
          <a:p>
            <a:endParaRPr lang="en-GB" dirty="0"/>
          </a:p>
          <a:p>
            <a:r>
              <a:rPr lang="en-GB" dirty="0"/>
              <a:t>We express duration by long, short, great, much, quick, slow, etc… through an almost in-exhaustible list of metaphors that we hardly recognize as such since they are virtually the only linguistic media available. (Whorf 1944: 205)</a:t>
            </a:r>
          </a:p>
        </p:txBody>
      </p:sp>
    </p:spTree>
    <p:extLst>
      <p:ext uri="{BB962C8B-B14F-4D97-AF65-F5344CB8AC3E}">
        <p14:creationId xmlns:p14="http://schemas.microsoft.com/office/powerpoint/2010/main" val="379254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Another metaphor about TIME</a:t>
            </a:r>
          </a:p>
        </p:txBody>
      </p:sp>
      <p:sp>
        <p:nvSpPr>
          <p:cNvPr id="3" name="Content Placeholder 2"/>
          <p:cNvSpPr>
            <a:spLocks noGrp="1"/>
          </p:cNvSpPr>
          <p:nvPr>
            <p:ph idx="1"/>
          </p:nvPr>
        </p:nvSpPr>
        <p:spPr/>
        <p:txBody>
          <a:bodyPr>
            <a:normAutofit/>
          </a:bodyPr>
          <a:lstStyle/>
          <a:p>
            <a:r>
              <a:rPr lang="en-US" dirty="0"/>
              <a:t>TIME IS MONEY:</a:t>
            </a:r>
          </a:p>
          <a:p>
            <a:pPr lvl="1"/>
            <a:r>
              <a:rPr lang="en-US" dirty="0"/>
              <a:t>You need to </a:t>
            </a:r>
            <a:r>
              <a:rPr lang="en-US" i="1" dirty="0"/>
              <a:t>budget </a:t>
            </a:r>
            <a:r>
              <a:rPr lang="en-US" dirty="0"/>
              <a:t>your time. </a:t>
            </a:r>
          </a:p>
          <a:p>
            <a:pPr lvl="1"/>
            <a:r>
              <a:rPr lang="en-US" dirty="0"/>
              <a:t>You don't </a:t>
            </a:r>
            <a:r>
              <a:rPr lang="en-US" i="1" dirty="0"/>
              <a:t>use </a:t>
            </a:r>
            <a:r>
              <a:rPr lang="en-US" dirty="0"/>
              <a:t>your time </a:t>
            </a:r>
            <a:r>
              <a:rPr lang="en-US" i="1" dirty="0"/>
              <a:t>profitably. </a:t>
            </a:r>
            <a:endParaRPr lang="en-US" dirty="0"/>
          </a:p>
          <a:p>
            <a:pPr lvl="1"/>
            <a:r>
              <a:rPr lang="en-US" dirty="0"/>
              <a:t>You're </a:t>
            </a:r>
            <a:r>
              <a:rPr lang="en-US" i="1" dirty="0"/>
              <a:t>wasting </a:t>
            </a:r>
            <a:r>
              <a:rPr lang="en-US" dirty="0"/>
              <a:t>my time. </a:t>
            </a:r>
          </a:p>
          <a:p>
            <a:pPr lvl="1"/>
            <a:r>
              <a:rPr lang="en-US" dirty="0"/>
              <a:t>This gadget will </a:t>
            </a:r>
            <a:r>
              <a:rPr lang="en-US" i="1" dirty="0"/>
              <a:t>save you </a:t>
            </a:r>
            <a:r>
              <a:rPr lang="en-US" dirty="0"/>
              <a:t>hours. </a:t>
            </a:r>
          </a:p>
          <a:p>
            <a:pPr lvl="1"/>
            <a:r>
              <a:rPr lang="en-US" dirty="0"/>
              <a:t>How do you </a:t>
            </a:r>
            <a:r>
              <a:rPr lang="en-US" i="1" dirty="0"/>
              <a:t>spend </a:t>
            </a:r>
            <a:r>
              <a:rPr lang="en-US" dirty="0"/>
              <a:t>your time these days? </a:t>
            </a:r>
          </a:p>
          <a:p>
            <a:pPr lvl="1"/>
            <a:r>
              <a:rPr lang="en-US" dirty="0"/>
              <a:t>That flat tire </a:t>
            </a:r>
            <a:r>
              <a:rPr lang="en-US" i="1" dirty="0"/>
              <a:t>cost me </a:t>
            </a:r>
            <a:r>
              <a:rPr lang="en-US" dirty="0"/>
              <a:t>an hour. </a:t>
            </a:r>
          </a:p>
          <a:p>
            <a:pPr lvl="1"/>
            <a:r>
              <a:rPr lang="en-US" dirty="0"/>
              <a:t>I've </a:t>
            </a:r>
            <a:r>
              <a:rPr lang="en-US" i="1" dirty="0"/>
              <a:t>invested </a:t>
            </a:r>
            <a:r>
              <a:rPr lang="en-US" dirty="0"/>
              <a:t>a lot of time in her. </a:t>
            </a:r>
          </a:p>
          <a:p>
            <a:endParaRPr lang="en-US" dirty="0"/>
          </a:p>
        </p:txBody>
      </p:sp>
      <p:sp>
        <p:nvSpPr>
          <p:cNvPr id="4" name="Slide Number Placeholder 3"/>
          <p:cNvSpPr>
            <a:spLocks noGrp="1"/>
          </p:cNvSpPr>
          <p:nvPr>
            <p:ph type="sldNum" sz="quarter" idx="12"/>
          </p:nvPr>
        </p:nvSpPr>
        <p:spPr/>
        <p:txBody>
          <a:bodyPr/>
          <a:lstStyle/>
          <a:p>
            <a:fld id="{1A3B1184-EE48-4C44-BF20-BCCFE96A8A71}" type="slidenum">
              <a:rPr lang="en-US" smtClean="0"/>
              <a:t>42</a:t>
            </a:fld>
            <a:endParaRPr lang="en-US"/>
          </a:p>
        </p:txBody>
      </p:sp>
    </p:spTree>
    <p:extLst>
      <p:ext uri="{BB962C8B-B14F-4D97-AF65-F5344CB8AC3E}">
        <p14:creationId xmlns:p14="http://schemas.microsoft.com/office/powerpoint/2010/main" val="157098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Effect transition="in" filter="fade">
                                      <p:cBhvr>
                                        <p:cTn id="4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6C73D-E140-4848-8060-5C7A657E71FB}"/>
              </a:ext>
            </a:extLst>
          </p:cNvPr>
          <p:cNvSpPr>
            <a:spLocks noGrp="1"/>
          </p:cNvSpPr>
          <p:nvPr>
            <p:ph type="title"/>
          </p:nvPr>
        </p:nvSpPr>
        <p:spPr/>
        <p:txBody>
          <a:bodyPr/>
          <a:lstStyle/>
          <a:p>
            <a:r>
              <a:rPr lang="en-US" dirty="0"/>
              <a:t>In your own languages!</a:t>
            </a:r>
          </a:p>
        </p:txBody>
      </p:sp>
      <p:sp>
        <p:nvSpPr>
          <p:cNvPr id="3" name="Content Placeholder 2">
            <a:extLst>
              <a:ext uri="{FF2B5EF4-FFF2-40B4-BE49-F238E27FC236}">
                <a16:creationId xmlns:a16="http://schemas.microsoft.com/office/drawing/2014/main" id="{F8E53387-35FC-4BB0-A607-242654A71222}"/>
              </a:ext>
            </a:extLst>
          </p:cNvPr>
          <p:cNvSpPr>
            <a:spLocks noGrp="1"/>
          </p:cNvSpPr>
          <p:nvPr>
            <p:ph idx="1"/>
          </p:nvPr>
        </p:nvSpPr>
        <p:spPr>
          <a:xfrm>
            <a:off x="223521" y="1825625"/>
            <a:ext cx="7498080" cy="4351338"/>
          </a:xfrm>
        </p:spPr>
        <p:txBody>
          <a:bodyPr>
            <a:normAutofit lnSpcReduction="10000"/>
          </a:bodyPr>
          <a:lstStyle/>
          <a:p>
            <a:r>
              <a:rPr lang="en-US" dirty="0"/>
              <a:t>Now in groups of 4-5 people, go through the English examples together, looking for equivalents in your own language(s).</a:t>
            </a:r>
          </a:p>
          <a:p>
            <a:endParaRPr lang="en-US" dirty="0"/>
          </a:p>
          <a:p>
            <a:r>
              <a:rPr lang="en-US" dirty="0"/>
              <a:t>With the results, discuss whether and how the reasoning pattern TIME IS MONEY is consistent across all the languages you speak.</a:t>
            </a:r>
          </a:p>
          <a:p>
            <a:endParaRPr lang="en-US" dirty="0"/>
          </a:p>
          <a:p>
            <a:r>
              <a:rPr lang="en-US" dirty="0"/>
              <a:t>How do your answers help us hypothesize about linguistic relativity?</a:t>
            </a:r>
          </a:p>
        </p:txBody>
      </p:sp>
      <p:sp>
        <p:nvSpPr>
          <p:cNvPr id="6" name="Content Placeholder 2">
            <a:extLst>
              <a:ext uri="{FF2B5EF4-FFF2-40B4-BE49-F238E27FC236}">
                <a16:creationId xmlns:a16="http://schemas.microsoft.com/office/drawing/2014/main" id="{DF8068F7-0305-415D-BFBD-37A61675B754}"/>
              </a:ext>
            </a:extLst>
          </p:cNvPr>
          <p:cNvSpPr txBox="1">
            <a:spLocks/>
          </p:cNvSpPr>
          <p:nvPr/>
        </p:nvSpPr>
        <p:spPr>
          <a:xfrm>
            <a:off x="7823200" y="1520825"/>
            <a:ext cx="4236720"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TIME IS MONEY:</a:t>
            </a:r>
          </a:p>
          <a:p>
            <a:pPr lvl="1"/>
            <a:r>
              <a:rPr lang="en-US" dirty="0">
                <a:highlight>
                  <a:srgbClr val="FF00FF"/>
                </a:highlight>
              </a:rPr>
              <a:t>You need to </a:t>
            </a:r>
            <a:r>
              <a:rPr lang="en-US" i="1" dirty="0">
                <a:highlight>
                  <a:srgbClr val="FF00FF"/>
                </a:highlight>
              </a:rPr>
              <a:t>budget </a:t>
            </a:r>
            <a:r>
              <a:rPr lang="en-US" dirty="0">
                <a:highlight>
                  <a:srgbClr val="FF00FF"/>
                </a:highlight>
              </a:rPr>
              <a:t>your time. </a:t>
            </a:r>
          </a:p>
          <a:p>
            <a:pPr lvl="1"/>
            <a:r>
              <a:rPr lang="en-US" dirty="0">
                <a:highlight>
                  <a:srgbClr val="00FF00"/>
                </a:highlight>
              </a:rPr>
              <a:t>You don't </a:t>
            </a:r>
            <a:r>
              <a:rPr lang="en-US" i="1" dirty="0">
                <a:highlight>
                  <a:srgbClr val="00FF00"/>
                </a:highlight>
              </a:rPr>
              <a:t>use </a:t>
            </a:r>
            <a:r>
              <a:rPr lang="en-US" dirty="0">
                <a:highlight>
                  <a:srgbClr val="00FF00"/>
                </a:highlight>
              </a:rPr>
              <a:t>your time </a:t>
            </a:r>
            <a:r>
              <a:rPr lang="en-US" i="1" dirty="0">
                <a:highlight>
                  <a:srgbClr val="00FF00"/>
                </a:highlight>
              </a:rPr>
              <a:t>profitably. </a:t>
            </a:r>
            <a:endParaRPr lang="en-US" dirty="0">
              <a:highlight>
                <a:srgbClr val="00FF00"/>
              </a:highlight>
            </a:endParaRPr>
          </a:p>
          <a:p>
            <a:pPr lvl="1"/>
            <a:r>
              <a:rPr lang="en-US" dirty="0">
                <a:highlight>
                  <a:srgbClr val="FFFF00"/>
                </a:highlight>
              </a:rPr>
              <a:t>You're </a:t>
            </a:r>
            <a:r>
              <a:rPr lang="en-US" i="1" dirty="0">
                <a:highlight>
                  <a:srgbClr val="FFFF00"/>
                </a:highlight>
              </a:rPr>
              <a:t>wasting </a:t>
            </a:r>
            <a:r>
              <a:rPr lang="en-US" dirty="0">
                <a:highlight>
                  <a:srgbClr val="FFFF00"/>
                </a:highlight>
              </a:rPr>
              <a:t>my time. </a:t>
            </a:r>
          </a:p>
          <a:p>
            <a:pPr lvl="1"/>
            <a:r>
              <a:rPr lang="en-US" dirty="0">
                <a:highlight>
                  <a:srgbClr val="FFFF00"/>
                </a:highlight>
              </a:rPr>
              <a:t>This gadget will </a:t>
            </a:r>
            <a:r>
              <a:rPr lang="en-US" i="1" dirty="0">
                <a:highlight>
                  <a:srgbClr val="FFFF00"/>
                </a:highlight>
              </a:rPr>
              <a:t>save you </a:t>
            </a:r>
            <a:r>
              <a:rPr lang="en-US" dirty="0">
                <a:highlight>
                  <a:srgbClr val="FFFF00"/>
                </a:highlight>
              </a:rPr>
              <a:t>hours. </a:t>
            </a:r>
          </a:p>
          <a:p>
            <a:pPr lvl="1"/>
            <a:r>
              <a:rPr lang="en-US" dirty="0">
                <a:highlight>
                  <a:srgbClr val="FF00FF"/>
                </a:highlight>
              </a:rPr>
              <a:t>How do you </a:t>
            </a:r>
            <a:r>
              <a:rPr lang="en-US" i="1" dirty="0">
                <a:highlight>
                  <a:srgbClr val="FF00FF"/>
                </a:highlight>
              </a:rPr>
              <a:t>spend </a:t>
            </a:r>
            <a:r>
              <a:rPr lang="en-US" dirty="0">
                <a:highlight>
                  <a:srgbClr val="FF00FF"/>
                </a:highlight>
              </a:rPr>
              <a:t>your time these days? </a:t>
            </a:r>
          </a:p>
          <a:p>
            <a:pPr lvl="1"/>
            <a:r>
              <a:rPr lang="en-US" dirty="0">
                <a:highlight>
                  <a:srgbClr val="FFFF00"/>
                </a:highlight>
              </a:rPr>
              <a:t>That flat tire </a:t>
            </a:r>
            <a:r>
              <a:rPr lang="en-US" i="1" dirty="0">
                <a:highlight>
                  <a:srgbClr val="FFFF00"/>
                </a:highlight>
              </a:rPr>
              <a:t>cost me </a:t>
            </a:r>
            <a:r>
              <a:rPr lang="en-US" dirty="0">
                <a:highlight>
                  <a:srgbClr val="FFFF00"/>
                </a:highlight>
              </a:rPr>
              <a:t>an hour. </a:t>
            </a:r>
          </a:p>
          <a:p>
            <a:pPr lvl="1"/>
            <a:r>
              <a:rPr lang="en-US" dirty="0">
                <a:highlight>
                  <a:srgbClr val="00FF00"/>
                </a:highlight>
              </a:rPr>
              <a:t>I've </a:t>
            </a:r>
            <a:r>
              <a:rPr lang="en-US" i="1" dirty="0">
                <a:highlight>
                  <a:srgbClr val="00FF00"/>
                </a:highlight>
              </a:rPr>
              <a:t>invested </a:t>
            </a:r>
            <a:r>
              <a:rPr lang="en-US" dirty="0">
                <a:highlight>
                  <a:srgbClr val="00FF00"/>
                </a:highlight>
              </a:rPr>
              <a:t>a lot of time in her. </a:t>
            </a:r>
          </a:p>
          <a:p>
            <a:endParaRPr lang="en-US" dirty="0"/>
          </a:p>
        </p:txBody>
      </p:sp>
    </p:spTree>
    <p:extLst>
      <p:ext uri="{BB962C8B-B14F-4D97-AF65-F5344CB8AC3E}">
        <p14:creationId xmlns:p14="http://schemas.microsoft.com/office/powerpoint/2010/main" val="229931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500"/>
                                        <p:tgtEl>
                                          <p:spTgt spid="6">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500"/>
                                        <p:tgtEl>
                                          <p:spTgt spid="6">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fade">
                                      <p:cBhvr>
                                        <p:cTn id="26" dur="500"/>
                                        <p:tgtEl>
                                          <p:spTgt spid="6">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500"/>
                                        <p:tgtEl>
                                          <p:spTgt spid="6">
                                            <p:txEl>
                                              <p:pRg st="4" end="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fade">
                                      <p:cBhvr>
                                        <p:cTn id="35" dur="500"/>
                                        <p:tgtEl>
                                          <p:spTgt spid="6">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6">
                                            <p:txEl>
                                              <p:pRg st="7" end="7"/>
                                            </p:txEl>
                                          </p:spTgt>
                                        </p:tgtEl>
                                        <p:attrNameLst>
                                          <p:attrName>style.visibility</p:attrName>
                                        </p:attrNameLst>
                                      </p:cBhvr>
                                      <p:to>
                                        <p:strVal val="visible"/>
                                      </p:to>
                                    </p:set>
                                    <p:animEffect transition="in" filter="fade">
                                      <p:cBhvr>
                                        <p:cTn id="38"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Some further materials to cover (in the final exam)</a:t>
            </a:r>
          </a:p>
        </p:txBody>
      </p:sp>
      <p:sp>
        <p:nvSpPr>
          <p:cNvPr id="3" name="Content Placeholder 2"/>
          <p:cNvSpPr>
            <a:spLocks noGrp="1"/>
          </p:cNvSpPr>
          <p:nvPr>
            <p:ph idx="1"/>
          </p:nvPr>
        </p:nvSpPr>
        <p:spPr/>
        <p:txBody>
          <a:bodyPr/>
          <a:lstStyle/>
          <a:p>
            <a:r>
              <a:rPr lang="en-US" dirty="0"/>
              <a:t>More case studies presented: </a:t>
            </a:r>
            <a:r>
              <a:rPr lang="en-GB" dirty="0">
                <a:hlinkClick r:id="rId2"/>
              </a:rPr>
              <a:t>Time Is Shaped by Language </a:t>
            </a:r>
            <a:r>
              <a:rPr lang="en-GB" dirty="0"/>
              <a:t>by L. Boroditsky</a:t>
            </a:r>
            <a:endParaRPr lang="en-US" dirty="0"/>
          </a:p>
          <a:p>
            <a:r>
              <a:rPr lang="en-US" dirty="0"/>
              <a:t>Please read especially </a:t>
            </a:r>
            <a:r>
              <a:rPr lang="en-US" dirty="0">
                <a:hlinkClick r:id="rId3"/>
              </a:rPr>
              <a:t>this paper </a:t>
            </a:r>
            <a:r>
              <a:rPr lang="en-US" dirty="0"/>
              <a:t>by L. Boroditsky (in the IS).</a:t>
            </a:r>
          </a:p>
        </p:txBody>
      </p:sp>
    </p:spTree>
    <p:extLst>
      <p:ext uri="{BB962C8B-B14F-4D97-AF65-F5344CB8AC3E}">
        <p14:creationId xmlns:p14="http://schemas.microsoft.com/office/powerpoint/2010/main" val="27046574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504CBD-7D4B-4E45-A925-DF8ABCAFBC35}"/>
              </a:ext>
            </a:extLst>
          </p:cNvPr>
          <p:cNvSpPr>
            <a:spLocks noGrp="1"/>
          </p:cNvSpPr>
          <p:nvPr>
            <p:ph idx="1"/>
          </p:nvPr>
        </p:nvSpPr>
        <p:spPr>
          <a:xfrm>
            <a:off x="1032510" y="4152900"/>
            <a:ext cx="10378440" cy="1535194"/>
          </a:xfrm>
        </p:spPr>
        <p:txBody>
          <a:bodyPr/>
          <a:lstStyle/>
          <a:p>
            <a:pPr marL="0" indent="0">
              <a:buNone/>
            </a:pPr>
            <a:r>
              <a:rPr lang="en-US" dirty="0"/>
              <a:t>			In English		In Russian</a:t>
            </a:r>
          </a:p>
          <a:p>
            <a:pPr marL="0" indent="0">
              <a:buNone/>
            </a:pPr>
            <a:r>
              <a:rPr lang="en-US" dirty="0"/>
              <a:t>			</a:t>
            </a:r>
            <a:r>
              <a:rPr lang="en-US" i="1" dirty="0"/>
              <a:t>light blue		</a:t>
            </a:r>
            <a:r>
              <a:rPr lang="en-US" i="1" dirty="0" err="1"/>
              <a:t>goluboy</a:t>
            </a:r>
            <a:endParaRPr lang="en-US" i="1" dirty="0"/>
          </a:p>
        </p:txBody>
      </p:sp>
      <p:pic>
        <p:nvPicPr>
          <p:cNvPr id="5" name="Picture 4">
            <a:extLst>
              <a:ext uri="{FF2B5EF4-FFF2-40B4-BE49-F238E27FC236}">
                <a16:creationId xmlns:a16="http://schemas.microsoft.com/office/drawing/2014/main" id="{ADA69CC8-EA53-4396-98A6-4F82A661901A}"/>
              </a:ext>
            </a:extLst>
          </p:cNvPr>
          <p:cNvPicPr>
            <a:picLocks noChangeAspect="1"/>
          </p:cNvPicPr>
          <p:nvPr/>
        </p:nvPicPr>
        <p:blipFill>
          <a:blip r:embed="rId2"/>
          <a:stretch>
            <a:fillRect/>
          </a:stretch>
        </p:blipFill>
        <p:spPr>
          <a:xfrm>
            <a:off x="5677205" y="2066436"/>
            <a:ext cx="440325" cy="495933"/>
          </a:xfrm>
          <a:prstGeom prst="rect">
            <a:avLst/>
          </a:prstGeom>
        </p:spPr>
      </p:pic>
      <p:sp>
        <p:nvSpPr>
          <p:cNvPr id="6" name="Content Placeholder 2">
            <a:extLst>
              <a:ext uri="{FF2B5EF4-FFF2-40B4-BE49-F238E27FC236}">
                <a16:creationId xmlns:a16="http://schemas.microsoft.com/office/drawing/2014/main" id="{4ED7B493-168F-413A-91E3-96B1FA3DCD77}"/>
              </a:ext>
            </a:extLst>
          </p:cNvPr>
          <p:cNvSpPr txBox="1">
            <a:spLocks/>
          </p:cNvSpPr>
          <p:nvPr/>
        </p:nvSpPr>
        <p:spPr>
          <a:xfrm>
            <a:off x="1864360" y="2435141"/>
            <a:ext cx="10515600" cy="12013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		In English		In Russian</a:t>
            </a:r>
          </a:p>
          <a:p>
            <a:pPr marL="0" indent="0">
              <a:buFont typeface="Arial" panose="020B0604020202020204" pitchFamily="34" charset="0"/>
              <a:buNone/>
            </a:pPr>
            <a:r>
              <a:rPr lang="en-US" dirty="0"/>
              <a:t>		</a:t>
            </a:r>
            <a:r>
              <a:rPr lang="en-US" i="1" dirty="0"/>
              <a:t>dark blue</a:t>
            </a:r>
            <a:r>
              <a:rPr lang="en-US" dirty="0"/>
              <a:t>		</a:t>
            </a:r>
            <a:r>
              <a:rPr lang="en-US" i="1" dirty="0" err="1"/>
              <a:t>siniy</a:t>
            </a:r>
            <a:endParaRPr lang="en-US" i="1" dirty="0"/>
          </a:p>
        </p:txBody>
      </p:sp>
      <p:pic>
        <p:nvPicPr>
          <p:cNvPr id="7" name="Picture 6">
            <a:extLst>
              <a:ext uri="{FF2B5EF4-FFF2-40B4-BE49-F238E27FC236}">
                <a16:creationId xmlns:a16="http://schemas.microsoft.com/office/drawing/2014/main" id="{BB67F0DA-6249-4F51-A7C4-569507D7D529}"/>
              </a:ext>
            </a:extLst>
          </p:cNvPr>
          <p:cNvPicPr>
            <a:picLocks noChangeAspect="1"/>
          </p:cNvPicPr>
          <p:nvPr/>
        </p:nvPicPr>
        <p:blipFill>
          <a:blip r:embed="rId3"/>
          <a:stretch>
            <a:fillRect/>
          </a:stretch>
        </p:blipFill>
        <p:spPr>
          <a:xfrm>
            <a:off x="5698736" y="3757230"/>
            <a:ext cx="397264" cy="497839"/>
          </a:xfrm>
          <a:prstGeom prst="rect">
            <a:avLst/>
          </a:prstGeom>
        </p:spPr>
      </p:pic>
      <p:pic>
        <p:nvPicPr>
          <p:cNvPr id="8" name="Picture 7" descr="Chart, bar chart&#10;&#10;Description automatically generated">
            <a:extLst>
              <a:ext uri="{FF2B5EF4-FFF2-40B4-BE49-F238E27FC236}">
                <a16:creationId xmlns:a16="http://schemas.microsoft.com/office/drawing/2014/main" id="{013D6999-2CA6-4AD1-8674-2192F9F8AA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4867" y="5424975"/>
            <a:ext cx="3849293" cy="1433025"/>
          </a:xfrm>
          <a:prstGeom prst="rect">
            <a:avLst/>
          </a:prstGeom>
        </p:spPr>
      </p:pic>
      <p:sp>
        <p:nvSpPr>
          <p:cNvPr id="9" name="Title 1">
            <a:extLst>
              <a:ext uri="{FF2B5EF4-FFF2-40B4-BE49-F238E27FC236}">
                <a16:creationId xmlns:a16="http://schemas.microsoft.com/office/drawing/2014/main" id="{E4E8AEBA-7C25-422B-96EB-1E68DBDBC6A9}"/>
              </a:ext>
            </a:extLst>
          </p:cNvPr>
          <p:cNvSpPr>
            <a:spLocks noGrp="1"/>
          </p:cNvSpPr>
          <p:nvPr>
            <p:ph type="title"/>
          </p:nvPr>
        </p:nvSpPr>
        <p:spPr>
          <a:xfrm>
            <a:off x="838200" y="146050"/>
            <a:ext cx="10515600" cy="1325563"/>
          </a:xfrm>
        </p:spPr>
        <p:txBody>
          <a:bodyPr/>
          <a:lstStyle/>
          <a:p>
            <a:r>
              <a:rPr lang="en-US" altLang="zh-TW" dirty="0"/>
              <a:t>Russian blues (</a:t>
            </a:r>
            <a:r>
              <a:rPr lang="en-US" altLang="zh-TW" dirty="0" err="1"/>
              <a:t>Winawer</a:t>
            </a:r>
            <a:r>
              <a:rPr lang="en-US" altLang="zh-TW" dirty="0"/>
              <a:t> et al. 2007)</a:t>
            </a:r>
            <a:endParaRPr lang="en-US" dirty="0"/>
          </a:p>
        </p:txBody>
      </p:sp>
    </p:spTree>
    <p:extLst>
      <p:ext uri="{BB962C8B-B14F-4D97-AF65-F5344CB8AC3E}">
        <p14:creationId xmlns:p14="http://schemas.microsoft.com/office/powerpoint/2010/main" val="375770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012CF-0B48-4F8F-8334-A613711894A5}"/>
              </a:ext>
            </a:extLst>
          </p:cNvPr>
          <p:cNvSpPr>
            <a:spLocks noGrp="1"/>
          </p:cNvSpPr>
          <p:nvPr>
            <p:ph type="title"/>
          </p:nvPr>
        </p:nvSpPr>
        <p:spPr>
          <a:xfrm>
            <a:off x="838200" y="146050"/>
            <a:ext cx="10515600" cy="1325563"/>
          </a:xfrm>
        </p:spPr>
        <p:txBody>
          <a:bodyPr/>
          <a:lstStyle/>
          <a:p>
            <a:r>
              <a:rPr lang="en-US" altLang="zh-TW" dirty="0"/>
              <a:t>Russian blues (</a:t>
            </a:r>
            <a:r>
              <a:rPr lang="en-US" altLang="zh-TW" dirty="0" err="1"/>
              <a:t>Winawer</a:t>
            </a:r>
            <a:r>
              <a:rPr lang="en-US" altLang="zh-TW" dirty="0"/>
              <a:t> et al. 2007)</a:t>
            </a:r>
            <a:endParaRPr lang="en-US" dirty="0"/>
          </a:p>
        </p:txBody>
      </p:sp>
      <p:sp>
        <p:nvSpPr>
          <p:cNvPr id="3" name="Content Placeholder 2">
            <a:extLst>
              <a:ext uri="{FF2B5EF4-FFF2-40B4-BE49-F238E27FC236}">
                <a16:creationId xmlns:a16="http://schemas.microsoft.com/office/drawing/2014/main" id="{39B84CEA-CC34-4323-90E4-7076B16C7C95}"/>
              </a:ext>
            </a:extLst>
          </p:cNvPr>
          <p:cNvSpPr>
            <a:spLocks noGrp="1"/>
          </p:cNvSpPr>
          <p:nvPr>
            <p:ph idx="1"/>
          </p:nvPr>
        </p:nvSpPr>
        <p:spPr>
          <a:xfrm>
            <a:off x="5381625" y="1551305"/>
            <a:ext cx="6696075" cy="5240020"/>
          </a:xfrm>
        </p:spPr>
        <p:txBody>
          <a:bodyPr>
            <a:normAutofit/>
          </a:bodyPr>
          <a:lstStyle/>
          <a:p>
            <a:pPr marL="0" indent="0">
              <a:buNone/>
            </a:pPr>
            <a:r>
              <a:rPr lang="en-US" altLang="zh-TW" dirty="0"/>
              <a:t>W</a:t>
            </a:r>
            <a:r>
              <a:rPr lang="en-GB" dirty="0" err="1"/>
              <a:t>hich</a:t>
            </a:r>
            <a:r>
              <a:rPr lang="en-GB" dirty="0"/>
              <a:t> one of the two bottom squares </a:t>
            </a:r>
            <a:r>
              <a:rPr lang="en-GB" dirty="0" err="1"/>
              <a:t>matche</a:t>
            </a:r>
            <a:r>
              <a:rPr lang="en-US" altLang="zh-TW" dirty="0"/>
              <a:t>s</a:t>
            </a:r>
            <a:r>
              <a:rPr lang="en-GB" dirty="0"/>
              <a:t> the </a:t>
            </a:r>
            <a:r>
              <a:rPr lang="en-GB" dirty="0" err="1"/>
              <a:t>color</a:t>
            </a:r>
            <a:r>
              <a:rPr lang="en-GB" dirty="0"/>
              <a:t> of the top </a:t>
            </a:r>
            <a:r>
              <a:rPr lang="en-US" altLang="zh-TW" dirty="0"/>
              <a:t>one</a:t>
            </a:r>
            <a:r>
              <a:rPr lang="en-GB" dirty="0"/>
              <a:t>?</a:t>
            </a:r>
          </a:p>
          <a:p>
            <a:pPr marL="0" indent="0">
              <a:buNone/>
            </a:pPr>
            <a:endParaRPr lang="en-GB" dirty="0"/>
          </a:p>
          <a:p>
            <a:pPr marL="0" indent="0">
              <a:buNone/>
            </a:pPr>
            <a:r>
              <a:rPr lang="en-GB" dirty="0"/>
              <a:t>R</a:t>
            </a:r>
            <a:r>
              <a:rPr lang="en-US" altLang="zh-TW" dirty="0"/>
              <a:t>U</a:t>
            </a:r>
            <a:r>
              <a:rPr lang="en-GB" dirty="0"/>
              <a:t> speakers faster to discriminate two </a:t>
            </a:r>
            <a:r>
              <a:rPr lang="en-GB" dirty="0" err="1"/>
              <a:t>colors</a:t>
            </a:r>
            <a:r>
              <a:rPr lang="en-GB" dirty="0"/>
              <a:t> if they fell into different ling categories in R</a:t>
            </a:r>
            <a:r>
              <a:rPr lang="en-US" altLang="zh-TW" dirty="0"/>
              <a:t>U</a:t>
            </a:r>
            <a:r>
              <a:rPr lang="en-GB" dirty="0"/>
              <a:t> (one </a:t>
            </a:r>
            <a:r>
              <a:rPr lang="en-GB" i="1" dirty="0" err="1"/>
              <a:t>siniy</a:t>
            </a:r>
            <a:r>
              <a:rPr lang="en-GB" dirty="0"/>
              <a:t> &amp; the other </a:t>
            </a:r>
            <a:r>
              <a:rPr lang="en-GB" i="1" dirty="0" err="1"/>
              <a:t>goluboy</a:t>
            </a:r>
            <a:r>
              <a:rPr lang="en-GB" dirty="0"/>
              <a:t>) than two </a:t>
            </a:r>
            <a:r>
              <a:rPr lang="en-GB" dirty="0" err="1"/>
              <a:t>color</a:t>
            </a:r>
            <a:r>
              <a:rPr lang="en-US" altLang="zh-TW" dirty="0"/>
              <a:t>s</a:t>
            </a:r>
            <a:r>
              <a:rPr lang="en-GB" dirty="0"/>
              <a:t> from the same category; not in EN.</a:t>
            </a:r>
          </a:p>
          <a:p>
            <a:pPr marL="0" indent="0">
              <a:buNone/>
            </a:pPr>
            <a:endParaRPr lang="en-GB" dirty="0"/>
          </a:p>
          <a:p>
            <a:pPr marL="0" indent="0">
              <a:buNone/>
            </a:pPr>
            <a:r>
              <a:rPr lang="en-GB" dirty="0"/>
              <a:t>Habitual categorical distinctions made in one’s L1 result in language-specific categorical distortions in objective perceptual tasks.</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D9BC8256-F093-45A3-8DDE-CCD8CF6187FF}"/>
              </a:ext>
            </a:extLst>
          </p:cNvPr>
          <p:cNvPicPr>
            <a:picLocks noChangeAspect="1"/>
          </p:cNvPicPr>
          <p:nvPr/>
        </p:nvPicPr>
        <p:blipFill>
          <a:blip r:embed="rId2"/>
          <a:stretch>
            <a:fillRect/>
          </a:stretch>
        </p:blipFill>
        <p:spPr>
          <a:xfrm>
            <a:off x="2475975" y="1713905"/>
            <a:ext cx="1019700" cy="1032233"/>
          </a:xfrm>
          <a:prstGeom prst="rect">
            <a:avLst/>
          </a:prstGeom>
        </p:spPr>
      </p:pic>
      <p:pic>
        <p:nvPicPr>
          <p:cNvPr id="5" name="Picture 4">
            <a:extLst>
              <a:ext uri="{FF2B5EF4-FFF2-40B4-BE49-F238E27FC236}">
                <a16:creationId xmlns:a16="http://schemas.microsoft.com/office/drawing/2014/main" id="{717A402F-ABA7-43B6-A1CC-63568FCB3F37}"/>
              </a:ext>
            </a:extLst>
          </p:cNvPr>
          <p:cNvPicPr>
            <a:picLocks noChangeAspect="1"/>
          </p:cNvPicPr>
          <p:nvPr/>
        </p:nvPicPr>
        <p:blipFill>
          <a:blip r:embed="rId3"/>
          <a:stretch>
            <a:fillRect/>
          </a:stretch>
        </p:blipFill>
        <p:spPr>
          <a:xfrm>
            <a:off x="1224525" y="3075583"/>
            <a:ext cx="3522600" cy="922667"/>
          </a:xfrm>
          <a:prstGeom prst="rect">
            <a:avLst/>
          </a:prstGeom>
        </p:spPr>
      </p:pic>
      <p:pic>
        <p:nvPicPr>
          <p:cNvPr id="7" name="Picture 6" descr="Chart, bar chart&#10;&#10;Description automatically generated">
            <a:extLst>
              <a:ext uri="{FF2B5EF4-FFF2-40B4-BE49-F238E27FC236}">
                <a16:creationId xmlns:a16="http://schemas.microsoft.com/office/drawing/2014/main" id="{BE1B10CC-3072-47FF-BE63-A3C27E0BB2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1178" y="4327695"/>
            <a:ext cx="3849293" cy="1433025"/>
          </a:xfrm>
          <a:prstGeom prst="rect">
            <a:avLst/>
          </a:prstGeom>
        </p:spPr>
      </p:pic>
    </p:spTree>
    <p:extLst>
      <p:ext uri="{BB962C8B-B14F-4D97-AF65-F5344CB8AC3E}">
        <p14:creationId xmlns:p14="http://schemas.microsoft.com/office/powerpoint/2010/main" val="63894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BC782-CEA3-43A2-8459-608E92E70C91}"/>
              </a:ext>
            </a:extLst>
          </p:cNvPr>
          <p:cNvSpPr>
            <a:spLocks noGrp="1"/>
          </p:cNvSpPr>
          <p:nvPr>
            <p:ph type="title"/>
          </p:nvPr>
        </p:nvSpPr>
        <p:spPr/>
        <p:txBody>
          <a:bodyPr/>
          <a:lstStyle/>
          <a:p>
            <a:r>
              <a:rPr lang="en-US" dirty="0"/>
              <a:t>Implications</a:t>
            </a:r>
          </a:p>
        </p:txBody>
      </p:sp>
      <p:sp>
        <p:nvSpPr>
          <p:cNvPr id="3" name="Content Placeholder 2">
            <a:extLst>
              <a:ext uri="{FF2B5EF4-FFF2-40B4-BE49-F238E27FC236}">
                <a16:creationId xmlns:a16="http://schemas.microsoft.com/office/drawing/2014/main" id="{0E5A6EB2-98E3-44F1-8F57-3EAD6F8999C6}"/>
              </a:ext>
            </a:extLst>
          </p:cNvPr>
          <p:cNvSpPr>
            <a:spLocks noGrp="1"/>
          </p:cNvSpPr>
          <p:nvPr>
            <p:ph idx="1"/>
          </p:nvPr>
        </p:nvSpPr>
        <p:spPr/>
        <p:txBody>
          <a:bodyPr>
            <a:normAutofit/>
          </a:bodyPr>
          <a:lstStyle/>
          <a:p>
            <a:r>
              <a:rPr lang="en-GB" dirty="0"/>
              <a:t>Not that EN speakers cannot distinguish between light and dark blues, </a:t>
            </a:r>
          </a:p>
          <a:p>
            <a:r>
              <a:rPr lang="en-GB" dirty="0"/>
              <a:t>but rather that RU speakers cannot avoid distinguishing them:</a:t>
            </a:r>
          </a:p>
          <a:p>
            <a:r>
              <a:rPr lang="en-GB" dirty="0"/>
              <a:t>They must do so to speak RU in a conventional manner. </a:t>
            </a:r>
          </a:p>
          <a:p>
            <a:r>
              <a:rPr lang="en-GB" dirty="0"/>
              <a:t>This communicative requirement appears to cause RU speakers to </a:t>
            </a:r>
            <a:r>
              <a:rPr lang="en-GB" i="1" dirty="0"/>
              <a:t>habitually</a:t>
            </a:r>
            <a:r>
              <a:rPr lang="en-GB" dirty="0"/>
              <a:t> make use of this distinction even when performing a behavioural task that does not require language.</a:t>
            </a:r>
          </a:p>
          <a:p>
            <a:r>
              <a:rPr lang="en-GB" dirty="0"/>
              <a:t>Language influences (rather than determines) one’s thinking patterns.</a:t>
            </a:r>
          </a:p>
          <a:p>
            <a:endParaRPr lang="en-US" dirty="0"/>
          </a:p>
        </p:txBody>
      </p:sp>
    </p:spTree>
    <p:extLst>
      <p:ext uri="{BB962C8B-B14F-4D97-AF65-F5344CB8AC3E}">
        <p14:creationId xmlns:p14="http://schemas.microsoft.com/office/powerpoint/2010/main" val="206683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lgn="ctr">
              <a:buNone/>
            </a:pPr>
            <a:endParaRPr lang="en-US" sz="4000" dirty="0"/>
          </a:p>
          <a:p>
            <a:pPr marL="0" indent="0" algn="ctr">
              <a:buNone/>
            </a:pPr>
            <a:r>
              <a:rPr lang="en-US" sz="4000" dirty="0"/>
              <a:t>END OF WEEK 10</a:t>
            </a:r>
          </a:p>
          <a:p>
            <a:pPr marL="0" indent="0" algn="ctr">
              <a:buNone/>
            </a:pPr>
            <a:r>
              <a:rPr lang="en-US" sz="4000" dirty="0"/>
              <a:t>Questions? Comments?</a:t>
            </a:r>
            <a:endParaRPr lang="en-GB" sz="4000" dirty="0"/>
          </a:p>
        </p:txBody>
      </p:sp>
    </p:spTree>
    <p:extLst>
      <p:ext uri="{BB962C8B-B14F-4D97-AF65-F5344CB8AC3E}">
        <p14:creationId xmlns:p14="http://schemas.microsoft.com/office/powerpoint/2010/main" val="2917612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398982"/>
            <a:ext cx="6791036" cy="2253674"/>
          </a:xfrm>
        </p:spPr>
        <p:txBody>
          <a:bodyPr>
            <a:normAutofit/>
          </a:bodyPr>
          <a:lstStyle/>
          <a:p>
            <a:pPr marL="0" indent="0">
              <a:buNone/>
            </a:pPr>
            <a:r>
              <a:rPr lang="en-GB" sz="1700" dirty="0"/>
              <a:t>1. If you could stand up for me, please, Julie.</a:t>
            </a:r>
          </a:p>
          <a:p>
            <a:pPr marL="0" indent="0">
              <a:buNone/>
            </a:pPr>
            <a:r>
              <a:rPr lang="en-GB" sz="1700" dirty="0"/>
              <a:t>2. You can put your foot down now.</a:t>
            </a:r>
          </a:p>
          <a:p>
            <a:pPr marL="0" indent="0">
              <a:buNone/>
            </a:pPr>
            <a:r>
              <a:rPr lang="en-GB" sz="1700" dirty="0"/>
              <a:t>3. I'd just like you to lift your left leg as high as you can.</a:t>
            </a:r>
          </a:p>
          <a:p>
            <a:pPr marL="0" indent="0">
              <a:buNone/>
            </a:pPr>
            <a:r>
              <a:rPr lang="en-GB" sz="1700" dirty="0"/>
              <a:t>4. (Please), If you could take off your shoes and your tights…</a:t>
            </a:r>
          </a:p>
          <a:p>
            <a:pPr marL="0" indent="0">
              <a:buNone/>
            </a:pPr>
            <a:r>
              <a:rPr lang="en-GB" sz="1700" dirty="0"/>
              <a:t>5. Would you mind just lifting your skirt over your knee?</a:t>
            </a:r>
          </a:p>
          <a:p>
            <a:pPr marL="0" indent="0">
              <a:buNone/>
            </a:pPr>
            <a:r>
              <a:rPr lang="en-GB" sz="1700" dirty="0"/>
              <a:t>6. I want you to tell me if it starts to feel uncomfortable.</a:t>
            </a:r>
          </a:p>
        </p:txBody>
      </p:sp>
      <p:pic>
        <p:nvPicPr>
          <p:cNvPr id="4" name="Picture 3"/>
          <p:cNvPicPr>
            <a:picLocks noChangeAspect="1"/>
          </p:cNvPicPr>
          <p:nvPr/>
        </p:nvPicPr>
        <p:blipFill>
          <a:blip r:embed="rId4"/>
          <a:stretch>
            <a:fillRect/>
          </a:stretch>
        </p:blipFill>
        <p:spPr>
          <a:xfrm>
            <a:off x="160356" y="97644"/>
            <a:ext cx="9312472" cy="3107374"/>
          </a:xfrm>
          <a:prstGeom prst="rect">
            <a:avLst/>
          </a:prstGeom>
        </p:spPr>
      </p:pic>
      <p:pic>
        <p:nvPicPr>
          <p:cNvPr id="5" name="Picture 4"/>
          <p:cNvPicPr>
            <a:picLocks noChangeAspect="1"/>
          </p:cNvPicPr>
          <p:nvPr/>
        </p:nvPicPr>
        <p:blipFill>
          <a:blip r:embed="rId5"/>
          <a:stretch>
            <a:fillRect/>
          </a:stretch>
        </p:blipFill>
        <p:spPr>
          <a:xfrm>
            <a:off x="446683" y="5652656"/>
            <a:ext cx="7499423" cy="1099002"/>
          </a:xfrm>
          <a:prstGeom prst="rect">
            <a:avLst/>
          </a:prstGeom>
        </p:spPr>
      </p:pic>
      <p:pic>
        <p:nvPicPr>
          <p:cNvPr id="6" name="Picture 5"/>
          <p:cNvPicPr>
            <a:picLocks noChangeAspect="1"/>
          </p:cNvPicPr>
          <p:nvPr/>
        </p:nvPicPr>
        <p:blipFill>
          <a:blip r:embed="rId6"/>
          <a:stretch>
            <a:fillRect/>
          </a:stretch>
        </p:blipFill>
        <p:spPr>
          <a:xfrm>
            <a:off x="6675078" y="3398982"/>
            <a:ext cx="3752844" cy="1285166"/>
          </a:xfrm>
          <a:prstGeom prst="rect">
            <a:avLst/>
          </a:prstGeom>
        </p:spPr>
      </p:pic>
      <p:sp>
        <p:nvSpPr>
          <p:cNvPr id="7" name="Title 6"/>
          <p:cNvSpPr>
            <a:spLocks noGrp="1"/>
          </p:cNvSpPr>
          <p:nvPr>
            <p:ph type="title"/>
          </p:nvPr>
        </p:nvSpPr>
        <p:spPr/>
        <p:txBody>
          <a:bodyPr/>
          <a:lstStyle/>
          <a:p>
            <a:endParaRPr lang="en-GB" dirty="0"/>
          </a:p>
        </p:txBody>
      </p:sp>
      <p:pic>
        <p:nvPicPr>
          <p:cNvPr id="2" name="Examining_Julie">
            <a:hlinkClick r:id="" action="ppaction://media"/>
            <a:extLst>
              <a:ext uri="{FF2B5EF4-FFF2-40B4-BE49-F238E27FC236}">
                <a16:creationId xmlns:a16="http://schemas.microsoft.com/office/drawing/2014/main" id="{4EB0E047-EE3E-4653-A7C6-72C424D28C2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755944" y="97644"/>
            <a:ext cx="406400" cy="406400"/>
          </a:xfrm>
          <a:prstGeom prst="rect">
            <a:avLst/>
          </a:prstGeom>
        </p:spPr>
      </p:pic>
    </p:spTree>
    <p:extLst>
      <p:ext uri="{BB962C8B-B14F-4D97-AF65-F5344CB8AC3E}">
        <p14:creationId xmlns:p14="http://schemas.microsoft.com/office/powerpoint/2010/main" val="326280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9775"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Grammar that Empowers </a:t>
            </a:r>
            <a:endParaRPr lang="en-GB" dirty="0"/>
          </a:p>
        </p:txBody>
      </p:sp>
      <p:sp>
        <p:nvSpPr>
          <p:cNvPr id="3" name="Content Placeholder 2"/>
          <p:cNvSpPr>
            <a:spLocks noGrp="1"/>
          </p:cNvSpPr>
          <p:nvPr>
            <p:ph idx="1"/>
          </p:nvPr>
        </p:nvSpPr>
        <p:spPr/>
        <p:txBody>
          <a:bodyPr/>
          <a:lstStyle/>
          <a:p>
            <a:r>
              <a:rPr lang="en-US" dirty="0"/>
              <a:t>Now listen to the conversation again and try to identify the </a:t>
            </a:r>
            <a:r>
              <a:rPr lang="en-US" i="1" dirty="0"/>
              <a:t>grammatical</a:t>
            </a:r>
            <a:r>
              <a:rPr lang="en-US" dirty="0"/>
              <a:t> devices that allow a doctor to express “indirectness” in English.</a:t>
            </a:r>
          </a:p>
          <a:p>
            <a:endParaRPr lang="en-US" dirty="0"/>
          </a:p>
          <a:p>
            <a:r>
              <a:rPr lang="en-US" dirty="0"/>
              <a:t>English features frequent use of:</a:t>
            </a:r>
          </a:p>
          <a:p>
            <a:pPr lvl="1"/>
            <a:r>
              <a:rPr lang="en-US" dirty="0"/>
              <a:t>Conditional construction (only the protasis)</a:t>
            </a:r>
          </a:p>
          <a:p>
            <a:pPr lvl="1"/>
            <a:r>
              <a:rPr lang="en-US" dirty="0"/>
              <a:t>Questions</a:t>
            </a:r>
          </a:p>
          <a:p>
            <a:pPr lvl="1"/>
            <a:r>
              <a:rPr lang="en-US" dirty="0"/>
              <a:t>Past tense</a:t>
            </a:r>
          </a:p>
          <a:p>
            <a:endParaRPr lang="en-US" dirty="0"/>
          </a:p>
        </p:txBody>
      </p:sp>
      <p:pic>
        <p:nvPicPr>
          <p:cNvPr id="4" name="Examining_Julie">
            <a:hlinkClick r:id="" action="ppaction://media"/>
            <a:extLst>
              <a:ext uri="{FF2B5EF4-FFF2-40B4-BE49-F238E27FC236}">
                <a16:creationId xmlns:a16="http://schemas.microsoft.com/office/drawing/2014/main" id="{51E16393-894E-4AC2-A69B-DF82D4E3B2F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464675" y="2730500"/>
            <a:ext cx="406400" cy="406400"/>
          </a:xfrm>
          <a:prstGeom prst="rect">
            <a:avLst/>
          </a:prstGeom>
        </p:spPr>
      </p:pic>
    </p:spTree>
    <p:extLst>
      <p:ext uri="{BB962C8B-B14F-4D97-AF65-F5344CB8AC3E}">
        <p14:creationId xmlns:p14="http://schemas.microsoft.com/office/powerpoint/2010/main" val="227570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69775" fill="hold"/>
                                        <p:tgtEl>
                                          <p:spTgt spid="4"/>
                                        </p:tgtEl>
                                      </p:cBhvr>
                                    </p:cmd>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2EA8F-2BFA-425F-8714-A7747EBE2CFC}"/>
              </a:ext>
            </a:extLst>
          </p:cNvPr>
          <p:cNvSpPr>
            <a:spLocks noGrp="1"/>
          </p:cNvSpPr>
          <p:nvPr>
            <p:ph type="title"/>
          </p:nvPr>
        </p:nvSpPr>
        <p:spPr/>
        <p:txBody>
          <a:bodyPr/>
          <a:lstStyle/>
          <a:p>
            <a:r>
              <a:rPr lang="en-US" dirty="0"/>
              <a:t>Words to Talk About Human Body</a:t>
            </a:r>
          </a:p>
        </p:txBody>
      </p:sp>
      <p:sp>
        <p:nvSpPr>
          <p:cNvPr id="3" name="Content Placeholder 2">
            <a:extLst>
              <a:ext uri="{FF2B5EF4-FFF2-40B4-BE49-F238E27FC236}">
                <a16:creationId xmlns:a16="http://schemas.microsoft.com/office/drawing/2014/main" id="{894D4B5F-7E15-4EE0-91F3-22FF85BF0186}"/>
              </a:ext>
            </a:extLst>
          </p:cNvPr>
          <p:cNvSpPr>
            <a:spLocks noGrp="1"/>
          </p:cNvSpPr>
          <p:nvPr>
            <p:ph idx="1"/>
          </p:nvPr>
        </p:nvSpPr>
        <p:spPr/>
        <p:txBody>
          <a:bodyPr/>
          <a:lstStyle/>
          <a:p>
            <a:r>
              <a:rPr lang="en-US" altLang="zh-TW" dirty="0"/>
              <a:t>I</a:t>
            </a:r>
            <a:r>
              <a:rPr lang="en-US" dirty="0"/>
              <a:t> will give you examples of how medical terms vary across languages, in particular how different languages use different mental images (source) to create an understanding of the same medical concept (target). </a:t>
            </a:r>
            <a:r>
              <a:rPr lang="en-US" i="1" dirty="0"/>
              <a:t>Largely</a:t>
            </a:r>
            <a:r>
              <a:rPr lang="en-US" dirty="0"/>
              <a:t> follow the examples and come up with your own pairs </a:t>
            </a:r>
            <a:r>
              <a:rPr lang="en-US" dirty="0">
                <a:sym typeface="Wingdings" panose="05000000000000000000" pitchFamily="2" charset="2"/>
              </a:rPr>
              <a:t></a:t>
            </a:r>
            <a:r>
              <a:rPr lang="en-US" dirty="0"/>
              <a:t>  </a:t>
            </a:r>
          </a:p>
        </p:txBody>
      </p:sp>
    </p:spTree>
    <p:extLst>
      <p:ext uri="{BB962C8B-B14F-4D97-AF65-F5344CB8AC3E}">
        <p14:creationId xmlns:p14="http://schemas.microsoft.com/office/powerpoint/2010/main" val="127203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3B7A410B-2F40-4738-9225-F428D995C3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6522" y="3105258"/>
            <a:ext cx="3106343" cy="3081884"/>
          </a:xfrm>
          <a:prstGeom prst="rect">
            <a:avLst/>
          </a:prstGeom>
        </p:spPr>
      </p:pic>
      <p:pic>
        <p:nvPicPr>
          <p:cNvPr id="7" name="Obrázek 6">
            <a:extLst>
              <a:ext uri="{FF2B5EF4-FFF2-40B4-BE49-F238E27FC236}">
                <a16:creationId xmlns:a16="http://schemas.microsoft.com/office/drawing/2014/main" id="{E553AAEB-848B-40BC-A4CE-6B7CF1F01A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3869" y="3105259"/>
            <a:ext cx="2017780" cy="3288799"/>
          </a:xfrm>
          <a:prstGeom prst="rect">
            <a:avLst/>
          </a:prstGeom>
        </p:spPr>
      </p:pic>
      <p:pic>
        <p:nvPicPr>
          <p:cNvPr id="10" name="Obrázek 9">
            <a:extLst>
              <a:ext uri="{FF2B5EF4-FFF2-40B4-BE49-F238E27FC236}">
                <a16:creationId xmlns:a16="http://schemas.microsoft.com/office/drawing/2014/main" id="{7C2A6C8F-7CA6-4F4D-BC1B-12A78CE60E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6868" y="2297092"/>
            <a:ext cx="2636525" cy="760759"/>
          </a:xfrm>
          <a:prstGeom prst="rect">
            <a:avLst/>
          </a:prstGeom>
        </p:spPr>
      </p:pic>
      <p:pic>
        <p:nvPicPr>
          <p:cNvPr id="12" name="Obrázek 11">
            <a:extLst>
              <a:ext uri="{FF2B5EF4-FFF2-40B4-BE49-F238E27FC236}">
                <a16:creationId xmlns:a16="http://schemas.microsoft.com/office/drawing/2014/main" id="{ED4FB27C-DE89-49C2-A056-6448CF3BD1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9374" y="2204865"/>
            <a:ext cx="2931965" cy="640907"/>
          </a:xfrm>
          <a:prstGeom prst="rect">
            <a:avLst/>
          </a:prstGeom>
        </p:spPr>
      </p:pic>
      <p:pic>
        <p:nvPicPr>
          <p:cNvPr id="2" name="Obrázek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01025" y="332657"/>
            <a:ext cx="2636525" cy="3352807"/>
          </a:xfrm>
          <a:prstGeom prst="rect">
            <a:avLst/>
          </a:prstGeom>
        </p:spPr>
      </p:pic>
      <p:sp>
        <p:nvSpPr>
          <p:cNvPr id="3" name="TextovéPole 2">
            <a:extLst>
              <a:ext uri="{FF2B5EF4-FFF2-40B4-BE49-F238E27FC236}">
                <a16:creationId xmlns:a16="http://schemas.microsoft.com/office/drawing/2014/main" id="{DC9446E3-CBDB-4A8B-8EC9-9A6B12D0F4E4}"/>
              </a:ext>
            </a:extLst>
          </p:cNvPr>
          <p:cNvSpPr txBox="1"/>
          <p:nvPr/>
        </p:nvSpPr>
        <p:spPr>
          <a:xfrm>
            <a:off x="3792135" y="5791311"/>
            <a:ext cx="2017779" cy="535531"/>
          </a:xfrm>
          <a:prstGeom prst="rect">
            <a:avLst/>
          </a:prstGeom>
          <a:noFill/>
        </p:spPr>
        <p:txBody>
          <a:bodyPr wrap="square" rtlCol="0">
            <a:spAutoFit/>
          </a:bodyPr>
          <a:lstStyle/>
          <a:p>
            <a:pPr>
              <a:lnSpc>
                <a:spcPct val="90000"/>
              </a:lnSpc>
            </a:pPr>
            <a:r>
              <a:rPr lang="cs-CZ" sz="3200" dirty="0"/>
              <a:t>hrudní koš </a:t>
            </a:r>
            <a:endParaRPr lang="en-US" sz="3200" dirty="0"/>
          </a:p>
        </p:txBody>
      </p:sp>
      <p:sp>
        <p:nvSpPr>
          <p:cNvPr id="8" name="TextovéPole 7">
            <a:extLst>
              <a:ext uri="{FF2B5EF4-FFF2-40B4-BE49-F238E27FC236}">
                <a16:creationId xmlns:a16="http://schemas.microsoft.com/office/drawing/2014/main" id="{A6999CBC-A14B-4809-BD4A-12842DE96F81}"/>
              </a:ext>
            </a:extLst>
          </p:cNvPr>
          <p:cNvSpPr txBox="1"/>
          <p:nvPr/>
        </p:nvSpPr>
        <p:spPr>
          <a:xfrm>
            <a:off x="6382090" y="5791310"/>
            <a:ext cx="2017779" cy="535531"/>
          </a:xfrm>
          <a:prstGeom prst="rect">
            <a:avLst/>
          </a:prstGeom>
          <a:noFill/>
        </p:spPr>
        <p:txBody>
          <a:bodyPr wrap="square" rtlCol="0">
            <a:spAutoFit/>
          </a:bodyPr>
          <a:lstStyle/>
          <a:p>
            <a:pPr algn="r">
              <a:lnSpc>
                <a:spcPct val="90000"/>
              </a:lnSpc>
            </a:pPr>
            <a:r>
              <a:rPr lang="cs-CZ" sz="3200" dirty="0" err="1"/>
              <a:t>rib</a:t>
            </a:r>
            <a:r>
              <a:rPr lang="cs-CZ" sz="3200" dirty="0"/>
              <a:t> </a:t>
            </a:r>
            <a:r>
              <a:rPr lang="cs-CZ" sz="3200" dirty="0" err="1"/>
              <a:t>cage</a:t>
            </a:r>
            <a:endParaRPr lang="en-US" sz="3200" dirty="0"/>
          </a:p>
        </p:txBody>
      </p:sp>
    </p:spTree>
    <p:extLst>
      <p:ext uri="{BB962C8B-B14F-4D97-AF65-F5344CB8AC3E}">
        <p14:creationId xmlns:p14="http://schemas.microsoft.com/office/powerpoint/2010/main" val="96507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7C2A6C8F-7CA6-4F4D-BC1B-12A78CE60E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6868" y="2297092"/>
            <a:ext cx="2636525" cy="760759"/>
          </a:xfrm>
          <a:prstGeom prst="rect">
            <a:avLst/>
          </a:prstGeom>
        </p:spPr>
      </p:pic>
      <p:pic>
        <p:nvPicPr>
          <p:cNvPr id="12" name="Obrázek 11">
            <a:extLst>
              <a:ext uri="{FF2B5EF4-FFF2-40B4-BE49-F238E27FC236}">
                <a16:creationId xmlns:a16="http://schemas.microsoft.com/office/drawing/2014/main" id="{ED4FB27C-DE89-49C2-A056-6448CF3BD1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374" y="2204865"/>
            <a:ext cx="2931965" cy="640907"/>
          </a:xfrm>
          <a:prstGeom prst="rect">
            <a:avLst/>
          </a:prstGeom>
        </p:spPr>
      </p:pic>
      <p:pic>
        <p:nvPicPr>
          <p:cNvPr id="3" name="Obrázek 2">
            <a:extLst>
              <a:ext uri="{FF2B5EF4-FFF2-40B4-BE49-F238E27FC236}">
                <a16:creationId xmlns:a16="http://schemas.microsoft.com/office/drawing/2014/main" id="{B02BD7ED-C826-4EBF-B949-A9F64D7DC8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7631" y="260649"/>
            <a:ext cx="995274" cy="3290683"/>
          </a:xfrm>
          <a:prstGeom prst="rect">
            <a:avLst/>
          </a:prstGeom>
        </p:spPr>
      </p:pic>
      <p:sp>
        <p:nvSpPr>
          <p:cNvPr id="4" name="TextovéPole 3">
            <a:extLst>
              <a:ext uri="{FF2B5EF4-FFF2-40B4-BE49-F238E27FC236}">
                <a16:creationId xmlns:a16="http://schemas.microsoft.com/office/drawing/2014/main" id="{E1CADB91-FE8F-432C-A460-DC73BC6B6728}"/>
              </a:ext>
            </a:extLst>
          </p:cNvPr>
          <p:cNvSpPr txBox="1"/>
          <p:nvPr/>
        </p:nvSpPr>
        <p:spPr>
          <a:xfrm>
            <a:off x="3016271" y="4612309"/>
            <a:ext cx="2728632" cy="535531"/>
          </a:xfrm>
          <a:prstGeom prst="rect">
            <a:avLst/>
          </a:prstGeom>
          <a:noFill/>
        </p:spPr>
        <p:txBody>
          <a:bodyPr wrap="square" rtlCol="0">
            <a:spAutoFit/>
          </a:bodyPr>
          <a:lstStyle/>
          <a:p>
            <a:pPr>
              <a:lnSpc>
                <a:spcPct val="90000"/>
              </a:lnSpc>
            </a:pPr>
            <a:r>
              <a:rPr lang="cs-CZ" sz="3200" dirty="0"/>
              <a:t>vlasová cibulka</a:t>
            </a:r>
            <a:endParaRPr lang="en-US" sz="3200" dirty="0"/>
          </a:p>
        </p:txBody>
      </p:sp>
      <p:sp>
        <p:nvSpPr>
          <p:cNvPr id="9" name="TextovéPole 8">
            <a:extLst>
              <a:ext uri="{FF2B5EF4-FFF2-40B4-BE49-F238E27FC236}">
                <a16:creationId xmlns:a16="http://schemas.microsoft.com/office/drawing/2014/main" id="{4A00E844-249A-4C9D-A699-34360128EF28}"/>
              </a:ext>
            </a:extLst>
          </p:cNvPr>
          <p:cNvSpPr txBox="1"/>
          <p:nvPr/>
        </p:nvSpPr>
        <p:spPr>
          <a:xfrm>
            <a:off x="6619903" y="4599980"/>
            <a:ext cx="1664238" cy="535531"/>
          </a:xfrm>
          <a:prstGeom prst="rect">
            <a:avLst/>
          </a:prstGeom>
          <a:noFill/>
        </p:spPr>
        <p:txBody>
          <a:bodyPr wrap="square" rtlCol="0">
            <a:spAutoFit/>
          </a:bodyPr>
          <a:lstStyle/>
          <a:p>
            <a:pPr>
              <a:lnSpc>
                <a:spcPct val="90000"/>
              </a:lnSpc>
            </a:pPr>
            <a:r>
              <a:rPr lang="cs-CZ" sz="3200" dirty="0" err="1"/>
              <a:t>hair</a:t>
            </a:r>
            <a:r>
              <a:rPr lang="cs-CZ" sz="3200" dirty="0"/>
              <a:t> </a:t>
            </a:r>
            <a:r>
              <a:rPr lang="cs-CZ" sz="3200" dirty="0" err="1"/>
              <a:t>bulb</a:t>
            </a:r>
            <a:endParaRPr lang="en-US" sz="3200" dirty="0"/>
          </a:p>
        </p:txBody>
      </p:sp>
      <p:pic>
        <p:nvPicPr>
          <p:cNvPr id="5" name="Picture 4" descr="A picture containing light&#10;&#10;Description automatically generated">
            <a:extLst>
              <a:ext uri="{FF2B5EF4-FFF2-40B4-BE49-F238E27FC236}">
                <a16:creationId xmlns:a16="http://schemas.microsoft.com/office/drawing/2014/main" id="{B7FB0FF5-4CC4-43BA-897B-6F7623E4F0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65418" y="2929204"/>
            <a:ext cx="1799423" cy="1799423"/>
          </a:xfrm>
          <a:prstGeom prst="rect">
            <a:avLst/>
          </a:prstGeom>
        </p:spPr>
      </p:pic>
      <p:pic>
        <p:nvPicPr>
          <p:cNvPr id="7" name="Picture 6" descr="A picture containing indoor, table, vase, sitting&#10;&#10;Description automatically generated">
            <a:extLst>
              <a:ext uri="{FF2B5EF4-FFF2-40B4-BE49-F238E27FC236}">
                <a16:creationId xmlns:a16="http://schemas.microsoft.com/office/drawing/2014/main" id="{C6E7F829-D2DB-4951-8DC5-7FA7EBCD33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84432" y="4599980"/>
            <a:ext cx="2114550" cy="2162175"/>
          </a:xfrm>
          <a:prstGeom prst="rect">
            <a:avLst/>
          </a:prstGeom>
        </p:spPr>
      </p:pic>
      <p:pic>
        <p:nvPicPr>
          <p:cNvPr id="14" name="Picture 13" descr="A picture containing indoor, laying, bed, green&#10;&#10;Description automatically generated">
            <a:extLst>
              <a:ext uri="{FF2B5EF4-FFF2-40B4-BE49-F238E27FC236}">
                <a16:creationId xmlns:a16="http://schemas.microsoft.com/office/drawing/2014/main" id="{9A5C2765-DA88-4FB4-A07E-70E5D28BDDC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0697" y="5013176"/>
            <a:ext cx="2695575" cy="1695450"/>
          </a:xfrm>
          <a:prstGeom prst="rect">
            <a:avLst/>
          </a:prstGeom>
        </p:spPr>
      </p:pic>
    </p:spTree>
    <p:extLst>
      <p:ext uri="{BB962C8B-B14F-4D97-AF65-F5344CB8AC3E}">
        <p14:creationId xmlns:p14="http://schemas.microsoft.com/office/powerpoint/2010/main" val="18844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2.png"/></Relationships>
</file>

<file path=ppt/webextensions/webextension1.xml><?xml version="1.0" encoding="utf-8"?>
<we:webextension xmlns:we="http://schemas.microsoft.com/office/webextensions/webextension/2010/11" id="{3EB3F9F5-708A-4652-9FFD-C739D0F91E2B}">
  <we:reference id="wa104382064" version="1.0.0.2" store="en-US" storeType="OMEX"/>
  <we:alternateReferences>
    <we:reference id="WA104382064" version="1.0.0.2" store="WA104382064" storeType="OMEX"/>
  </we:alternateReferences>
  <we:properties>
    <we:property name="clocktype" value="&quot;digital&quot;"/>
    <we:property name="HH" value="0"/>
    <we:property name="MM" value="7"/>
    <we:property name="SS" value="0"/>
    <we:property name="HH-reminder" value="&quot;--&quot;"/>
    <we:property name="MM-reminder" value="&quot;--&quot;"/>
    <we:property name="SS-reminder" value="&quot;--&quot;"/>
    <we:property name="interval" value="5"/>
    <we:property name="tickType" value="&quot;tick&quot;"/>
    <we:property name="timeupType" value="&quot;alarm&quot;"/>
    <we:property name="canvasw" value="120"/>
    <we:property name="canvash" value="120"/>
    <we:property name="radius" value="54"/>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otalTime>1659</TotalTime>
  <Words>3484</Words>
  <Application>Microsoft Office PowerPoint</Application>
  <PresentationFormat>Widescreen</PresentationFormat>
  <Paragraphs>556</Paragraphs>
  <Slides>48</Slides>
  <Notes>0</Notes>
  <HiddenSlides>0</HiddenSlides>
  <MMClips>2</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48</vt:i4>
      </vt:variant>
    </vt:vector>
  </HeadingPairs>
  <TitlesOfParts>
    <vt:vector size="57" baseType="lpstr">
      <vt:lpstr>Arial</vt:lpstr>
      <vt:lpstr>Calibri</vt:lpstr>
      <vt:lpstr>Calibri Light</vt:lpstr>
      <vt:lpstr>Consolas</vt:lpstr>
      <vt:lpstr>Corbel</vt:lpstr>
      <vt:lpstr>Times New Roman</vt:lpstr>
      <vt:lpstr>Office Theme</vt:lpstr>
      <vt:lpstr>Office Theme</vt:lpstr>
      <vt:lpstr>Chalkboard 16x9</vt:lpstr>
      <vt:lpstr>Understanding the Human Mind:  Cognitive Approaches to Linguistic and Cultural Diversity </vt:lpstr>
      <vt:lpstr>Overview of the bloack</vt:lpstr>
      <vt:lpstr>How many languages do we speak? (10 min)</vt:lpstr>
      <vt:lpstr>Student-student Discussion Format</vt:lpstr>
      <vt:lpstr>PowerPoint Presentation</vt:lpstr>
      <vt:lpstr>Grammar that Empowers </vt:lpstr>
      <vt:lpstr>Words to Talk About Human Body</vt:lpstr>
      <vt:lpstr>PowerPoint Presentation</vt:lpstr>
      <vt:lpstr>PowerPoint Presentation</vt:lpstr>
      <vt:lpstr>PowerPoint Presentation</vt:lpstr>
      <vt:lpstr>PowerPoint Presentation</vt:lpstr>
      <vt:lpstr>Lesson plans (W10-11)</vt:lpstr>
      <vt:lpstr>Different languages, different devices</vt:lpstr>
      <vt:lpstr>Time and thinking</vt:lpstr>
      <vt:lpstr>Malotki’s Hopi Time (1983)</vt:lpstr>
      <vt:lpstr>A summary of the Hopi time debate</vt:lpstr>
      <vt:lpstr>Remaining issues of the debate</vt:lpstr>
      <vt:lpstr>TIME for more discussion! </vt:lpstr>
      <vt:lpstr>On reasoning about TIME</vt:lpstr>
      <vt:lpstr>You will see a picture and a statement. Raise your left hand if the statement is true. Raise your right hand if the statement is false. Be as fast as you can.</vt:lpstr>
      <vt:lpstr>You will see a picture and a statement. Raise your left hand if the statement is true. Raise your right hand if the statement is false. Be as fast as you can.</vt:lpstr>
      <vt:lpstr>Understanding TIME using UP-DOWN</vt:lpstr>
      <vt:lpstr>Mandarin-English bilinguals</vt:lpstr>
      <vt:lpstr>Remaining issues of the debate</vt:lpstr>
      <vt:lpstr>How would you communicate without tense?</vt:lpstr>
      <vt:lpstr>Time, tense and narrative viewpoint</vt:lpstr>
      <vt:lpstr>Case: Tense and Narrative Viewpoint</vt:lpstr>
      <vt:lpstr>Examples</vt:lpstr>
      <vt:lpstr>Research Issue</vt:lpstr>
      <vt:lpstr>Scope and Method</vt:lpstr>
      <vt:lpstr>Hypothesis 1</vt:lpstr>
      <vt:lpstr>Hypothesis 2</vt:lpstr>
      <vt:lpstr>Material Choice</vt:lpstr>
      <vt:lpstr>Sample Passage of Tense Shifting</vt:lpstr>
      <vt:lpstr>Sample Passage from Great Expectations</vt:lpstr>
      <vt:lpstr>Sample Passage from David Copperfield</vt:lpstr>
      <vt:lpstr>PowerPoint Presentation</vt:lpstr>
      <vt:lpstr>TIME in the Chinese Renditions</vt:lpstr>
      <vt:lpstr>What Chinese Systematically Adds</vt:lpstr>
      <vt:lpstr>From Tense to Grammar and Relativity</vt:lpstr>
      <vt:lpstr>Metaphor and TIME</vt:lpstr>
      <vt:lpstr>Another metaphor about TIME</vt:lpstr>
      <vt:lpstr>In your own languages!</vt:lpstr>
      <vt:lpstr>Some further materials to cover (in the final exam)</vt:lpstr>
      <vt:lpstr>Russian blues (Winawer et al. 2007)</vt:lpstr>
      <vt:lpstr>Russian blues (Winawer et al. 2007)</vt:lpstr>
      <vt:lpstr>Implications</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ARTS001</dc:title>
  <dc:creator>User</dc:creator>
  <cp:lastModifiedBy>User</cp:lastModifiedBy>
  <cp:revision>128</cp:revision>
  <dcterms:created xsi:type="dcterms:W3CDTF">2019-09-16T08:43:35Z</dcterms:created>
  <dcterms:modified xsi:type="dcterms:W3CDTF">2022-12-05T15:30:08Z</dcterms:modified>
</cp:coreProperties>
</file>