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72" r:id="rId5"/>
    <p:sldId id="264" r:id="rId6"/>
    <p:sldId id="265" r:id="rId7"/>
    <p:sldId id="266" r:id="rId8"/>
    <p:sldId id="262" r:id="rId9"/>
    <p:sldId id="269" r:id="rId10"/>
    <p:sldId id="270" r:id="rId11"/>
    <p:sldId id="263" r:id="rId12"/>
    <p:sldId id="261" r:id="rId13"/>
    <p:sldId id="273" r:id="rId14"/>
    <p:sldId id="276" r:id="rId15"/>
    <p:sldId id="274" r:id="rId16"/>
    <p:sldId id="275" r:id="rId17"/>
    <p:sldId id="260" r:id="rId18"/>
    <p:sldId id="277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325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20.11.2022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50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20.11.2022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22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20.11.2022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83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20.11.2022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16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20.11.2022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12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20.11.2022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81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20.11.2022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78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20.11.2022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65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20.11.2022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68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20.11.2022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98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20.11.2022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84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C5B93-D017-4AE9-A0F9-FBF287D115DC}" type="datetimeFigureOut">
              <a:rPr lang="cs-CZ" smtClean="0"/>
              <a:t>20.11.2022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30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YCShLVSkyo" TargetMode="External"/><Relationship Id="rId2" Type="http://schemas.openxmlformats.org/officeDocument/2006/relationships/hyperlink" Target="https://www.youtube.com/watch?v=-lG41Q_5Dr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9yk-oVkpL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piaFYq3wZc" TargetMode="External"/><Relationship Id="rId2" Type="http://schemas.openxmlformats.org/officeDocument/2006/relationships/hyperlink" Target="https://www.youtube.com/watch?v=mrzePp6WJg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yrikline.org/en/poems/romanska-bagar-7605" TargetMode="External"/><Relationship Id="rId2" Type="http://schemas.openxmlformats.org/officeDocument/2006/relationships/hyperlink" Target="https://www.youtube.com/watch?v=mrzePp6WJg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BCnenhfyBE" TargetMode="External"/><Relationship Id="rId2" Type="http://schemas.openxmlformats.org/officeDocument/2006/relationships/hyperlink" Target="https://www.youtube.com/watch?v=O_EHBn-0FV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N2fTRi5vC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edx.phil.muni.cz/courses/course-v1:FFMU+MK07+2017_1/abou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Aniara_(opera)" TargetMode="External"/><Relationship Id="rId2" Type="http://schemas.openxmlformats.org/officeDocument/2006/relationships/hyperlink" Target="https://www.febiofest.cz/filmy-2019/aniara-836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ŠVÉDSKÁ LITERATURA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Nobelova cena</a:t>
            </a:r>
          </a:p>
        </p:txBody>
      </p:sp>
    </p:spTree>
    <p:extLst>
      <p:ext uri="{BB962C8B-B14F-4D97-AF65-F5344CB8AC3E}">
        <p14:creationId xmlns:p14="http://schemas.microsoft.com/office/powerpoint/2010/main" val="2587441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0C637F-7123-33B2-81EF-C556539C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1974</a:t>
            </a:r>
            <a:br>
              <a:rPr lang="cs-CZ" dirty="0"/>
            </a:br>
            <a:r>
              <a:rPr lang="cs-CZ" dirty="0"/>
              <a:t>Harry </a:t>
            </a:r>
            <a:r>
              <a:rPr lang="cs-CZ" dirty="0" err="1"/>
              <a:t>Martinson</a:t>
            </a:r>
            <a:r>
              <a:rPr lang="cs-CZ" dirty="0"/>
              <a:t> + </a:t>
            </a:r>
            <a:r>
              <a:rPr lang="cs-CZ" dirty="0" err="1"/>
              <a:t>Eyvind</a:t>
            </a:r>
            <a:r>
              <a:rPr lang="cs-CZ" dirty="0"/>
              <a:t> Johnson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51B77F-6450-0030-7A5A-D64F103E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147" y="1576449"/>
            <a:ext cx="4608576" cy="4525963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Eyvind Johnson - Wikipedia">
            <a:extLst>
              <a:ext uri="{FF2B5EF4-FFF2-40B4-BE49-F238E27FC236}">
                <a16:creationId xmlns:a16="http://schemas.microsoft.com/office/drawing/2014/main" id="{CEB8A7A8-8D9A-9D32-CD50-9EEE7831C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61933"/>
            <a:ext cx="2578100" cy="384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113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Aniara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hlinkClick r:id="rId2"/>
              </a:rPr>
              <a:t>https://www.youtube.com/watch?v=-lG41Q_5DrA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Budskap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https://www.youtube.com/watch?v=cYCShLVSkyo</a:t>
            </a:r>
            <a:endParaRPr lang="cs-CZ" dirty="0"/>
          </a:p>
          <a:p>
            <a:endParaRPr lang="cs-CZ" dirty="0"/>
          </a:p>
          <a:p>
            <a:r>
              <a:rPr lang="cs-CZ" dirty="0"/>
              <a:t>Představení 1960: </a:t>
            </a:r>
            <a:r>
              <a:rPr lang="cs-CZ" dirty="0">
                <a:hlinkClick r:id="rId4"/>
              </a:rPr>
              <a:t>https://www.youtube.com/watch?v=09yk-oVkpLk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6712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TOMAS TRANSTR</a:t>
            </a:r>
            <a:r>
              <a:rPr lang="de-DE" dirty="0"/>
              <a:t>ÖMER</a:t>
            </a:r>
            <a:r>
              <a:rPr lang="cs-CZ" dirty="0"/>
              <a:t> - 2011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</a:t>
            </a:r>
            <a:r>
              <a:rPr lang="cs-CZ" dirty="0" err="1"/>
              <a:t>ásník</a:t>
            </a:r>
            <a:r>
              <a:rPr lang="cs-CZ" dirty="0"/>
              <a:t>, esejista, psycholog, překladatel</a:t>
            </a:r>
          </a:p>
          <a:p>
            <a:r>
              <a:rPr lang="cs-CZ" dirty="0"/>
              <a:t>12 sbírek (přel. do 60 jazyků)</a:t>
            </a:r>
            <a:endParaRPr lang="de-DE" dirty="0"/>
          </a:p>
          <a:p>
            <a:endParaRPr lang="de-DE" dirty="0"/>
          </a:p>
          <a:p>
            <a:r>
              <a:rPr lang="cs-CZ" dirty="0">
                <a:hlinkClick r:id="rId2"/>
              </a:rPr>
              <a:t>https://www.youtube.com/watch?v=ApiaFYq3wZc</a:t>
            </a:r>
          </a:p>
          <a:p>
            <a:endParaRPr lang="cs-CZ" dirty="0">
              <a:hlinkClick r:id="rId2"/>
            </a:endParaRPr>
          </a:p>
          <a:p>
            <a:r>
              <a:rPr lang="cs-CZ" dirty="0">
                <a:hlinkClick r:id="rId3"/>
              </a:rPr>
              <a:t>https://www.youtube.com/watch?v=ApiaFYq3wZc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742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E7EF3-EB7F-E8B7-1EE5-25BB309DB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Romanska</a:t>
            </a:r>
            <a:r>
              <a:rPr lang="cs-CZ" dirty="0"/>
              <a:t> b</a:t>
            </a:r>
            <a:r>
              <a:rPr lang="nb-NO" dirty="0"/>
              <a:t>ågar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97303C-CF70-9F89-F201-2BD72FB81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https://www.youtube.com/watch?v=mrzePp6WJgU</a:t>
            </a:r>
            <a:endParaRPr lang="nb-NO" dirty="0"/>
          </a:p>
          <a:p>
            <a:r>
              <a:rPr lang="nb-NO" dirty="0"/>
              <a:t>Lest av forf.</a:t>
            </a:r>
            <a:endParaRPr lang="cs-CZ" dirty="0"/>
          </a:p>
          <a:p>
            <a:endParaRPr lang="nb-NO" dirty="0"/>
          </a:p>
          <a:p>
            <a:r>
              <a:rPr lang="cs-CZ" dirty="0">
                <a:hlinkClick r:id="rId3"/>
              </a:rPr>
              <a:t>https://www.lyrikline.org/en/poems/romanska-bagar-7605</a:t>
            </a:r>
            <a:endParaRPr lang="nb-NO" dirty="0"/>
          </a:p>
          <a:p>
            <a:r>
              <a:rPr lang="cs-CZ" dirty="0"/>
              <a:t>překlad</a:t>
            </a:r>
          </a:p>
        </p:txBody>
      </p:sp>
    </p:spTree>
    <p:extLst>
      <p:ext uri="{BB962C8B-B14F-4D97-AF65-F5344CB8AC3E}">
        <p14:creationId xmlns:p14="http://schemas.microsoft.com/office/powerpoint/2010/main" val="2449546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95A4D37-CD38-920D-43A7-12521F5250FA}"/>
              </a:ext>
            </a:extLst>
          </p:cNvPr>
          <p:cNvSpPr txBox="1"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333333"/>
                </a:solidFill>
                <a:effectLst/>
                <a:latin typeface="ScalaWebPro"/>
              </a:rPr>
              <a:t>V</a:t>
            </a:r>
            <a:r>
              <a:rPr lang="nb-NO" b="0" i="0" dirty="0">
                <a:solidFill>
                  <a:srgbClr val="333333"/>
                </a:solidFill>
                <a:effectLst/>
                <a:latin typeface="ScalaWebPro"/>
              </a:rPr>
              <a:t> </a:t>
            </a:r>
            <a:r>
              <a:rPr lang="cs-CZ" b="0" i="0" dirty="0">
                <a:solidFill>
                  <a:srgbClr val="333333"/>
                </a:solidFill>
                <a:effectLst/>
                <a:latin typeface="ScalaWebPro"/>
              </a:rPr>
              <a:t>obrovském románském kostele se turisti tlačili v polotmě.</a:t>
            </a:r>
            <a:br>
              <a:rPr lang="cs-CZ" dirty="0"/>
            </a:br>
            <a:r>
              <a:rPr lang="cs-CZ" b="0" i="0" dirty="0">
                <a:solidFill>
                  <a:srgbClr val="333333"/>
                </a:solidFill>
                <a:effectLst/>
                <a:latin typeface="ScalaWebPro"/>
              </a:rPr>
              <a:t>Klenba rozevírající se za klenbou, a žádný výhled.</a:t>
            </a:r>
            <a:br>
              <a:rPr lang="cs-CZ" dirty="0"/>
            </a:br>
            <a:r>
              <a:rPr lang="cs-CZ" b="0" i="0" dirty="0">
                <a:solidFill>
                  <a:srgbClr val="333333"/>
                </a:solidFill>
                <a:effectLst/>
                <a:latin typeface="ScalaWebPro"/>
              </a:rPr>
              <a:t>Jen mihotající plamínky několika svíček.</a:t>
            </a:r>
            <a:br>
              <a:rPr lang="cs-CZ" dirty="0"/>
            </a:br>
            <a:r>
              <a:rPr lang="cs-CZ" b="0" i="0" dirty="0">
                <a:solidFill>
                  <a:srgbClr val="333333"/>
                </a:solidFill>
                <a:effectLst/>
                <a:latin typeface="ScalaWebPro"/>
              </a:rPr>
              <a:t>Anděl bez tváře mě objal</a:t>
            </a:r>
            <a:br>
              <a:rPr lang="cs-CZ" dirty="0"/>
            </a:br>
            <a:r>
              <a:rPr lang="cs-CZ" b="0" i="0" dirty="0">
                <a:solidFill>
                  <a:srgbClr val="333333"/>
                </a:solidFill>
                <a:effectLst/>
                <a:latin typeface="ScalaWebPro"/>
              </a:rPr>
              <a:t>a zašeptal křížem skrz celé mé tělo:</a:t>
            </a:r>
            <a:br>
              <a:rPr lang="cs-CZ" dirty="0"/>
            </a:br>
            <a:r>
              <a:rPr lang="cs-CZ" b="0" i="0" dirty="0">
                <a:solidFill>
                  <a:srgbClr val="333333"/>
                </a:solidFill>
                <a:effectLst/>
                <a:latin typeface="ScalaWebPro"/>
              </a:rPr>
              <a:t>„Nestyď se, že jsi člověk, buď hrdý!</a:t>
            </a:r>
            <a:br>
              <a:rPr lang="cs-CZ" dirty="0"/>
            </a:br>
            <a:r>
              <a:rPr lang="cs-CZ" b="0" i="0" dirty="0">
                <a:solidFill>
                  <a:srgbClr val="333333"/>
                </a:solidFill>
                <a:effectLst/>
                <a:latin typeface="ScalaWebPro"/>
              </a:rPr>
              <a:t>V tobě se donekonečna otevírá klenba za klenbou.</a:t>
            </a:r>
            <a:br>
              <a:rPr lang="cs-CZ" dirty="0"/>
            </a:br>
            <a:r>
              <a:rPr lang="cs-CZ" b="0" i="0" dirty="0">
                <a:solidFill>
                  <a:srgbClr val="333333"/>
                </a:solidFill>
                <a:effectLst/>
                <a:latin typeface="ScalaWebPro"/>
              </a:rPr>
              <a:t>Nikdy tě nedokončí, a tak to i má být.“</a:t>
            </a:r>
            <a:br>
              <a:rPr lang="cs-CZ" dirty="0"/>
            </a:br>
            <a:r>
              <a:rPr lang="cs-CZ" b="0" i="0" dirty="0">
                <a:solidFill>
                  <a:srgbClr val="333333"/>
                </a:solidFill>
                <a:effectLst/>
                <a:latin typeface="ScalaWebPro"/>
              </a:rPr>
              <a:t>Slzami oslepený</a:t>
            </a:r>
            <a:br>
              <a:rPr lang="cs-CZ" dirty="0"/>
            </a:br>
            <a:r>
              <a:rPr lang="cs-CZ" b="0" i="0" dirty="0">
                <a:solidFill>
                  <a:srgbClr val="333333"/>
                </a:solidFill>
                <a:effectLst/>
                <a:latin typeface="ScalaWebPro"/>
              </a:rPr>
              <a:t>dal jsem se vytlačit na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ScalaWebPro"/>
              </a:rPr>
              <a:t>piazzu</a:t>
            </a:r>
            <a:r>
              <a:rPr lang="cs-CZ" b="0" i="0" dirty="0">
                <a:solidFill>
                  <a:srgbClr val="333333"/>
                </a:solidFill>
                <a:effectLst/>
                <a:latin typeface="ScalaWebPro"/>
              </a:rPr>
              <a:t> vroucí sluncem</a:t>
            </a:r>
            <a:br>
              <a:rPr lang="cs-CZ" dirty="0"/>
            </a:br>
            <a:r>
              <a:rPr lang="cs-CZ" b="0" i="0" dirty="0">
                <a:solidFill>
                  <a:srgbClr val="333333"/>
                </a:solidFill>
                <a:effectLst/>
                <a:latin typeface="ScalaWebPro"/>
              </a:rPr>
              <a:t>i s Mr. a Mrs. Jonesovými,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ScalaWebPro"/>
              </a:rPr>
              <a:t>Herr</a:t>
            </a:r>
            <a:r>
              <a:rPr lang="cs-CZ" b="0" i="0" dirty="0">
                <a:solidFill>
                  <a:srgbClr val="333333"/>
                </a:solidFill>
                <a:effectLst/>
                <a:latin typeface="ScalaWebPro"/>
              </a:rPr>
              <a:t>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ScalaWebPro"/>
              </a:rPr>
              <a:t>Tanakem</a:t>
            </a:r>
            <a:r>
              <a:rPr lang="cs-CZ" b="0" i="0" dirty="0">
                <a:solidFill>
                  <a:srgbClr val="333333"/>
                </a:solidFill>
                <a:effectLst/>
                <a:latin typeface="ScalaWebPro"/>
              </a:rPr>
              <a:t> a signorou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ScalaWebPro"/>
              </a:rPr>
              <a:t>Sabatini</a:t>
            </a:r>
            <a:r>
              <a:rPr lang="cs-CZ" b="0" i="0" dirty="0">
                <a:solidFill>
                  <a:srgbClr val="333333"/>
                </a:solidFill>
                <a:effectLst/>
                <a:latin typeface="ScalaWebPro"/>
              </a:rPr>
              <a:t>.</a:t>
            </a:r>
            <a:br>
              <a:rPr lang="cs-CZ" dirty="0"/>
            </a:br>
            <a:r>
              <a:rPr lang="cs-CZ" b="0" i="0" dirty="0">
                <a:solidFill>
                  <a:srgbClr val="333333"/>
                </a:solidFill>
                <a:effectLst/>
                <a:latin typeface="ScalaWebPro"/>
              </a:rPr>
              <a:t>V nich všech se donekonečna otvírala klenba za klenbou.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1947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5BB209-66BB-6F34-72AA-645A7C4E9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dikteren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53D08F-3FF4-FBED-D95B-AE0F8A129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Michael </a:t>
            </a:r>
            <a:r>
              <a:rPr lang="cs-CZ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</a:t>
            </a:r>
            <a:r>
              <a:rPr lang="de-DE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üger</a:t>
            </a:r>
            <a:endParaRPr lang="cs-CZ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https://www.youtube.com/watch?v=O_EHBn-0FVg</a:t>
            </a:r>
            <a:endParaRPr lang="cs-CZ" dirty="0"/>
          </a:p>
          <a:p>
            <a:endParaRPr lang="de-DE" dirty="0"/>
          </a:p>
          <a:p>
            <a:r>
              <a:rPr lang="de-DE" dirty="0"/>
              <a:t>English - </a:t>
            </a:r>
            <a:r>
              <a:rPr lang="de-DE" dirty="0" err="1"/>
              <a:t>author</a:t>
            </a:r>
            <a:r>
              <a:rPr lang="de-DE" dirty="0"/>
              <a:t>:</a:t>
            </a:r>
          </a:p>
          <a:p>
            <a:r>
              <a:rPr lang="cs-CZ" dirty="0">
                <a:hlinkClick r:id="rId3"/>
              </a:rPr>
              <a:t>https://www.youtube.com/watch?v=tBCnenhfyBE</a:t>
            </a:r>
            <a:endParaRPr lang="de-DE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9072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76D5FB-5B78-B43A-B124-A3A033A0D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Madrigal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DA939D-EE21-A46C-570F-200830273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https://www.youtube.com/watch?v=ON2fTRi5vCc</a:t>
            </a:r>
            <a:endParaRPr lang="de-DE" dirty="0"/>
          </a:p>
          <a:p>
            <a:endParaRPr lang="de-DE" dirty="0"/>
          </a:p>
          <a:p>
            <a:r>
              <a:rPr lang="de-DE" dirty="0"/>
              <a:t>(se </a:t>
            </a:r>
            <a:r>
              <a:rPr lang="cs-CZ" dirty="0"/>
              <a:t>+ de)</a:t>
            </a:r>
          </a:p>
        </p:txBody>
      </p:sp>
    </p:spTree>
    <p:extLst>
      <p:ext uri="{BB962C8B-B14F-4D97-AF65-F5344CB8AC3E}">
        <p14:creationId xmlns:p14="http://schemas.microsoft.com/office/powerpoint/2010/main" val="3566542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27532"/>
              </p:ext>
            </p:extLst>
          </p:nvPr>
        </p:nvGraphicFramePr>
        <p:xfrm>
          <a:off x="1919288" y="628650"/>
          <a:ext cx="5303837" cy="560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303466" imgH="5600664" progId="AcroExch.Document.DC">
                  <p:embed/>
                </p:oleObj>
              </mc:Choice>
              <mc:Fallback>
                <p:oleObj name="Acrobat Document" r:id="rId2" imgW="5303466" imgH="560066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19288" y="628650"/>
                        <a:ext cx="5303837" cy="560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1781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57A43-7EB7-313F-5F47-62D57156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minikurz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91E2D5-FF60-7D02-4B10-C733FB8D4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Video:</a:t>
            </a:r>
          </a:p>
          <a:p>
            <a:r>
              <a:rPr lang="cs-CZ" dirty="0" err="1">
                <a:hlinkClick r:id="rId2"/>
              </a:rPr>
              <a:t>Knut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Hamsun</a:t>
            </a:r>
            <a:r>
              <a:rPr lang="cs-CZ" dirty="0">
                <a:hlinkClick r:id="rId2"/>
              </a:rPr>
              <a:t> a Sigrid </a:t>
            </a:r>
            <a:r>
              <a:rPr lang="cs-CZ" dirty="0" err="1">
                <a:hlinkClick r:id="rId2"/>
              </a:rPr>
              <a:t>Undsetová</a:t>
            </a:r>
            <a:r>
              <a:rPr lang="cs-CZ" dirty="0">
                <a:hlinkClick r:id="rId2"/>
              </a:rPr>
              <a:t>: Kontrasty | NORSKÝ JAZYK A LITERATURA | Humanitní vědy dokořán (muni.cz)</a:t>
            </a:r>
            <a:endParaRPr lang="cs-CZ" dirty="0"/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34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428623"/>
              </p:ext>
            </p:extLst>
          </p:nvPr>
        </p:nvGraphicFramePr>
        <p:xfrm>
          <a:off x="971600" y="1556792"/>
          <a:ext cx="6672213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6142595" imgH="2956779" progId="Word.Document.12">
                  <p:embed/>
                </p:oleObj>
              </mc:Choice>
              <mc:Fallback>
                <p:oleObj name="Dokument" r:id="rId2" imgW="6142595" imgH="29567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1600" y="1556792"/>
                        <a:ext cx="6672213" cy="374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679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86E29C-1BB0-BBC3-A240-E6B18EB1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Selma </a:t>
            </a:r>
            <a:r>
              <a:rPr lang="cs-CZ" dirty="0" err="1"/>
              <a:t>Lagerl</a:t>
            </a:r>
            <a:r>
              <a:rPr lang="de-DE" dirty="0"/>
              <a:t>ö</a:t>
            </a:r>
            <a:r>
              <a:rPr lang="nb-NO" dirty="0"/>
              <a:t>fov</a:t>
            </a:r>
            <a:r>
              <a:rPr lang="cs-CZ" dirty="0"/>
              <a:t>á</a:t>
            </a:r>
          </a:p>
        </p:txBody>
      </p:sp>
      <p:pic>
        <p:nvPicPr>
          <p:cNvPr id="3074" name="Picture 2" descr="Selma Lagerlöf II (Swedish Edition) eBook : Wägner, Elin: Amazon.in: Kindle  Store">
            <a:extLst>
              <a:ext uri="{FF2B5EF4-FFF2-40B4-BE49-F238E27FC236}">
                <a16:creationId xmlns:a16="http://schemas.microsoft.com/office/drawing/2014/main" id="{9E65C82C-4009-7708-660D-8A6F28B8F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3036094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A6DB496-39F6-43FC-ACFA-C9E2BB856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1858 – 1940</a:t>
            </a:r>
          </a:p>
          <a:p>
            <a:r>
              <a:rPr lang="cs-CZ" dirty="0"/>
              <a:t>Neoromantismus</a:t>
            </a:r>
          </a:p>
          <a:p>
            <a:r>
              <a:rPr lang="cs-CZ" dirty="0"/>
              <a:t>Historické romány</a:t>
            </a:r>
          </a:p>
        </p:txBody>
      </p:sp>
    </p:spTree>
    <p:extLst>
      <p:ext uri="{BB962C8B-B14F-4D97-AF65-F5344CB8AC3E}">
        <p14:creationId xmlns:p14="http://schemas.microsoft.com/office/powerpoint/2010/main" val="300071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7EB6C3-BA4A-F380-D771-8ED4ED41D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Origin</a:t>
            </a:r>
            <a:r>
              <a:rPr lang="cs-CZ" dirty="0" err="1"/>
              <a:t>ální</a:t>
            </a:r>
            <a:r>
              <a:rPr lang="cs-CZ" dirty="0"/>
              <a:t> cestopis a učebnice </a:t>
            </a:r>
          </a:p>
        </p:txBody>
      </p:sp>
      <p:pic>
        <p:nvPicPr>
          <p:cNvPr id="4098" name="Picture 2" descr="Nils Holgerssons wunderbare Reise mit den Wildgänsen">
            <a:extLst>
              <a:ext uri="{FF2B5EF4-FFF2-40B4-BE49-F238E27FC236}">
                <a16:creationId xmlns:a16="http://schemas.microsoft.com/office/drawing/2014/main" id="{1FE5900B-B915-BCCD-6B0C-059078D132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296682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divuhodná cesta Nilse Holgerssona Švédskem obálka knihy">
            <a:extLst>
              <a:ext uri="{FF2B5EF4-FFF2-40B4-BE49-F238E27FC236}">
                <a16:creationId xmlns:a16="http://schemas.microsoft.com/office/drawing/2014/main" id="{D0076A9E-37A0-B54C-692E-EDCF837AB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238125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98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99CC"/>
          </a:solidFill>
        </p:spPr>
        <p:txBody>
          <a:bodyPr/>
          <a:lstStyle/>
          <a:p>
            <a:r>
              <a:rPr lang="cs-CZ" dirty="0"/>
              <a:t>Edith S</a:t>
            </a:r>
            <a:r>
              <a:rPr lang="de-DE" dirty="0" err="1"/>
              <a:t>ödergran</a:t>
            </a:r>
            <a:r>
              <a:rPr lang="cs-CZ" dirty="0" err="1"/>
              <a:t>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1892 – 1923</a:t>
            </a:r>
          </a:p>
          <a:p>
            <a:r>
              <a:rPr lang="sv-SE" i="1" dirty="0"/>
              <a:t>Landet som icke är</a:t>
            </a:r>
            <a:r>
              <a:rPr lang="sv-SE" dirty="0"/>
              <a:t> (</a:t>
            </a:r>
            <a:r>
              <a:rPr lang="sv-SE" i="1" dirty="0"/>
              <a:t>Země, která není</a:t>
            </a:r>
            <a:r>
              <a:rPr lang="sv-SE" dirty="0"/>
              <a:t>, 1925)</a:t>
            </a:r>
          </a:p>
          <a:p>
            <a:r>
              <a:rPr lang="cs-CZ" dirty="0" err="1"/>
              <a:t>Překl</a:t>
            </a:r>
            <a:r>
              <a:rPr lang="cs-CZ" dirty="0"/>
              <a:t>. Josef B. Michl</a:t>
            </a:r>
          </a:p>
        </p:txBody>
      </p:sp>
    </p:spTree>
    <p:extLst>
      <p:ext uri="{BB962C8B-B14F-4D97-AF65-F5344CB8AC3E}">
        <p14:creationId xmlns:p14="http://schemas.microsoft.com/office/powerpoint/2010/main" val="348481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708000" cy="586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6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28575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cs-CZ" sz="4000" dirty="0"/>
              <a:t>Gunnar </a:t>
            </a:r>
            <a:r>
              <a:rPr lang="cs-CZ" sz="4000" dirty="0" err="1"/>
              <a:t>Ekel</a:t>
            </a:r>
            <a:r>
              <a:rPr lang="de-DE" sz="4000" dirty="0" err="1"/>
              <a:t>öf</a:t>
            </a:r>
            <a:br>
              <a:rPr lang="cs-CZ" sz="4000" dirty="0"/>
            </a:br>
            <a:r>
              <a:rPr lang="cs-CZ" sz="2700" dirty="0"/>
              <a:t>1907 – 1968</a:t>
            </a:r>
            <a:br>
              <a:rPr lang="cs-CZ" sz="2700" dirty="0"/>
            </a:br>
            <a:r>
              <a:rPr lang="cs-CZ" sz="2700" dirty="0" err="1"/>
              <a:t>překl</a:t>
            </a:r>
            <a:r>
              <a:rPr lang="cs-CZ" sz="2700" dirty="0"/>
              <a:t>. Josef Vohryzek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918" y="2342859"/>
            <a:ext cx="2126164" cy="304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604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err="1"/>
              <a:t>Harry</a:t>
            </a:r>
            <a:r>
              <a:rPr lang="cs-CZ" dirty="0"/>
              <a:t> </a:t>
            </a:r>
            <a:r>
              <a:rPr lang="cs-CZ" dirty="0" err="1"/>
              <a:t>Martinson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ANIARA (1956)</a:t>
            </a:r>
          </a:p>
          <a:p>
            <a:r>
              <a:rPr lang="sv-SE" i="1" dirty="0"/>
              <a:t>Aniara. En revy om människan i tid och rum</a:t>
            </a:r>
            <a:endParaRPr lang="cs-CZ" i="1" dirty="0"/>
          </a:p>
          <a:p>
            <a:r>
              <a:rPr lang="cs-CZ" dirty="0"/>
              <a:t>veršovaný epos - 103 částí</a:t>
            </a:r>
          </a:p>
          <a:p>
            <a:r>
              <a:rPr lang="cs-CZ" dirty="0"/>
              <a:t>zfilmováno 2018</a:t>
            </a:r>
          </a:p>
          <a:p>
            <a:r>
              <a:rPr lang="cs-CZ" dirty="0">
                <a:hlinkClick r:id="rId2"/>
              </a:rPr>
              <a:t>https://www.febiofest.cz/filmy-2019/aniara-836f</a:t>
            </a:r>
            <a:endParaRPr lang="cs-CZ" dirty="0"/>
          </a:p>
          <a:p>
            <a:r>
              <a:rPr lang="cs-CZ" dirty="0"/>
              <a:t>Opera: </a:t>
            </a:r>
            <a:r>
              <a:rPr lang="cs-CZ" dirty="0">
                <a:hlinkClick r:id="rId3"/>
              </a:rPr>
              <a:t>https://cs.wikipedia.org/wiki/</a:t>
            </a:r>
            <a:r>
              <a:rPr lang="cs-CZ" dirty="0" err="1">
                <a:hlinkClick r:id="rId3"/>
              </a:rPr>
              <a:t>Aniara</a:t>
            </a:r>
            <a:r>
              <a:rPr lang="cs-CZ" dirty="0">
                <a:hlinkClick r:id="rId3"/>
              </a:rPr>
              <a:t>_(opera)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081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rry Martinson (1904–1978) - Ljud &amp; Bild">
            <a:extLst>
              <a:ext uri="{FF2B5EF4-FFF2-40B4-BE49-F238E27FC236}">
                <a16:creationId xmlns:a16="http://schemas.microsoft.com/office/drawing/2014/main" id="{6C1AB0C1-B2F4-DE9E-7B77-868ACA86E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35433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 všechny dny života (Eyvind Johnson) | ČBDB.cz">
            <a:extLst>
              <a:ext uri="{FF2B5EF4-FFF2-40B4-BE49-F238E27FC236}">
                <a16:creationId xmlns:a16="http://schemas.microsoft.com/office/drawing/2014/main" id="{7F58A4A7-4A2B-EDB8-A4FA-372888D46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10531"/>
            <a:ext cx="17526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nihy 📚 od autora Eyvind Johnson | Antikvariát Avion">
            <a:extLst>
              <a:ext uri="{FF2B5EF4-FFF2-40B4-BE49-F238E27FC236}">
                <a16:creationId xmlns:a16="http://schemas.microsoft.com/office/drawing/2014/main" id="{378E2E5A-81B7-A20E-4076-87AC27CA6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24087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ohnson, Eyvind: Za časů Jeho Milosti, 1977 - Antikvariát Česko">
            <a:extLst>
              <a:ext uri="{FF2B5EF4-FFF2-40B4-BE49-F238E27FC236}">
                <a16:creationId xmlns:a16="http://schemas.microsoft.com/office/drawing/2014/main" id="{63AF3863-FAC6-812A-0AB7-AA9A84FF5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506" y="4343400"/>
            <a:ext cx="169735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9566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438</Words>
  <Application>Microsoft Office PowerPoint</Application>
  <PresentationFormat>Předvádění na obrazovce (4:3)</PresentationFormat>
  <Paragraphs>54</Paragraphs>
  <Slides>18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ScalaWebPro</vt:lpstr>
      <vt:lpstr>Motiv systému Office</vt:lpstr>
      <vt:lpstr>Dokument</vt:lpstr>
      <vt:lpstr>Acrobat Document</vt:lpstr>
      <vt:lpstr>ŠVÉDSKÁ LITERATURA</vt:lpstr>
      <vt:lpstr>Prezentace aplikace PowerPoint</vt:lpstr>
      <vt:lpstr>Selma Lagerlöfová</vt:lpstr>
      <vt:lpstr>Originální cestopis a učebnice </vt:lpstr>
      <vt:lpstr>Edith Södergranová</vt:lpstr>
      <vt:lpstr>Prezentace aplikace PowerPoint</vt:lpstr>
      <vt:lpstr>Gunnar Ekelöf 1907 – 1968 překl. Josef Vohryzek</vt:lpstr>
      <vt:lpstr>Harry Martinson</vt:lpstr>
      <vt:lpstr>Prezentace aplikace PowerPoint</vt:lpstr>
      <vt:lpstr>1974 Harry Martinson + Eyvind Johnson</vt:lpstr>
      <vt:lpstr>Aniara</vt:lpstr>
      <vt:lpstr>TOMAS TRANSTRÖMER - 2011</vt:lpstr>
      <vt:lpstr>Romanska bågar</vt:lpstr>
      <vt:lpstr>Prezentace aplikace PowerPoint</vt:lpstr>
      <vt:lpstr>Om dikteren</vt:lpstr>
      <vt:lpstr>Madrigal</vt:lpstr>
      <vt:lpstr>Prezentace aplikace PowerPoint</vt:lpstr>
      <vt:lpstr>minikurz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ŠVÉDSKÁ LITERATURA</dc:title>
  <dc:creator>user</dc:creator>
  <cp:lastModifiedBy>Miluše Juříčková</cp:lastModifiedBy>
  <cp:revision>14</cp:revision>
  <dcterms:created xsi:type="dcterms:W3CDTF">2021-01-09T16:07:52Z</dcterms:created>
  <dcterms:modified xsi:type="dcterms:W3CDTF">2022-11-20T12:06:48Z</dcterms:modified>
</cp:coreProperties>
</file>