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73" r:id="rId3"/>
    <p:sldId id="259" r:id="rId4"/>
    <p:sldId id="257" r:id="rId5"/>
    <p:sldId id="258" r:id="rId6"/>
    <p:sldId id="310" r:id="rId7"/>
    <p:sldId id="311" r:id="rId8"/>
    <p:sldId id="260" r:id="rId9"/>
    <p:sldId id="261" r:id="rId10"/>
    <p:sldId id="262" r:id="rId11"/>
    <p:sldId id="302" r:id="rId12"/>
    <p:sldId id="303" r:id="rId13"/>
    <p:sldId id="263" r:id="rId14"/>
    <p:sldId id="304" r:id="rId15"/>
    <p:sldId id="280" r:id="rId16"/>
    <p:sldId id="282" r:id="rId17"/>
    <p:sldId id="283" r:id="rId18"/>
    <p:sldId id="305" r:id="rId19"/>
    <p:sldId id="316" r:id="rId20"/>
    <p:sldId id="284" r:id="rId21"/>
    <p:sldId id="287" r:id="rId22"/>
    <p:sldId id="285" r:id="rId23"/>
    <p:sldId id="306" r:id="rId24"/>
    <p:sldId id="267" r:id="rId25"/>
    <p:sldId id="268" r:id="rId26"/>
    <p:sldId id="276" r:id="rId27"/>
    <p:sldId id="277" r:id="rId28"/>
    <p:sldId id="264" r:id="rId29"/>
    <p:sldId id="300" r:id="rId30"/>
    <p:sldId id="269" r:id="rId31"/>
    <p:sldId id="301" r:id="rId32"/>
    <p:sldId id="281" r:id="rId33"/>
    <p:sldId id="308" r:id="rId34"/>
    <p:sldId id="307" r:id="rId35"/>
    <p:sldId id="278" r:id="rId36"/>
    <p:sldId id="279" r:id="rId37"/>
    <p:sldId id="265" r:id="rId38"/>
    <p:sldId id="270" r:id="rId39"/>
    <p:sldId id="271" r:id="rId40"/>
    <p:sldId id="272" r:id="rId41"/>
    <p:sldId id="274" r:id="rId42"/>
    <p:sldId id="275" r:id="rId43"/>
    <p:sldId id="266" r:id="rId44"/>
    <p:sldId id="289" r:id="rId45"/>
    <p:sldId id="319" r:id="rId46"/>
    <p:sldId id="309" r:id="rId47"/>
    <p:sldId id="290" r:id="rId48"/>
    <p:sldId id="288" r:id="rId49"/>
    <p:sldId id="294" r:id="rId50"/>
    <p:sldId id="312" r:id="rId51"/>
    <p:sldId id="291" r:id="rId52"/>
    <p:sldId id="295" r:id="rId53"/>
    <p:sldId id="313" r:id="rId54"/>
    <p:sldId id="292" r:id="rId55"/>
    <p:sldId id="314" r:id="rId56"/>
    <p:sldId id="293" r:id="rId57"/>
    <p:sldId id="296" r:id="rId58"/>
    <p:sldId id="297" r:id="rId59"/>
    <p:sldId id="298" r:id="rId60"/>
    <p:sldId id="299" r:id="rId61"/>
    <p:sldId id="320" r:id="rId62"/>
    <p:sldId id="315" r:id="rId63"/>
    <p:sldId id="317" r:id="rId64"/>
    <p:sldId id="318" r:id="rId6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46AC2E7B-A33F-484B-8914-05D37B18C17B}"/>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endParaRPr lang="cs-CZ"/>
          </a:p>
        </p:txBody>
      </p:sp>
      <p:sp>
        <p:nvSpPr>
          <p:cNvPr id="3" name="Zástupný symbol pro datum 2">
            <a:extLst>
              <a:ext uri="{FF2B5EF4-FFF2-40B4-BE49-F238E27FC236}">
                <a16:creationId xmlns:a16="http://schemas.microsoft.com/office/drawing/2014/main" id="{73BFACE0-203B-4019-B77B-69321F9B0A65}"/>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fld id="{6B483C8F-5821-458E-999A-5C041FE333D1}" type="datetime1">
              <a:rPr lang="cs-CZ"/>
              <a:pPr lvl="0"/>
              <a:t>6.11.2022</a:t>
            </a:fld>
            <a:endParaRPr lang="cs-CZ"/>
          </a:p>
        </p:txBody>
      </p:sp>
      <p:sp>
        <p:nvSpPr>
          <p:cNvPr id="4" name="Zástupný symbol pro obrázek snímku 3">
            <a:extLst>
              <a:ext uri="{FF2B5EF4-FFF2-40B4-BE49-F238E27FC236}">
                <a16:creationId xmlns:a16="http://schemas.microsoft.com/office/drawing/2014/main" id="{4A822222-E7A5-4F3D-8A6D-0A35096D9FB7}"/>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Zástupný symbol pro poznámky 4">
            <a:extLst>
              <a:ext uri="{FF2B5EF4-FFF2-40B4-BE49-F238E27FC236}">
                <a16:creationId xmlns:a16="http://schemas.microsoft.com/office/drawing/2014/main" id="{02BF3799-B943-43F3-AD61-04FA862B2155}"/>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D4F3782B-C916-496B-ADB6-D132110E99D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endParaRPr lang="cs-CZ"/>
          </a:p>
        </p:txBody>
      </p:sp>
      <p:sp>
        <p:nvSpPr>
          <p:cNvPr id="7" name="Zástupný symbol pro číslo snímku 6">
            <a:extLst>
              <a:ext uri="{FF2B5EF4-FFF2-40B4-BE49-F238E27FC236}">
                <a16:creationId xmlns:a16="http://schemas.microsoft.com/office/drawing/2014/main" id="{BA5B1CEE-CFE5-4D86-B6C2-E11AEC6DD77C}"/>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stStyle>
          <a:p>
            <a:pPr lvl="0"/>
            <a:fld id="{00DD99E0-E520-4E92-9B5F-199F894B6851}" type="slidenum">
              <a:t>‹Nr.›</a:t>
            </a:fld>
            <a:endParaRPr lang="cs-CZ"/>
          </a:p>
        </p:txBody>
      </p:sp>
    </p:spTree>
    <p:extLst>
      <p:ext uri="{BB962C8B-B14F-4D97-AF65-F5344CB8AC3E}">
        <p14:creationId xmlns:p14="http://schemas.microsoft.com/office/powerpoint/2010/main" val="410543677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cs-CZ"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D0F53D-B996-47CE-ABAF-46EB5B15041C}"/>
              </a:ext>
            </a:extLst>
          </p:cNvPr>
          <p:cNvSpPr>
            <a:spLocks noGrp="1" noRot="1" noChangeAspect="1"/>
          </p:cNvSpPr>
          <p:nvPr>
            <p:ph type="sldImg"/>
          </p:nvPr>
        </p:nvSpPr>
        <p:spPr>
          <a:xfrm>
            <a:off x="685800" y="1143000"/>
            <a:ext cx="5486400" cy="3086100"/>
          </a:xfrm>
        </p:spPr>
      </p:sp>
      <p:sp>
        <p:nvSpPr>
          <p:cNvPr id="3" name="Zástupný symbol pro poznámky 2">
            <a:extLst>
              <a:ext uri="{FF2B5EF4-FFF2-40B4-BE49-F238E27FC236}">
                <a16:creationId xmlns:a16="http://schemas.microsoft.com/office/drawing/2014/main" id="{C6164EED-CD28-4BAD-85D3-C86D91C81FB5}"/>
              </a:ext>
            </a:extLst>
          </p:cNvPr>
          <p:cNvSpPr txBox="1">
            <a:spLocks noGrp="1"/>
          </p:cNvSpPr>
          <p:nvPr>
            <p:ph type="body" sz="quarter" idx="1"/>
          </p:nvPr>
        </p:nvSpPr>
        <p:spPr/>
        <p:txBody>
          <a:bodyPr/>
          <a:lstStyle/>
          <a:p>
            <a:endParaRPr lang="cs-CZ"/>
          </a:p>
        </p:txBody>
      </p:sp>
      <p:sp>
        <p:nvSpPr>
          <p:cNvPr id="4" name="Zástupný symbol pro číslo snímku 3">
            <a:extLst>
              <a:ext uri="{FF2B5EF4-FFF2-40B4-BE49-F238E27FC236}">
                <a16:creationId xmlns:a16="http://schemas.microsoft.com/office/drawing/2014/main" id="{37368FEE-535A-43EF-9F35-2AF0E9F8A58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DEE03A-6D7C-47D5-9C05-1C4DAB7E6B90}" type="slidenum">
              <a:t>25</a:t>
            </a:fld>
            <a:endParaRPr lang="cs-CZ"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F5C674-4C8D-4756-9AE7-5A8B523F213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CF6AFA5F-D5DD-4D05-ABB7-4CC4CF6F073F}"/>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cs-CZ"/>
              <a:t>Kliknutím můžete upravit styl předlohy.</a:t>
            </a:r>
          </a:p>
        </p:txBody>
      </p:sp>
      <p:sp>
        <p:nvSpPr>
          <p:cNvPr id="4" name="Zástupný symbol pro datum 3">
            <a:extLst>
              <a:ext uri="{FF2B5EF4-FFF2-40B4-BE49-F238E27FC236}">
                <a16:creationId xmlns:a16="http://schemas.microsoft.com/office/drawing/2014/main" id="{FD94D8B3-7807-47FF-8D43-19A527CEA433}"/>
              </a:ext>
            </a:extLst>
          </p:cNvPr>
          <p:cNvSpPr txBox="1">
            <a:spLocks noGrp="1"/>
          </p:cNvSpPr>
          <p:nvPr>
            <p:ph type="dt" sz="half" idx="7"/>
          </p:nvPr>
        </p:nvSpPr>
        <p:spPr/>
        <p:txBody>
          <a:bodyPr/>
          <a:lstStyle>
            <a:lvl1pPr>
              <a:defRPr/>
            </a:lvl1pPr>
          </a:lstStyle>
          <a:p>
            <a:pPr lvl="0"/>
            <a:fld id="{34D2EDBA-94CA-40EA-9758-4EE299CC02F2}" type="datetime1">
              <a:rPr lang="cs-CZ"/>
              <a:pPr lvl="0"/>
              <a:t>6.11.2022</a:t>
            </a:fld>
            <a:endParaRPr lang="cs-CZ"/>
          </a:p>
        </p:txBody>
      </p:sp>
      <p:sp>
        <p:nvSpPr>
          <p:cNvPr id="5" name="Zástupný symbol pro zápatí 4">
            <a:extLst>
              <a:ext uri="{FF2B5EF4-FFF2-40B4-BE49-F238E27FC236}">
                <a16:creationId xmlns:a16="http://schemas.microsoft.com/office/drawing/2014/main" id="{67FAA274-EA95-45B9-B929-CFBFD288D347}"/>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B00AB3A6-9FDF-4009-8DA7-8D1F34F3CE8C}"/>
              </a:ext>
            </a:extLst>
          </p:cNvPr>
          <p:cNvSpPr txBox="1">
            <a:spLocks noGrp="1"/>
          </p:cNvSpPr>
          <p:nvPr>
            <p:ph type="sldNum" sz="quarter" idx="8"/>
          </p:nvPr>
        </p:nvSpPr>
        <p:spPr/>
        <p:txBody>
          <a:bodyPr/>
          <a:lstStyle>
            <a:lvl1pPr>
              <a:defRPr/>
            </a:lvl1pPr>
          </a:lstStyle>
          <a:p>
            <a:pPr lvl="0"/>
            <a:fld id="{DA8E5E80-FB39-4F40-B3AF-49D1090C6D7F}" type="slidenum">
              <a:t>‹Nr.›</a:t>
            </a:fld>
            <a:endParaRPr lang="cs-CZ"/>
          </a:p>
        </p:txBody>
      </p:sp>
    </p:spTree>
    <p:extLst>
      <p:ext uri="{BB962C8B-B14F-4D97-AF65-F5344CB8AC3E}">
        <p14:creationId xmlns:p14="http://schemas.microsoft.com/office/powerpoint/2010/main" val="281436149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BC6223-54EC-4444-80A6-BC5BE44E8ABE}"/>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D16D6FAA-17BE-4E10-986C-E0F1A40F200A}"/>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726BB2-1EAC-4C8D-84E0-2EEED6D72BC1}"/>
              </a:ext>
            </a:extLst>
          </p:cNvPr>
          <p:cNvSpPr txBox="1">
            <a:spLocks noGrp="1"/>
          </p:cNvSpPr>
          <p:nvPr>
            <p:ph type="dt" sz="half" idx="7"/>
          </p:nvPr>
        </p:nvSpPr>
        <p:spPr/>
        <p:txBody>
          <a:bodyPr/>
          <a:lstStyle>
            <a:lvl1pPr>
              <a:defRPr/>
            </a:lvl1pPr>
          </a:lstStyle>
          <a:p>
            <a:pPr lvl="0"/>
            <a:fld id="{69285C76-890E-4DC9-853A-69E23BADC2C5}" type="datetime1">
              <a:rPr lang="cs-CZ"/>
              <a:pPr lvl="0"/>
              <a:t>6.11.2022</a:t>
            </a:fld>
            <a:endParaRPr lang="cs-CZ"/>
          </a:p>
        </p:txBody>
      </p:sp>
      <p:sp>
        <p:nvSpPr>
          <p:cNvPr id="5" name="Zástupný symbol pro zápatí 4">
            <a:extLst>
              <a:ext uri="{FF2B5EF4-FFF2-40B4-BE49-F238E27FC236}">
                <a16:creationId xmlns:a16="http://schemas.microsoft.com/office/drawing/2014/main" id="{A3EE5F22-D8AF-43EC-8507-70CC00E7FB7A}"/>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94430820-7DA7-41EE-8965-B142D681C040}"/>
              </a:ext>
            </a:extLst>
          </p:cNvPr>
          <p:cNvSpPr txBox="1">
            <a:spLocks noGrp="1"/>
          </p:cNvSpPr>
          <p:nvPr>
            <p:ph type="sldNum" sz="quarter" idx="8"/>
          </p:nvPr>
        </p:nvSpPr>
        <p:spPr/>
        <p:txBody>
          <a:bodyPr/>
          <a:lstStyle>
            <a:lvl1pPr>
              <a:defRPr/>
            </a:lvl1pPr>
          </a:lstStyle>
          <a:p>
            <a:pPr lvl="0"/>
            <a:fld id="{42F28DAB-644D-439E-BC99-96E70F693D4C}" type="slidenum">
              <a:t>‹Nr.›</a:t>
            </a:fld>
            <a:endParaRPr lang="cs-CZ"/>
          </a:p>
        </p:txBody>
      </p:sp>
    </p:spTree>
    <p:extLst>
      <p:ext uri="{BB962C8B-B14F-4D97-AF65-F5344CB8AC3E}">
        <p14:creationId xmlns:p14="http://schemas.microsoft.com/office/powerpoint/2010/main" val="276800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CC16BE6-848C-44C2-81CF-A3558417C1FC}"/>
              </a:ext>
            </a:extLst>
          </p:cNvPr>
          <p:cNvSpPr txBox="1">
            <a:spLocks noGrp="1"/>
          </p:cNvSpPr>
          <p:nvPr>
            <p:ph type="title" orient="vert"/>
          </p:nvPr>
        </p:nvSpPr>
        <p:spPr>
          <a:xfrm>
            <a:off x="8724903" y="365129"/>
            <a:ext cx="2628899" cy="5811834"/>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7A750D57-63D5-4E16-AA80-09A727D7EE5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C58BE11-60CD-45B0-97E8-B24ED07296D9}"/>
              </a:ext>
            </a:extLst>
          </p:cNvPr>
          <p:cNvSpPr txBox="1">
            <a:spLocks noGrp="1"/>
          </p:cNvSpPr>
          <p:nvPr>
            <p:ph type="dt" sz="half" idx="7"/>
          </p:nvPr>
        </p:nvSpPr>
        <p:spPr/>
        <p:txBody>
          <a:bodyPr/>
          <a:lstStyle>
            <a:lvl1pPr>
              <a:defRPr/>
            </a:lvl1pPr>
          </a:lstStyle>
          <a:p>
            <a:pPr lvl="0"/>
            <a:fld id="{42C98ED2-DF69-45DD-88FA-1152D21D10DC}" type="datetime1">
              <a:rPr lang="cs-CZ"/>
              <a:pPr lvl="0"/>
              <a:t>6.11.2022</a:t>
            </a:fld>
            <a:endParaRPr lang="cs-CZ"/>
          </a:p>
        </p:txBody>
      </p:sp>
      <p:sp>
        <p:nvSpPr>
          <p:cNvPr id="5" name="Zástupný symbol pro zápatí 4">
            <a:extLst>
              <a:ext uri="{FF2B5EF4-FFF2-40B4-BE49-F238E27FC236}">
                <a16:creationId xmlns:a16="http://schemas.microsoft.com/office/drawing/2014/main" id="{A555144F-5A73-4A4B-BA22-2D226D107DE9}"/>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FEC64C21-69D3-4175-8A3C-FFEE15BEB76C}"/>
              </a:ext>
            </a:extLst>
          </p:cNvPr>
          <p:cNvSpPr txBox="1">
            <a:spLocks noGrp="1"/>
          </p:cNvSpPr>
          <p:nvPr>
            <p:ph type="sldNum" sz="quarter" idx="8"/>
          </p:nvPr>
        </p:nvSpPr>
        <p:spPr/>
        <p:txBody>
          <a:bodyPr/>
          <a:lstStyle>
            <a:lvl1pPr>
              <a:defRPr/>
            </a:lvl1pPr>
          </a:lstStyle>
          <a:p>
            <a:pPr lvl="0"/>
            <a:fld id="{C9BC1C12-FB4E-4F77-8A7F-3026476BED3C}" type="slidenum">
              <a:t>‹Nr.›</a:t>
            </a:fld>
            <a:endParaRPr lang="cs-CZ"/>
          </a:p>
        </p:txBody>
      </p:sp>
    </p:spTree>
    <p:extLst>
      <p:ext uri="{BB962C8B-B14F-4D97-AF65-F5344CB8AC3E}">
        <p14:creationId xmlns:p14="http://schemas.microsoft.com/office/powerpoint/2010/main" val="3097573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B10359-19C7-4ACA-B00A-730F8EE2D08B}"/>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86DE7200-EA8A-4155-A194-E9C8714CB12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C8927E-01E3-4596-A526-E1FFD6537C47}"/>
              </a:ext>
            </a:extLst>
          </p:cNvPr>
          <p:cNvSpPr txBox="1">
            <a:spLocks noGrp="1"/>
          </p:cNvSpPr>
          <p:nvPr>
            <p:ph type="dt" sz="half" idx="7"/>
          </p:nvPr>
        </p:nvSpPr>
        <p:spPr/>
        <p:txBody>
          <a:bodyPr/>
          <a:lstStyle>
            <a:lvl1pPr>
              <a:defRPr/>
            </a:lvl1pPr>
          </a:lstStyle>
          <a:p>
            <a:pPr lvl="0"/>
            <a:fld id="{FE8477E3-9725-4E42-8263-534A66210CE4}" type="datetime1">
              <a:rPr lang="cs-CZ"/>
              <a:pPr lvl="0"/>
              <a:t>6.11.2022</a:t>
            </a:fld>
            <a:endParaRPr lang="cs-CZ"/>
          </a:p>
        </p:txBody>
      </p:sp>
      <p:sp>
        <p:nvSpPr>
          <p:cNvPr id="5" name="Zástupný symbol pro zápatí 4">
            <a:extLst>
              <a:ext uri="{FF2B5EF4-FFF2-40B4-BE49-F238E27FC236}">
                <a16:creationId xmlns:a16="http://schemas.microsoft.com/office/drawing/2014/main" id="{F164A2DA-2B56-491B-9B62-3A739C9E7F51}"/>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B4F4F1EF-C7A3-43B0-A850-2E22AED8471A}"/>
              </a:ext>
            </a:extLst>
          </p:cNvPr>
          <p:cNvSpPr txBox="1">
            <a:spLocks noGrp="1"/>
          </p:cNvSpPr>
          <p:nvPr>
            <p:ph type="sldNum" sz="quarter" idx="8"/>
          </p:nvPr>
        </p:nvSpPr>
        <p:spPr/>
        <p:txBody>
          <a:bodyPr/>
          <a:lstStyle>
            <a:lvl1pPr>
              <a:defRPr/>
            </a:lvl1pPr>
          </a:lstStyle>
          <a:p>
            <a:pPr lvl="0"/>
            <a:fld id="{AEADF1BD-3D1F-45E6-A713-F12082701A88}" type="slidenum">
              <a:t>‹Nr.›</a:t>
            </a:fld>
            <a:endParaRPr lang="cs-CZ"/>
          </a:p>
        </p:txBody>
      </p:sp>
    </p:spTree>
    <p:extLst>
      <p:ext uri="{BB962C8B-B14F-4D97-AF65-F5344CB8AC3E}">
        <p14:creationId xmlns:p14="http://schemas.microsoft.com/office/powerpoint/2010/main" val="39675209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1BB951-C41C-409E-8429-CCC660390F22}"/>
              </a:ext>
            </a:extLst>
          </p:cNvPr>
          <p:cNvSpPr txBox="1">
            <a:spLocks noGrp="1"/>
          </p:cNvSpPr>
          <p:nvPr>
            <p:ph type="title"/>
          </p:nvPr>
        </p:nvSpPr>
        <p:spPr>
          <a:xfrm>
            <a:off x="831847" y="1709735"/>
            <a:ext cx="10515600" cy="2852735"/>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82849648-4C13-457B-B463-FF7030505C6C}"/>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9AA2D23-968F-4CF8-835E-FD48EB16A72E}"/>
              </a:ext>
            </a:extLst>
          </p:cNvPr>
          <p:cNvSpPr txBox="1">
            <a:spLocks noGrp="1"/>
          </p:cNvSpPr>
          <p:nvPr>
            <p:ph type="dt" sz="half" idx="7"/>
          </p:nvPr>
        </p:nvSpPr>
        <p:spPr/>
        <p:txBody>
          <a:bodyPr/>
          <a:lstStyle>
            <a:lvl1pPr>
              <a:defRPr/>
            </a:lvl1pPr>
          </a:lstStyle>
          <a:p>
            <a:pPr lvl="0"/>
            <a:fld id="{30BFD189-CF9D-496E-A039-D268D4DE61A7}" type="datetime1">
              <a:rPr lang="cs-CZ"/>
              <a:pPr lvl="0"/>
              <a:t>6.11.2022</a:t>
            </a:fld>
            <a:endParaRPr lang="cs-CZ"/>
          </a:p>
        </p:txBody>
      </p:sp>
      <p:sp>
        <p:nvSpPr>
          <p:cNvPr id="5" name="Zástupný symbol pro zápatí 4">
            <a:extLst>
              <a:ext uri="{FF2B5EF4-FFF2-40B4-BE49-F238E27FC236}">
                <a16:creationId xmlns:a16="http://schemas.microsoft.com/office/drawing/2014/main" id="{B3DF841D-7252-42D6-BC2E-0B8704851A76}"/>
              </a:ext>
            </a:extLst>
          </p:cNvPr>
          <p:cNvSpPr txBox="1">
            <a:spLocks noGrp="1"/>
          </p:cNvSpPr>
          <p:nvPr>
            <p:ph type="ftr" sz="quarter" idx="9"/>
          </p:nvPr>
        </p:nvSpPr>
        <p:spPr/>
        <p:txBody>
          <a:bodyPr/>
          <a:lstStyle>
            <a:lvl1pPr>
              <a:defRPr/>
            </a:lvl1pPr>
          </a:lstStyle>
          <a:p>
            <a:pPr lvl="0"/>
            <a:endParaRPr lang="cs-CZ"/>
          </a:p>
        </p:txBody>
      </p:sp>
      <p:sp>
        <p:nvSpPr>
          <p:cNvPr id="6" name="Zástupný symbol pro číslo snímku 5">
            <a:extLst>
              <a:ext uri="{FF2B5EF4-FFF2-40B4-BE49-F238E27FC236}">
                <a16:creationId xmlns:a16="http://schemas.microsoft.com/office/drawing/2014/main" id="{06FAE617-EA04-4EE5-8563-71EC687EC3EE}"/>
              </a:ext>
            </a:extLst>
          </p:cNvPr>
          <p:cNvSpPr txBox="1">
            <a:spLocks noGrp="1"/>
          </p:cNvSpPr>
          <p:nvPr>
            <p:ph type="sldNum" sz="quarter" idx="8"/>
          </p:nvPr>
        </p:nvSpPr>
        <p:spPr/>
        <p:txBody>
          <a:bodyPr/>
          <a:lstStyle>
            <a:lvl1pPr>
              <a:defRPr/>
            </a:lvl1pPr>
          </a:lstStyle>
          <a:p>
            <a:pPr lvl="0"/>
            <a:fld id="{0E1A41DB-E71D-403D-9385-0C989E7CAA47}" type="slidenum">
              <a:t>‹Nr.›</a:t>
            </a:fld>
            <a:endParaRPr lang="cs-CZ"/>
          </a:p>
        </p:txBody>
      </p:sp>
    </p:spTree>
    <p:extLst>
      <p:ext uri="{BB962C8B-B14F-4D97-AF65-F5344CB8AC3E}">
        <p14:creationId xmlns:p14="http://schemas.microsoft.com/office/powerpoint/2010/main" val="375342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F284BB-0F7F-4A20-8C16-FD3A186C77EC}"/>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1D53F1D6-E266-4AFD-8F9C-B3670830A864}"/>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BC18EAC-9AA2-4987-8997-AD3D64400EE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7F82F7C-929C-464E-B554-DE91A77838FF}"/>
              </a:ext>
            </a:extLst>
          </p:cNvPr>
          <p:cNvSpPr txBox="1">
            <a:spLocks noGrp="1"/>
          </p:cNvSpPr>
          <p:nvPr>
            <p:ph type="dt" sz="half" idx="7"/>
          </p:nvPr>
        </p:nvSpPr>
        <p:spPr/>
        <p:txBody>
          <a:bodyPr/>
          <a:lstStyle>
            <a:lvl1pPr>
              <a:defRPr/>
            </a:lvl1pPr>
          </a:lstStyle>
          <a:p>
            <a:pPr lvl="0"/>
            <a:fld id="{60FEBB9A-8BFC-4916-8027-809342123E87}" type="datetime1">
              <a:rPr lang="cs-CZ"/>
              <a:pPr lvl="0"/>
              <a:t>6.11.2022</a:t>
            </a:fld>
            <a:endParaRPr lang="cs-CZ"/>
          </a:p>
        </p:txBody>
      </p:sp>
      <p:sp>
        <p:nvSpPr>
          <p:cNvPr id="6" name="Zástupný symbol pro zápatí 5">
            <a:extLst>
              <a:ext uri="{FF2B5EF4-FFF2-40B4-BE49-F238E27FC236}">
                <a16:creationId xmlns:a16="http://schemas.microsoft.com/office/drawing/2014/main" id="{4230B009-7995-4FE9-A78F-C65F401BA89B}"/>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DDCCAAFB-A94C-402E-87BB-E8D681C3D2B7}"/>
              </a:ext>
            </a:extLst>
          </p:cNvPr>
          <p:cNvSpPr txBox="1">
            <a:spLocks noGrp="1"/>
          </p:cNvSpPr>
          <p:nvPr>
            <p:ph type="sldNum" sz="quarter" idx="8"/>
          </p:nvPr>
        </p:nvSpPr>
        <p:spPr/>
        <p:txBody>
          <a:bodyPr/>
          <a:lstStyle>
            <a:lvl1pPr>
              <a:defRPr/>
            </a:lvl1pPr>
          </a:lstStyle>
          <a:p>
            <a:pPr lvl="0"/>
            <a:fld id="{CA790EFD-3D93-4A72-BCA4-2E8FA012DB85}" type="slidenum">
              <a:t>‹Nr.›</a:t>
            </a:fld>
            <a:endParaRPr lang="cs-CZ"/>
          </a:p>
        </p:txBody>
      </p:sp>
    </p:spTree>
    <p:extLst>
      <p:ext uri="{BB962C8B-B14F-4D97-AF65-F5344CB8AC3E}">
        <p14:creationId xmlns:p14="http://schemas.microsoft.com/office/powerpoint/2010/main" val="40544706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A60F7B-C0DD-409E-88B4-595A7681DEDC}"/>
              </a:ext>
            </a:extLst>
          </p:cNvPr>
          <p:cNvSpPr txBox="1">
            <a:spLocks noGrp="1"/>
          </p:cNvSpPr>
          <p:nvPr>
            <p:ph type="title"/>
          </p:nvPr>
        </p:nvSpPr>
        <p:spPr>
          <a:xfrm>
            <a:off x="839784" y="365129"/>
            <a:ext cx="10515600" cy="132555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8E17936B-5B41-4A20-97EF-3E61D5FFD8EC}"/>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CDB5CFC-1CA8-4E13-8DF5-D302E982B6F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0D393B1-0BCC-4D4D-B5C7-C8E3A2646759}"/>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1CD6808-CD83-4B52-8617-01B73A23BA3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6572573-C7C2-45F1-8DE3-5A86ACDB17EB}"/>
              </a:ext>
            </a:extLst>
          </p:cNvPr>
          <p:cNvSpPr txBox="1">
            <a:spLocks noGrp="1"/>
          </p:cNvSpPr>
          <p:nvPr>
            <p:ph type="dt" sz="half" idx="7"/>
          </p:nvPr>
        </p:nvSpPr>
        <p:spPr/>
        <p:txBody>
          <a:bodyPr/>
          <a:lstStyle>
            <a:lvl1pPr>
              <a:defRPr/>
            </a:lvl1pPr>
          </a:lstStyle>
          <a:p>
            <a:pPr lvl="0"/>
            <a:fld id="{5C739820-E3EB-4B42-BF88-D58428BECCF2}" type="datetime1">
              <a:rPr lang="cs-CZ"/>
              <a:pPr lvl="0"/>
              <a:t>6.11.2022</a:t>
            </a:fld>
            <a:endParaRPr lang="cs-CZ"/>
          </a:p>
        </p:txBody>
      </p:sp>
      <p:sp>
        <p:nvSpPr>
          <p:cNvPr id="8" name="Zástupný symbol pro zápatí 7">
            <a:extLst>
              <a:ext uri="{FF2B5EF4-FFF2-40B4-BE49-F238E27FC236}">
                <a16:creationId xmlns:a16="http://schemas.microsoft.com/office/drawing/2014/main" id="{7BCAB7A8-7AE3-4571-8555-9B748A634E85}"/>
              </a:ext>
            </a:extLst>
          </p:cNvPr>
          <p:cNvSpPr txBox="1">
            <a:spLocks noGrp="1"/>
          </p:cNvSpPr>
          <p:nvPr>
            <p:ph type="ftr" sz="quarter" idx="9"/>
          </p:nvPr>
        </p:nvSpPr>
        <p:spPr/>
        <p:txBody>
          <a:bodyPr/>
          <a:lstStyle>
            <a:lvl1pPr>
              <a:defRPr/>
            </a:lvl1pPr>
          </a:lstStyle>
          <a:p>
            <a:pPr lvl="0"/>
            <a:endParaRPr lang="cs-CZ"/>
          </a:p>
        </p:txBody>
      </p:sp>
      <p:sp>
        <p:nvSpPr>
          <p:cNvPr id="9" name="Zástupný symbol pro číslo snímku 8">
            <a:extLst>
              <a:ext uri="{FF2B5EF4-FFF2-40B4-BE49-F238E27FC236}">
                <a16:creationId xmlns:a16="http://schemas.microsoft.com/office/drawing/2014/main" id="{656BFE73-EF4A-42C8-9588-A9397930325E}"/>
              </a:ext>
            </a:extLst>
          </p:cNvPr>
          <p:cNvSpPr txBox="1">
            <a:spLocks noGrp="1"/>
          </p:cNvSpPr>
          <p:nvPr>
            <p:ph type="sldNum" sz="quarter" idx="8"/>
          </p:nvPr>
        </p:nvSpPr>
        <p:spPr/>
        <p:txBody>
          <a:bodyPr/>
          <a:lstStyle>
            <a:lvl1pPr>
              <a:defRPr/>
            </a:lvl1pPr>
          </a:lstStyle>
          <a:p>
            <a:pPr lvl="0"/>
            <a:fld id="{A2DD707F-1723-4312-8977-50B7618FB712}" type="slidenum">
              <a:t>‹Nr.›</a:t>
            </a:fld>
            <a:endParaRPr lang="cs-CZ"/>
          </a:p>
        </p:txBody>
      </p:sp>
    </p:spTree>
    <p:extLst>
      <p:ext uri="{BB962C8B-B14F-4D97-AF65-F5344CB8AC3E}">
        <p14:creationId xmlns:p14="http://schemas.microsoft.com/office/powerpoint/2010/main" val="7987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916B9-E342-420B-8DB7-E34064991A1E}"/>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datum 2">
            <a:extLst>
              <a:ext uri="{FF2B5EF4-FFF2-40B4-BE49-F238E27FC236}">
                <a16:creationId xmlns:a16="http://schemas.microsoft.com/office/drawing/2014/main" id="{26C91A12-ECE4-45D8-8A8B-B91899E9A3B8}"/>
              </a:ext>
            </a:extLst>
          </p:cNvPr>
          <p:cNvSpPr txBox="1">
            <a:spLocks noGrp="1"/>
          </p:cNvSpPr>
          <p:nvPr>
            <p:ph type="dt" sz="half" idx="7"/>
          </p:nvPr>
        </p:nvSpPr>
        <p:spPr/>
        <p:txBody>
          <a:bodyPr/>
          <a:lstStyle>
            <a:lvl1pPr>
              <a:defRPr/>
            </a:lvl1pPr>
          </a:lstStyle>
          <a:p>
            <a:pPr lvl="0"/>
            <a:fld id="{6CE0FC21-97FE-45B8-B3A0-CDAB73BAB7DF}" type="datetime1">
              <a:rPr lang="cs-CZ"/>
              <a:pPr lvl="0"/>
              <a:t>6.11.2022</a:t>
            </a:fld>
            <a:endParaRPr lang="cs-CZ"/>
          </a:p>
        </p:txBody>
      </p:sp>
      <p:sp>
        <p:nvSpPr>
          <p:cNvPr id="4" name="Zástupný symbol pro zápatí 3">
            <a:extLst>
              <a:ext uri="{FF2B5EF4-FFF2-40B4-BE49-F238E27FC236}">
                <a16:creationId xmlns:a16="http://schemas.microsoft.com/office/drawing/2014/main" id="{2CC1F18B-7535-4933-9381-567A995CD23F}"/>
              </a:ext>
            </a:extLst>
          </p:cNvPr>
          <p:cNvSpPr txBox="1">
            <a:spLocks noGrp="1"/>
          </p:cNvSpPr>
          <p:nvPr>
            <p:ph type="ftr" sz="quarter" idx="9"/>
          </p:nvPr>
        </p:nvSpPr>
        <p:spPr/>
        <p:txBody>
          <a:bodyPr/>
          <a:lstStyle>
            <a:lvl1pPr>
              <a:defRPr/>
            </a:lvl1pPr>
          </a:lstStyle>
          <a:p>
            <a:pPr lvl="0"/>
            <a:endParaRPr lang="cs-CZ"/>
          </a:p>
        </p:txBody>
      </p:sp>
      <p:sp>
        <p:nvSpPr>
          <p:cNvPr id="5" name="Zástupný symbol pro číslo snímku 4">
            <a:extLst>
              <a:ext uri="{FF2B5EF4-FFF2-40B4-BE49-F238E27FC236}">
                <a16:creationId xmlns:a16="http://schemas.microsoft.com/office/drawing/2014/main" id="{92202895-80F5-4AA0-ABCB-FFDDD9AF0F64}"/>
              </a:ext>
            </a:extLst>
          </p:cNvPr>
          <p:cNvSpPr txBox="1">
            <a:spLocks noGrp="1"/>
          </p:cNvSpPr>
          <p:nvPr>
            <p:ph type="sldNum" sz="quarter" idx="8"/>
          </p:nvPr>
        </p:nvSpPr>
        <p:spPr/>
        <p:txBody>
          <a:bodyPr/>
          <a:lstStyle>
            <a:lvl1pPr>
              <a:defRPr/>
            </a:lvl1pPr>
          </a:lstStyle>
          <a:p>
            <a:pPr lvl="0"/>
            <a:fld id="{48CF6066-D9F1-4390-8B5C-CB767B732C39}" type="slidenum">
              <a:t>‹Nr.›</a:t>
            </a:fld>
            <a:endParaRPr lang="cs-CZ"/>
          </a:p>
        </p:txBody>
      </p:sp>
    </p:spTree>
    <p:extLst>
      <p:ext uri="{BB962C8B-B14F-4D97-AF65-F5344CB8AC3E}">
        <p14:creationId xmlns:p14="http://schemas.microsoft.com/office/powerpoint/2010/main" val="11671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D0A375E-C737-4625-8921-F439A55F289E}"/>
              </a:ext>
            </a:extLst>
          </p:cNvPr>
          <p:cNvSpPr txBox="1">
            <a:spLocks noGrp="1"/>
          </p:cNvSpPr>
          <p:nvPr>
            <p:ph type="dt" sz="half" idx="7"/>
          </p:nvPr>
        </p:nvSpPr>
        <p:spPr/>
        <p:txBody>
          <a:bodyPr/>
          <a:lstStyle>
            <a:lvl1pPr>
              <a:defRPr/>
            </a:lvl1pPr>
          </a:lstStyle>
          <a:p>
            <a:pPr lvl="0"/>
            <a:fld id="{E56C7539-3AC0-4826-8768-E336F742CD4C}" type="datetime1">
              <a:rPr lang="cs-CZ"/>
              <a:pPr lvl="0"/>
              <a:t>6.11.2022</a:t>
            </a:fld>
            <a:endParaRPr lang="cs-CZ"/>
          </a:p>
        </p:txBody>
      </p:sp>
      <p:sp>
        <p:nvSpPr>
          <p:cNvPr id="3" name="Zástupný symbol pro zápatí 2">
            <a:extLst>
              <a:ext uri="{FF2B5EF4-FFF2-40B4-BE49-F238E27FC236}">
                <a16:creationId xmlns:a16="http://schemas.microsoft.com/office/drawing/2014/main" id="{98417642-78D9-4374-B4BD-8291EC835900}"/>
              </a:ext>
            </a:extLst>
          </p:cNvPr>
          <p:cNvSpPr txBox="1">
            <a:spLocks noGrp="1"/>
          </p:cNvSpPr>
          <p:nvPr>
            <p:ph type="ftr" sz="quarter" idx="9"/>
          </p:nvPr>
        </p:nvSpPr>
        <p:spPr/>
        <p:txBody>
          <a:bodyPr/>
          <a:lstStyle>
            <a:lvl1pPr>
              <a:defRPr/>
            </a:lvl1pPr>
          </a:lstStyle>
          <a:p>
            <a:pPr lvl="0"/>
            <a:endParaRPr lang="cs-CZ"/>
          </a:p>
        </p:txBody>
      </p:sp>
      <p:sp>
        <p:nvSpPr>
          <p:cNvPr id="4" name="Zástupný symbol pro číslo snímku 3">
            <a:extLst>
              <a:ext uri="{FF2B5EF4-FFF2-40B4-BE49-F238E27FC236}">
                <a16:creationId xmlns:a16="http://schemas.microsoft.com/office/drawing/2014/main" id="{D117B307-632C-4E1C-AC88-AD6E1DF5CA68}"/>
              </a:ext>
            </a:extLst>
          </p:cNvPr>
          <p:cNvSpPr txBox="1">
            <a:spLocks noGrp="1"/>
          </p:cNvSpPr>
          <p:nvPr>
            <p:ph type="sldNum" sz="quarter" idx="8"/>
          </p:nvPr>
        </p:nvSpPr>
        <p:spPr/>
        <p:txBody>
          <a:bodyPr/>
          <a:lstStyle>
            <a:lvl1pPr>
              <a:defRPr/>
            </a:lvl1pPr>
          </a:lstStyle>
          <a:p>
            <a:pPr lvl="0"/>
            <a:fld id="{B83C3E39-076B-4710-8C08-DD28506C157A}" type="slidenum">
              <a:t>‹Nr.›</a:t>
            </a:fld>
            <a:endParaRPr lang="cs-CZ"/>
          </a:p>
        </p:txBody>
      </p:sp>
    </p:spTree>
    <p:extLst>
      <p:ext uri="{BB962C8B-B14F-4D97-AF65-F5344CB8AC3E}">
        <p14:creationId xmlns:p14="http://schemas.microsoft.com/office/powerpoint/2010/main" val="2732916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000123-8AC6-438D-B613-AF2C728EBF0C}"/>
              </a:ext>
            </a:extLst>
          </p:cNvPr>
          <p:cNvSpPr txBox="1">
            <a:spLocks noGrp="1"/>
          </p:cNvSpPr>
          <p:nvPr>
            <p:ph type="title"/>
          </p:nvPr>
        </p:nvSpPr>
        <p:spPr>
          <a:xfrm>
            <a:off x="839784" y="457200"/>
            <a:ext cx="3932240" cy="160020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E8C4E6B0-0536-49F1-88DC-1C5B84E7F895}"/>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004435F-7C98-4240-ABB6-377BD241FE3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FB281A0-C534-497A-A207-AB0CC7CAEE3F}"/>
              </a:ext>
            </a:extLst>
          </p:cNvPr>
          <p:cNvSpPr txBox="1">
            <a:spLocks noGrp="1"/>
          </p:cNvSpPr>
          <p:nvPr>
            <p:ph type="dt" sz="half" idx="7"/>
          </p:nvPr>
        </p:nvSpPr>
        <p:spPr/>
        <p:txBody>
          <a:bodyPr/>
          <a:lstStyle>
            <a:lvl1pPr>
              <a:defRPr/>
            </a:lvl1pPr>
          </a:lstStyle>
          <a:p>
            <a:pPr lvl="0"/>
            <a:fld id="{BC6ECC70-2E55-4150-BFD6-566E0DDD73A2}" type="datetime1">
              <a:rPr lang="cs-CZ"/>
              <a:pPr lvl="0"/>
              <a:t>6.11.2022</a:t>
            </a:fld>
            <a:endParaRPr lang="cs-CZ"/>
          </a:p>
        </p:txBody>
      </p:sp>
      <p:sp>
        <p:nvSpPr>
          <p:cNvPr id="6" name="Zástupný symbol pro zápatí 5">
            <a:extLst>
              <a:ext uri="{FF2B5EF4-FFF2-40B4-BE49-F238E27FC236}">
                <a16:creationId xmlns:a16="http://schemas.microsoft.com/office/drawing/2014/main" id="{35C01538-F829-4D50-A5BD-854C184D0D5C}"/>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36B14E29-DD33-4DA7-95C7-F26C1A4C7BB3}"/>
              </a:ext>
            </a:extLst>
          </p:cNvPr>
          <p:cNvSpPr txBox="1">
            <a:spLocks noGrp="1"/>
          </p:cNvSpPr>
          <p:nvPr>
            <p:ph type="sldNum" sz="quarter" idx="8"/>
          </p:nvPr>
        </p:nvSpPr>
        <p:spPr/>
        <p:txBody>
          <a:bodyPr/>
          <a:lstStyle>
            <a:lvl1pPr>
              <a:defRPr/>
            </a:lvl1pPr>
          </a:lstStyle>
          <a:p>
            <a:pPr lvl="0"/>
            <a:fld id="{013C8E34-773F-4D87-B9C9-27EC90F8DC12}" type="slidenum">
              <a:t>‹Nr.›</a:t>
            </a:fld>
            <a:endParaRPr lang="cs-CZ"/>
          </a:p>
        </p:txBody>
      </p:sp>
    </p:spTree>
    <p:extLst>
      <p:ext uri="{BB962C8B-B14F-4D97-AF65-F5344CB8AC3E}">
        <p14:creationId xmlns:p14="http://schemas.microsoft.com/office/powerpoint/2010/main" val="6316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8F89DA-4D5C-4BE2-B307-113D3797747A}"/>
              </a:ext>
            </a:extLst>
          </p:cNvPr>
          <p:cNvSpPr txBox="1">
            <a:spLocks noGrp="1"/>
          </p:cNvSpPr>
          <p:nvPr>
            <p:ph type="title"/>
          </p:nvPr>
        </p:nvSpPr>
        <p:spPr>
          <a:xfrm>
            <a:off x="839784" y="457200"/>
            <a:ext cx="3932240" cy="160020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A4C192CB-4757-4188-9D9F-1957E56F9F46}"/>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cs-CZ"/>
          </a:p>
        </p:txBody>
      </p:sp>
      <p:sp>
        <p:nvSpPr>
          <p:cNvPr id="4" name="Zástupný text 3">
            <a:extLst>
              <a:ext uri="{FF2B5EF4-FFF2-40B4-BE49-F238E27FC236}">
                <a16:creationId xmlns:a16="http://schemas.microsoft.com/office/drawing/2014/main" id="{F8D7F70C-00DB-4327-B718-58646C40122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7E3AFF0-13A9-431B-B666-0B0F6E5376F2}"/>
              </a:ext>
            </a:extLst>
          </p:cNvPr>
          <p:cNvSpPr txBox="1">
            <a:spLocks noGrp="1"/>
          </p:cNvSpPr>
          <p:nvPr>
            <p:ph type="dt" sz="half" idx="7"/>
          </p:nvPr>
        </p:nvSpPr>
        <p:spPr/>
        <p:txBody>
          <a:bodyPr/>
          <a:lstStyle>
            <a:lvl1pPr>
              <a:defRPr/>
            </a:lvl1pPr>
          </a:lstStyle>
          <a:p>
            <a:pPr lvl="0"/>
            <a:fld id="{A0BAA443-AF69-438C-8251-12B92AA182F6}" type="datetime1">
              <a:rPr lang="cs-CZ"/>
              <a:pPr lvl="0"/>
              <a:t>6.11.2022</a:t>
            </a:fld>
            <a:endParaRPr lang="cs-CZ"/>
          </a:p>
        </p:txBody>
      </p:sp>
      <p:sp>
        <p:nvSpPr>
          <p:cNvPr id="6" name="Zástupný symbol pro zápatí 5">
            <a:extLst>
              <a:ext uri="{FF2B5EF4-FFF2-40B4-BE49-F238E27FC236}">
                <a16:creationId xmlns:a16="http://schemas.microsoft.com/office/drawing/2014/main" id="{5166905E-33AC-46B5-859D-4EB557DB83E9}"/>
              </a:ext>
            </a:extLst>
          </p:cNvPr>
          <p:cNvSpPr txBox="1">
            <a:spLocks noGrp="1"/>
          </p:cNvSpPr>
          <p:nvPr>
            <p:ph type="ftr" sz="quarter" idx="9"/>
          </p:nvPr>
        </p:nvSpPr>
        <p:spPr/>
        <p:txBody>
          <a:bodyPr/>
          <a:lstStyle>
            <a:lvl1pPr>
              <a:defRPr/>
            </a:lvl1pPr>
          </a:lstStyle>
          <a:p>
            <a:pPr lvl="0"/>
            <a:endParaRPr lang="cs-CZ"/>
          </a:p>
        </p:txBody>
      </p:sp>
      <p:sp>
        <p:nvSpPr>
          <p:cNvPr id="7" name="Zástupný symbol pro číslo snímku 6">
            <a:extLst>
              <a:ext uri="{FF2B5EF4-FFF2-40B4-BE49-F238E27FC236}">
                <a16:creationId xmlns:a16="http://schemas.microsoft.com/office/drawing/2014/main" id="{8E5F264A-729D-421C-810F-DBB4AB3CEA90}"/>
              </a:ext>
            </a:extLst>
          </p:cNvPr>
          <p:cNvSpPr txBox="1">
            <a:spLocks noGrp="1"/>
          </p:cNvSpPr>
          <p:nvPr>
            <p:ph type="sldNum" sz="quarter" idx="8"/>
          </p:nvPr>
        </p:nvSpPr>
        <p:spPr/>
        <p:txBody>
          <a:bodyPr/>
          <a:lstStyle>
            <a:lvl1pPr>
              <a:defRPr/>
            </a:lvl1pPr>
          </a:lstStyle>
          <a:p>
            <a:pPr lvl="0"/>
            <a:fld id="{AD44FFD3-5EFB-4C6E-A30C-E78C1E3F8CBE}" type="slidenum">
              <a:t>‹Nr.›</a:t>
            </a:fld>
            <a:endParaRPr lang="cs-CZ"/>
          </a:p>
        </p:txBody>
      </p:sp>
    </p:spTree>
    <p:extLst>
      <p:ext uri="{BB962C8B-B14F-4D97-AF65-F5344CB8AC3E}">
        <p14:creationId xmlns:p14="http://schemas.microsoft.com/office/powerpoint/2010/main" val="375756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6F19CA5-D5C7-46B7-A8FE-5E0413AF4D0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cs-CZ"/>
              <a:t>Kliknutím lze upravit styl.</a:t>
            </a:r>
          </a:p>
        </p:txBody>
      </p:sp>
      <p:sp>
        <p:nvSpPr>
          <p:cNvPr id="3" name="Zástupný text 2">
            <a:extLst>
              <a:ext uri="{FF2B5EF4-FFF2-40B4-BE49-F238E27FC236}">
                <a16:creationId xmlns:a16="http://schemas.microsoft.com/office/drawing/2014/main" id="{D670AD20-CD81-4F36-BD77-29061B004EC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AA1FD4-98AE-493B-AE34-3D02C17C6F18}"/>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24476EC8-129B-431C-8842-34F48B0C31B4}" type="datetime1">
              <a:rPr lang="cs-CZ"/>
              <a:pPr lvl="0"/>
              <a:t>6.11.2022</a:t>
            </a:fld>
            <a:endParaRPr lang="cs-CZ"/>
          </a:p>
        </p:txBody>
      </p:sp>
      <p:sp>
        <p:nvSpPr>
          <p:cNvPr id="5" name="Zástupný symbol pro zápatí 4">
            <a:extLst>
              <a:ext uri="{FF2B5EF4-FFF2-40B4-BE49-F238E27FC236}">
                <a16:creationId xmlns:a16="http://schemas.microsoft.com/office/drawing/2014/main" id="{40BEF620-247D-4FA0-81DD-2CF2B5BE1D92}"/>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endParaRPr lang="cs-CZ"/>
          </a:p>
        </p:txBody>
      </p:sp>
      <p:sp>
        <p:nvSpPr>
          <p:cNvPr id="6" name="Zástupný symbol pro číslo snímku 5">
            <a:extLst>
              <a:ext uri="{FF2B5EF4-FFF2-40B4-BE49-F238E27FC236}">
                <a16:creationId xmlns:a16="http://schemas.microsoft.com/office/drawing/2014/main" id="{DB2CD8F0-BC95-4989-B8EE-35ED99A7036B}"/>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cs-CZ" sz="1200" b="0" i="0" u="none" strike="noStrike" kern="1200" cap="none" spc="0" baseline="0">
                <a:solidFill>
                  <a:srgbClr val="898989"/>
                </a:solidFill>
                <a:uFillTx/>
                <a:latin typeface="Calibri"/>
              </a:defRPr>
            </a:lvl1pPr>
          </a:lstStyle>
          <a:p>
            <a:pPr lvl="0"/>
            <a:fld id="{76D4AE36-8B5B-4552-AA01-91C72E615934}" type="slidenum">
              <a:t>‹Nr.›</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cs-CZ"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cs-CZ"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WvCR8JEoExI"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4C138-EB55-427D-9B7E-05F777CD2428}"/>
              </a:ext>
            </a:extLst>
          </p:cNvPr>
          <p:cNvSpPr txBox="1">
            <a:spLocks noGrp="1"/>
          </p:cNvSpPr>
          <p:nvPr>
            <p:ph type="title"/>
          </p:nvPr>
        </p:nvSpPr>
        <p:spPr/>
        <p:txBody>
          <a:bodyPr>
            <a:normAutofit/>
          </a:bodyPr>
          <a:lstStyle/>
          <a:p>
            <a:pPr lvl="0"/>
            <a:r>
              <a:rPr lang="cs-CZ" sz="3200" dirty="0"/>
              <a:t>Herta M</a:t>
            </a:r>
            <a:r>
              <a:rPr lang="de-DE" sz="3200" dirty="0"/>
              <a:t>ü</a:t>
            </a:r>
            <a:r>
              <a:rPr lang="cs-CZ" sz="3200" dirty="0" err="1"/>
              <a:t>ller</a:t>
            </a:r>
            <a:r>
              <a:rPr lang="cs-CZ" sz="3200" dirty="0"/>
              <a:t>: Slova jsou pantomimou předmětů</a:t>
            </a:r>
          </a:p>
        </p:txBody>
      </p:sp>
      <p:sp>
        <p:nvSpPr>
          <p:cNvPr id="3" name="Podnadpis 2">
            <a:extLst>
              <a:ext uri="{FF2B5EF4-FFF2-40B4-BE49-F238E27FC236}">
                <a16:creationId xmlns:a16="http://schemas.microsoft.com/office/drawing/2014/main" id="{C9BAD8EB-4C82-4176-9E12-EB002EDE6DD8}"/>
              </a:ext>
            </a:extLst>
          </p:cNvPr>
          <p:cNvSpPr txBox="1">
            <a:spLocks noGrp="1"/>
          </p:cNvSpPr>
          <p:nvPr>
            <p:ph idx="1"/>
          </p:nvPr>
        </p:nvSpPr>
        <p:spPr/>
        <p:txBody>
          <a:bodyPr>
            <a:normAutofit/>
          </a:bodyPr>
          <a:lstStyle/>
          <a:p>
            <a:pPr lvl="0"/>
            <a:r>
              <a:rPr lang="de-DE" dirty="0" err="1"/>
              <a:t>nar</a:t>
            </a:r>
            <a:r>
              <a:rPr lang="de-DE" dirty="0"/>
              <a:t>. 1953 v Ban</a:t>
            </a:r>
            <a:r>
              <a:rPr lang="cs-CZ" dirty="0"/>
              <a:t>á</a:t>
            </a:r>
            <a:r>
              <a:rPr lang="de-DE" dirty="0"/>
              <a:t>tu (</a:t>
            </a:r>
            <a:r>
              <a:rPr lang="de-DE" dirty="0" err="1"/>
              <a:t>Nițchidorf</a:t>
            </a:r>
            <a:r>
              <a:rPr lang="de-DE" dirty="0"/>
              <a:t>)</a:t>
            </a:r>
          </a:p>
          <a:p>
            <a:pPr lvl="0"/>
            <a:r>
              <a:rPr lang="de-DE" dirty="0"/>
              <a:t>2002 </a:t>
            </a:r>
            <a:r>
              <a:rPr lang="cs-CZ" dirty="0"/>
              <a:t>uspořádala nadace Konrada </a:t>
            </a:r>
            <a:r>
              <a:rPr lang="de-DE" dirty="0" err="1"/>
              <a:t>Adenauera</a:t>
            </a:r>
            <a:r>
              <a:rPr lang="de-DE" dirty="0"/>
              <a:t> </a:t>
            </a:r>
            <a:r>
              <a:rPr lang="de-DE" dirty="0" err="1"/>
              <a:t>pra</a:t>
            </a:r>
            <a:r>
              <a:rPr lang="cs-CZ" dirty="0"/>
              <a:t>ž</a:t>
            </a:r>
            <a:r>
              <a:rPr lang="de-DE" dirty="0" err="1"/>
              <a:t>skou</a:t>
            </a:r>
            <a:r>
              <a:rPr lang="de-DE" dirty="0"/>
              <a:t> </a:t>
            </a:r>
            <a:r>
              <a:rPr lang="cs-CZ" dirty="0"/>
              <a:t>konferenci </a:t>
            </a:r>
            <a:r>
              <a:rPr lang="de-DE" dirty="0"/>
              <a:t>„Europa im Wandel“</a:t>
            </a:r>
            <a:r>
              <a:rPr lang="cs-CZ" dirty="0"/>
              <a:t>, na kterou pozvala dva autory z německé menšiny v Rumunsku – kromě pozdější </a:t>
            </a:r>
            <a:r>
              <a:rPr lang="cs-CZ" dirty="0" err="1"/>
              <a:t>nobelistky</a:t>
            </a:r>
            <a:r>
              <a:rPr lang="cs-CZ" dirty="0"/>
              <a:t> HM (2009) rovněž o generaci staršího </a:t>
            </a:r>
            <a:r>
              <a:rPr lang="de-DE" dirty="0" err="1"/>
              <a:t>Eginald</a:t>
            </a:r>
            <a:r>
              <a:rPr lang="cs-CZ" dirty="0"/>
              <a:t>a</a:t>
            </a:r>
            <a:r>
              <a:rPr lang="de-DE" dirty="0"/>
              <a:t> Schlattner</a:t>
            </a:r>
            <a:r>
              <a:rPr lang="cs-CZ" dirty="0"/>
              <a:t>a.</a:t>
            </a:r>
          </a:p>
        </p:txBody>
      </p:sp>
      <p:pic>
        <p:nvPicPr>
          <p:cNvPr id="6" name="Zástupný obsah 5" descr="Obsah obrázku osoba, držení, žena, tráva&#10;&#10;Popis byl vytvořen automaticky">
            <a:extLst>
              <a:ext uri="{FF2B5EF4-FFF2-40B4-BE49-F238E27FC236}">
                <a16:creationId xmlns:a16="http://schemas.microsoft.com/office/drawing/2014/main" id="{FF56A5AA-41DD-42E7-8064-9180B0E53CDF}"/>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596340"/>
            <a:ext cx="5181600" cy="2809907"/>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9E80BA-C31D-4BBC-9F74-0119573FA374}"/>
              </a:ext>
            </a:extLst>
          </p:cNvPr>
          <p:cNvSpPr txBox="1">
            <a:spLocks noGrp="1"/>
          </p:cNvSpPr>
          <p:nvPr>
            <p:ph type="title"/>
          </p:nvPr>
        </p:nvSpPr>
        <p:spPr/>
        <p:txBody>
          <a:bodyPr/>
          <a:lstStyle/>
          <a:p>
            <a:pPr lvl="0"/>
            <a:r>
              <a:rPr lang="cs-CZ" dirty="0" err="1"/>
              <a:t>Banat</a:t>
            </a:r>
            <a:r>
              <a:rPr lang="de-DE" dirty="0"/>
              <a:t> </a:t>
            </a:r>
            <a:br>
              <a:rPr lang="cs-CZ" dirty="0"/>
            </a:br>
            <a:r>
              <a:rPr lang="de-DE" dirty="0"/>
              <a:t>(</a:t>
            </a:r>
            <a:r>
              <a:rPr lang="cs-CZ" dirty="0"/>
              <a:t>č</a:t>
            </a:r>
            <a:r>
              <a:rPr lang="de-DE" dirty="0" err="1"/>
              <a:t>esk</a:t>
            </a:r>
            <a:r>
              <a:rPr lang="cs-CZ" dirty="0"/>
              <a:t>ý</a:t>
            </a:r>
            <a:r>
              <a:rPr lang="de-DE" dirty="0"/>
              <a:t> </a:t>
            </a:r>
            <a:r>
              <a:rPr lang="cs-CZ" dirty="0" err="1"/>
              <a:t>Banát</a:t>
            </a:r>
            <a:r>
              <a:rPr lang="cs-CZ" dirty="0"/>
              <a:t>, poblíž města </a:t>
            </a:r>
            <a:r>
              <a:rPr lang="cs-CZ" dirty="0" err="1"/>
              <a:t>Oršava</a:t>
            </a:r>
            <a:r>
              <a:rPr lang="cs-CZ" dirty="0"/>
              <a:t> na Dunaji)</a:t>
            </a:r>
          </a:p>
        </p:txBody>
      </p:sp>
      <p:sp>
        <p:nvSpPr>
          <p:cNvPr id="3" name="Zástupný obsah 2">
            <a:extLst>
              <a:ext uri="{FF2B5EF4-FFF2-40B4-BE49-F238E27FC236}">
                <a16:creationId xmlns:a16="http://schemas.microsoft.com/office/drawing/2014/main" id="{E7315008-D2F0-428F-89F2-38F40E756DE0}"/>
              </a:ext>
            </a:extLst>
          </p:cNvPr>
          <p:cNvSpPr txBox="1">
            <a:spLocks noGrp="1"/>
          </p:cNvSpPr>
          <p:nvPr>
            <p:ph idx="1"/>
          </p:nvPr>
        </p:nvSpPr>
        <p:spPr/>
        <p:txBody>
          <a:bodyPr>
            <a:normAutofit fontScale="85000" lnSpcReduction="20000"/>
          </a:bodyPr>
          <a:lstStyle/>
          <a:p>
            <a:pPr lvl="0"/>
            <a:r>
              <a:rPr lang="cs-CZ" dirty="0" err="1"/>
              <a:t>Gerník</a:t>
            </a:r>
            <a:r>
              <a:rPr lang="cs-CZ" dirty="0"/>
              <a:t>, Rovensko, Svatá Helena, </a:t>
            </a:r>
            <a:r>
              <a:rPr lang="cs-CZ" dirty="0" err="1"/>
              <a:t>Bígr</a:t>
            </a:r>
            <a:r>
              <a:rPr lang="cs-CZ" dirty="0"/>
              <a:t>, </a:t>
            </a:r>
            <a:r>
              <a:rPr lang="cs-CZ" dirty="0" err="1"/>
              <a:t>Eibentál</a:t>
            </a:r>
            <a:r>
              <a:rPr lang="cs-CZ" dirty="0"/>
              <a:t>, Šumice, Svatá Alžběta. </a:t>
            </a:r>
          </a:p>
          <a:p>
            <a:pPr lvl="0"/>
            <a:r>
              <a:rPr lang="cs-CZ" dirty="0" err="1"/>
              <a:t>Banát</a:t>
            </a:r>
            <a:r>
              <a:rPr lang="cs-CZ" dirty="0"/>
              <a:t> znamenalo kdysi území v čele s místodržícím – osmanským </a:t>
            </a:r>
            <a:r>
              <a:rPr lang="cs-CZ" dirty="0" err="1"/>
              <a:t>bánem</a:t>
            </a:r>
            <a:r>
              <a:rPr lang="cs-CZ" dirty="0"/>
              <a:t>, srov. srbský výraz </a:t>
            </a:r>
            <a:r>
              <a:rPr lang="de-DE" i="1" dirty="0"/>
              <a:t>Dunajská </a:t>
            </a:r>
            <a:r>
              <a:rPr lang="de-DE" i="1" dirty="0" err="1"/>
              <a:t>bánovina</a:t>
            </a:r>
            <a:r>
              <a:rPr lang="de-DE" i="1" dirty="0"/>
              <a:t> </a:t>
            </a:r>
            <a:r>
              <a:rPr lang="de-DE" dirty="0"/>
              <a:t>(</a:t>
            </a:r>
            <a:r>
              <a:rPr lang="de-DE" dirty="0" err="1"/>
              <a:t>administrativní</a:t>
            </a:r>
            <a:r>
              <a:rPr lang="de-DE" dirty="0"/>
              <a:t> </a:t>
            </a:r>
            <a:r>
              <a:rPr lang="de-DE" dirty="0" err="1"/>
              <a:t>jednotka</a:t>
            </a:r>
            <a:r>
              <a:rPr lang="de-DE" dirty="0"/>
              <a:t> </a:t>
            </a:r>
            <a:r>
              <a:rPr lang="de-DE" dirty="0" err="1"/>
              <a:t>Království</a:t>
            </a:r>
            <a:r>
              <a:rPr lang="de-DE" dirty="0"/>
              <a:t> </a:t>
            </a:r>
            <a:r>
              <a:rPr lang="de-DE" dirty="0" err="1"/>
              <a:t>Jugoslávie</a:t>
            </a:r>
            <a:r>
              <a:rPr lang="de-DE" dirty="0"/>
              <a:t> v </a:t>
            </a:r>
            <a:r>
              <a:rPr lang="de-DE" dirty="0" err="1"/>
              <a:t>letech</a:t>
            </a:r>
            <a:r>
              <a:rPr lang="de-DE" dirty="0"/>
              <a:t> 1929 – 1941. </a:t>
            </a:r>
            <a:r>
              <a:rPr lang="de-DE" dirty="0" err="1"/>
              <a:t>Jejím</a:t>
            </a:r>
            <a:r>
              <a:rPr lang="de-DE" dirty="0"/>
              <a:t> </a:t>
            </a:r>
            <a:r>
              <a:rPr lang="de-DE" dirty="0" err="1"/>
              <a:t>hlavním</a:t>
            </a:r>
            <a:r>
              <a:rPr lang="de-DE" dirty="0"/>
              <a:t> </a:t>
            </a:r>
            <a:r>
              <a:rPr lang="de-DE" dirty="0" err="1"/>
              <a:t>městem</a:t>
            </a:r>
            <a:r>
              <a:rPr lang="de-DE" dirty="0"/>
              <a:t> </a:t>
            </a:r>
            <a:r>
              <a:rPr lang="de-DE" dirty="0" err="1"/>
              <a:t>byl</a:t>
            </a:r>
            <a:r>
              <a:rPr lang="de-DE" dirty="0"/>
              <a:t> Novi </a:t>
            </a:r>
            <a:r>
              <a:rPr lang="de-DE" dirty="0" err="1"/>
              <a:t>Sad</a:t>
            </a:r>
            <a:r>
              <a:rPr lang="de-DE" dirty="0"/>
              <a:t>.)</a:t>
            </a:r>
            <a:endParaRPr lang="cs-CZ" dirty="0"/>
          </a:p>
          <a:p>
            <a:pPr lvl="0"/>
            <a:r>
              <a:rPr lang="de-DE" dirty="0"/>
              <a:t> </a:t>
            </a:r>
            <a:r>
              <a:rPr lang="de-DE" dirty="0" err="1"/>
              <a:t>dunajští</a:t>
            </a:r>
            <a:r>
              <a:rPr lang="de-DE" dirty="0"/>
              <a:t> </a:t>
            </a:r>
            <a:r>
              <a:rPr lang="de-DE" dirty="0" err="1"/>
              <a:t>Švábové</a:t>
            </a:r>
            <a:r>
              <a:rPr lang="cs-CZ" dirty="0"/>
              <a:t>: z rýnské Falce</a:t>
            </a:r>
            <a:r>
              <a:rPr lang="de-DE" dirty="0"/>
              <a:t>, </a:t>
            </a:r>
            <a:r>
              <a:rPr lang="cs-CZ" dirty="0"/>
              <a:t>skuteční </a:t>
            </a:r>
            <a:r>
              <a:rPr lang="cs-CZ" dirty="0" err="1"/>
              <a:t>Švá</a:t>
            </a:r>
            <a:r>
              <a:rPr lang="de-DE" dirty="0"/>
              <a:t>b</a:t>
            </a:r>
            <a:r>
              <a:rPr lang="cs-CZ" dirty="0" err="1"/>
              <a:t>ové</a:t>
            </a:r>
            <a:r>
              <a:rPr lang="de-DE" dirty="0"/>
              <a:t>,</a:t>
            </a:r>
            <a:r>
              <a:rPr lang="cs-CZ" dirty="0"/>
              <a:t> ale také</a:t>
            </a:r>
            <a:r>
              <a:rPr lang="de-DE" dirty="0"/>
              <a:t> Ba</a:t>
            </a:r>
            <a:r>
              <a:rPr lang="cs-CZ" dirty="0" err="1"/>
              <a:t>voři</a:t>
            </a:r>
            <a:r>
              <a:rPr lang="de-DE" dirty="0"/>
              <a:t>, </a:t>
            </a:r>
            <a:r>
              <a:rPr lang="de-DE" dirty="0" err="1"/>
              <a:t>Hes</a:t>
            </a:r>
            <a:r>
              <a:rPr lang="cs-CZ" dirty="0" err="1"/>
              <a:t>ové</a:t>
            </a:r>
            <a:r>
              <a:rPr lang="cs-CZ" dirty="0"/>
              <a:t>, Alsasané</a:t>
            </a:r>
            <a:r>
              <a:rPr lang="de-DE" dirty="0"/>
              <a:t>. </a:t>
            </a:r>
            <a:endParaRPr lang="cs-CZ" dirty="0"/>
          </a:p>
          <a:p>
            <a:pPr lvl="0"/>
            <a:r>
              <a:rPr lang="de-DE" dirty="0"/>
              <a:t>1913</a:t>
            </a:r>
            <a:r>
              <a:rPr lang="cs-CZ" dirty="0"/>
              <a:t>: </a:t>
            </a:r>
            <a:r>
              <a:rPr lang="de-DE" dirty="0"/>
              <a:t>500.835 </a:t>
            </a:r>
            <a:r>
              <a:rPr lang="cs-CZ" dirty="0"/>
              <a:t>obyvatel, z toho byli nejpočetnější </a:t>
            </a:r>
            <a:r>
              <a:rPr lang="de-DE" dirty="0"/>
              <a:t>Rum</a:t>
            </a:r>
            <a:r>
              <a:rPr lang="cs-CZ" dirty="0" err="1"/>
              <a:t>uni</a:t>
            </a:r>
            <a:r>
              <a:rPr lang="cs-CZ" dirty="0"/>
              <a:t> (</a:t>
            </a:r>
            <a:r>
              <a:rPr lang="de-DE" dirty="0"/>
              <a:t>170.000</a:t>
            </a:r>
            <a:r>
              <a:rPr lang="cs-CZ" dirty="0"/>
              <a:t>) a Němci (</a:t>
            </a:r>
            <a:r>
              <a:rPr lang="de-DE" dirty="0"/>
              <a:t>166.000</a:t>
            </a:r>
            <a:r>
              <a:rPr lang="cs-CZ" dirty="0"/>
              <a:t>)</a:t>
            </a:r>
            <a:r>
              <a:rPr lang="de-DE" dirty="0"/>
              <a:t>, </a:t>
            </a:r>
            <a:r>
              <a:rPr lang="cs-CZ" dirty="0"/>
              <a:t>Maďarů bylo </a:t>
            </a:r>
            <a:r>
              <a:rPr lang="de-DE" dirty="0"/>
              <a:t>80.000</a:t>
            </a:r>
            <a:r>
              <a:rPr lang="cs-CZ" dirty="0"/>
              <a:t> a </a:t>
            </a:r>
            <a:r>
              <a:rPr lang="de-DE" dirty="0" err="1"/>
              <a:t>Srb</a:t>
            </a:r>
            <a:r>
              <a:rPr lang="cs-CZ" dirty="0"/>
              <a:t>ů</a:t>
            </a:r>
            <a:r>
              <a:rPr lang="de-DE" dirty="0"/>
              <a:t> 70.000</a:t>
            </a:r>
            <a:r>
              <a:rPr lang="cs-CZ" dirty="0"/>
              <a:t>.</a:t>
            </a:r>
          </a:p>
        </p:txBody>
      </p:sp>
      <p:pic>
        <p:nvPicPr>
          <p:cNvPr id="4" name="Zástupný obsah 5" descr="Obsah obrázku text, mapa&#10;&#10;Popis byl vytvořen automaticky">
            <a:extLst>
              <a:ext uri="{FF2B5EF4-FFF2-40B4-BE49-F238E27FC236}">
                <a16:creationId xmlns:a16="http://schemas.microsoft.com/office/drawing/2014/main" id="{CD088ED6-6AF9-4AF5-8BE4-C62A2E883AE2}"/>
              </a:ext>
            </a:extLst>
          </p:cNvPr>
          <p:cNvPicPr>
            <a:picLocks noGrp="1" noChangeAspect="1"/>
          </p:cNvPicPr>
          <p:nvPr>
            <p:ph idx="2"/>
          </p:nvPr>
        </p:nvPicPr>
        <p:blipFill>
          <a:blip r:embed="rId2"/>
          <a:stretch>
            <a:fillRect/>
          </a:stretch>
        </p:blipFill>
        <p:spPr>
          <a:xfrm>
            <a:off x="6279053" y="1780545"/>
            <a:ext cx="4724046" cy="4351336"/>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3D6797-3007-4F54-A62A-CA8FC25F02B7}"/>
              </a:ext>
            </a:extLst>
          </p:cNvPr>
          <p:cNvSpPr>
            <a:spLocks noGrp="1"/>
          </p:cNvSpPr>
          <p:nvPr>
            <p:ph type="title"/>
          </p:nvPr>
        </p:nvSpPr>
        <p:spPr/>
        <p:txBody>
          <a:bodyPr/>
          <a:lstStyle/>
          <a:p>
            <a:r>
              <a:rPr lang="cs-CZ" dirty="0"/>
              <a:t>Sedmihradsko (protestantské)</a:t>
            </a:r>
          </a:p>
        </p:txBody>
      </p:sp>
      <p:sp>
        <p:nvSpPr>
          <p:cNvPr id="3" name="Zástupný obsah 2">
            <a:extLst>
              <a:ext uri="{FF2B5EF4-FFF2-40B4-BE49-F238E27FC236}">
                <a16:creationId xmlns:a16="http://schemas.microsoft.com/office/drawing/2014/main" id="{BEB089D7-72AD-4827-93B5-476F66EDE986}"/>
              </a:ext>
            </a:extLst>
          </p:cNvPr>
          <p:cNvSpPr>
            <a:spLocks noGrp="1"/>
          </p:cNvSpPr>
          <p:nvPr>
            <p:ph idx="1"/>
          </p:nvPr>
        </p:nvSpPr>
        <p:spPr/>
        <p:txBody>
          <a:bodyPr>
            <a:normAutofit/>
          </a:bodyPr>
          <a:lstStyle/>
          <a:p>
            <a:r>
              <a:rPr lang="cs-CZ" dirty="0"/>
              <a:t>Na základě Trianonské smlouvy se Sedmihradsko stalo součástí Rumunska.</a:t>
            </a:r>
          </a:p>
          <a:p>
            <a:r>
              <a:rPr lang="cs-CZ" dirty="0"/>
              <a:t>Převažují tu dnes Rumuni (74,7 % v roce 2002), Maďaři (19,6 %). Němci tvořili ještě v 19. století 12 % obyvatel, nyní pouze 0,7 %. Více je Romů (okolo 3 %).</a:t>
            </a:r>
          </a:p>
        </p:txBody>
      </p:sp>
      <p:pic>
        <p:nvPicPr>
          <p:cNvPr id="10" name="Zástupný obsah 9" descr="Obsah obrázku mapa&#10;&#10;Popis byl vytvořen automaticky">
            <a:extLst>
              <a:ext uri="{FF2B5EF4-FFF2-40B4-BE49-F238E27FC236}">
                <a16:creationId xmlns:a16="http://schemas.microsoft.com/office/drawing/2014/main" id="{410231CE-BF5E-4214-9972-A96181C8AED8}"/>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5857240" y="2227689"/>
            <a:ext cx="5181600" cy="3821529"/>
          </a:xfrm>
        </p:spPr>
      </p:pic>
    </p:spTree>
    <p:extLst>
      <p:ext uri="{BB962C8B-B14F-4D97-AF65-F5344CB8AC3E}">
        <p14:creationId xmlns:p14="http://schemas.microsoft.com/office/powerpoint/2010/main" val="98672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53D281-C836-48B7-9692-E3232FB54C69}"/>
              </a:ext>
            </a:extLst>
          </p:cNvPr>
          <p:cNvSpPr>
            <a:spLocks noGrp="1"/>
          </p:cNvSpPr>
          <p:nvPr>
            <p:ph type="title"/>
          </p:nvPr>
        </p:nvSpPr>
        <p:spPr/>
        <p:txBody>
          <a:bodyPr>
            <a:normAutofit/>
          </a:bodyPr>
          <a:lstStyle/>
          <a:p>
            <a:r>
              <a:rPr lang="cs-CZ" sz="3200" dirty="0" err="1"/>
              <a:t>Braşov</a:t>
            </a:r>
            <a:r>
              <a:rPr lang="cs-CZ" sz="3200" dirty="0"/>
              <a:t> (</a:t>
            </a:r>
            <a:r>
              <a:rPr lang="cs-CZ" sz="3200" dirty="0" err="1"/>
              <a:t>Kronstadt</a:t>
            </a:r>
            <a:r>
              <a:rPr lang="cs-CZ" sz="3200" dirty="0"/>
              <a:t>, </a:t>
            </a:r>
            <a:r>
              <a:rPr lang="cs-CZ" sz="3200" dirty="0" err="1"/>
              <a:t>maď</a:t>
            </a:r>
            <a:r>
              <a:rPr lang="cs-CZ" sz="3200" dirty="0"/>
              <a:t>. </a:t>
            </a:r>
            <a:r>
              <a:rPr lang="cs-CZ" sz="3200" dirty="0" err="1"/>
              <a:t>Brassó</a:t>
            </a:r>
            <a:r>
              <a:rPr lang="cs-CZ" sz="3200" dirty="0"/>
              <a:t>), Sibiu (</a:t>
            </a:r>
            <a:r>
              <a:rPr lang="cs-CZ" sz="3200" dirty="0" err="1"/>
              <a:t>Hermannstadt</a:t>
            </a:r>
            <a:r>
              <a:rPr lang="cs-CZ" sz="3200" dirty="0"/>
              <a:t>, </a:t>
            </a:r>
            <a:r>
              <a:rPr lang="cs-CZ" sz="3200" dirty="0" err="1"/>
              <a:t>Nagyszeben</a:t>
            </a:r>
            <a:r>
              <a:rPr lang="cs-CZ" sz="3200" dirty="0"/>
              <a:t>) </a:t>
            </a:r>
            <a:r>
              <a:rPr lang="cs-CZ" sz="3200" dirty="0" err="1"/>
              <a:t>Şighişoara</a:t>
            </a:r>
            <a:r>
              <a:rPr lang="cs-CZ" sz="3200" dirty="0"/>
              <a:t> (</a:t>
            </a:r>
            <a:r>
              <a:rPr lang="cs-CZ" sz="3200" dirty="0" err="1"/>
              <a:t>Schässburg</a:t>
            </a:r>
            <a:r>
              <a:rPr lang="cs-CZ" sz="3200" dirty="0"/>
              <a:t>, </a:t>
            </a:r>
            <a:r>
              <a:rPr lang="cs-CZ" sz="3200" dirty="0" err="1"/>
              <a:t>Segesvár</a:t>
            </a:r>
            <a:r>
              <a:rPr lang="cs-CZ" sz="3200" dirty="0"/>
              <a:t>)</a:t>
            </a:r>
          </a:p>
        </p:txBody>
      </p:sp>
      <p:sp>
        <p:nvSpPr>
          <p:cNvPr id="3" name="Zástupný obsah 2">
            <a:extLst>
              <a:ext uri="{FF2B5EF4-FFF2-40B4-BE49-F238E27FC236}">
                <a16:creationId xmlns:a16="http://schemas.microsoft.com/office/drawing/2014/main" id="{380128A6-CB71-4636-A1F7-5F60E133C47D}"/>
              </a:ext>
            </a:extLst>
          </p:cNvPr>
          <p:cNvSpPr>
            <a:spLocks noGrp="1"/>
          </p:cNvSpPr>
          <p:nvPr>
            <p:ph idx="1"/>
          </p:nvPr>
        </p:nvSpPr>
        <p:spPr/>
        <p:txBody>
          <a:bodyPr>
            <a:normAutofit/>
          </a:bodyPr>
          <a:lstStyle/>
          <a:p>
            <a:r>
              <a:rPr lang="de-DE" dirty="0"/>
              <a:t>Klaus Johannis </a:t>
            </a:r>
            <a:r>
              <a:rPr lang="cs-CZ" dirty="0"/>
              <a:t>byl v letech </a:t>
            </a:r>
            <a:r>
              <a:rPr lang="de-DE" dirty="0"/>
              <a:t>2000 </a:t>
            </a:r>
            <a:r>
              <a:rPr lang="cs-CZ" dirty="0"/>
              <a:t>až</a:t>
            </a:r>
            <a:r>
              <a:rPr lang="de-DE" dirty="0"/>
              <a:t> 2014 </a:t>
            </a:r>
            <a:r>
              <a:rPr lang="cs-CZ" dirty="0"/>
              <a:t>starostou </a:t>
            </a:r>
            <a:r>
              <a:rPr lang="de-DE" dirty="0"/>
              <a:t>Hermannstadt</a:t>
            </a:r>
            <a:r>
              <a:rPr lang="cs-CZ" dirty="0"/>
              <a:t>u / Sibiu</a:t>
            </a:r>
            <a:r>
              <a:rPr lang="de-DE" dirty="0"/>
              <a:t>, </a:t>
            </a:r>
            <a:r>
              <a:rPr lang="cs-CZ" dirty="0"/>
              <a:t>pak byl dvakrát zvolen prezidentem</a:t>
            </a:r>
            <a:r>
              <a:rPr lang="de-DE" dirty="0"/>
              <a:t>. </a:t>
            </a:r>
            <a:r>
              <a:rPr lang="cs-CZ" dirty="0" err="1"/>
              <a:t>Městká</a:t>
            </a:r>
            <a:r>
              <a:rPr lang="cs-CZ" dirty="0"/>
              <a:t> rada v </a:t>
            </a:r>
            <a:r>
              <a:rPr lang="de-DE" dirty="0"/>
              <a:t>Hermannstadt</a:t>
            </a:r>
            <a:r>
              <a:rPr lang="cs-CZ" dirty="0"/>
              <a:t>u mám </a:t>
            </a:r>
            <a:r>
              <a:rPr lang="de-DE" dirty="0"/>
              <a:t>22 </a:t>
            </a:r>
            <a:r>
              <a:rPr lang="cs-CZ" dirty="0"/>
              <a:t>členů, z nich je </a:t>
            </a:r>
            <a:r>
              <a:rPr lang="de-DE" dirty="0"/>
              <a:t>12 </a:t>
            </a:r>
            <a:r>
              <a:rPr lang="cs-CZ" dirty="0"/>
              <a:t>ze strany </a:t>
            </a:r>
            <a:r>
              <a:rPr lang="de-DE" dirty="0"/>
              <a:t>Demokratische</a:t>
            </a:r>
            <a:r>
              <a:rPr lang="cs-CZ" dirty="0"/>
              <a:t>s</a:t>
            </a:r>
            <a:r>
              <a:rPr lang="de-DE" dirty="0"/>
              <a:t> Forum der Deutschen in Rumänien.</a:t>
            </a:r>
            <a:r>
              <a:rPr lang="cs-CZ" dirty="0"/>
              <a:t> 2014 a 2019 zvolen rumunských prezidentem.</a:t>
            </a:r>
            <a:r>
              <a:rPr lang="de-DE" dirty="0"/>
              <a:t> </a:t>
            </a:r>
            <a:endParaRPr lang="cs-CZ" dirty="0"/>
          </a:p>
        </p:txBody>
      </p:sp>
      <p:pic>
        <p:nvPicPr>
          <p:cNvPr id="6" name="Zástupný obsah 5" descr="Obsah obrázku exteriér, budova, staré, fotka&#10;&#10;Popis byl vytvořen automaticky">
            <a:extLst>
              <a:ext uri="{FF2B5EF4-FFF2-40B4-BE49-F238E27FC236}">
                <a16:creationId xmlns:a16="http://schemas.microsoft.com/office/drawing/2014/main" id="{EF2E3167-F167-4593-99E9-E6FBE95A724C}"/>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186063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D3370A-EC25-43B6-A7DB-A733EC0ADBEE}"/>
              </a:ext>
            </a:extLst>
          </p:cNvPr>
          <p:cNvSpPr txBox="1">
            <a:spLocks noGrp="1"/>
          </p:cNvSpPr>
          <p:nvPr>
            <p:ph type="title"/>
          </p:nvPr>
        </p:nvSpPr>
        <p:spPr/>
        <p:txBody>
          <a:bodyPr/>
          <a:lstStyle/>
          <a:p>
            <a:pPr lvl="0"/>
            <a:r>
              <a:rPr lang="cs-CZ" dirty="0" err="1"/>
              <a:t>Nitzkydorf</a:t>
            </a:r>
            <a:r>
              <a:rPr lang="cs-CZ" dirty="0"/>
              <a:t> </a:t>
            </a:r>
            <a:r>
              <a:rPr lang="de-DE" dirty="0"/>
              <a:t>40 </a:t>
            </a:r>
            <a:r>
              <a:rPr lang="cs-CZ" dirty="0"/>
              <a:t>km</a:t>
            </a:r>
            <a:r>
              <a:rPr lang="de-DE" dirty="0"/>
              <a:t> </a:t>
            </a:r>
            <a:r>
              <a:rPr lang="cs-CZ" dirty="0"/>
              <a:t>na východ od Temešváru / </a:t>
            </a:r>
            <a:r>
              <a:rPr lang="de-DE" dirty="0" err="1"/>
              <a:t>Timisoara</a:t>
            </a:r>
            <a:r>
              <a:rPr lang="cs-CZ" dirty="0"/>
              <a:t> / </a:t>
            </a:r>
            <a:r>
              <a:rPr lang="cs-CZ" dirty="0" err="1"/>
              <a:t>Temeswar</a:t>
            </a:r>
            <a:endParaRPr lang="cs-CZ" dirty="0"/>
          </a:p>
        </p:txBody>
      </p:sp>
      <p:sp>
        <p:nvSpPr>
          <p:cNvPr id="3" name="Zástupný obsah 2">
            <a:extLst>
              <a:ext uri="{FF2B5EF4-FFF2-40B4-BE49-F238E27FC236}">
                <a16:creationId xmlns:a16="http://schemas.microsoft.com/office/drawing/2014/main" id="{DC0CC61E-020C-404C-AD67-1137FF589E74}"/>
              </a:ext>
            </a:extLst>
          </p:cNvPr>
          <p:cNvSpPr txBox="1">
            <a:spLocks noGrp="1"/>
          </p:cNvSpPr>
          <p:nvPr>
            <p:ph idx="1"/>
          </p:nvPr>
        </p:nvSpPr>
        <p:spPr/>
        <p:txBody>
          <a:bodyPr/>
          <a:lstStyle/>
          <a:p>
            <a:pPr lvl="0"/>
            <a:r>
              <a:rPr lang="de-DE"/>
              <a:t> „abgeschottet, so weit weg von der Welt“,  „wie eine Kiste in der Landschaft steht“, </a:t>
            </a:r>
            <a:endParaRPr lang="cs-CZ"/>
          </a:p>
          <a:p>
            <a:pPr lvl="0"/>
            <a:r>
              <a:rPr lang="de-DE"/>
              <a:t>eine Kiste, „in der man geboren wird, heiratet, stirbt.“ </a:t>
            </a:r>
            <a:endParaRPr lang="cs-CZ"/>
          </a:p>
          <a:p>
            <a:pPr lvl="0"/>
            <a:r>
              <a:rPr lang="cs-CZ"/>
              <a:t>Zwei Kirchen: eine </a:t>
            </a:r>
            <a:r>
              <a:rPr lang="de-DE"/>
              <a:t>rumänisch-orthodoxe und </a:t>
            </a:r>
            <a:r>
              <a:rPr lang="cs-CZ"/>
              <a:t>eine </a:t>
            </a:r>
            <a:r>
              <a:rPr lang="de-DE"/>
              <a:t>römisch-katholische</a:t>
            </a:r>
          </a:p>
          <a:p>
            <a:pPr lvl="0"/>
            <a:endParaRPr lang="cs-CZ"/>
          </a:p>
        </p:txBody>
      </p:sp>
      <p:sp>
        <p:nvSpPr>
          <p:cNvPr id="4" name="Zástupný obsah 3">
            <a:extLst>
              <a:ext uri="{FF2B5EF4-FFF2-40B4-BE49-F238E27FC236}">
                <a16:creationId xmlns:a16="http://schemas.microsoft.com/office/drawing/2014/main" id="{DC9BDB6E-2917-4C04-92D6-53A02E346A85}"/>
              </a:ext>
            </a:extLst>
          </p:cNvPr>
          <p:cNvSpPr txBox="1">
            <a:spLocks noGrp="1"/>
          </p:cNvSpPr>
          <p:nvPr>
            <p:ph idx="2"/>
          </p:nvPr>
        </p:nvSpPr>
        <p:spPr/>
        <p:txBody>
          <a:bodyPr/>
          <a:lstStyle/>
          <a:p>
            <a:pPr lvl="0"/>
            <a:r>
              <a:rPr lang="cs-CZ" dirty="0"/>
              <a:t>Izolovaná (vesnice), vzdálená světu, jako krabice uprostřed krajiny</a:t>
            </a:r>
          </a:p>
          <a:p>
            <a:pPr lvl="0"/>
            <a:r>
              <a:rPr lang="cs-CZ" dirty="0"/>
              <a:t>Krabice, do které se člověk narodí, kde se vdá a umře.</a:t>
            </a:r>
          </a:p>
          <a:p>
            <a:pPr lvl="0"/>
            <a:r>
              <a:rPr lang="cs-CZ" dirty="0"/>
              <a:t>Dva kostely: pravoslavný (rumunský) a římskokatolický (německý)</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5B950B-B5C9-441F-AA76-3B210EC82068}"/>
              </a:ext>
            </a:extLst>
          </p:cNvPr>
          <p:cNvSpPr>
            <a:spLocks noGrp="1"/>
          </p:cNvSpPr>
          <p:nvPr>
            <p:ph type="title"/>
          </p:nvPr>
        </p:nvSpPr>
        <p:spPr/>
        <p:txBody>
          <a:bodyPr/>
          <a:lstStyle/>
          <a:p>
            <a:r>
              <a:rPr lang="de-DE" dirty="0" err="1"/>
              <a:t>Rumu</a:t>
            </a:r>
            <a:r>
              <a:rPr lang="cs-CZ" dirty="0"/>
              <a:t>n</a:t>
            </a:r>
            <a:r>
              <a:rPr lang="de-DE" dirty="0" err="1"/>
              <a:t>sko</a:t>
            </a:r>
            <a:r>
              <a:rPr lang="de-DE" dirty="0"/>
              <a:t> </a:t>
            </a:r>
            <a:r>
              <a:rPr lang="de-DE" dirty="0" err="1"/>
              <a:t>jako</a:t>
            </a:r>
            <a:r>
              <a:rPr lang="de-DE" dirty="0"/>
              <a:t> </a:t>
            </a:r>
            <a:r>
              <a:rPr lang="de-DE" dirty="0" err="1"/>
              <a:t>spojenec</a:t>
            </a:r>
            <a:r>
              <a:rPr lang="de-DE" dirty="0"/>
              <a:t> t</a:t>
            </a:r>
            <a:r>
              <a:rPr lang="cs-CZ" dirty="0" err="1"/>
              <a:t>řetí</a:t>
            </a:r>
            <a:r>
              <a:rPr lang="cs-CZ" dirty="0"/>
              <a:t> říše</a:t>
            </a:r>
          </a:p>
        </p:txBody>
      </p:sp>
      <p:sp>
        <p:nvSpPr>
          <p:cNvPr id="3" name="Zástupný obsah 2">
            <a:extLst>
              <a:ext uri="{FF2B5EF4-FFF2-40B4-BE49-F238E27FC236}">
                <a16:creationId xmlns:a16="http://schemas.microsoft.com/office/drawing/2014/main" id="{3A448EAA-92D6-4807-AD66-CF2B78023574}"/>
              </a:ext>
            </a:extLst>
          </p:cNvPr>
          <p:cNvSpPr>
            <a:spLocks noGrp="1"/>
          </p:cNvSpPr>
          <p:nvPr>
            <p:ph idx="1"/>
          </p:nvPr>
        </p:nvSpPr>
        <p:spPr/>
        <p:txBody>
          <a:bodyPr>
            <a:normAutofit/>
          </a:bodyPr>
          <a:lstStyle/>
          <a:p>
            <a:r>
              <a:rPr lang="cs-CZ" dirty="0"/>
              <a:t>Listopad 1940 spojenecká smlouva: Rumunsko diktátora  Iona </a:t>
            </a:r>
            <a:r>
              <a:rPr lang="cs-CZ" dirty="0" err="1"/>
              <a:t>Antonescu</a:t>
            </a:r>
            <a:r>
              <a:rPr lang="cs-CZ" dirty="0"/>
              <a:t> získalo při operaci Barbarossa v létě 1941 zpět Severní Bukovinu a Besarábii a anektovalo část jižní Ukrajiny (</a:t>
            </a:r>
            <a:r>
              <a:rPr lang="cs-CZ" dirty="0" err="1"/>
              <a:t>Zadněstří</a:t>
            </a:r>
            <a:r>
              <a:rPr lang="cs-CZ" dirty="0"/>
              <a:t>, rumunsky </a:t>
            </a:r>
            <a:r>
              <a:rPr lang="cs-CZ" i="1" dirty="0" err="1"/>
              <a:t>Transnistria</a:t>
            </a:r>
            <a:r>
              <a:rPr lang="cs-CZ" i="1" dirty="0"/>
              <a:t>, kde </a:t>
            </a:r>
            <a:r>
              <a:rPr lang="cs-CZ" dirty="0"/>
              <a:t>bylo vyhlazeno 250 000-300 000 Židů). Od léta 1944  bojovalo Rumunsko s Rudou armádou proti Německu.</a:t>
            </a:r>
            <a:r>
              <a:rPr lang="de-DE" dirty="0"/>
              <a:t> </a:t>
            </a:r>
            <a:endParaRPr lang="cs-CZ" dirty="0"/>
          </a:p>
        </p:txBody>
      </p:sp>
      <p:pic>
        <p:nvPicPr>
          <p:cNvPr id="6" name="Zástupný obsah 5" descr="Obsah obrázku mapa&#10;&#10;Popis byl vytvořen automaticky">
            <a:extLst>
              <a:ext uri="{FF2B5EF4-FFF2-40B4-BE49-F238E27FC236}">
                <a16:creationId xmlns:a16="http://schemas.microsoft.com/office/drawing/2014/main" id="{04CC3F7A-A41A-4E10-B2C8-BA62257D7CF4}"/>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092283"/>
            <a:ext cx="5181600" cy="3818021"/>
          </a:xfrm>
        </p:spPr>
      </p:pic>
    </p:spTree>
    <p:extLst>
      <p:ext uri="{BB962C8B-B14F-4D97-AF65-F5344CB8AC3E}">
        <p14:creationId xmlns:p14="http://schemas.microsoft.com/office/powerpoint/2010/main" val="308114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F9504-8F19-4B85-97C8-2493B1AD91FD}"/>
              </a:ext>
            </a:extLst>
          </p:cNvPr>
          <p:cNvSpPr txBox="1">
            <a:spLocks noGrp="1"/>
          </p:cNvSpPr>
          <p:nvPr>
            <p:ph type="title"/>
          </p:nvPr>
        </p:nvSpPr>
        <p:spPr/>
        <p:txBody>
          <a:bodyPr/>
          <a:lstStyle/>
          <a:p>
            <a:pPr lvl="0"/>
            <a:r>
              <a:rPr lang="cs-CZ"/>
              <a:t>Rumunští Němci</a:t>
            </a:r>
          </a:p>
        </p:txBody>
      </p:sp>
      <p:sp>
        <p:nvSpPr>
          <p:cNvPr id="3" name="Zástupný obsah 4">
            <a:extLst>
              <a:ext uri="{FF2B5EF4-FFF2-40B4-BE49-F238E27FC236}">
                <a16:creationId xmlns:a16="http://schemas.microsoft.com/office/drawing/2014/main" id="{D2D2FB8F-4183-460B-8222-12C730392D0A}"/>
              </a:ext>
            </a:extLst>
          </p:cNvPr>
          <p:cNvSpPr txBox="1">
            <a:spLocks noGrp="1"/>
          </p:cNvSpPr>
          <p:nvPr>
            <p:ph idx="1"/>
          </p:nvPr>
        </p:nvSpPr>
        <p:spPr/>
        <p:txBody>
          <a:bodyPr/>
          <a:lstStyle/>
          <a:p>
            <a:pPr lvl="0"/>
            <a:r>
              <a:rPr lang="cs-CZ" dirty="0"/>
              <a:t>Smlouvy z února </a:t>
            </a:r>
            <a:r>
              <a:rPr lang="de-DE" dirty="0"/>
              <a:t>1942 </a:t>
            </a:r>
            <a:r>
              <a:rPr lang="cs-CZ" dirty="0"/>
              <a:t>a května </a:t>
            </a:r>
            <a:r>
              <a:rPr lang="de-DE" dirty="0"/>
              <a:t>1943 </a:t>
            </a:r>
            <a:r>
              <a:rPr lang="cs-CZ" dirty="0"/>
              <a:t>zavazovaly rumunské Němce narukovat do Zbraní SS</a:t>
            </a:r>
            <a:r>
              <a:rPr lang="de-DE" dirty="0"/>
              <a:t>, </a:t>
            </a:r>
            <a:r>
              <a:rPr lang="cs-CZ" dirty="0"/>
              <a:t>pracovat v říši ve zbrojním průmyslu nebo v o</a:t>
            </a:r>
            <a:r>
              <a:rPr lang="de-DE" dirty="0" err="1"/>
              <a:t>rgani</a:t>
            </a:r>
            <a:r>
              <a:rPr lang="cs-CZ" dirty="0" err="1"/>
              <a:t>zaci</a:t>
            </a:r>
            <a:r>
              <a:rPr lang="cs-CZ" dirty="0"/>
              <a:t> </a:t>
            </a:r>
            <a:r>
              <a:rPr lang="de-DE" b="1" dirty="0"/>
              <a:t>Todt</a:t>
            </a:r>
            <a:r>
              <a:rPr lang="de-DE" dirty="0"/>
              <a:t>, </a:t>
            </a:r>
            <a:r>
              <a:rPr lang="cs-CZ" dirty="0"/>
              <a:t>pověřované vojenskými stavbami a dozorem na nad nuceně nasazenými a válečnými zajatci. </a:t>
            </a:r>
            <a:r>
              <a:rPr lang="de-DE" b="1" dirty="0"/>
              <a:t>15</a:t>
            </a:r>
            <a:r>
              <a:rPr lang="cs-CZ" b="1" dirty="0"/>
              <a:t>%</a:t>
            </a:r>
            <a:r>
              <a:rPr lang="de-DE" b="1" dirty="0"/>
              <a:t> </a:t>
            </a:r>
            <a:r>
              <a:rPr lang="cs-CZ" b="1" dirty="0"/>
              <a:t>německých Rumunů padlo na frontě. </a:t>
            </a:r>
          </a:p>
          <a:p>
            <a:pPr lvl="0"/>
            <a:r>
              <a:rPr lang="cs-CZ" dirty="0"/>
              <a:t>V letech 1946 až 1950 byli zbaveni volebního práva, jejich pole a usedlosti  byly vyvlastněny (v roce  1945 byli ze 77% sedláky). Po Stalinově smrti 1953 částečně vzati na milost. Ale jen do maďarského povstání 1956.</a:t>
            </a:r>
            <a:endParaRPr lang="de-DE" dirty="0"/>
          </a:p>
          <a:p>
            <a:pPr lvl="0"/>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FC94EF-D6A1-4AB0-B15B-C7D90D3142B9}"/>
              </a:ext>
            </a:extLst>
          </p:cNvPr>
          <p:cNvSpPr txBox="1">
            <a:spLocks noGrp="1"/>
          </p:cNvSpPr>
          <p:nvPr>
            <p:ph type="title"/>
          </p:nvPr>
        </p:nvSpPr>
        <p:spPr/>
        <p:txBody>
          <a:bodyPr/>
          <a:lstStyle/>
          <a:p>
            <a:pPr lvl="0"/>
            <a:r>
              <a:rPr lang="cs-CZ"/>
              <a:t>Deportace 1945</a:t>
            </a:r>
          </a:p>
        </p:txBody>
      </p:sp>
      <p:sp>
        <p:nvSpPr>
          <p:cNvPr id="3" name="Zástupný obsah 2">
            <a:extLst>
              <a:ext uri="{FF2B5EF4-FFF2-40B4-BE49-F238E27FC236}">
                <a16:creationId xmlns:a16="http://schemas.microsoft.com/office/drawing/2014/main" id="{D4CDB076-5108-43C5-8E30-7416C077B7B9}"/>
              </a:ext>
            </a:extLst>
          </p:cNvPr>
          <p:cNvSpPr txBox="1">
            <a:spLocks noGrp="1"/>
          </p:cNvSpPr>
          <p:nvPr>
            <p:ph idx="1"/>
          </p:nvPr>
        </p:nvSpPr>
        <p:spPr/>
        <p:txBody>
          <a:bodyPr/>
          <a:lstStyle/>
          <a:p>
            <a:pPr lvl="0"/>
            <a:r>
              <a:rPr lang="cs-CZ" dirty="0"/>
              <a:t>V lednu </a:t>
            </a:r>
            <a:r>
              <a:rPr lang="en-US" dirty="0"/>
              <a:t>1945 </a:t>
            </a:r>
            <a:r>
              <a:rPr lang="cs-CZ" dirty="0"/>
              <a:t>byli muži od </a:t>
            </a:r>
            <a:r>
              <a:rPr lang="en-US" b="1" dirty="0"/>
              <a:t>17 </a:t>
            </a:r>
            <a:r>
              <a:rPr lang="cs-CZ" b="1" dirty="0"/>
              <a:t>do</a:t>
            </a:r>
            <a:r>
              <a:rPr lang="en-US" b="1" dirty="0"/>
              <a:t> 45 </a:t>
            </a:r>
            <a:r>
              <a:rPr lang="cs-CZ" dirty="0"/>
              <a:t> a ženy </a:t>
            </a:r>
            <a:r>
              <a:rPr lang="cs-CZ" b="1" dirty="0"/>
              <a:t>od </a:t>
            </a:r>
            <a:r>
              <a:rPr lang="en-US" b="1" dirty="0"/>
              <a:t>18 </a:t>
            </a:r>
            <a:r>
              <a:rPr lang="cs-CZ" b="1" dirty="0"/>
              <a:t>do </a:t>
            </a:r>
            <a:r>
              <a:rPr lang="en-US" b="1" dirty="0"/>
              <a:t>30 </a:t>
            </a:r>
            <a:r>
              <a:rPr lang="cs-CZ" b="1" dirty="0"/>
              <a:t>let (celkem 70 000 až 80 000 rumunských Němců) deportování do pracovních táborů na Ukrajinu (na 5 let). I matka HM.</a:t>
            </a:r>
          </a:p>
          <a:p>
            <a:pPr lvl="0"/>
            <a:r>
              <a:rPr lang="cs-CZ" b="1" dirty="0"/>
              <a:t>Zhruba </a:t>
            </a:r>
            <a:r>
              <a:rPr lang="en-US" b="1" dirty="0"/>
              <a:t>15</a:t>
            </a:r>
            <a:r>
              <a:rPr lang="cs-CZ" b="1" dirty="0"/>
              <a:t>% katastrofální podmínky v lágrech nepřežilo, mnoho přeživších volilo vystěhování do N</a:t>
            </a:r>
            <a:r>
              <a:rPr lang="en-US" b="1" dirty="0"/>
              <a:t>DR</a:t>
            </a:r>
            <a:r>
              <a:rPr lang="cs-CZ" b="1" dirty="0"/>
              <a:t>, Spolkové republiky nebo do Rakouska</a:t>
            </a:r>
            <a:r>
              <a:rPr lang="en-US" dirty="0"/>
              <a:t>. </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20E1FF-F1DF-43FF-AB7F-58A9FEB191A0}"/>
              </a:ext>
            </a:extLst>
          </p:cNvPr>
          <p:cNvSpPr txBox="1">
            <a:spLocks noGrp="1"/>
          </p:cNvSpPr>
          <p:nvPr>
            <p:ph type="title"/>
          </p:nvPr>
        </p:nvSpPr>
        <p:spPr/>
        <p:txBody>
          <a:bodyPr/>
          <a:lstStyle/>
          <a:p>
            <a:pPr lvl="0"/>
            <a:r>
              <a:rPr lang="cs-CZ" sz="2800" b="1" dirty="0"/>
              <a:t>Hitlerem podporovaní rumunští Němci: </a:t>
            </a:r>
            <a:r>
              <a:rPr lang="en-US" sz="2800" b="1" dirty="0"/>
              <a:t>Heinrich </a:t>
            </a:r>
            <a:r>
              <a:rPr lang="en-US" sz="2800" b="1" dirty="0" err="1"/>
              <a:t>Zillich</a:t>
            </a:r>
            <a:r>
              <a:rPr lang="en-US" sz="2800" b="1" dirty="0"/>
              <a:t> </a:t>
            </a:r>
            <a:endParaRPr lang="cs-CZ" sz="2800" dirty="0"/>
          </a:p>
        </p:txBody>
      </p:sp>
      <p:sp>
        <p:nvSpPr>
          <p:cNvPr id="3" name="Zástupný obsah 4">
            <a:extLst>
              <a:ext uri="{FF2B5EF4-FFF2-40B4-BE49-F238E27FC236}">
                <a16:creationId xmlns:a16="http://schemas.microsoft.com/office/drawing/2014/main" id="{341BC2C0-F307-4A8E-B8E0-84C1BF4ECA7D}"/>
              </a:ext>
            </a:extLst>
          </p:cNvPr>
          <p:cNvSpPr txBox="1">
            <a:spLocks noGrp="1"/>
          </p:cNvSpPr>
          <p:nvPr>
            <p:ph idx="1"/>
          </p:nvPr>
        </p:nvSpPr>
        <p:spPr/>
        <p:txBody>
          <a:bodyPr>
            <a:normAutofit lnSpcReduction="10000"/>
          </a:bodyPr>
          <a:lstStyle/>
          <a:p>
            <a:pPr lvl="0"/>
            <a:r>
              <a:rPr lang="de-DE" dirty="0"/>
              <a:t>Nationalsozialistische Selbsthilfebewegung der Deutschen in Rumänien (NSDR)</a:t>
            </a:r>
            <a:r>
              <a:rPr lang="cs-CZ" dirty="0"/>
              <a:t>, po jejím zákazu </a:t>
            </a:r>
            <a:r>
              <a:rPr lang="de-DE" dirty="0"/>
              <a:t>1933 – </a:t>
            </a:r>
            <a:r>
              <a:rPr lang="cs-CZ" dirty="0"/>
              <a:t>nástupnickou organizaci </a:t>
            </a:r>
            <a:r>
              <a:rPr lang="de-DE" dirty="0"/>
              <a:t>Nationale Erneuerungsbewegung der Deutschen in Rumänien (NEDR)</a:t>
            </a:r>
            <a:r>
              <a:rPr lang="cs-CZ" dirty="0"/>
              <a:t>.</a:t>
            </a:r>
          </a:p>
          <a:p>
            <a:pPr lvl="0"/>
            <a:r>
              <a:rPr lang="cs-CZ" dirty="0"/>
              <a:t>Vývojový román </a:t>
            </a:r>
            <a:r>
              <a:rPr lang="en-US" b="1" i="1" dirty="0" err="1"/>
              <a:t>Zwischen</a:t>
            </a:r>
            <a:r>
              <a:rPr lang="en-US" b="1" i="1" dirty="0"/>
              <a:t> </a:t>
            </a:r>
            <a:r>
              <a:rPr lang="en-US" b="1" i="1" dirty="0" err="1"/>
              <a:t>Grenzen</a:t>
            </a:r>
            <a:r>
              <a:rPr lang="en-US" b="1" i="1" dirty="0"/>
              <a:t> und </a:t>
            </a:r>
            <a:r>
              <a:rPr lang="en-US" b="1" i="1" dirty="0" err="1"/>
              <a:t>Zeiten</a:t>
            </a:r>
            <a:r>
              <a:rPr lang="en-US" dirty="0"/>
              <a:t> (1936) </a:t>
            </a:r>
            <a:r>
              <a:rPr lang="cs-CZ" dirty="0"/>
              <a:t>vyznamenán na </a:t>
            </a:r>
            <a:r>
              <a:rPr lang="en-US" dirty="0"/>
              <a:t>7. </a:t>
            </a:r>
            <a:r>
              <a:rPr lang="cs-CZ" dirty="0"/>
              <a:t>berlínském týdnu spisovatelů a </a:t>
            </a:r>
            <a:r>
              <a:rPr lang="cs-CZ" dirty="0" err="1"/>
              <a:t>Zillich</a:t>
            </a:r>
            <a:r>
              <a:rPr lang="cs-CZ" dirty="0"/>
              <a:t> přijat </a:t>
            </a:r>
            <a:r>
              <a:rPr lang="en-US" dirty="0" err="1"/>
              <a:t>Hitlerem</a:t>
            </a:r>
            <a:r>
              <a:rPr lang="en-US" dirty="0"/>
              <a:t>. </a:t>
            </a:r>
            <a:r>
              <a:rPr lang="cs-CZ" dirty="0"/>
              <a:t>Od r. </a:t>
            </a:r>
            <a:r>
              <a:rPr lang="de-DE" dirty="0"/>
              <a:t>1936 </a:t>
            </a:r>
            <a:r>
              <a:rPr lang="cs-CZ" dirty="0"/>
              <a:t>žil u Mnichova (</a:t>
            </a:r>
            <a:r>
              <a:rPr lang="de-DE" dirty="0"/>
              <a:t>Starnberger See</a:t>
            </a:r>
            <a:r>
              <a:rPr lang="cs-CZ" dirty="0"/>
              <a:t>)</a:t>
            </a:r>
            <a:r>
              <a:rPr lang="de-DE" dirty="0"/>
              <a:t>. </a:t>
            </a:r>
            <a:r>
              <a:rPr lang="cs-CZ" dirty="0"/>
              <a:t> Za války důstojník, vydavatel frontových vydání (</a:t>
            </a:r>
            <a:r>
              <a:rPr lang="de-DE" dirty="0"/>
              <a:t>Feldpostausgaben deutscher Dichtung</a:t>
            </a:r>
            <a:r>
              <a:rPr lang="cs-CZ" dirty="0"/>
              <a:t>)</a:t>
            </a:r>
            <a:r>
              <a:rPr lang="de-DE" dirty="0"/>
              <a:t>.</a:t>
            </a:r>
            <a:endParaRPr lang="en-US" dirty="0"/>
          </a:p>
          <a:p>
            <a:pPr lvl="0"/>
            <a:r>
              <a:rPr lang="cs-CZ" dirty="0"/>
              <a:t>Knihy Heinricha </a:t>
            </a:r>
            <a:r>
              <a:rPr lang="cs-CZ" dirty="0" err="1"/>
              <a:t>Zillicha</a:t>
            </a:r>
            <a:r>
              <a:rPr lang="cs-CZ" dirty="0"/>
              <a:t> vycházely v nakladatelstvích </a:t>
            </a:r>
            <a:r>
              <a:rPr lang="de-DE" b="1" dirty="0"/>
              <a:t>Herbert</a:t>
            </a:r>
            <a:r>
              <a:rPr lang="cs-CZ" b="1" dirty="0"/>
              <a:t>a</a:t>
            </a:r>
            <a:r>
              <a:rPr lang="de-DE" b="1" dirty="0"/>
              <a:t> Fleissner</a:t>
            </a:r>
            <a:r>
              <a:rPr lang="cs-CZ" b="1" dirty="0"/>
              <a:t>a (</a:t>
            </a:r>
            <a:r>
              <a:rPr lang="de-DE" b="1" dirty="0"/>
              <a:t>Langen-</a:t>
            </a:r>
            <a:r>
              <a:rPr lang="de-DE" b="1" dirty="0" err="1"/>
              <a:t>Mülle</a:t>
            </a:r>
            <a:r>
              <a:rPr lang="cs-CZ" b="1" dirty="0"/>
              <a:t>r) </a:t>
            </a:r>
            <a:r>
              <a:rPr lang="cs-CZ" dirty="0"/>
              <a:t>a v nakl.</a:t>
            </a:r>
            <a:r>
              <a:rPr lang="cs-CZ" b="1" dirty="0"/>
              <a:t> </a:t>
            </a:r>
            <a:r>
              <a:rPr lang="de-DE" dirty="0"/>
              <a:t>Bertelsmann. </a:t>
            </a:r>
            <a:r>
              <a:rPr lang="de-DE" dirty="0" err="1"/>
              <a:t>Zillich</a:t>
            </a:r>
            <a:r>
              <a:rPr lang="de-DE" dirty="0"/>
              <a:t> </a:t>
            </a:r>
            <a:r>
              <a:rPr lang="cs-CZ" dirty="0"/>
              <a:t>byl od roku </a:t>
            </a:r>
            <a:r>
              <a:rPr lang="de-DE" dirty="0"/>
              <a:t>1952 </a:t>
            </a:r>
            <a:r>
              <a:rPr lang="cs-CZ" dirty="0"/>
              <a:t>mluvčím </a:t>
            </a:r>
            <a:r>
              <a:rPr lang="cs-CZ" dirty="0" err="1"/>
              <a:t>landsmanšaftu</a:t>
            </a:r>
            <a:r>
              <a:rPr lang="cs-CZ" dirty="0"/>
              <a:t>: </a:t>
            </a:r>
            <a:r>
              <a:rPr lang="de-DE" dirty="0"/>
              <a:t>Landsmannschaft der Siebenbürger Sachsen</a:t>
            </a:r>
            <a:r>
              <a:rPr lang="cs-CZ" dirty="0"/>
              <a:t> ve Spolkové republice.</a:t>
            </a:r>
          </a:p>
          <a:p>
            <a:pPr lvl="0"/>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4B2C47-73C6-454B-8849-AB12451B9AB7}"/>
              </a:ext>
            </a:extLst>
          </p:cNvPr>
          <p:cNvSpPr>
            <a:spLocks noGrp="1"/>
          </p:cNvSpPr>
          <p:nvPr>
            <p:ph type="title"/>
          </p:nvPr>
        </p:nvSpPr>
        <p:spPr/>
        <p:txBody>
          <a:bodyPr>
            <a:normAutofit/>
          </a:bodyPr>
          <a:lstStyle/>
          <a:p>
            <a:r>
              <a:rPr lang="cs-CZ" sz="3200" b="1" dirty="0"/>
              <a:t>Další Hitlerem podporovaný rumunský Němec: </a:t>
            </a:r>
            <a:r>
              <a:rPr lang="en-US" sz="3200" b="1" dirty="0"/>
              <a:t>Adolf </a:t>
            </a:r>
            <a:r>
              <a:rPr lang="en-US" sz="3200" b="1" dirty="0" err="1"/>
              <a:t>Meschendörfer</a:t>
            </a:r>
            <a:endParaRPr lang="cs-CZ" sz="3200" dirty="0"/>
          </a:p>
        </p:txBody>
      </p:sp>
      <p:sp>
        <p:nvSpPr>
          <p:cNvPr id="4" name="Zástupný obsah 3">
            <a:extLst>
              <a:ext uri="{FF2B5EF4-FFF2-40B4-BE49-F238E27FC236}">
                <a16:creationId xmlns:a16="http://schemas.microsoft.com/office/drawing/2014/main" id="{4784FCE2-62AA-4FB9-B6E4-E23615A5AE99}"/>
              </a:ext>
            </a:extLst>
          </p:cNvPr>
          <p:cNvSpPr>
            <a:spLocks noGrp="1"/>
          </p:cNvSpPr>
          <p:nvPr>
            <p:ph idx="1"/>
          </p:nvPr>
        </p:nvSpPr>
        <p:spPr/>
        <p:txBody>
          <a:bodyPr>
            <a:normAutofit/>
          </a:bodyPr>
          <a:lstStyle/>
          <a:p>
            <a:r>
              <a:rPr lang="cs-CZ" sz="2400" dirty="0">
                <a:latin typeface="+mj-lt"/>
              </a:rPr>
              <a:t>Jeho román z roku 1932 (Die </a:t>
            </a:r>
            <a:r>
              <a:rPr lang="cs-CZ" sz="2400" dirty="0" err="1">
                <a:latin typeface="+mj-lt"/>
              </a:rPr>
              <a:t>Stadt</a:t>
            </a:r>
            <a:r>
              <a:rPr lang="cs-CZ" sz="2400" dirty="0">
                <a:latin typeface="+mj-lt"/>
              </a:rPr>
              <a:t> </a:t>
            </a:r>
            <a:r>
              <a:rPr lang="cs-CZ" sz="2400" dirty="0" err="1">
                <a:latin typeface="+mj-lt"/>
              </a:rPr>
              <a:t>inm</a:t>
            </a:r>
            <a:r>
              <a:rPr lang="cs-CZ" sz="2400" dirty="0">
                <a:latin typeface="+mj-lt"/>
              </a:rPr>
              <a:t> Osten) a jeho vzpomínky </a:t>
            </a:r>
            <a:r>
              <a:rPr lang="de-DE" sz="2400" dirty="0">
                <a:latin typeface="+mj-lt"/>
              </a:rPr>
              <a:t>„Siebenbürgen, Land des Segens“ (1937) </a:t>
            </a:r>
            <a:r>
              <a:rPr lang="cs-CZ" sz="2400" dirty="0">
                <a:latin typeface="+mj-lt"/>
              </a:rPr>
              <a:t>mu zajistily prominentní postavení v třetí říši, 1</a:t>
            </a:r>
            <a:r>
              <a:rPr lang="de-DE" sz="2400" b="0" i="0" dirty="0">
                <a:solidFill>
                  <a:srgbClr val="333333"/>
                </a:solidFill>
                <a:effectLst/>
                <a:latin typeface="+mj-lt"/>
              </a:rPr>
              <a:t>936 </a:t>
            </a:r>
            <a:r>
              <a:rPr lang="cs-CZ" sz="2400" b="0" i="0" dirty="0">
                <a:solidFill>
                  <a:srgbClr val="333333"/>
                </a:solidFill>
                <a:effectLst/>
                <a:latin typeface="+mj-lt"/>
              </a:rPr>
              <a:t>čestný doktorát </a:t>
            </a:r>
            <a:r>
              <a:rPr lang="de-DE" sz="2400" b="0" i="0" dirty="0">
                <a:solidFill>
                  <a:srgbClr val="333333"/>
                </a:solidFill>
                <a:effectLst/>
                <a:latin typeface="+mj-lt"/>
              </a:rPr>
              <a:t>Universität Breslau</a:t>
            </a:r>
            <a:r>
              <a:rPr lang="cs-CZ" sz="2400" b="0" i="0" dirty="0">
                <a:solidFill>
                  <a:srgbClr val="333333"/>
                </a:solidFill>
                <a:effectLst/>
                <a:latin typeface="+mj-lt"/>
              </a:rPr>
              <a:t>. Román</a:t>
            </a:r>
            <a:r>
              <a:rPr lang="de-DE" sz="2400" b="0" i="0" dirty="0">
                <a:solidFill>
                  <a:srgbClr val="333333"/>
                </a:solidFill>
                <a:effectLst/>
                <a:latin typeface="+mj-lt"/>
              </a:rPr>
              <a:t> „Büffelbrunnen“ </a:t>
            </a:r>
            <a:r>
              <a:rPr lang="cs-CZ" sz="2400" b="0" i="0" dirty="0">
                <a:solidFill>
                  <a:srgbClr val="333333"/>
                </a:solidFill>
                <a:effectLst/>
                <a:latin typeface="+mj-lt"/>
              </a:rPr>
              <a:t> líčí přerod apolitického učitele v politika německé menšiny</a:t>
            </a:r>
            <a:r>
              <a:rPr lang="de-DE" sz="2400" b="0" i="0" dirty="0">
                <a:solidFill>
                  <a:srgbClr val="333333"/>
                </a:solidFill>
                <a:effectLst/>
                <a:latin typeface="+mj-lt"/>
              </a:rPr>
              <a:t> v </a:t>
            </a:r>
            <a:r>
              <a:rPr lang="de-DE" sz="2400" b="0" i="0" dirty="0" err="1">
                <a:solidFill>
                  <a:srgbClr val="333333"/>
                </a:solidFill>
                <a:effectLst/>
                <a:latin typeface="+mj-lt"/>
              </a:rPr>
              <a:t>Kronstadtu</a:t>
            </a:r>
            <a:r>
              <a:rPr lang="de-DE" sz="2400" b="0" i="0" dirty="0">
                <a:solidFill>
                  <a:srgbClr val="333333"/>
                </a:solidFill>
                <a:effectLst/>
                <a:latin typeface="+mj-lt"/>
              </a:rPr>
              <a:t>.</a:t>
            </a:r>
            <a:endParaRPr lang="cs-CZ" sz="2400" dirty="0">
              <a:latin typeface="+mj-lt"/>
            </a:endParaRPr>
          </a:p>
        </p:txBody>
      </p:sp>
      <p:pic>
        <p:nvPicPr>
          <p:cNvPr id="7" name="Zástupný obsah 6" descr="Obsah obrázku text, bílá tabule&#10;&#10;Popis byl vytvořen automaticky">
            <a:extLst>
              <a:ext uri="{FF2B5EF4-FFF2-40B4-BE49-F238E27FC236}">
                <a16:creationId xmlns:a16="http://schemas.microsoft.com/office/drawing/2014/main" id="{98D07F6C-21C4-4A1B-BC20-DAB76FDD3391}"/>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334250" y="2929731"/>
            <a:ext cx="2857500" cy="2143125"/>
          </a:xfrm>
        </p:spPr>
      </p:pic>
    </p:spTree>
    <p:extLst>
      <p:ext uri="{BB962C8B-B14F-4D97-AF65-F5344CB8AC3E}">
        <p14:creationId xmlns:p14="http://schemas.microsoft.com/office/powerpoint/2010/main" val="376317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E1F1D3-BDBB-47E5-BE76-AB32123EAA9B}"/>
              </a:ext>
            </a:extLst>
          </p:cNvPr>
          <p:cNvSpPr>
            <a:spLocks noGrp="1"/>
          </p:cNvSpPr>
          <p:nvPr>
            <p:ph type="title"/>
          </p:nvPr>
        </p:nvSpPr>
        <p:spPr/>
        <p:txBody>
          <a:bodyPr/>
          <a:lstStyle/>
          <a:p>
            <a:r>
              <a:rPr lang="cs-CZ" dirty="0" err="1"/>
              <a:t>Eginald</a:t>
            </a:r>
            <a:r>
              <a:rPr lang="cs-CZ" dirty="0"/>
              <a:t> </a:t>
            </a:r>
            <a:r>
              <a:rPr lang="cs-CZ" dirty="0" err="1"/>
              <a:t>Schlattner</a:t>
            </a:r>
            <a:r>
              <a:rPr lang="cs-CZ" dirty="0"/>
              <a:t> a Ota Filip</a:t>
            </a:r>
          </a:p>
        </p:txBody>
      </p:sp>
      <p:sp>
        <p:nvSpPr>
          <p:cNvPr id="3" name="Zástupný obsah 2">
            <a:extLst>
              <a:ext uri="{FF2B5EF4-FFF2-40B4-BE49-F238E27FC236}">
                <a16:creationId xmlns:a16="http://schemas.microsoft.com/office/drawing/2014/main" id="{20578D81-1772-45D6-8340-58685BED8A3F}"/>
              </a:ext>
            </a:extLst>
          </p:cNvPr>
          <p:cNvSpPr>
            <a:spLocks noGrp="1"/>
          </p:cNvSpPr>
          <p:nvPr>
            <p:ph idx="1"/>
          </p:nvPr>
        </p:nvSpPr>
        <p:spPr/>
        <p:txBody>
          <a:bodyPr/>
          <a:lstStyle/>
          <a:p>
            <a:r>
              <a:rPr lang="cs-CZ" dirty="0" err="1"/>
              <a:t>Schuld</a:t>
            </a:r>
            <a:r>
              <a:rPr lang="cs-CZ" dirty="0"/>
              <a:t> </a:t>
            </a:r>
            <a:r>
              <a:rPr lang="cs-CZ" dirty="0" err="1"/>
              <a:t>abtragen</a:t>
            </a:r>
            <a:r>
              <a:rPr lang="cs-CZ" dirty="0"/>
              <a:t>? </a:t>
            </a:r>
            <a:r>
              <a:rPr lang="cs-CZ" dirty="0" err="1"/>
              <a:t>Verrat</a:t>
            </a:r>
            <a:r>
              <a:rPr lang="cs-CZ" dirty="0"/>
              <a:t> </a:t>
            </a:r>
            <a:r>
              <a:rPr lang="cs-CZ" dirty="0" err="1"/>
              <a:t>und</a:t>
            </a:r>
            <a:r>
              <a:rPr lang="cs-CZ" dirty="0"/>
              <a:t> </a:t>
            </a:r>
            <a:r>
              <a:rPr lang="cs-CZ" dirty="0" err="1"/>
              <a:t>Selbstentlastung</a:t>
            </a:r>
            <a:r>
              <a:rPr lang="cs-CZ" dirty="0"/>
              <a:t> </a:t>
            </a:r>
            <a:r>
              <a:rPr lang="cs-CZ" dirty="0" err="1"/>
              <a:t>bei</a:t>
            </a:r>
            <a:r>
              <a:rPr lang="cs-CZ" dirty="0"/>
              <a:t> </a:t>
            </a:r>
            <a:r>
              <a:rPr lang="cs-CZ" dirty="0" err="1"/>
              <a:t>Eginald</a:t>
            </a:r>
            <a:r>
              <a:rPr lang="cs-CZ" dirty="0"/>
              <a:t> </a:t>
            </a:r>
            <a:r>
              <a:rPr lang="cs-CZ" dirty="0" err="1"/>
              <a:t>Schlattner</a:t>
            </a:r>
            <a:r>
              <a:rPr lang="cs-CZ" dirty="0"/>
              <a:t> </a:t>
            </a:r>
            <a:r>
              <a:rPr lang="cs-CZ" dirty="0" err="1"/>
              <a:t>und</a:t>
            </a:r>
            <a:r>
              <a:rPr lang="cs-CZ" dirty="0"/>
              <a:t> Ota Filip  (Lucie </a:t>
            </a:r>
            <a:r>
              <a:rPr lang="cs-CZ" dirty="0" err="1"/>
              <a:t>Nečesánková</a:t>
            </a:r>
            <a:r>
              <a:rPr lang="cs-CZ" dirty="0"/>
              <a:t>)</a:t>
            </a:r>
          </a:p>
          <a:p>
            <a:r>
              <a:rPr lang="cs-CZ" dirty="0"/>
              <a:t>Bakalářská práce, Masarykova univerzita, Filozofická fakulta, 2011</a:t>
            </a:r>
          </a:p>
        </p:txBody>
      </p:sp>
      <p:pic>
        <p:nvPicPr>
          <p:cNvPr id="6" name="Zástupný obsah 5">
            <a:extLst>
              <a:ext uri="{FF2B5EF4-FFF2-40B4-BE49-F238E27FC236}">
                <a16:creationId xmlns:a16="http://schemas.microsoft.com/office/drawing/2014/main" id="{C0D56F5B-8F56-4EAF-9599-00F092351FC1}"/>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405383" y="1825625"/>
            <a:ext cx="2715234" cy="4351338"/>
          </a:xfrm>
        </p:spPr>
      </p:pic>
    </p:spTree>
    <p:extLst>
      <p:ext uri="{BB962C8B-B14F-4D97-AF65-F5344CB8AC3E}">
        <p14:creationId xmlns:p14="http://schemas.microsoft.com/office/powerpoint/2010/main" val="119115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B1C220-1427-4D1E-A2BE-5E8C2DC952BC}"/>
              </a:ext>
            </a:extLst>
          </p:cNvPr>
          <p:cNvSpPr txBox="1">
            <a:spLocks noGrp="1"/>
          </p:cNvSpPr>
          <p:nvPr>
            <p:ph type="title"/>
          </p:nvPr>
        </p:nvSpPr>
        <p:spPr/>
        <p:txBody>
          <a:bodyPr/>
          <a:lstStyle/>
          <a:p>
            <a:pPr lvl="0"/>
            <a:r>
              <a:rPr lang="cs-CZ" dirty="0"/>
              <a:t>Plán přednášky</a:t>
            </a:r>
          </a:p>
        </p:txBody>
      </p:sp>
      <p:sp>
        <p:nvSpPr>
          <p:cNvPr id="3" name="Zástupný symbol pro obsah 2">
            <a:extLst>
              <a:ext uri="{FF2B5EF4-FFF2-40B4-BE49-F238E27FC236}">
                <a16:creationId xmlns:a16="http://schemas.microsoft.com/office/drawing/2014/main" id="{640D313E-10C4-445B-A5E0-ECFE085F6D67}"/>
              </a:ext>
            </a:extLst>
          </p:cNvPr>
          <p:cNvSpPr txBox="1">
            <a:spLocks noGrp="1"/>
          </p:cNvSpPr>
          <p:nvPr>
            <p:ph idx="1"/>
          </p:nvPr>
        </p:nvSpPr>
        <p:spPr/>
        <p:txBody>
          <a:bodyPr/>
          <a:lstStyle/>
          <a:p>
            <a:pPr lvl="0"/>
            <a:r>
              <a:rPr lang="cs-CZ" dirty="0" err="1"/>
              <a:t>Banát</a:t>
            </a:r>
            <a:r>
              <a:rPr lang="cs-CZ" dirty="0"/>
              <a:t> </a:t>
            </a:r>
            <a:r>
              <a:rPr lang="de-DE" dirty="0"/>
              <a:t>a </a:t>
            </a:r>
            <a:r>
              <a:rPr lang="de-DE" dirty="0" err="1"/>
              <a:t>Sedmihradsko</a:t>
            </a:r>
            <a:r>
              <a:rPr lang="de-DE" dirty="0"/>
              <a:t> /</a:t>
            </a:r>
            <a:r>
              <a:rPr lang="cs-CZ" dirty="0"/>
              <a:t> </a:t>
            </a:r>
            <a:r>
              <a:rPr lang="cs-CZ" dirty="0" err="1"/>
              <a:t>Siebenb</a:t>
            </a:r>
            <a:r>
              <a:rPr lang="de-DE" dirty="0"/>
              <a:t>ü</a:t>
            </a:r>
            <a:r>
              <a:rPr lang="cs-CZ" dirty="0" err="1"/>
              <a:t>rgen</a:t>
            </a:r>
            <a:endParaRPr lang="cs-CZ" dirty="0"/>
          </a:p>
          <a:p>
            <a:pPr lvl="0"/>
            <a:r>
              <a:rPr lang="cs-CZ" dirty="0"/>
              <a:t>historický kontext, německá menšina v Rumunsku</a:t>
            </a:r>
          </a:p>
          <a:p>
            <a:pPr lvl="0"/>
            <a:r>
              <a:rPr lang="cs-CZ" dirty="0"/>
              <a:t>Úspěch HM: exotika země za železnou oponou,  spojení angažovanosti a neotřelého vyjadřování</a:t>
            </a:r>
          </a:p>
          <a:p>
            <a:pPr lvl="0"/>
            <a:r>
              <a:rPr lang="cs-CZ" dirty="0"/>
              <a:t>preciznost metafor jako sebeobrana před </a:t>
            </a:r>
            <a:r>
              <a:rPr lang="cs-CZ" dirty="0" err="1"/>
              <a:t>literáckostí</a:t>
            </a:r>
            <a:endParaRPr lang="cs-CZ" dirty="0"/>
          </a:p>
          <a:p>
            <a:r>
              <a:rPr lang="cs-CZ" dirty="0"/>
              <a:t>teprve r</a:t>
            </a:r>
            <a:r>
              <a:rPr lang="de-DE" dirty="0" err="1"/>
              <a:t>epres</a:t>
            </a:r>
            <a:r>
              <a:rPr lang="cs-CZ" dirty="0"/>
              <a:t>e, pronásledování tajnou policií </a:t>
            </a:r>
            <a:r>
              <a:rPr lang="cs-CZ" dirty="0" err="1"/>
              <a:t>Securitate</a:t>
            </a:r>
            <a:r>
              <a:rPr lang="cs-CZ" dirty="0"/>
              <a:t> a lhostejnost spisovatelských kolegů, ji utvrdily v rozhodnutí psát o komunismu v Rumunsku (</a:t>
            </a:r>
            <a:r>
              <a:rPr lang="cs-CZ" i="1" dirty="0"/>
              <a:t>témata si nevybírám, téma si vybralo mě</a:t>
            </a:r>
            <a:r>
              <a:rPr lang="cs-CZ" dirty="0"/>
              <a:t>)</a:t>
            </a:r>
          </a:p>
          <a:p>
            <a:pPr lvl="0"/>
            <a:endParaRPr lang="cs-CZ" dirty="0"/>
          </a:p>
          <a:p>
            <a:pPr lvl="0"/>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A79C22-E46F-486D-9521-F6DCED1FFF19}"/>
              </a:ext>
            </a:extLst>
          </p:cNvPr>
          <p:cNvSpPr txBox="1">
            <a:spLocks noGrp="1"/>
          </p:cNvSpPr>
          <p:nvPr>
            <p:ph type="title"/>
          </p:nvPr>
        </p:nvSpPr>
        <p:spPr/>
        <p:txBody>
          <a:bodyPr/>
          <a:lstStyle/>
          <a:p>
            <a:pPr lvl="0"/>
            <a:r>
              <a:rPr lang="en-US" sz="3200" b="1" dirty="0" err="1"/>
              <a:t>Eginald</a:t>
            </a:r>
            <a:r>
              <a:rPr lang="en-US" sz="3200" b="1" dirty="0"/>
              <a:t> </a:t>
            </a:r>
            <a:r>
              <a:rPr lang="en-US" sz="3200" b="1" dirty="0" err="1"/>
              <a:t>Schlattner</a:t>
            </a:r>
            <a:r>
              <a:rPr lang="en-US" sz="3200" b="1" dirty="0"/>
              <a:t> </a:t>
            </a:r>
            <a:endParaRPr lang="cs-CZ" sz="3200" dirty="0"/>
          </a:p>
        </p:txBody>
      </p:sp>
      <p:sp>
        <p:nvSpPr>
          <p:cNvPr id="3" name="Zástupný obsah 2">
            <a:extLst>
              <a:ext uri="{FF2B5EF4-FFF2-40B4-BE49-F238E27FC236}">
                <a16:creationId xmlns:a16="http://schemas.microsoft.com/office/drawing/2014/main" id="{BDB4F61B-04CD-494B-99C6-72355ED003D5}"/>
              </a:ext>
            </a:extLst>
          </p:cNvPr>
          <p:cNvSpPr txBox="1">
            <a:spLocks noGrp="1"/>
          </p:cNvSpPr>
          <p:nvPr>
            <p:ph idx="1"/>
          </p:nvPr>
        </p:nvSpPr>
        <p:spPr/>
        <p:txBody>
          <a:bodyPr>
            <a:normAutofit/>
          </a:bodyPr>
          <a:lstStyle/>
          <a:p>
            <a:pPr marL="0" lvl="0" indent="0">
              <a:lnSpc>
                <a:spcPct val="80000"/>
              </a:lnSpc>
              <a:buNone/>
            </a:pPr>
            <a:r>
              <a:rPr lang="cs-CZ" dirty="0"/>
              <a:t>Čestný </a:t>
            </a:r>
            <a:r>
              <a:rPr lang="cs-CZ" dirty="0" err="1"/>
              <a:t>diktorat</a:t>
            </a:r>
            <a:r>
              <a:rPr lang="cs-CZ" dirty="0"/>
              <a:t> </a:t>
            </a:r>
            <a:r>
              <a:rPr lang="cs-CZ" dirty="0" err="1"/>
              <a:t>Babeș-Bolyai-Universität</a:t>
            </a:r>
            <a:r>
              <a:rPr lang="cs-CZ" dirty="0"/>
              <a:t> </a:t>
            </a:r>
            <a:r>
              <a:rPr lang="cs-CZ" dirty="0" err="1"/>
              <a:t>Klausenburg</a:t>
            </a:r>
            <a:r>
              <a:rPr lang="cs-CZ" dirty="0"/>
              <a:t>/</a:t>
            </a:r>
            <a:r>
              <a:rPr lang="cs-CZ" dirty="0" err="1"/>
              <a:t>Cluj-Napoca</a:t>
            </a:r>
            <a:r>
              <a:rPr lang="cs-CZ" dirty="0"/>
              <a:t> (UBB)</a:t>
            </a:r>
            <a:r>
              <a:rPr lang="de-DE" dirty="0"/>
              <a:t> 2018</a:t>
            </a:r>
            <a:r>
              <a:rPr lang="cs-CZ" dirty="0"/>
              <a:t> (jako představitel ekumenických tendencí)</a:t>
            </a:r>
          </a:p>
          <a:p>
            <a:pPr marL="0" lvl="0" indent="0">
              <a:lnSpc>
                <a:spcPct val="80000"/>
              </a:lnSpc>
              <a:buNone/>
            </a:pPr>
            <a:r>
              <a:rPr lang="de-DE" dirty="0"/>
              <a:t>1957 </a:t>
            </a:r>
            <a:r>
              <a:rPr lang="cs-CZ" dirty="0"/>
              <a:t>byl </a:t>
            </a:r>
            <a:r>
              <a:rPr lang="de-DE" dirty="0"/>
              <a:t>Schlattner </a:t>
            </a:r>
            <a:r>
              <a:rPr lang="cs-CZ" dirty="0"/>
              <a:t>zatčen a </a:t>
            </a:r>
            <a:r>
              <a:rPr lang="de-DE" dirty="0"/>
              <a:t>1959 </a:t>
            </a:r>
            <a:r>
              <a:rPr lang="cs-CZ" dirty="0"/>
              <a:t>kvůli </a:t>
            </a:r>
            <a:r>
              <a:rPr lang="de-DE" dirty="0"/>
              <a:t>„</a:t>
            </a:r>
            <a:r>
              <a:rPr lang="cs-CZ" dirty="0"/>
              <a:t>zanedbání udání kvůli velezradě</a:t>
            </a:r>
            <a:r>
              <a:rPr lang="de-DE" dirty="0"/>
              <a:t> “</a:t>
            </a:r>
            <a:r>
              <a:rPr lang="cs-CZ" dirty="0"/>
              <a:t> odsouzen. Po věznění (přesněji vyšetřovací vazbě) vystudoval teologii a byl </a:t>
            </a:r>
            <a:r>
              <a:rPr lang="de-DE" dirty="0" err="1"/>
              <a:t>evangeli</a:t>
            </a:r>
            <a:r>
              <a:rPr lang="cs-CZ" dirty="0" err="1"/>
              <a:t>ckým</a:t>
            </a:r>
            <a:r>
              <a:rPr lang="cs-CZ" dirty="0"/>
              <a:t> farářem v </a:t>
            </a:r>
            <a:r>
              <a:rPr lang="de-DE" dirty="0" err="1"/>
              <a:t>Rothberg</a:t>
            </a:r>
            <a:r>
              <a:rPr lang="cs-CZ" dirty="0"/>
              <a:t>u</a:t>
            </a:r>
            <a:r>
              <a:rPr lang="de-DE" dirty="0"/>
              <a:t> (</a:t>
            </a:r>
            <a:r>
              <a:rPr lang="de-DE" dirty="0" err="1"/>
              <a:t>Roşia</a:t>
            </a:r>
            <a:r>
              <a:rPr lang="de-DE" dirty="0"/>
              <a:t>) </a:t>
            </a:r>
            <a:r>
              <a:rPr lang="cs-CZ" dirty="0"/>
              <a:t>u </a:t>
            </a:r>
            <a:r>
              <a:rPr lang="de-DE" dirty="0"/>
              <a:t>Hermannstadt</a:t>
            </a:r>
            <a:r>
              <a:rPr lang="cs-CZ" dirty="0"/>
              <a:t>u</a:t>
            </a:r>
            <a:r>
              <a:rPr lang="de-DE" dirty="0"/>
              <a:t> (Sibiu) </a:t>
            </a:r>
            <a:r>
              <a:rPr lang="cs-CZ" dirty="0"/>
              <a:t>a vězeňským kaplanem v </a:t>
            </a:r>
            <a:r>
              <a:rPr lang="de-DE" dirty="0" err="1"/>
              <a:t>Gherl</a:t>
            </a:r>
            <a:r>
              <a:rPr lang="cs-CZ" dirty="0"/>
              <a:t>e</a:t>
            </a:r>
            <a:r>
              <a:rPr lang="de-DE" dirty="0"/>
              <a:t>. </a:t>
            </a:r>
            <a:r>
              <a:rPr lang="cs-CZ" dirty="0"/>
              <a:t>Po vydání autobiografického románu </a:t>
            </a:r>
            <a:r>
              <a:rPr lang="de-DE" b="1" dirty="0"/>
              <a:t>„Rote Handschuhe“ (2000)</a:t>
            </a:r>
            <a:r>
              <a:rPr lang="de-DE" dirty="0"/>
              <a:t>, </a:t>
            </a:r>
            <a:r>
              <a:rPr lang="cs-CZ" dirty="0"/>
              <a:t>kde líčí svůj pobyt ve vyšetřovací vazbě </a:t>
            </a:r>
            <a:r>
              <a:rPr lang="de-DE" dirty="0"/>
              <a:t>Securitate</a:t>
            </a:r>
            <a:r>
              <a:rPr lang="cs-CZ" dirty="0"/>
              <a:t>, byl kolegy, kteří byli na základě jeho výpovědi odsouzení v vysokým trestům, osočován ze zkreslování podmínek vazby. </a:t>
            </a:r>
            <a:r>
              <a:rPr lang="de-DE" dirty="0"/>
              <a:t>Wolf von </a:t>
            </a:r>
            <a:r>
              <a:rPr lang="de-DE" dirty="0" err="1"/>
              <a:t>Aichelburg</a:t>
            </a:r>
            <a:r>
              <a:rPr lang="de-DE" dirty="0"/>
              <a:t> </a:t>
            </a:r>
            <a:r>
              <a:rPr lang="cs-CZ" dirty="0"/>
              <a:t>a </a:t>
            </a:r>
            <a:r>
              <a:rPr lang="de-DE" dirty="0"/>
              <a:t>Hans </a:t>
            </a:r>
            <a:r>
              <a:rPr lang="de-DE" dirty="0" err="1"/>
              <a:t>Bergel</a:t>
            </a:r>
            <a:r>
              <a:rPr lang="cs-CZ" dirty="0"/>
              <a:t> zdaleka nevzbudili svými díly takový zájem jako </a:t>
            </a:r>
            <a:r>
              <a:rPr lang="cs-CZ" dirty="0" err="1"/>
              <a:t>Schlattnerův</a:t>
            </a:r>
            <a:r>
              <a:rPr lang="cs-CZ" dirty="0"/>
              <a:t> román z nakladatelství </a:t>
            </a:r>
            <a:r>
              <a:rPr lang="cs-CZ" dirty="0" err="1"/>
              <a:t>Zsolnay</a:t>
            </a:r>
            <a:r>
              <a:rPr lang="cs-CZ" dirty="0"/>
              <a:t>.</a:t>
            </a:r>
          </a:p>
          <a:p>
            <a:pPr marL="0" lvl="0" indent="0">
              <a:lnSpc>
                <a:spcPct val="80000"/>
              </a:lnSpc>
              <a:buNone/>
            </a:pP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523E5F-59AC-4E4E-B45A-236D5CE4FD65}"/>
              </a:ext>
            </a:extLst>
          </p:cNvPr>
          <p:cNvSpPr txBox="1">
            <a:spLocks noGrp="1"/>
          </p:cNvSpPr>
          <p:nvPr>
            <p:ph type="title"/>
          </p:nvPr>
        </p:nvSpPr>
        <p:spPr/>
        <p:txBody>
          <a:bodyPr>
            <a:normAutofit/>
          </a:bodyPr>
          <a:lstStyle/>
          <a:p>
            <a:pPr lvl="0"/>
            <a:r>
              <a:rPr lang="cs-CZ" sz="3200" dirty="0"/>
              <a:t>Vystěhování v době sílících komunistických represí od 70. let</a:t>
            </a:r>
          </a:p>
        </p:txBody>
      </p:sp>
      <p:sp>
        <p:nvSpPr>
          <p:cNvPr id="3" name="Zástupný obsah 2">
            <a:extLst>
              <a:ext uri="{FF2B5EF4-FFF2-40B4-BE49-F238E27FC236}">
                <a16:creationId xmlns:a16="http://schemas.microsoft.com/office/drawing/2014/main" id="{F35986E0-4041-4281-A8EE-E55997CA9BEC}"/>
              </a:ext>
            </a:extLst>
          </p:cNvPr>
          <p:cNvSpPr txBox="1">
            <a:spLocks noGrp="1"/>
          </p:cNvSpPr>
          <p:nvPr>
            <p:ph idx="1"/>
          </p:nvPr>
        </p:nvSpPr>
        <p:spPr/>
        <p:txBody>
          <a:bodyPr>
            <a:normAutofit/>
          </a:bodyPr>
          <a:lstStyle/>
          <a:p>
            <a:pPr lvl="0"/>
            <a:r>
              <a:rPr lang="cs-CZ" sz="3200" dirty="0"/>
              <a:t>V letech</a:t>
            </a:r>
            <a:r>
              <a:rPr lang="de-DE" sz="3200" dirty="0"/>
              <a:t> 1973 </a:t>
            </a:r>
            <a:r>
              <a:rPr lang="cs-CZ" sz="3200" dirty="0"/>
              <a:t>až </a:t>
            </a:r>
            <a:r>
              <a:rPr lang="de-DE" sz="3200" dirty="0"/>
              <a:t>1977 </a:t>
            </a:r>
            <a:r>
              <a:rPr lang="cs-CZ" sz="3200" dirty="0"/>
              <a:t>ročně odcházelo zhruba </a:t>
            </a:r>
            <a:r>
              <a:rPr lang="de-DE" sz="3200" dirty="0"/>
              <a:t>7200 </a:t>
            </a:r>
            <a:r>
              <a:rPr lang="cs-CZ" sz="3200" dirty="0"/>
              <a:t>osob.</a:t>
            </a:r>
            <a:r>
              <a:rPr lang="de-DE" sz="3200" dirty="0"/>
              <a:t> 1978 </a:t>
            </a:r>
            <a:r>
              <a:rPr lang="cs-CZ" sz="3200" dirty="0"/>
              <a:t>se kancléř </a:t>
            </a:r>
            <a:r>
              <a:rPr lang="de-DE" sz="3200" dirty="0"/>
              <a:t>Helmut Schmidt </a:t>
            </a:r>
            <a:r>
              <a:rPr lang="cs-CZ" sz="3200" dirty="0"/>
              <a:t>dohodl s </a:t>
            </a:r>
            <a:r>
              <a:rPr lang="de-DE" sz="3200" dirty="0"/>
              <a:t>Nicolae</a:t>
            </a:r>
            <a:r>
              <a:rPr lang="cs-CZ" sz="3200" dirty="0"/>
              <a:t>m</a:t>
            </a:r>
            <a:r>
              <a:rPr lang="de-DE" sz="3200" dirty="0"/>
              <a:t> </a:t>
            </a:r>
            <a:r>
              <a:rPr lang="de-DE" sz="3200" dirty="0" err="1"/>
              <a:t>Ceauşescu</a:t>
            </a:r>
            <a:r>
              <a:rPr lang="cs-CZ" sz="3200" dirty="0" err="1"/>
              <a:t>em</a:t>
            </a:r>
            <a:r>
              <a:rPr lang="de-DE" sz="3200" dirty="0"/>
              <a:t> </a:t>
            </a:r>
            <a:r>
              <a:rPr lang="cs-CZ" sz="3200" dirty="0"/>
              <a:t>na roční kvótě </a:t>
            </a:r>
            <a:r>
              <a:rPr lang="de-DE" sz="3200" dirty="0"/>
              <a:t>12000 </a:t>
            </a:r>
            <a:r>
              <a:rPr lang="cs-CZ" sz="3200" dirty="0"/>
              <a:t>až </a:t>
            </a:r>
            <a:r>
              <a:rPr lang="de-DE" sz="3200" dirty="0"/>
              <a:t>16000 </a:t>
            </a:r>
            <a:r>
              <a:rPr lang="cs-CZ" sz="3200" dirty="0"/>
              <a:t>německých Rumunů, kteří se vystěhovali do Spolkové republiky. Za každého z nich zaplatilo Německo </a:t>
            </a:r>
            <a:r>
              <a:rPr lang="de-DE" sz="3200" dirty="0"/>
              <a:t>5000 DM </a:t>
            </a:r>
            <a:r>
              <a:rPr lang="cs-CZ" sz="3200" dirty="0"/>
              <a:t>(v roce </a:t>
            </a:r>
            <a:r>
              <a:rPr lang="de-DE" sz="3200" dirty="0"/>
              <a:t>1978</a:t>
            </a:r>
            <a:r>
              <a:rPr lang="cs-CZ" sz="3200" dirty="0"/>
              <a:t>), později </a:t>
            </a:r>
            <a:r>
              <a:rPr lang="de-DE" sz="3200" dirty="0"/>
              <a:t>7800 DM </a:t>
            </a:r>
            <a:r>
              <a:rPr lang="cs-CZ" sz="3200" dirty="0"/>
              <a:t>(v roce 1989)</a:t>
            </a:r>
            <a:r>
              <a:rPr lang="de-DE" sz="3200" dirty="0"/>
              <a:t>.</a:t>
            </a:r>
            <a:endParaRPr lang="cs-CZ"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FF310D-5D1A-4B73-8083-BD3736379E51}"/>
              </a:ext>
            </a:extLst>
          </p:cNvPr>
          <p:cNvSpPr txBox="1">
            <a:spLocks noGrp="1"/>
          </p:cNvSpPr>
          <p:nvPr>
            <p:ph type="title"/>
          </p:nvPr>
        </p:nvSpPr>
        <p:spPr/>
        <p:txBody>
          <a:bodyPr/>
          <a:lstStyle/>
          <a:p>
            <a:pPr lvl="0"/>
            <a:r>
              <a:rPr lang="cs-CZ" sz="2800" dirty="0"/>
              <a:t>Exodus</a:t>
            </a:r>
          </a:p>
        </p:txBody>
      </p:sp>
      <p:sp>
        <p:nvSpPr>
          <p:cNvPr id="3" name="Zástupný obsah 3">
            <a:extLst>
              <a:ext uri="{FF2B5EF4-FFF2-40B4-BE49-F238E27FC236}">
                <a16:creationId xmlns:a16="http://schemas.microsoft.com/office/drawing/2014/main" id="{4AB29AE0-1EBB-441D-92E8-8DACB9371083}"/>
              </a:ext>
            </a:extLst>
          </p:cNvPr>
          <p:cNvSpPr txBox="1">
            <a:spLocks noGrp="1"/>
          </p:cNvSpPr>
          <p:nvPr>
            <p:ph idx="1"/>
          </p:nvPr>
        </p:nvSpPr>
        <p:spPr/>
        <p:txBody>
          <a:bodyPr>
            <a:normAutofit/>
          </a:bodyPr>
          <a:lstStyle/>
          <a:p>
            <a:pPr lvl="0">
              <a:lnSpc>
                <a:spcPct val="80000"/>
              </a:lnSpc>
            </a:pPr>
            <a:r>
              <a:rPr lang="cs-CZ" dirty="0"/>
              <a:t>R. </a:t>
            </a:r>
            <a:r>
              <a:rPr lang="de-DE" dirty="0"/>
              <a:t>2012 </a:t>
            </a:r>
            <a:r>
              <a:rPr lang="cs-CZ" dirty="0"/>
              <a:t>zůstalo v Rumunsku už jen </a:t>
            </a:r>
            <a:r>
              <a:rPr lang="de-DE" dirty="0"/>
              <a:t>36.000 </a:t>
            </a:r>
            <a:r>
              <a:rPr lang="cs-CZ" dirty="0"/>
              <a:t>občanů hlásících se k německému původu</a:t>
            </a:r>
            <a:r>
              <a:rPr lang="de-DE" dirty="0"/>
              <a:t>.</a:t>
            </a:r>
            <a:endParaRPr lang="cs-CZ" dirty="0"/>
          </a:p>
          <a:p>
            <a:pPr lvl="0">
              <a:lnSpc>
                <a:spcPct val="80000"/>
              </a:lnSpc>
            </a:pPr>
            <a:r>
              <a:rPr lang="de-DE" dirty="0"/>
              <a:t>Roland Kirsch </a:t>
            </a:r>
            <a:r>
              <a:rPr lang="cs-CZ" dirty="0"/>
              <a:t>(nar. 1960) byl v květnu </a:t>
            </a:r>
            <a:r>
              <a:rPr lang="de-DE" dirty="0"/>
              <a:t>1989 </a:t>
            </a:r>
            <a:r>
              <a:rPr lang="cs-CZ" dirty="0"/>
              <a:t>nalezen oběšený ve svém t</a:t>
            </a:r>
            <a:r>
              <a:rPr lang="de-DE" dirty="0" err="1"/>
              <a:t>eme</a:t>
            </a:r>
            <a:r>
              <a:rPr lang="cs-CZ" dirty="0" err="1"/>
              <a:t>švárském</a:t>
            </a:r>
            <a:r>
              <a:rPr lang="cs-CZ" dirty="0"/>
              <a:t> bytě.</a:t>
            </a:r>
            <a:r>
              <a:rPr lang="de-DE" dirty="0"/>
              <a:t> </a:t>
            </a:r>
            <a:r>
              <a:rPr lang="cs-CZ" dirty="0"/>
              <a:t>V roce 1996 vydal manžel Herty M</a:t>
            </a:r>
            <a:r>
              <a:rPr lang="de-DE" dirty="0"/>
              <a:t>ü</a:t>
            </a:r>
            <a:r>
              <a:rPr lang="cs-CZ" dirty="0" err="1"/>
              <a:t>llerové</a:t>
            </a:r>
            <a:r>
              <a:rPr lang="cs-CZ" dirty="0"/>
              <a:t> </a:t>
            </a:r>
            <a:r>
              <a:rPr lang="de-DE" dirty="0"/>
              <a:t> Richard Wagner </a:t>
            </a:r>
            <a:r>
              <a:rPr lang="de-DE" dirty="0" err="1"/>
              <a:t>jeho</a:t>
            </a:r>
            <a:r>
              <a:rPr lang="de-DE" dirty="0"/>
              <a:t> </a:t>
            </a:r>
            <a:r>
              <a:rPr lang="de-DE" dirty="0" err="1"/>
              <a:t>knihu</a:t>
            </a:r>
            <a:r>
              <a:rPr lang="de-DE" dirty="0"/>
              <a:t> </a:t>
            </a:r>
            <a:r>
              <a:rPr lang="de-DE" i="1" dirty="0"/>
              <a:t>Der Traum der Mondkatze.</a:t>
            </a:r>
            <a:endParaRPr lang="cs-CZ" dirty="0"/>
          </a:p>
        </p:txBody>
      </p:sp>
      <p:pic>
        <p:nvPicPr>
          <p:cNvPr id="4" name="Zástupný obsah 6">
            <a:extLst>
              <a:ext uri="{FF2B5EF4-FFF2-40B4-BE49-F238E27FC236}">
                <a16:creationId xmlns:a16="http://schemas.microsoft.com/office/drawing/2014/main" id="{369529AD-4F0E-4989-AB28-6F29B1ACE1A1}"/>
              </a:ext>
            </a:extLst>
          </p:cNvPr>
          <p:cNvPicPr>
            <a:picLocks noGrp="1" noChangeAspect="1"/>
          </p:cNvPicPr>
          <p:nvPr>
            <p:ph idx="2"/>
          </p:nvPr>
        </p:nvPicPr>
        <p:blipFill>
          <a:blip r:embed="rId2"/>
          <a:stretch>
            <a:fillRect/>
          </a:stretch>
        </p:blipFill>
        <p:spPr>
          <a:xfrm>
            <a:off x="6385561" y="1524000"/>
            <a:ext cx="3916680" cy="447877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7AF83-3230-45BA-A51D-E5DCBF98BB99}"/>
              </a:ext>
            </a:extLst>
          </p:cNvPr>
          <p:cNvSpPr>
            <a:spLocks noGrp="1"/>
          </p:cNvSpPr>
          <p:nvPr>
            <p:ph type="title"/>
          </p:nvPr>
        </p:nvSpPr>
        <p:spPr/>
        <p:txBody>
          <a:bodyPr/>
          <a:lstStyle/>
          <a:p>
            <a:r>
              <a:rPr lang="cs-CZ" dirty="0" err="1"/>
              <a:t>Aktionsgruppe</a:t>
            </a:r>
            <a:r>
              <a:rPr lang="cs-CZ" dirty="0"/>
              <a:t> </a:t>
            </a:r>
            <a:r>
              <a:rPr lang="cs-CZ" dirty="0" err="1"/>
              <a:t>Banat</a:t>
            </a:r>
            <a:endParaRPr lang="cs-CZ" dirty="0"/>
          </a:p>
        </p:txBody>
      </p:sp>
      <p:sp>
        <p:nvSpPr>
          <p:cNvPr id="3" name="Zástupný obsah 2">
            <a:extLst>
              <a:ext uri="{FF2B5EF4-FFF2-40B4-BE49-F238E27FC236}">
                <a16:creationId xmlns:a16="http://schemas.microsoft.com/office/drawing/2014/main" id="{12BDE5A1-D997-4C43-8184-FF717BD72750}"/>
              </a:ext>
            </a:extLst>
          </p:cNvPr>
          <p:cNvSpPr>
            <a:spLocks noGrp="1"/>
          </p:cNvSpPr>
          <p:nvPr>
            <p:ph idx="1"/>
          </p:nvPr>
        </p:nvSpPr>
        <p:spPr/>
        <p:txBody>
          <a:bodyPr>
            <a:normAutofit lnSpcReduction="10000"/>
          </a:bodyPr>
          <a:lstStyle/>
          <a:p>
            <a:r>
              <a:rPr lang="de-DE" dirty="0" err="1"/>
              <a:t>Jedno</a:t>
            </a:r>
            <a:r>
              <a:rPr lang="de-DE" dirty="0"/>
              <a:t> z </a:t>
            </a:r>
            <a:r>
              <a:rPr lang="de-DE" dirty="0" err="1"/>
              <a:t>témat</a:t>
            </a:r>
            <a:r>
              <a:rPr lang="de-DE" dirty="0"/>
              <a:t>: </a:t>
            </a:r>
            <a:r>
              <a:rPr lang="de-DE" dirty="0" err="1"/>
              <a:t>stopy</a:t>
            </a:r>
            <a:r>
              <a:rPr lang="de-DE" dirty="0"/>
              <a:t> </a:t>
            </a:r>
            <a:r>
              <a:rPr lang="de-DE" dirty="0" err="1"/>
              <a:t>nacion</a:t>
            </a:r>
            <a:r>
              <a:rPr lang="cs-CZ" dirty="0"/>
              <a:t>á</a:t>
            </a:r>
            <a:r>
              <a:rPr lang="de-DE" dirty="0" err="1"/>
              <a:t>ln</a:t>
            </a:r>
            <a:r>
              <a:rPr lang="cs-CZ" dirty="0"/>
              <a:t>ě</a:t>
            </a:r>
            <a:r>
              <a:rPr lang="de-DE" dirty="0"/>
              <a:t> </a:t>
            </a:r>
            <a:r>
              <a:rPr lang="de-DE" dirty="0" err="1"/>
              <a:t>socialistick</a:t>
            </a:r>
            <a:r>
              <a:rPr lang="cs-CZ" dirty="0"/>
              <a:t>é</a:t>
            </a:r>
            <a:r>
              <a:rPr lang="de-DE" dirty="0"/>
              <a:t>ho </a:t>
            </a:r>
            <a:r>
              <a:rPr lang="de-DE" dirty="0" err="1"/>
              <a:t>my</a:t>
            </a:r>
            <a:r>
              <a:rPr lang="cs-CZ" dirty="0"/>
              <a:t>š</a:t>
            </a:r>
            <a:r>
              <a:rPr lang="de-DE" dirty="0"/>
              <a:t>l</a:t>
            </a:r>
            <a:r>
              <a:rPr lang="cs-CZ" dirty="0" err="1"/>
              <a:t>ení</a:t>
            </a:r>
            <a:r>
              <a:rPr lang="cs-CZ" dirty="0"/>
              <a:t> v m</a:t>
            </a:r>
            <a:r>
              <a:rPr lang="de-DE" dirty="0" err="1"/>
              <a:t>entalit</a:t>
            </a:r>
            <a:r>
              <a:rPr lang="cs-CZ" dirty="0"/>
              <a:t>ě</a:t>
            </a:r>
            <a:r>
              <a:rPr lang="de-DE" dirty="0"/>
              <a:t> </a:t>
            </a:r>
            <a:r>
              <a:rPr lang="cs-CZ" dirty="0"/>
              <a:t>generace jejich rodičů.</a:t>
            </a:r>
          </a:p>
          <a:p>
            <a:r>
              <a:rPr lang="cs-CZ" dirty="0"/>
              <a:t>Debut HM </a:t>
            </a:r>
            <a:r>
              <a:rPr lang="de-DE" b="1" i="1" dirty="0"/>
              <a:t>Niederungen</a:t>
            </a:r>
            <a:r>
              <a:rPr lang="de-DE" dirty="0"/>
              <a:t>, 1982,</a:t>
            </a:r>
            <a:r>
              <a:rPr lang="cs-CZ" dirty="0"/>
              <a:t> jí přinesl pochvalné kritiky v Rumunsku a když vyšel </a:t>
            </a:r>
            <a:r>
              <a:rPr lang="de-DE" dirty="0"/>
              <a:t>1984 </a:t>
            </a:r>
            <a:r>
              <a:rPr lang="cs-CZ" dirty="0"/>
              <a:t>v nakladatelství </a:t>
            </a:r>
            <a:r>
              <a:rPr lang="de-DE" dirty="0"/>
              <a:t>Rotbuch Verlag </a:t>
            </a:r>
            <a:r>
              <a:rPr lang="cs-CZ" dirty="0"/>
              <a:t>v Západním B</a:t>
            </a:r>
            <a:r>
              <a:rPr lang="de-DE" dirty="0" err="1"/>
              <a:t>erl</a:t>
            </a:r>
            <a:r>
              <a:rPr lang="cs-CZ" dirty="0"/>
              <a:t>í</a:t>
            </a:r>
            <a:r>
              <a:rPr lang="de-DE" dirty="0"/>
              <a:t>n</a:t>
            </a:r>
            <a:r>
              <a:rPr lang="cs-CZ" dirty="0"/>
              <a:t>ě,</a:t>
            </a:r>
            <a:r>
              <a:rPr lang="de-DE" dirty="0"/>
              <a:t> </a:t>
            </a:r>
            <a:r>
              <a:rPr lang="cs-CZ" dirty="0"/>
              <a:t>psal o knize </a:t>
            </a:r>
            <a:r>
              <a:rPr lang="de-DE" dirty="0"/>
              <a:t>Der Spiegel, Frankfurter Allgemeine Zeitung, Süddeutsche Zeitung</a:t>
            </a:r>
            <a:r>
              <a:rPr lang="cs-CZ" dirty="0"/>
              <a:t>.</a:t>
            </a:r>
          </a:p>
        </p:txBody>
      </p:sp>
      <p:pic>
        <p:nvPicPr>
          <p:cNvPr id="6" name="Zástupný obsah 5">
            <a:extLst>
              <a:ext uri="{FF2B5EF4-FFF2-40B4-BE49-F238E27FC236}">
                <a16:creationId xmlns:a16="http://schemas.microsoft.com/office/drawing/2014/main" id="{AFC68E1E-94E8-4922-BD11-86BEB9F8B9FF}"/>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034842"/>
            <a:ext cx="5181600" cy="3932903"/>
          </a:xfrm>
        </p:spPr>
      </p:pic>
    </p:spTree>
    <p:extLst>
      <p:ext uri="{BB962C8B-B14F-4D97-AF65-F5344CB8AC3E}">
        <p14:creationId xmlns:p14="http://schemas.microsoft.com/office/powerpoint/2010/main" val="1520201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Nadpis 6">
            <a:extLst>
              <a:ext uri="{FF2B5EF4-FFF2-40B4-BE49-F238E27FC236}">
                <a16:creationId xmlns:a16="http://schemas.microsoft.com/office/drawing/2014/main" id="{CF0B7C2D-805E-4FB8-94BB-70CF46D57307}"/>
              </a:ext>
            </a:extLst>
          </p:cNvPr>
          <p:cNvSpPr txBox="1">
            <a:spLocks noGrp="1"/>
          </p:cNvSpPr>
          <p:nvPr>
            <p:ph type="title"/>
          </p:nvPr>
        </p:nvSpPr>
        <p:spPr/>
        <p:txBody>
          <a:bodyPr/>
          <a:lstStyle/>
          <a:p>
            <a:pPr lvl="0"/>
            <a:r>
              <a:rPr lang="de-DE"/>
              <a:t>„Mein Vaterland war ein Apfelkern“, 2014</a:t>
            </a:r>
            <a:endParaRPr lang="cs-CZ"/>
          </a:p>
        </p:txBody>
      </p:sp>
      <p:sp>
        <p:nvSpPr>
          <p:cNvPr id="3" name="Zástupný symbol pro obsah 5">
            <a:extLst>
              <a:ext uri="{FF2B5EF4-FFF2-40B4-BE49-F238E27FC236}">
                <a16:creationId xmlns:a16="http://schemas.microsoft.com/office/drawing/2014/main" id="{0F3125D7-A119-4904-A31D-C11168F0863B}"/>
              </a:ext>
            </a:extLst>
          </p:cNvPr>
          <p:cNvSpPr txBox="1">
            <a:spLocks noGrp="1"/>
          </p:cNvSpPr>
          <p:nvPr>
            <p:ph idx="1"/>
          </p:nvPr>
        </p:nvSpPr>
        <p:spPr/>
        <p:txBody>
          <a:bodyPr>
            <a:normAutofit/>
          </a:bodyPr>
          <a:lstStyle/>
          <a:p>
            <a:pPr lvl="0">
              <a:lnSpc>
                <a:spcPct val="80000"/>
              </a:lnSpc>
            </a:pPr>
            <a:r>
              <a:rPr lang="cs-CZ" dirty="0"/>
              <a:t>Rozhovor s </a:t>
            </a:r>
            <a:r>
              <a:rPr lang="de-DE" dirty="0" err="1"/>
              <a:t>Angelik</a:t>
            </a:r>
            <a:r>
              <a:rPr lang="cs-CZ" dirty="0"/>
              <a:t>ou</a:t>
            </a:r>
            <a:r>
              <a:rPr lang="de-DE" dirty="0"/>
              <a:t> Klammer</a:t>
            </a:r>
            <a:r>
              <a:rPr lang="cs-CZ" dirty="0"/>
              <a:t> o cestě dítěte pasoucího krávy k Nobelově ceně za literaturu </a:t>
            </a:r>
          </a:p>
          <a:p>
            <a:pPr lvl="0">
              <a:lnSpc>
                <a:spcPct val="80000"/>
              </a:lnSpc>
            </a:pPr>
            <a:r>
              <a:rPr lang="de-DE" dirty="0"/>
              <a:t>„Die Landschaft der Kindheit legt Spuren für den Landschaftsblick aller weiteren Jahre. […] Sie schleicht sich in uns hinein.“</a:t>
            </a:r>
          </a:p>
          <a:p>
            <a:pPr lvl="0">
              <a:lnSpc>
                <a:spcPct val="80000"/>
              </a:lnSpc>
            </a:pPr>
            <a:r>
              <a:rPr lang="de-DE" dirty="0"/>
              <a:t>Krajina d</a:t>
            </a:r>
            <a:r>
              <a:rPr lang="cs-CZ" dirty="0" err="1"/>
              <a:t>ětství</a:t>
            </a:r>
            <a:r>
              <a:rPr lang="cs-CZ" dirty="0"/>
              <a:t> navždy poznamená naše vnímání krajiny. </a:t>
            </a:r>
            <a:r>
              <a:rPr lang="de-DE" dirty="0"/>
              <a:t> […] </a:t>
            </a:r>
            <a:r>
              <a:rPr lang="cs-CZ" dirty="0"/>
              <a:t>Vetře se do nás.</a:t>
            </a:r>
          </a:p>
        </p:txBody>
      </p:sp>
      <p:pic>
        <p:nvPicPr>
          <p:cNvPr id="4" name="Zástupný symbol pro obsah 8">
            <a:extLst>
              <a:ext uri="{FF2B5EF4-FFF2-40B4-BE49-F238E27FC236}">
                <a16:creationId xmlns:a16="http://schemas.microsoft.com/office/drawing/2014/main" id="{C79D201B-BDD4-4F99-8112-7E6DD38CEBBE}"/>
              </a:ext>
            </a:extLst>
          </p:cNvPr>
          <p:cNvPicPr>
            <a:picLocks noGrp="1" noChangeAspect="1"/>
          </p:cNvPicPr>
          <p:nvPr>
            <p:ph idx="2"/>
          </p:nvPr>
        </p:nvPicPr>
        <p:blipFill>
          <a:blip r:embed="rId2"/>
          <a:stretch>
            <a:fillRect/>
          </a:stretch>
        </p:blipFill>
        <p:spPr>
          <a:xfrm>
            <a:off x="7430569" y="1825627"/>
            <a:ext cx="2664863" cy="435133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43F4EA-2297-4861-A1BB-41764E8660D8}"/>
              </a:ext>
            </a:extLst>
          </p:cNvPr>
          <p:cNvSpPr txBox="1">
            <a:spLocks noGrp="1"/>
          </p:cNvSpPr>
          <p:nvPr>
            <p:ph type="title"/>
          </p:nvPr>
        </p:nvSpPr>
        <p:spPr/>
        <p:txBody>
          <a:bodyPr/>
          <a:lstStyle/>
          <a:p>
            <a:pPr lvl="0"/>
            <a:r>
              <a:rPr lang="cs-CZ" sz="2800" dirty="0"/>
              <a:t>Dva typy lidí, lišící se tím, jak cítí krajinu</a:t>
            </a:r>
          </a:p>
        </p:txBody>
      </p:sp>
      <p:sp>
        <p:nvSpPr>
          <p:cNvPr id="3" name="Zástupný symbol pro obsah 2">
            <a:extLst>
              <a:ext uri="{FF2B5EF4-FFF2-40B4-BE49-F238E27FC236}">
                <a16:creationId xmlns:a16="http://schemas.microsoft.com/office/drawing/2014/main" id="{7CD8C2AF-6D9D-47CA-9743-B369D338B401}"/>
              </a:ext>
            </a:extLst>
          </p:cNvPr>
          <p:cNvSpPr txBox="1">
            <a:spLocks noGrp="1"/>
          </p:cNvSpPr>
          <p:nvPr>
            <p:ph idx="1"/>
          </p:nvPr>
        </p:nvSpPr>
        <p:spPr/>
        <p:txBody>
          <a:bodyPr/>
          <a:lstStyle/>
          <a:p>
            <a:pPr lvl="0">
              <a:lnSpc>
                <a:spcPct val="70000"/>
              </a:lnSpc>
            </a:pPr>
            <a:r>
              <a:rPr lang="de-DE" sz="2600" dirty="0"/>
              <a:t>Die einen steigen gerne auf einen Berg, stehen mit den Füßen dicht unter den Wolken und beherrschen das Tal, mit dem Kopf, mit dem Blick. Die kriegen oben einen freien Atem, da wird ganz groß geschnauft und die Brust weitet sich. Und die anderen fühlen sich, wenn sie oben stehen und hinunterschauen, erst richtig verloren. Ich gehör zu den Verlorenen, mir schnürt sich der Hals zu. Je größer der Ausblick ist, desto beengter und bedrängter bin ich.</a:t>
            </a:r>
            <a:endParaRPr lang="cs-CZ" sz="2600" dirty="0"/>
          </a:p>
        </p:txBody>
      </p:sp>
      <p:sp>
        <p:nvSpPr>
          <p:cNvPr id="4" name="Zástupný symbol pro obsah 3">
            <a:extLst>
              <a:ext uri="{FF2B5EF4-FFF2-40B4-BE49-F238E27FC236}">
                <a16:creationId xmlns:a16="http://schemas.microsoft.com/office/drawing/2014/main" id="{40F9415B-27E2-49B9-ACC4-BB406D7071FB}"/>
              </a:ext>
            </a:extLst>
          </p:cNvPr>
          <p:cNvSpPr txBox="1">
            <a:spLocks noGrp="1"/>
          </p:cNvSpPr>
          <p:nvPr>
            <p:ph idx="2"/>
          </p:nvPr>
        </p:nvSpPr>
        <p:spPr/>
        <p:txBody>
          <a:bodyPr>
            <a:normAutofit/>
          </a:bodyPr>
          <a:lstStyle/>
          <a:p>
            <a:pPr lvl="0">
              <a:lnSpc>
                <a:spcPct val="70000"/>
              </a:lnSpc>
            </a:pPr>
            <a:r>
              <a:rPr lang="cs-CZ" dirty="0"/>
              <a:t>Jedni rádi stoupají na kopec, stojí nohama těsně pod oblaky a ovládají údolí, hlavou, pohledem. Nahoře začnou dýchat volněji, zhluboka se nadechnou a hruď se jim otevře. Druzí se nahoře, jak tam tak stojí a dívají se dolů, cítí teprve skutečně ztracení. Patřím k těm ztraceným, hrdlo se mi zúží. Čím větší výhled, tím jsem více vystrašená a zahnaná do kouta.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BE41BA-87B1-4E62-ACE2-485092BDD3CB}"/>
              </a:ext>
            </a:extLst>
          </p:cNvPr>
          <p:cNvSpPr txBox="1">
            <a:spLocks noGrp="1"/>
          </p:cNvSpPr>
          <p:nvPr>
            <p:ph type="title"/>
          </p:nvPr>
        </p:nvSpPr>
        <p:spPr/>
        <p:txBody>
          <a:bodyPr/>
          <a:lstStyle/>
          <a:p>
            <a:pPr lvl="0"/>
            <a:r>
              <a:rPr lang="cs-CZ" dirty="0"/>
              <a:t>Vnímání času</a:t>
            </a:r>
          </a:p>
        </p:txBody>
      </p:sp>
      <p:sp>
        <p:nvSpPr>
          <p:cNvPr id="3" name="Zástupný obsah 2">
            <a:extLst>
              <a:ext uri="{FF2B5EF4-FFF2-40B4-BE49-F238E27FC236}">
                <a16:creationId xmlns:a16="http://schemas.microsoft.com/office/drawing/2014/main" id="{B9A57D4D-C3E3-4988-969E-DE2C3D39474E}"/>
              </a:ext>
            </a:extLst>
          </p:cNvPr>
          <p:cNvSpPr txBox="1">
            <a:spLocks noGrp="1"/>
          </p:cNvSpPr>
          <p:nvPr>
            <p:ph idx="1"/>
          </p:nvPr>
        </p:nvSpPr>
        <p:spPr/>
        <p:txBody>
          <a:bodyPr/>
          <a:lstStyle/>
          <a:p>
            <a:pPr lvl="0">
              <a:lnSpc>
                <a:spcPct val="80000"/>
              </a:lnSpc>
            </a:pPr>
            <a:r>
              <a:rPr lang="de-DE" sz="2600"/>
              <a:t>Ich dachte auch, dass alle Atemzüge, die</a:t>
            </a:r>
            <a:r>
              <a:rPr lang="cs-CZ" sz="2600"/>
              <a:t> </a:t>
            </a:r>
            <a:r>
              <a:rPr lang="de-DE" sz="2600"/>
              <a:t>man tut, gezählt werden. Dass sie sich wie Glaskügelchen auf</a:t>
            </a:r>
            <a:r>
              <a:rPr lang="cs-CZ" sz="2600"/>
              <a:t>  </a:t>
            </a:r>
            <a:r>
              <a:rPr lang="de-DE" sz="2600"/>
              <a:t>einer Schnur auffädeln und eine Kette bilden. Und wenn die</a:t>
            </a:r>
            <a:r>
              <a:rPr lang="cs-CZ" sz="2600"/>
              <a:t> </a:t>
            </a:r>
            <a:r>
              <a:rPr lang="de-DE" sz="2600"/>
              <a:t>Atemkette eine Länge hat, die vom Mund bis zum Friedhof</a:t>
            </a:r>
            <a:r>
              <a:rPr lang="cs-CZ" sz="2600"/>
              <a:t> </a:t>
            </a:r>
            <a:r>
              <a:rPr lang="de-DE" sz="2600"/>
              <a:t>reicht, dann stirbt man. Weil der Atem unsichtbar ist, kennt</a:t>
            </a:r>
            <a:r>
              <a:rPr lang="cs-CZ" sz="2600"/>
              <a:t> </a:t>
            </a:r>
            <a:r>
              <a:rPr lang="de-DE" sz="2600"/>
              <a:t>kein Mensch die Länge seiner Atemkette. Und darum weiß</a:t>
            </a:r>
            <a:r>
              <a:rPr lang="cs-CZ" sz="2600"/>
              <a:t> </a:t>
            </a:r>
            <a:r>
              <a:rPr lang="de-DE" sz="2600"/>
              <a:t>kein Mensch, weder von sich selbst noch vom anderen, wann</a:t>
            </a:r>
            <a:r>
              <a:rPr lang="cs-CZ" sz="2600"/>
              <a:t> </a:t>
            </a:r>
            <a:r>
              <a:rPr lang="de-DE" sz="2600"/>
              <a:t>er stirbt.</a:t>
            </a:r>
            <a:endParaRPr lang="cs-CZ" sz="2600"/>
          </a:p>
        </p:txBody>
      </p:sp>
      <p:sp>
        <p:nvSpPr>
          <p:cNvPr id="4" name="Zástupný obsah 3">
            <a:extLst>
              <a:ext uri="{FF2B5EF4-FFF2-40B4-BE49-F238E27FC236}">
                <a16:creationId xmlns:a16="http://schemas.microsoft.com/office/drawing/2014/main" id="{DC163D91-0F5A-4B73-A9EC-BBDF844D829C}"/>
              </a:ext>
            </a:extLst>
          </p:cNvPr>
          <p:cNvSpPr txBox="1">
            <a:spLocks noGrp="1"/>
          </p:cNvSpPr>
          <p:nvPr>
            <p:ph idx="2"/>
          </p:nvPr>
        </p:nvSpPr>
        <p:spPr/>
        <p:txBody>
          <a:bodyPr/>
          <a:lstStyle/>
          <a:p>
            <a:pPr lvl="0">
              <a:lnSpc>
                <a:spcPct val="80000"/>
              </a:lnSpc>
            </a:pPr>
            <a:r>
              <a:rPr lang="cs-CZ" sz="2600" dirty="0"/>
              <a:t>Také jsem si myslela, že vdech a výdech jsou spočítány. Že se navlékají jako skleněné korálky na šňůrku a tvoří řetízek. A když ten řetěz vdechů a výdechů dosáhne délky od úst ke hřbitovu, člověk umře. A protože je dech neviditelný, člověk délku svého řetízku nezná. A proto člověk neví, ani kdy on, ani kdy ti ostatní zemřou.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C88C1F-1E5E-4841-A326-8A36E0C7EAAD}"/>
              </a:ext>
            </a:extLst>
          </p:cNvPr>
          <p:cNvSpPr txBox="1">
            <a:spLocks noGrp="1"/>
          </p:cNvSpPr>
          <p:nvPr>
            <p:ph type="title"/>
          </p:nvPr>
        </p:nvSpPr>
        <p:spPr/>
        <p:txBody>
          <a:bodyPr/>
          <a:lstStyle/>
          <a:p>
            <a:pPr lvl="0"/>
            <a:r>
              <a:rPr lang="cs-CZ" i="1" dirty="0"/>
              <a:t>Kolik krav jste pásávala</a:t>
            </a:r>
            <a:r>
              <a:rPr lang="de-DE" i="1" dirty="0"/>
              <a:t>?</a:t>
            </a:r>
            <a:endParaRPr lang="cs-CZ" dirty="0"/>
          </a:p>
        </p:txBody>
      </p:sp>
      <p:sp>
        <p:nvSpPr>
          <p:cNvPr id="3" name="Zástupný obsah 2">
            <a:extLst>
              <a:ext uri="{FF2B5EF4-FFF2-40B4-BE49-F238E27FC236}">
                <a16:creationId xmlns:a16="http://schemas.microsoft.com/office/drawing/2014/main" id="{9EFDEC9B-5791-450C-A826-2E88CBB12E6D}"/>
              </a:ext>
            </a:extLst>
          </p:cNvPr>
          <p:cNvSpPr txBox="1">
            <a:spLocks noGrp="1"/>
          </p:cNvSpPr>
          <p:nvPr>
            <p:ph idx="1"/>
          </p:nvPr>
        </p:nvSpPr>
        <p:spPr/>
        <p:txBody>
          <a:bodyPr/>
          <a:lstStyle/>
          <a:p>
            <a:pPr lvl="0">
              <a:lnSpc>
                <a:spcPct val="80000"/>
              </a:lnSpc>
            </a:pPr>
            <a:r>
              <a:rPr lang="de-DE"/>
              <a:t>Die meiste Zeit hatten wir drei Kühe und ein paar Monate kamen dann noch zwei, drei Kälber dazu. Und wenn die Kälber das nötige Gewicht hatten, mussten wir sie dem Staat abliefern. Drei Kühe, aber jede Kuh ist ein Riesending und nicht so gutmütig, wie sie aussieht, sondern wild und kräftig wie ein Traktor, sehr stur und jähzornig.</a:t>
            </a:r>
            <a:endParaRPr lang="cs-CZ"/>
          </a:p>
        </p:txBody>
      </p:sp>
      <p:sp>
        <p:nvSpPr>
          <p:cNvPr id="4" name="Zástupný obsah 3">
            <a:extLst>
              <a:ext uri="{FF2B5EF4-FFF2-40B4-BE49-F238E27FC236}">
                <a16:creationId xmlns:a16="http://schemas.microsoft.com/office/drawing/2014/main" id="{08C41296-3F0D-4C91-96D0-29E08E6E3E94}"/>
              </a:ext>
            </a:extLst>
          </p:cNvPr>
          <p:cNvSpPr txBox="1">
            <a:spLocks noGrp="1"/>
          </p:cNvSpPr>
          <p:nvPr>
            <p:ph idx="2"/>
          </p:nvPr>
        </p:nvSpPr>
        <p:spPr/>
        <p:txBody>
          <a:bodyPr/>
          <a:lstStyle/>
          <a:p>
            <a:pPr lvl="0">
              <a:lnSpc>
                <a:spcPct val="80000"/>
              </a:lnSpc>
            </a:pPr>
            <a:r>
              <a:rPr lang="cs-CZ" dirty="0"/>
              <a:t>Většinou jsme měli tři krávy a na pár měsíců jsme měli navíc dvě nebo tři telata. A pokud telata měla potřebnou váhu, museli jsme je odevzdat státu. Tři krávy, ale každá kráva je obrovská a ne tak dobrosrdečná, jak vypadá, ale divoká a silná jako traktor, velmi tvrdohlavá a vzteklá.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Nadpis 4">
            <a:extLst>
              <a:ext uri="{FF2B5EF4-FFF2-40B4-BE49-F238E27FC236}">
                <a16:creationId xmlns:a16="http://schemas.microsoft.com/office/drawing/2014/main" id="{30FA0056-CC40-4DA6-87D0-FE22C66EA398}"/>
              </a:ext>
            </a:extLst>
          </p:cNvPr>
          <p:cNvSpPr txBox="1">
            <a:spLocks noGrp="1"/>
          </p:cNvSpPr>
          <p:nvPr>
            <p:ph type="title"/>
          </p:nvPr>
        </p:nvSpPr>
        <p:spPr/>
        <p:txBody>
          <a:bodyPr/>
          <a:lstStyle/>
          <a:p>
            <a:pPr lvl="0"/>
            <a:r>
              <a:rPr lang="de-DE" dirty="0"/>
              <a:t>„</a:t>
            </a:r>
            <a:r>
              <a:rPr lang="cs-CZ" dirty="0"/>
              <a:t>averze k l</a:t>
            </a:r>
            <a:r>
              <a:rPr lang="de-DE" dirty="0" err="1"/>
              <a:t>andsmannschaft</a:t>
            </a:r>
            <a:r>
              <a:rPr lang="cs-CZ" dirty="0"/>
              <a:t>u</a:t>
            </a:r>
            <a:r>
              <a:rPr lang="de-DE" dirty="0"/>
              <a:t>“, 2014</a:t>
            </a:r>
            <a:endParaRPr lang="cs-CZ" dirty="0"/>
          </a:p>
        </p:txBody>
      </p:sp>
      <p:sp>
        <p:nvSpPr>
          <p:cNvPr id="3" name="Zástupný obsah 5">
            <a:extLst>
              <a:ext uri="{FF2B5EF4-FFF2-40B4-BE49-F238E27FC236}">
                <a16:creationId xmlns:a16="http://schemas.microsoft.com/office/drawing/2014/main" id="{20238592-2D56-4172-8915-A8D3D8739AA6}"/>
              </a:ext>
            </a:extLst>
          </p:cNvPr>
          <p:cNvSpPr txBox="1">
            <a:spLocks noGrp="1"/>
          </p:cNvSpPr>
          <p:nvPr>
            <p:ph idx="1"/>
          </p:nvPr>
        </p:nvSpPr>
        <p:spPr/>
        <p:txBody>
          <a:bodyPr/>
          <a:lstStyle/>
          <a:p>
            <a:pPr lvl="0"/>
            <a:r>
              <a:rPr lang="de-DE" dirty="0"/>
              <a:t>„Sie schwelgen bis heute in einem abstrakten Heimatbesitz aus der Ferne.“ Die Verstrickungen mit der Securitate sind nie aufgearbeitet worden, davon ist Müller überzeugt. Die seien eben „fürs Heimatalbum ziemlich peinlich. Darüber wird in der Landsmannschaft seither geschwiegen.“</a:t>
            </a:r>
            <a:endParaRPr lang="cs-CZ" dirty="0"/>
          </a:p>
        </p:txBody>
      </p:sp>
      <p:sp>
        <p:nvSpPr>
          <p:cNvPr id="4" name="Zástupný obsah 6">
            <a:extLst>
              <a:ext uri="{FF2B5EF4-FFF2-40B4-BE49-F238E27FC236}">
                <a16:creationId xmlns:a16="http://schemas.microsoft.com/office/drawing/2014/main" id="{68B3115F-6FB0-4A95-8CF4-3ACD3C37401D}"/>
              </a:ext>
            </a:extLst>
          </p:cNvPr>
          <p:cNvSpPr txBox="1">
            <a:spLocks noGrp="1"/>
          </p:cNvSpPr>
          <p:nvPr>
            <p:ph idx="2"/>
          </p:nvPr>
        </p:nvSpPr>
        <p:spPr/>
        <p:txBody>
          <a:bodyPr/>
          <a:lstStyle/>
          <a:p>
            <a:pPr lvl="0"/>
            <a:r>
              <a:rPr lang="de-DE" dirty="0"/>
              <a:t>Je</a:t>
            </a:r>
            <a:r>
              <a:rPr lang="cs-CZ" dirty="0" err="1"/>
              <a:t>ště</a:t>
            </a:r>
            <a:r>
              <a:rPr lang="cs-CZ" dirty="0"/>
              <a:t> dnes se zdálky opájejí jakýmsi abstraktním vztahem k domovině.</a:t>
            </a:r>
          </a:p>
          <a:p>
            <a:pPr lvl="0"/>
            <a:r>
              <a:rPr lang="cs-CZ" dirty="0"/>
              <a:t>Kdo z nich spolupracoval se </a:t>
            </a:r>
            <a:r>
              <a:rPr lang="cs-CZ" dirty="0" err="1"/>
              <a:t>Securitate</a:t>
            </a:r>
            <a:r>
              <a:rPr lang="cs-CZ" dirty="0"/>
              <a:t>, tím se nikdo nezabýval, je HM přesvědčena. To se do alba vzdálené vlasti jaksi nehodí. O tom krajanské spolky odjakživa mlčí.</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A53CA-D966-4AEF-B575-56D3ECFB2647}"/>
              </a:ext>
            </a:extLst>
          </p:cNvPr>
          <p:cNvSpPr txBox="1">
            <a:spLocks noGrp="1"/>
          </p:cNvSpPr>
          <p:nvPr>
            <p:ph type="title"/>
          </p:nvPr>
        </p:nvSpPr>
        <p:spPr/>
        <p:txBody>
          <a:bodyPr>
            <a:normAutofit/>
          </a:bodyPr>
          <a:lstStyle/>
          <a:p>
            <a:pPr lvl="0" algn="ctr"/>
            <a:r>
              <a:rPr lang="cs-CZ" sz="3200" dirty="0"/>
              <a:t>Der K</a:t>
            </a:r>
            <a:r>
              <a:rPr lang="de-DE" sz="3200" dirty="0"/>
              <a:t>ö</a:t>
            </a:r>
            <a:r>
              <a:rPr lang="cs-CZ" sz="3200" dirty="0" err="1"/>
              <a:t>nig</a:t>
            </a:r>
            <a:r>
              <a:rPr lang="cs-CZ" sz="3200" dirty="0"/>
              <a:t> </a:t>
            </a:r>
            <a:r>
              <a:rPr lang="cs-CZ" sz="3200" dirty="0" err="1"/>
              <a:t>verneigt</a:t>
            </a:r>
            <a:r>
              <a:rPr lang="cs-CZ" sz="3200" dirty="0"/>
              <a:t> </a:t>
            </a:r>
            <a:r>
              <a:rPr lang="cs-CZ" sz="3200" dirty="0" err="1"/>
              <a:t>sich</a:t>
            </a:r>
            <a:r>
              <a:rPr lang="cs-CZ" sz="3200" dirty="0"/>
              <a:t> </a:t>
            </a:r>
            <a:r>
              <a:rPr lang="cs-CZ" sz="3200" dirty="0" err="1"/>
              <a:t>und</a:t>
            </a:r>
            <a:r>
              <a:rPr lang="cs-CZ" sz="3200" dirty="0"/>
              <a:t> </a:t>
            </a:r>
            <a:r>
              <a:rPr lang="en-US" sz="3200" dirty="0"/>
              <a:t>t</a:t>
            </a:r>
            <a:r>
              <a:rPr lang="de-DE" sz="3200" dirty="0"/>
              <a:t>ö</a:t>
            </a:r>
            <a:r>
              <a:rPr lang="cs-CZ" sz="3200" dirty="0"/>
              <a:t>tet</a:t>
            </a:r>
            <a:br>
              <a:rPr lang="cs-CZ" sz="3200" dirty="0"/>
            </a:br>
            <a:r>
              <a:rPr lang="cs-CZ" sz="3200" dirty="0"/>
              <a:t>Král se ukloní a zabíjí</a:t>
            </a:r>
          </a:p>
        </p:txBody>
      </p:sp>
      <p:sp>
        <p:nvSpPr>
          <p:cNvPr id="3" name="Zástupný obsah 4">
            <a:extLst>
              <a:ext uri="{FF2B5EF4-FFF2-40B4-BE49-F238E27FC236}">
                <a16:creationId xmlns:a16="http://schemas.microsoft.com/office/drawing/2014/main" id="{105C9D50-C7C1-4B1F-B588-AA927812F61C}"/>
              </a:ext>
            </a:extLst>
          </p:cNvPr>
          <p:cNvSpPr txBox="1">
            <a:spLocks noGrp="1"/>
          </p:cNvSpPr>
          <p:nvPr>
            <p:ph idx="1"/>
          </p:nvPr>
        </p:nvSpPr>
        <p:spPr/>
        <p:txBody>
          <a:bodyPr>
            <a:normAutofit fontScale="92500" lnSpcReduction="10000"/>
          </a:bodyPr>
          <a:lstStyle/>
          <a:p>
            <a:pPr lvl="0"/>
            <a:r>
              <a:rPr lang="de-DE" dirty="0"/>
              <a:t>Renata </a:t>
            </a:r>
            <a:r>
              <a:rPr lang="de-DE" dirty="0" err="1"/>
              <a:t>Schmidtkunz</a:t>
            </a:r>
            <a:r>
              <a:rPr lang="de-DE" dirty="0"/>
              <a:t>, 39.</a:t>
            </a:r>
          </a:p>
          <a:p>
            <a:pPr lvl="0"/>
            <a:r>
              <a:rPr lang="de-DE" dirty="0"/>
              <a:t>Ich mag das Wort </a:t>
            </a:r>
            <a:r>
              <a:rPr lang="cs-CZ" i="1" dirty="0"/>
              <a:t>H</a:t>
            </a:r>
            <a:r>
              <a:rPr lang="de-DE" i="1" dirty="0" err="1"/>
              <a:t>eimat</a:t>
            </a:r>
            <a:r>
              <a:rPr lang="de-DE" dirty="0"/>
              <a:t> nicht.</a:t>
            </a:r>
            <a:r>
              <a:rPr lang="cs-CZ" dirty="0"/>
              <a:t> </a:t>
            </a:r>
            <a:r>
              <a:rPr lang="de-DE" dirty="0"/>
              <a:t>Es wurde in Rumänien von</a:t>
            </a:r>
            <a:r>
              <a:rPr lang="cs-CZ" dirty="0"/>
              <a:t> </a:t>
            </a:r>
            <a:r>
              <a:rPr lang="de-DE" dirty="0"/>
              <a:t>zweierlei Heimatbesitzern in Anspruch genommen. Die einen waren die schwäbischen Polka-Herren und </a:t>
            </a:r>
            <a:r>
              <a:rPr lang="cs-CZ" dirty="0"/>
              <a:t>T</a:t>
            </a:r>
            <a:r>
              <a:rPr lang="de-DE" dirty="0" err="1"/>
              <a:t>ugendexperten</a:t>
            </a:r>
            <a:r>
              <a:rPr lang="de-DE" dirty="0"/>
              <a:t> der Dörfer, die anderen die Funktionäre und Lakaien der Diktatur.</a:t>
            </a:r>
          </a:p>
          <a:p>
            <a:pPr lvl="0"/>
            <a:r>
              <a:rPr lang="de-DE" dirty="0"/>
              <a:t>HM: Ich glaube, „Heimat“ ist das ,was man nicht aushält und nicht loswird.</a:t>
            </a:r>
            <a:endParaRPr lang="cs-CZ" dirty="0"/>
          </a:p>
        </p:txBody>
      </p:sp>
      <p:sp>
        <p:nvSpPr>
          <p:cNvPr id="4" name="Zástupný obsah 3">
            <a:extLst>
              <a:ext uri="{FF2B5EF4-FFF2-40B4-BE49-F238E27FC236}">
                <a16:creationId xmlns:a16="http://schemas.microsoft.com/office/drawing/2014/main" id="{C0C94B28-CDAD-45BC-AF29-DD05D8C78456}"/>
              </a:ext>
            </a:extLst>
          </p:cNvPr>
          <p:cNvSpPr>
            <a:spLocks noGrp="1"/>
          </p:cNvSpPr>
          <p:nvPr>
            <p:ph idx="2"/>
          </p:nvPr>
        </p:nvSpPr>
        <p:spPr/>
        <p:txBody>
          <a:bodyPr>
            <a:noAutofit/>
          </a:bodyPr>
          <a:lstStyle/>
          <a:p>
            <a:r>
              <a:rPr lang="cs-CZ" dirty="0"/>
              <a:t>Nemám ráda slovo </a:t>
            </a:r>
            <a:r>
              <a:rPr lang="cs-CZ" dirty="0" err="1"/>
              <a:t>Heimat</a:t>
            </a:r>
            <a:r>
              <a:rPr lang="cs-CZ" dirty="0"/>
              <a:t> / domovina. V Rumunsku si ho nárokovali dvojí vlastníci domoviny. Jedni byli švábští tanečníci polky a vesničtí experti na ctnosti a nectnosti, ti druzí funkcionáři a přisluhovači diktatury.</a:t>
            </a:r>
          </a:p>
          <a:p>
            <a:r>
              <a:rPr lang="cs-CZ" dirty="0"/>
              <a:t>HM: Myslím, že domovina je to, co se nedá vydržet a čeho se člověk nezbaví.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94E1D-8086-468A-B731-70F31C9939C2}"/>
              </a:ext>
            </a:extLst>
          </p:cNvPr>
          <p:cNvSpPr txBox="1">
            <a:spLocks noGrp="1"/>
          </p:cNvSpPr>
          <p:nvPr>
            <p:ph type="title"/>
          </p:nvPr>
        </p:nvSpPr>
        <p:spPr/>
        <p:txBody>
          <a:bodyPr/>
          <a:lstStyle/>
          <a:p>
            <a:pPr lvl="0"/>
            <a:r>
              <a:rPr lang="de-DE" sz="3200" dirty="0"/>
              <a:t>Josef Zierden, in:</a:t>
            </a:r>
            <a:r>
              <a:rPr lang="cs-CZ" sz="3200" dirty="0"/>
              <a:t> </a:t>
            </a:r>
            <a:r>
              <a:rPr lang="de-DE" sz="3200" dirty="0"/>
              <a:t>Kritisches Lexikon zur deutschsprachigen Gegenwartsliteratur </a:t>
            </a:r>
            <a:endParaRPr lang="cs-CZ" sz="3200" dirty="0"/>
          </a:p>
        </p:txBody>
      </p:sp>
      <p:sp>
        <p:nvSpPr>
          <p:cNvPr id="3" name="Zástupný obsah 2">
            <a:extLst>
              <a:ext uri="{FF2B5EF4-FFF2-40B4-BE49-F238E27FC236}">
                <a16:creationId xmlns:a16="http://schemas.microsoft.com/office/drawing/2014/main" id="{17E2827F-8052-4378-B898-E3067962160E}"/>
              </a:ext>
            </a:extLst>
          </p:cNvPr>
          <p:cNvSpPr txBox="1">
            <a:spLocks noGrp="1"/>
          </p:cNvSpPr>
          <p:nvPr>
            <p:ph idx="1"/>
          </p:nvPr>
        </p:nvSpPr>
        <p:spPr/>
        <p:txBody>
          <a:bodyPr/>
          <a:lstStyle/>
          <a:p>
            <a:pPr lvl="0">
              <a:lnSpc>
                <a:spcPct val="70000"/>
              </a:lnSpc>
            </a:pPr>
            <a:r>
              <a:rPr lang="de-DE" sz="2600" dirty="0"/>
              <a:t>Kate</a:t>
            </a:r>
            <a:r>
              <a:rPr lang="cs-CZ" sz="2600" dirty="0"/>
              <a:t>řina Žáková: </a:t>
            </a:r>
            <a:r>
              <a:rPr lang="de-DE" sz="2600" dirty="0"/>
              <a:t>Schamlos und schön. Zur Darstellung der Männerliebe in Herta Müllers Roman </a:t>
            </a:r>
            <a:r>
              <a:rPr lang="de-DE" sz="2600" i="1" dirty="0"/>
              <a:t>Die Atemschaukel</a:t>
            </a:r>
            <a:r>
              <a:rPr lang="cs-CZ" sz="2600" dirty="0"/>
              <a:t>. 2014</a:t>
            </a:r>
            <a:endParaRPr lang="de-DE" sz="2600" dirty="0"/>
          </a:p>
          <a:p>
            <a:pPr lvl="0">
              <a:lnSpc>
                <a:spcPct val="70000"/>
              </a:lnSpc>
            </a:pPr>
            <a:r>
              <a:rPr lang="de-DE" sz="2600" dirty="0"/>
              <a:t>Aneta </a:t>
            </a:r>
            <a:r>
              <a:rPr lang="de-DE" sz="2600" dirty="0" err="1"/>
              <a:t>Lontrasová</a:t>
            </a:r>
            <a:r>
              <a:rPr lang="de-DE" sz="2600" dirty="0"/>
              <a:t>: „Securitate ist noch im Dienst.“ Geheimdienst als Thema in Herta Müllers Büchern und ihre Polemik gegen öffentliche Personen und Verbände. 2013</a:t>
            </a:r>
          </a:p>
          <a:p>
            <a:pPr lvl="0">
              <a:lnSpc>
                <a:spcPct val="70000"/>
              </a:lnSpc>
            </a:pPr>
            <a:r>
              <a:rPr lang="de-DE" sz="2600" dirty="0"/>
              <a:t>Marie </a:t>
            </a:r>
            <a:r>
              <a:rPr lang="de-DE" sz="2600" dirty="0" err="1"/>
              <a:t>Dedíková</a:t>
            </a:r>
            <a:r>
              <a:rPr lang="de-DE" sz="2600" dirty="0"/>
              <a:t>: Raumfigurationen in Herta Müllers Werken </a:t>
            </a:r>
            <a:r>
              <a:rPr lang="de-DE" sz="2600" i="1" dirty="0" err="1"/>
              <a:t>Herztier</a:t>
            </a:r>
            <a:r>
              <a:rPr lang="de-DE" sz="2600" i="1" dirty="0"/>
              <a:t> </a:t>
            </a:r>
            <a:r>
              <a:rPr lang="de-DE" sz="2600" dirty="0"/>
              <a:t>und </a:t>
            </a:r>
            <a:r>
              <a:rPr lang="de-DE" sz="2600" i="1" dirty="0"/>
              <a:t>Niederungen</a:t>
            </a:r>
            <a:r>
              <a:rPr lang="de-DE" sz="2600" dirty="0"/>
              <a:t>. 2013</a:t>
            </a:r>
          </a:p>
          <a:p>
            <a:pPr lvl="0">
              <a:lnSpc>
                <a:spcPct val="70000"/>
              </a:lnSpc>
            </a:pPr>
            <a:r>
              <a:rPr lang="de-DE" sz="2600" dirty="0" err="1"/>
              <a:t>Marişescu</a:t>
            </a:r>
            <a:r>
              <a:rPr lang="de-DE" sz="2600" dirty="0"/>
              <a:t>, Tonia: Raumfigurationen in Herta Müllers „Niederungen“. In: Mauerschau 5. S. 70-81, S. 73. Duisburg: Universitätsverlag Rhein-Ruhr 2010. Im Internet unter http://www.uniedue.de/imperia/md/content/germanistik/mauerschau/mauerschau5_marisescu.pdf, </a:t>
            </a:r>
            <a:br>
              <a:rPr lang="de-DE" sz="2600" dirty="0"/>
            </a:br>
            <a:endParaRPr lang="cs-CZ" sz="2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3BBE2E-52E9-4709-9EC9-DFE7539F89CC}"/>
              </a:ext>
            </a:extLst>
          </p:cNvPr>
          <p:cNvSpPr txBox="1">
            <a:spLocks noGrp="1"/>
          </p:cNvSpPr>
          <p:nvPr>
            <p:ph type="title"/>
          </p:nvPr>
        </p:nvSpPr>
        <p:spPr/>
        <p:txBody>
          <a:bodyPr/>
          <a:lstStyle/>
          <a:p>
            <a:pPr lvl="0"/>
            <a:r>
              <a:rPr lang="de-DE" sz="2800" dirty="0"/>
              <a:t>Nestbeschmutzerin</a:t>
            </a:r>
            <a:r>
              <a:rPr lang="cs-CZ" sz="2800" dirty="0"/>
              <a:t> </a:t>
            </a:r>
            <a:r>
              <a:rPr lang="de-DE" sz="2800" dirty="0"/>
              <a:t>der </a:t>
            </a:r>
            <a:r>
              <a:rPr lang="de-DE" sz="2800" dirty="0" err="1"/>
              <a:t>banat</a:t>
            </a:r>
            <a:r>
              <a:rPr lang="de-DE" sz="2800" dirty="0"/>
              <a:t>-schwäbischen </a:t>
            </a:r>
            <a:r>
              <a:rPr lang="cs-CZ" sz="2800" dirty="0"/>
              <a:t>G</a:t>
            </a:r>
            <a:r>
              <a:rPr lang="de-DE" sz="2800" dirty="0" err="1"/>
              <a:t>emeinschaft</a:t>
            </a:r>
            <a:br>
              <a:rPr lang="cs-CZ" sz="2800" dirty="0"/>
            </a:br>
            <a:r>
              <a:rPr lang="cs-CZ" sz="2800" dirty="0"/>
              <a:t>Ta, jež ostouzí společenství banátských Švábů</a:t>
            </a:r>
          </a:p>
        </p:txBody>
      </p:sp>
      <p:sp>
        <p:nvSpPr>
          <p:cNvPr id="3" name="Zástupný symbol pro obsah 2">
            <a:extLst>
              <a:ext uri="{FF2B5EF4-FFF2-40B4-BE49-F238E27FC236}">
                <a16:creationId xmlns:a16="http://schemas.microsoft.com/office/drawing/2014/main" id="{15AB8204-E131-4886-983A-709E51FF5428}"/>
              </a:ext>
            </a:extLst>
          </p:cNvPr>
          <p:cNvSpPr txBox="1">
            <a:spLocks noGrp="1"/>
          </p:cNvSpPr>
          <p:nvPr>
            <p:ph idx="1"/>
          </p:nvPr>
        </p:nvSpPr>
        <p:spPr/>
        <p:txBody>
          <a:bodyPr/>
          <a:lstStyle/>
          <a:p>
            <a:pPr lvl="0">
              <a:lnSpc>
                <a:spcPct val="80000"/>
              </a:lnSpc>
            </a:pPr>
            <a:r>
              <a:rPr lang="cs-CZ" dirty="0" err="1"/>
              <a:t>Niederungenen</a:t>
            </a:r>
            <a:r>
              <a:rPr lang="cs-CZ" dirty="0"/>
              <a:t>, </a:t>
            </a:r>
            <a:r>
              <a:rPr lang="cs-CZ" dirty="0" err="1"/>
              <a:t>Brutalität</a:t>
            </a:r>
            <a:r>
              <a:rPr lang="cs-CZ" dirty="0"/>
              <a:t> der </a:t>
            </a:r>
            <a:r>
              <a:rPr lang="cs-CZ" dirty="0" err="1"/>
              <a:t>Bilder</a:t>
            </a:r>
            <a:endParaRPr lang="cs-CZ" dirty="0"/>
          </a:p>
          <a:p>
            <a:pPr>
              <a:lnSpc>
                <a:spcPct val="80000"/>
              </a:lnSpc>
            </a:pPr>
            <a:r>
              <a:rPr lang="cs-CZ" dirty="0"/>
              <a:t>Nížiny, brutální detaily</a:t>
            </a:r>
          </a:p>
          <a:p>
            <a:pPr>
              <a:lnSpc>
                <a:spcPct val="80000"/>
              </a:lnSpc>
            </a:pPr>
            <a:r>
              <a:rPr lang="cs-CZ" dirty="0"/>
              <a:t>Radka </a:t>
            </a:r>
            <a:r>
              <a:rPr lang="cs-CZ" dirty="0" err="1"/>
              <a:t>Denemarková</a:t>
            </a:r>
            <a:r>
              <a:rPr lang="cs-CZ" dirty="0"/>
              <a:t>: V brutalitě i v ustrašeném chování lidí přirostlých k přírodě a zvířatům a ročním cyklům je cosi nelidského </a:t>
            </a:r>
            <a:r>
              <a:rPr lang="en-US" dirty="0"/>
              <a:t>[…]</a:t>
            </a:r>
            <a:r>
              <a:rPr lang="de-DE" dirty="0"/>
              <a:t> </a:t>
            </a:r>
            <a:r>
              <a:rPr lang="de-DE" dirty="0" err="1"/>
              <a:t>ve</a:t>
            </a:r>
            <a:r>
              <a:rPr lang="de-DE" dirty="0"/>
              <a:t> h</a:t>
            </a:r>
            <a:r>
              <a:rPr lang="cs-CZ" dirty="0"/>
              <a:t>ř</a:t>
            </a:r>
            <a:r>
              <a:rPr lang="de-DE" dirty="0"/>
              <a:t>e o p</a:t>
            </a:r>
            <a:r>
              <a:rPr lang="cs-CZ" dirty="0"/>
              <a:t>ř</a:t>
            </a:r>
            <a:r>
              <a:rPr lang="de-DE" dirty="0"/>
              <a:t>e</a:t>
            </a:r>
            <a:r>
              <a:rPr lang="cs-CZ" dirty="0"/>
              <a:t>ž</a:t>
            </a:r>
            <a:r>
              <a:rPr lang="de-DE" dirty="0" err="1"/>
              <a:t>it</a:t>
            </a:r>
            <a:r>
              <a:rPr lang="cs-CZ" dirty="0"/>
              <a:t>í</a:t>
            </a:r>
            <a:r>
              <a:rPr lang="de-DE" dirty="0"/>
              <a:t> </a:t>
            </a:r>
            <a:r>
              <a:rPr lang="de-DE" dirty="0" err="1"/>
              <a:t>jsou</a:t>
            </a:r>
            <a:r>
              <a:rPr lang="de-DE" dirty="0"/>
              <a:t> d</a:t>
            </a:r>
            <a:r>
              <a:rPr lang="cs-CZ" dirty="0"/>
              <a:t>ů</a:t>
            </a:r>
            <a:r>
              <a:rPr lang="de-DE" dirty="0"/>
              <a:t>v</a:t>
            </a:r>
            <a:r>
              <a:rPr lang="cs-CZ" dirty="0"/>
              <a:t>ě</a:t>
            </a:r>
            <a:r>
              <a:rPr lang="de-DE" dirty="0" err="1"/>
              <a:t>ra</a:t>
            </a:r>
            <a:r>
              <a:rPr lang="de-DE" dirty="0"/>
              <a:t>, </a:t>
            </a:r>
            <a:r>
              <a:rPr lang="de-DE" dirty="0" err="1"/>
              <a:t>soucit</a:t>
            </a:r>
            <a:r>
              <a:rPr lang="de-DE" dirty="0"/>
              <a:t> a </a:t>
            </a:r>
            <a:r>
              <a:rPr lang="de-DE" dirty="0" err="1"/>
              <a:t>slitov</a:t>
            </a:r>
            <a:r>
              <a:rPr lang="cs-CZ" dirty="0"/>
              <a:t>á</a:t>
            </a:r>
            <a:r>
              <a:rPr lang="de-DE" dirty="0"/>
              <a:t>n</a:t>
            </a:r>
            <a:r>
              <a:rPr lang="cs-CZ" dirty="0"/>
              <a:t>í</a:t>
            </a:r>
            <a:r>
              <a:rPr lang="de-DE" dirty="0"/>
              <a:t> </a:t>
            </a:r>
            <a:r>
              <a:rPr lang="de-DE" dirty="0" err="1"/>
              <a:t>sebevra</a:t>
            </a:r>
            <a:r>
              <a:rPr lang="cs-CZ" dirty="0"/>
              <a:t>ž</a:t>
            </a:r>
            <a:r>
              <a:rPr lang="de-DE" dirty="0" err="1"/>
              <a:t>edn</a:t>
            </a:r>
            <a:r>
              <a:rPr lang="cs-CZ" dirty="0"/>
              <a:t>é</a:t>
            </a:r>
            <a:r>
              <a:rPr lang="de-DE" dirty="0"/>
              <a:t>.</a:t>
            </a:r>
            <a:endParaRPr lang="cs-CZ" dirty="0"/>
          </a:p>
          <a:p>
            <a:pPr lvl="0">
              <a:lnSpc>
                <a:spcPct val="80000"/>
              </a:lnSpc>
            </a:pPr>
            <a:endParaRPr lang="cs-CZ" dirty="0"/>
          </a:p>
        </p:txBody>
      </p:sp>
      <p:pic>
        <p:nvPicPr>
          <p:cNvPr id="6" name="Zástupný obsah 5">
            <a:extLst>
              <a:ext uri="{FF2B5EF4-FFF2-40B4-BE49-F238E27FC236}">
                <a16:creationId xmlns:a16="http://schemas.microsoft.com/office/drawing/2014/main" id="{586EC65B-9065-465B-9A6C-5E26757935D1}"/>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131248" y="1825625"/>
            <a:ext cx="3263503" cy="435133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405AA-78BE-47F6-9664-51A934FC3FB9}"/>
              </a:ext>
            </a:extLst>
          </p:cNvPr>
          <p:cNvSpPr>
            <a:spLocks noGrp="1"/>
          </p:cNvSpPr>
          <p:nvPr>
            <p:ph type="title"/>
          </p:nvPr>
        </p:nvSpPr>
        <p:spPr/>
        <p:txBody>
          <a:bodyPr>
            <a:noAutofit/>
          </a:bodyPr>
          <a:lstStyle/>
          <a:p>
            <a:pPr algn="ctr"/>
            <a:r>
              <a:rPr lang="de-DE" sz="3200" dirty="0"/>
              <a:t>Mein Vaterland war ein Apfelkern. </a:t>
            </a:r>
            <a:br>
              <a:rPr lang="cs-CZ" sz="3200" dirty="0"/>
            </a:br>
            <a:r>
              <a:rPr lang="de-DE" sz="2400" dirty="0"/>
              <a:t>Carl Hanser Verlag München 2014</a:t>
            </a:r>
            <a:endParaRPr lang="cs-CZ" sz="2400" dirty="0"/>
          </a:p>
        </p:txBody>
      </p:sp>
      <p:sp>
        <p:nvSpPr>
          <p:cNvPr id="3" name="Zástupný obsah 2">
            <a:extLst>
              <a:ext uri="{FF2B5EF4-FFF2-40B4-BE49-F238E27FC236}">
                <a16:creationId xmlns:a16="http://schemas.microsoft.com/office/drawing/2014/main" id="{06972019-3949-4AC9-857E-BBCF97A1EFD0}"/>
              </a:ext>
            </a:extLst>
          </p:cNvPr>
          <p:cNvSpPr>
            <a:spLocks noGrp="1"/>
          </p:cNvSpPr>
          <p:nvPr>
            <p:ph idx="1"/>
          </p:nvPr>
        </p:nvSpPr>
        <p:spPr/>
        <p:txBody>
          <a:bodyPr/>
          <a:lstStyle/>
          <a:p>
            <a:pPr algn="l"/>
            <a:r>
              <a:rPr lang="de-DE" sz="2400" b="0" i="0" u="none" strike="noStrike" baseline="0" dirty="0">
                <a:latin typeface="SabonNextLTPro-Regular"/>
              </a:rPr>
              <a:t>Der Tod hat für mich immer bedeutet, dass die Erde einen frisst. Und ich habe mir gedacht, die Erde ist so dick, weil so viele Menschen und Tiere schon gestorben sind.</a:t>
            </a:r>
            <a:endParaRPr lang="cs-CZ" sz="2400" b="0" i="0" u="none" strike="noStrike" baseline="0" dirty="0">
              <a:latin typeface="SabonNextLTPro-Regular"/>
            </a:endParaRPr>
          </a:p>
          <a:p>
            <a:pPr algn="l"/>
            <a:endParaRPr lang="cs-CZ" sz="2400" dirty="0">
              <a:latin typeface="SabonNextLTPro-Regular"/>
            </a:endParaRPr>
          </a:p>
          <a:p>
            <a:pPr algn="l"/>
            <a:r>
              <a:rPr lang="cs-CZ" sz="2400" b="0" i="0" u="none" strike="noStrike" baseline="0" dirty="0">
                <a:latin typeface="SabonNextLTPro-Regular"/>
              </a:rPr>
              <a:t>Smrt pro mě znamenala, že země někoho pozře. A myslela jsem si, že země je tak tlustá, protože tolik lidí a zvířat už zemřelo.</a:t>
            </a:r>
          </a:p>
          <a:p>
            <a:pPr algn="l"/>
            <a:endParaRPr lang="cs-CZ" sz="1800" dirty="0">
              <a:latin typeface="SabonNextLTPro-Regular"/>
            </a:endParaRPr>
          </a:p>
          <a:p>
            <a:pPr algn="l"/>
            <a:endParaRPr lang="cs-CZ" dirty="0"/>
          </a:p>
        </p:txBody>
      </p:sp>
      <p:pic>
        <p:nvPicPr>
          <p:cNvPr id="6" name="Zástupný obsah 5" descr="Obsah obrázku budova, exteriér, dům, cihla&#10;&#10;Popis byl vytvořen automaticky">
            <a:extLst>
              <a:ext uri="{FF2B5EF4-FFF2-40B4-BE49-F238E27FC236}">
                <a16:creationId xmlns:a16="http://schemas.microsoft.com/office/drawing/2014/main" id="{38D255D7-A1DC-4357-9981-891828B92D0B}"/>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6172200" y="2543109"/>
            <a:ext cx="5181600" cy="2916369"/>
          </a:xfrm>
        </p:spPr>
      </p:pic>
    </p:spTree>
    <p:extLst>
      <p:ext uri="{BB962C8B-B14F-4D97-AF65-F5344CB8AC3E}">
        <p14:creationId xmlns:p14="http://schemas.microsoft.com/office/powerpoint/2010/main" val="465246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AC900-E5C6-466F-8631-F6D93FE4A664}"/>
              </a:ext>
            </a:extLst>
          </p:cNvPr>
          <p:cNvSpPr txBox="1">
            <a:spLocks noGrp="1"/>
          </p:cNvSpPr>
          <p:nvPr>
            <p:ph type="title"/>
          </p:nvPr>
        </p:nvSpPr>
        <p:spPr/>
        <p:txBody>
          <a:bodyPr/>
          <a:lstStyle/>
          <a:p>
            <a:pPr lvl="0"/>
            <a:r>
              <a:rPr lang="de-DE" dirty="0"/>
              <a:t>Wenn man Kindheit aufschreibt, wird sie schlimmer, als</a:t>
            </a:r>
            <a:r>
              <a:rPr lang="cs-CZ" dirty="0"/>
              <a:t> </a:t>
            </a:r>
            <a:r>
              <a:rPr lang="cs-CZ" dirty="0" err="1"/>
              <a:t>sie</a:t>
            </a:r>
            <a:r>
              <a:rPr lang="cs-CZ" dirty="0"/>
              <a:t> </a:t>
            </a:r>
            <a:r>
              <a:rPr lang="cs-CZ" dirty="0" err="1"/>
              <a:t>war</a:t>
            </a:r>
            <a:r>
              <a:rPr lang="cs-CZ" dirty="0"/>
              <a:t>. (</a:t>
            </a:r>
            <a:r>
              <a:rPr lang="cs-CZ" dirty="0" err="1"/>
              <a:t>Apfelkern</a:t>
            </a:r>
            <a:r>
              <a:rPr lang="cs-CZ" dirty="0"/>
              <a:t>, 18)</a:t>
            </a:r>
          </a:p>
        </p:txBody>
      </p:sp>
      <p:sp>
        <p:nvSpPr>
          <p:cNvPr id="3" name="Zástupný obsah 4">
            <a:extLst>
              <a:ext uri="{FF2B5EF4-FFF2-40B4-BE49-F238E27FC236}">
                <a16:creationId xmlns:a16="http://schemas.microsoft.com/office/drawing/2014/main" id="{A7E8DDBD-628F-4996-BDD4-08DC60BEE4D0}"/>
              </a:ext>
            </a:extLst>
          </p:cNvPr>
          <p:cNvSpPr txBox="1">
            <a:spLocks noGrp="1"/>
          </p:cNvSpPr>
          <p:nvPr>
            <p:ph idx="1"/>
          </p:nvPr>
        </p:nvSpPr>
        <p:spPr/>
        <p:txBody>
          <a:bodyPr/>
          <a:lstStyle/>
          <a:p>
            <a:pPr lvl="0">
              <a:lnSpc>
                <a:spcPct val="80000"/>
              </a:lnSpc>
            </a:pPr>
            <a:r>
              <a:rPr lang="de-DE" dirty="0"/>
              <a:t>Ich wusste nämlich, es ist nicht normal, wenn ich denke,</a:t>
            </a:r>
            <a:r>
              <a:rPr lang="cs-CZ" dirty="0"/>
              <a:t> </a:t>
            </a:r>
            <a:r>
              <a:rPr lang="de-DE" dirty="0"/>
              <a:t>dass die Pflanzen nachts herumlaufen, dass das Leben unsere</a:t>
            </a:r>
            <a:r>
              <a:rPr lang="cs-CZ" dirty="0"/>
              <a:t> </a:t>
            </a:r>
            <a:r>
              <a:rPr lang="de-DE" dirty="0"/>
              <a:t>Atemzüge auf eine Kette fädelt und abmisst, dass uns die</a:t>
            </a:r>
            <a:r>
              <a:rPr lang="cs-CZ" dirty="0"/>
              <a:t> </a:t>
            </a:r>
            <a:r>
              <a:rPr lang="de-DE" dirty="0"/>
              <a:t>Erde frisst. Das war surreal. Aber genauso surreal ist doch</a:t>
            </a:r>
            <a:r>
              <a:rPr lang="cs-CZ" dirty="0"/>
              <a:t> </a:t>
            </a:r>
            <a:r>
              <a:rPr lang="de-DE" dirty="0"/>
              <a:t>auch die Religion, die kam noch dazu: Gott ist überall, er</a:t>
            </a:r>
            <a:r>
              <a:rPr lang="cs-CZ" dirty="0"/>
              <a:t> </a:t>
            </a:r>
            <a:r>
              <a:rPr lang="de-DE" dirty="0"/>
              <a:t>sieht alles. Die Toten kommen in den Himmel.</a:t>
            </a:r>
            <a:endParaRPr lang="cs-CZ" dirty="0"/>
          </a:p>
        </p:txBody>
      </p:sp>
      <p:sp>
        <p:nvSpPr>
          <p:cNvPr id="4" name="Zástupný obsah 3">
            <a:extLst>
              <a:ext uri="{FF2B5EF4-FFF2-40B4-BE49-F238E27FC236}">
                <a16:creationId xmlns:a16="http://schemas.microsoft.com/office/drawing/2014/main" id="{382D4548-82D0-4435-8E65-AC445A645787}"/>
              </a:ext>
            </a:extLst>
          </p:cNvPr>
          <p:cNvSpPr>
            <a:spLocks noGrp="1"/>
          </p:cNvSpPr>
          <p:nvPr>
            <p:ph idx="2"/>
          </p:nvPr>
        </p:nvSpPr>
        <p:spPr/>
        <p:txBody>
          <a:bodyPr/>
          <a:lstStyle/>
          <a:p>
            <a:pPr marL="0" indent="0">
              <a:buNone/>
            </a:pPr>
            <a:r>
              <a:rPr lang="cs-CZ" dirty="0"/>
              <a:t>Věděla jsem, že není normální, když si myslím, že rostliny v noci bloudí kolem, že život navléká každé nadechnutí na šňůrku jako korálky a odměřuje je, že nás země pozře. To bylo </a:t>
            </a:r>
            <a:r>
              <a:rPr lang="cs-CZ" dirty="0" err="1"/>
              <a:t>surreálné</a:t>
            </a:r>
            <a:r>
              <a:rPr lang="cs-CZ" dirty="0"/>
              <a:t>. Ale stejně </a:t>
            </a:r>
            <a:r>
              <a:rPr lang="cs-CZ" dirty="0" err="1"/>
              <a:t>surreálné</a:t>
            </a:r>
            <a:r>
              <a:rPr lang="cs-CZ" dirty="0"/>
              <a:t> je také náboženství, to k tomu taky patřilo : Bůh je všudypřítomný a  všechno vidí. Mrtví přijdou do nebe.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71750-9A37-4DF0-B560-9D516F2B8B5D}"/>
              </a:ext>
            </a:extLst>
          </p:cNvPr>
          <p:cNvSpPr>
            <a:spLocks noGrp="1"/>
          </p:cNvSpPr>
          <p:nvPr>
            <p:ph type="title"/>
          </p:nvPr>
        </p:nvSpPr>
        <p:spPr/>
        <p:txBody>
          <a:bodyPr>
            <a:normAutofit/>
          </a:bodyPr>
          <a:lstStyle/>
          <a:p>
            <a:r>
              <a:rPr lang="cs-CZ" dirty="0"/>
              <a:t>Když dětství zaznamenáte, bude horší, než ve skutečnosti bylo</a:t>
            </a:r>
            <a:r>
              <a:rPr lang="de-DE" dirty="0"/>
              <a:t>. (Apfelkern, 18)</a:t>
            </a:r>
            <a:endParaRPr lang="cs-CZ" dirty="0"/>
          </a:p>
        </p:txBody>
      </p:sp>
      <p:sp>
        <p:nvSpPr>
          <p:cNvPr id="4" name="Zástupný obsah 3">
            <a:extLst>
              <a:ext uri="{FF2B5EF4-FFF2-40B4-BE49-F238E27FC236}">
                <a16:creationId xmlns:a16="http://schemas.microsoft.com/office/drawing/2014/main" id="{72B79099-70CE-4053-A784-172E6E8A3C40}"/>
              </a:ext>
            </a:extLst>
          </p:cNvPr>
          <p:cNvSpPr>
            <a:spLocks noGrp="1"/>
          </p:cNvSpPr>
          <p:nvPr>
            <p:ph idx="1"/>
          </p:nvPr>
        </p:nvSpPr>
        <p:spPr/>
        <p:txBody>
          <a:bodyPr>
            <a:normAutofit fontScale="92500" lnSpcReduction="10000"/>
          </a:bodyPr>
          <a:lstStyle/>
          <a:p>
            <a:r>
              <a:rPr lang="cs-CZ" dirty="0" err="1"/>
              <a:t>Als</a:t>
            </a:r>
            <a:r>
              <a:rPr lang="cs-CZ" dirty="0"/>
              <a:t> </a:t>
            </a:r>
            <a:r>
              <a:rPr lang="cs-CZ" dirty="0" err="1"/>
              <a:t>ich</a:t>
            </a:r>
            <a:r>
              <a:rPr lang="cs-CZ" dirty="0"/>
              <a:t> nach der </a:t>
            </a:r>
            <a:r>
              <a:rPr lang="de-DE" dirty="0"/>
              <a:t>Messe auf dem Heimweg zu meiner Großmutter gesagt habe,</a:t>
            </a:r>
            <a:r>
              <a:rPr lang="cs-CZ" dirty="0"/>
              <a:t> </a:t>
            </a:r>
            <a:r>
              <a:rPr lang="de-DE" dirty="0"/>
              <a:t>das Herz der heiligen Maria ist eine durchgeschnittene Wassermelone,</a:t>
            </a:r>
            <a:r>
              <a:rPr lang="cs-CZ" dirty="0"/>
              <a:t> </a:t>
            </a:r>
            <a:r>
              <a:rPr lang="de-DE" dirty="0"/>
              <a:t>hat sie geantwortet: »Das kann sein, aber das</a:t>
            </a:r>
            <a:r>
              <a:rPr lang="cs-CZ" dirty="0"/>
              <a:t> </a:t>
            </a:r>
            <a:r>
              <a:rPr lang="de-DE" dirty="0"/>
              <a:t>darfst du nie jemandem sagen.« Damit war das Thema abgehakt.</a:t>
            </a:r>
            <a:r>
              <a:rPr lang="cs-CZ" dirty="0"/>
              <a:t> </a:t>
            </a:r>
            <a:r>
              <a:rPr lang="de-DE" dirty="0"/>
              <a:t>Auf solche Ausrutscher hat meine Großmutter manchmal</a:t>
            </a:r>
            <a:r>
              <a:rPr lang="cs-CZ" dirty="0"/>
              <a:t> </a:t>
            </a:r>
            <a:r>
              <a:rPr lang="de-DE" dirty="0"/>
              <a:t>auch gesagt: »Denk nicht dorthin, wo du nicht sollst.«</a:t>
            </a:r>
            <a:endParaRPr lang="cs-CZ" dirty="0"/>
          </a:p>
          <a:p>
            <a:endParaRPr lang="cs-CZ" dirty="0"/>
          </a:p>
        </p:txBody>
      </p:sp>
      <p:sp>
        <p:nvSpPr>
          <p:cNvPr id="5" name="Zástupný obsah 4">
            <a:extLst>
              <a:ext uri="{FF2B5EF4-FFF2-40B4-BE49-F238E27FC236}">
                <a16:creationId xmlns:a16="http://schemas.microsoft.com/office/drawing/2014/main" id="{3C72C8C2-561C-44F0-AB22-62F93690EC87}"/>
              </a:ext>
            </a:extLst>
          </p:cNvPr>
          <p:cNvSpPr>
            <a:spLocks noGrp="1"/>
          </p:cNvSpPr>
          <p:nvPr>
            <p:ph idx="2"/>
          </p:nvPr>
        </p:nvSpPr>
        <p:spPr/>
        <p:txBody>
          <a:bodyPr>
            <a:normAutofit fontScale="92500" lnSpcReduction="10000"/>
          </a:bodyPr>
          <a:lstStyle/>
          <a:p>
            <a:pPr marL="0" indent="0">
              <a:buNone/>
            </a:pPr>
            <a:r>
              <a:rPr lang="cs-CZ" sz="3200" dirty="0"/>
              <a:t>Když jsem cestou ze mše řekla babičce, že srdce Panny Marie je naříznutý meloun, odpověděla: „Možná ano, ale nikomu to nesmíš říct.“ Tím byla věc vyřízená. Na takové podivné nápady někdy babička také řekla: „Nevydávej se v mysli tam, kam nesmíš.“</a:t>
            </a:r>
          </a:p>
        </p:txBody>
      </p:sp>
    </p:spTree>
    <p:extLst>
      <p:ext uri="{BB962C8B-B14F-4D97-AF65-F5344CB8AC3E}">
        <p14:creationId xmlns:p14="http://schemas.microsoft.com/office/powerpoint/2010/main" val="655448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3454C1AE-4D31-4E12-B42F-AEE92A41BAEA}"/>
              </a:ext>
            </a:extLst>
          </p:cNvPr>
          <p:cNvSpPr>
            <a:spLocks noGrp="1"/>
          </p:cNvSpPr>
          <p:nvPr>
            <p:ph type="title"/>
          </p:nvPr>
        </p:nvSpPr>
        <p:spPr>
          <a:xfrm>
            <a:off x="871220" y="860028"/>
            <a:ext cx="6006192" cy="1324907"/>
          </a:xfrm>
        </p:spPr>
        <p:txBody>
          <a:bodyPr vert="horz" lIns="91440" tIns="45720" rIns="91440" bIns="45720" rtlCol="0" anchor="ctr">
            <a:normAutofit/>
          </a:bodyPr>
          <a:lstStyle/>
          <a:p>
            <a:pPr>
              <a:spcBef>
                <a:spcPct val="0"/>
              </a:spcBef>
            </a:pPr>
            <a:r>
              <a:rPr lang="en-US">
                <a:solidFill>
                  <a:schemeClr val="accent1"/>
                </a:solidFill>
                <a:latin typeface="+mj-lt"/>
                <a:ea typeface="+mj-ea"/>
                <a:cs typeface="+mj-cs"/>
              </a:rPr>
              <a:t>Odkud je tato řada básnivých metafor?</a:t>
            </a:r>
          </a:p>
        </p:txBody>
      </p:sp>
      <p:sp>
        <p:nvSpPr>
          <p:cNvPr id="3" name="Zástupný obsah 2">
            <a:extLst>
              <a:ext uri="{FF2B5EF4-FFF2-40B4-BE49-F238E27FC236}">
                <a16:creationId xmlns:a16="http://schemas.microsoft.com/office/drawing/2014/main" id="{922A7A6D-6F57-45FF-8752-D2E76C3FA12C}"/>
              </a:ext>
            </a:extLst>
          </p:cNvPr>
          <p:cNvSpPr>
            <a:spLocks noGrp="1"/>
          </p:cNvSpPr>
          <p:nvPr>
            <p:ph idx="1"/>
          </p:nvPr>
        </p:nvSpPr>
        <p:spPr>
          <a:xfrm>
            <a:off x="871220" y="2248823"/>
            <a:ext cx="6006192" cy="3928139"/>
          </a:xfrm>
        </p:spPr>
        <p:txBody>
          <a:bodyPr vert="horz" lIns="91440" tIns="45720" rIns="91440" bIns="45720" rtlCol="0">
            <a:normAutofit/>
          </a:bodyPr>
          <a:lstStyle/>
          <a:p>
            <a:pPr>
              <a:buFont typeface="Arial" panose="020B0604020202020204" pitchFamily="34" charset="0"/>
              <a:buChar char="•"/>
            </a:pPr>
            <a:r>
              <a:rPr lang="en-US" sz="2400" b="1">
                <a:solidFill>
                  <a:schemeClr val="accent1"/>
                </a:solidFill>
                <a:latin typeface="+mn-lt"/>
                <a:ea typeface="+mn-ea"/>
                <a:cs typeface="+mn-cs"/>
              </a:rPr>
              <a:t>oříšky bez jádra</a:t>
            </a:r>
            <a:br>
              <a:rPr lang="en-US" sz="2400" b="1">
                <a:solidFill>
                  <a:schemeClr val="accent1"/>
                </a:solidFill>
                <a:latin typeface="+mn-lt"/>
                <a:ea typeface="+mn-ea"/>
                <a:cs typeface="+mn-cs"/>
              </a:rPr>
            </a:br>
            <a:r>
              <a:rPr lang="en-US" sz="2400" b="1">
                <a:solidFill>
                  <a:schemeClr val="accent1"/>
                </a:solidFill>
                <a:latin typeface="+mn-lt"/>
                <a:ea typeface="+mn-ea"/>
                <a:cs typeface="+mn-cs"/>
              </a:rPr>
              <a:t>misky bez obětin</a:t>
            </a:r>
            <a:br>
              <a:rPr lang="en-US" sz="2400" b="1">
                <a:solidFill>
                  <a:schemeClr val="accent1"/>
                </a:solidFill>
                <a:latin typeface="+mn-lt"/>
                <a:ea typeface="+mn-ea"/>
                <a:cs typeface="+mn-cs"/>
              </a:rPr>
            </a:br>
            <a:r>
              <a:rPr lang="en-US" sz="2400" b="1">
                <a:solidFill>
                  <a:schemeClr val="accent1"/>
                </a:solidFill>
                <a:latin typeface="+mn-lt"/>
                <a:ea typeface="+mn-ea"/>
                <a:cs typeface="+mn-cs"/>
              </a:rPr>
              <a:t>předsíňky mrákot</a:t>
            </a:r>
            <a:br>
              <a:rPr lang="en-US" sz="2400" b="1">
                <a:solidFill>
                  <a:schemeClr val="accent1"/>
                </a:solidFill>
                <a:latin typeface="+mn-lt"/>
                <a:ea typeface="+mn-ea"/>
                <a:cs typeface="+mn-cs"/>
              </a:rPr>
            </a:br>
            <a:r>
              <a:rPr lang="en-US" sz="2400" b="1">
                <a:solidFill>
                  <a:schemeClr val="accent1"/>
                </a:solidFill>
                <a:latin typeface="+mn-lt"/>
                <a:ea typeface="+mn-ea"/>
                <a:cs typeface="+mn-cs"/>
              </a:rPr>
              <a:t>úryvky dávné hudby</a:t>
            </a:r>
            <a:br>
              <a:rPr lang="en-US" sz="2400" b="1">
                <a:solidFill>
                  <a:schemeClr val="accent1"/>
                </a:solidFill>
                <a:latin typeface="+mn-lt"/>
                <a:ea typeface="+mn-ea"/>
                <a:cs typeface="+mn-cs"/>
              </a:rPr>
            </a:br>
            <a:r>
              <a:rPr lang="en-US" sz="2400" b="1">
                <a:solidFill>
                  <a:schemeClr val="accent1"/>
                </a:solidFill>
                <a:latin typeface="+mn-lt"/>
                <a:ea typeface="+mn-ea"/>
                <a:cs typeface="+mn-cs"/>
              </a:rPr>
              <a:t>studánky zasypané</a:t>
            </a:r>
            <a:br>
              <a:rPr lang="en-US" sz="2400" b="1">
                <a:solidFill>
                  <a:schemeClr val="accent1"/>
                </a:solidFill>
                <a:latin typeface="+mn-lt"/>
                <a:ea typeface="+mn-ea"/>
                <a:cs typeface="+mn-cs"/>
              </a:rPr>
            </a:br>
            <a:r>
              <a:rPr lang="en-US" sz="2400" b="1">
                <a:solidFill>
                  <a:schemeClr val="accent1"/>
                </a:solidFill>
                <a:latin typeface="+mn-lt"/>
                <a:ea typeface="+mn-ea"/>
                <a:cs typeface="+mn-cs"/>
              </a:rPr>
              <a:t>oblohy zatažené</a:t>
            </a:r>
            <a:br>
              <a:rPr lang="en-US" sz="2400" b="1">
                <a:solidFill>
                  <a:schemeClr val="accent1"/>
                </a:solidFill>
                <a:latin typeface="+mn-lt"/>
                <a:ea typeface="+mn-ea"/>
                <a:cs typeface="+mn-cs"/>
              </a:rPr>
            </a:br>
            <a:r>
              <a:rPr lang="en-US" sz="2400" b="1">
                <a:solidFill>
                  <a:schemeClr val="accent1"/>
                </a:solidFill>
                <a:latin typeface="+mn-lt"/>
                <a:ea typeface="+mn-ea"/>
                <a:cs typeface="+mn-cs"/>
              </a:rPr>
              <a:t>noci bez dnění</a:t>
            </a:r>
            <a:br>
              <a:rPr lang="en-US" sz="2400" b="1">
                <a:solidFill>
                  <a:schemeClr val="accent1"/>
                </a:solidFill>
                <a:latin typeface="+mn-lt"/>
                <a:ea typeface="+mn-ea"/>
                <a:cs typeface="+mn-cs"/>
              </a:rPr>
            </a:br>
            <a:r>
              <a:rPr lang="en-US" sz="2400" b="1">
                <a:solidFill>
                  <a:schemeClr val="accent1"/>
                </a:solidFill>
                <a:latin typeface="+mn-lt"/>
                <a:ea typeface="+mn-ea"/>
                <a:cs typeface="+mn-cs"/>
              </a:rPr>
              <a:t>dvířka zapadlá</a:t>
            </a:r>
            <a:br>
              <a:rPr lang="en-US" sz="2400" b="1">
                <a:solidFill>
                  <a:schemeClr val="accent1"/>
                </a:solidFill>
                <a:latin typeface="+mn-lt"/>
                <a:ea typeface="+mn-ea"/>
                <a:cs typeface="+mn-cs"/>
              </a:rPr>
            </a:br>
            <a:r>
              <a:rPr lang="en-US" sz="2400" b="1">
                <a:solidFill>
                  <a:schemeClr val="accent1"/>
                </a:solidFill>
                <a:latin typeface="+mn-lt"/>
                <a:ea typeface="+mn-ea"/>
                <a:cs typeface="+mn-cs"/>
              </a:rPr>
              <a:t>křtitelničky vyschlé</a:t>
            </a:r>
            <a:br>
              <a:rPr lang="en-US" sz="2400" b="1">
                <a:solidFill>
                  <a:schemeClr val="accent1"/>
                </a:solidFill>
                <a:latin typeface="+mn-lt"/>
                <a:ea typeface="+mn-ea"/>
                <a:cs typeface="+mn-cs"/>
              </a:rPr>
            </a:br>
            <a:r>
              <a:rPr lang="en-US" sz="2400" b="1">
                <a:solidFill>
                  <a:schemeClr val="accent1"/>
                </a:solidFill>
                <a:latin typeface="+mn-lt"/>
                <a:ea typeface="+mn-ea"/>
                <a:cs typeface="+mn-cs"/>
              </a:rPr>
              <a:t>vody bez zrcadlení</a:t>
            </a:r>
            <a:endParaRPr lang="en-US" sz="2400">
              <a:solidFill>
                <a:schemeClr val="accent1"/>
              </a:solidFill>
              <a:latin typeface="+mn-lt"/>
              <a:ea typeface="+mn-ea"/>
              <a:cs typeface="+mn-cs"/>
            </a:endParaRPr>
          </a:p>
          <a:p>
            <a:pPr>
              <a:buFont typeface="Arial" panose="020B0604020202020204" pitchFamily="34" charset="0"/>
              <a:buChar char="•"/>
            </a:pPr>
            <a:endParaRPr lang="en-US" sz="2400">
              <a:solidFill>
                <a:schemeClr val="accent1"/>
              </a:solidFill>
              <a:latin typeface="+mn-lt"/>
              <a:ea typeface="+mn-ea"/>
              <a:cs typeface="+mn-cs"/>
            </a:endParaRP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descr="Obsah obrázku text&#10;&#10;Popis byl vytvořen automaticky">
            <a:extLst>
              <a:ext uri="{FF2B5EF4-FFF2-40B4-BE49-F238E27FC236}">
                <a16:creationId xmlns:a16="http://schemas.microsoft.com/office/drawing/2014/main" id="{0B2DC723-D047-45F7-9B96-D212C7007738}"/>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l="42752" r="1666"/>
          <a:stretch/>
        </p:blipFill>
        <p:spPr>
          <a:xfrm>
            <a:off x="7523826" y="862763"/>
            <a:ext cx="3788081" cy="5151142"/>
          </a:xfrm>
          <a:prstGeom prst="rect">
            <a:avLst/>
          </a:prstGeom>
        </p:spPr>
      </p:pic>
    </p:spTree>
    <p:extLst>
      <p:ext uri="{BB962C8B-B14F-4D97-AF65-F5344CB8AC3E}">
        <p14:creationId xmlns:p14="http://schemas.microsoft.com/office/powerpoint/2010/main" val="1450346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Nadpis 4">
            <a:extLst>
              <a:ext uri="{FF2B5EF4-FFF2-40B4-BE49-F238E27FC236}">
                <a16:creationId xmlns:a16="http://schemas.microsoft.com/office/drawing/2014/main" id="{BEFF8931-C20F-469B-8959-03AA44A56F81}"/>
              </a:ext>
            </a:extLst>
          </p:cNvPr>
          <p:cNvSpPr txBox="1">
            <a:spLocks noGrp="1"/>
          </p:cNvSpPr>
          <p:nvPr>
            <p:ph type="title"/>
          </p:nvPr>
        </p:nvSpPr>
        <p:spPr/>
        <p:txBody>
          <a:bodyPr/>
          <a:lstStyle/>
          <a:p>
            <a:pPr lvl="0"/>
            <a:r>
              <a:rPr lang="cs-CZ"/>
              <a:t>Vnímání času a věku stařen, 31</a:t>
            </a:r>
          </a:p>
        </p:txBody>
      </p:sp>
      <p:sp>
        <p:nvSpPr>
          <p:cNvPr id="3" name="Zástupný obsah 5">
            <a:extLst>
              <a:ext uri="{FF2B5EF4-FFF2-40B4-BE49-F238E27FC236}">
                <a16:creationId xmlns:a16="http://schemas.microsoft.com/office/drawing/2014/main" id="{D1AA2FF1-0517-4D4C-869C-D086A3D81461}"/>
              </a:ext>
            </a:extLst>
          </p:cNvPr>
          <p:cNvSpPr txBox="1">
            <a:spLocks noGrp="1"/>
          </p:cNvSpPr>
          <p:nvPr>
            <p:ph idx="1"/>
          </p:nvPr>
        </p:nvSpPr>
        <p:spPr/>
        <p:txBody>
          <a:bodyPr/>
          <a:lstStyle/>
          <a:p>
            <a:pPr lvl="0"/>
            <a:r>
              <a:rPr lang="cs-CZ" dirty="0"/>
              <a:t>Za zimních odpolední sedávají u oken a samy sebe vplétají do punčoch z vlny, která škrábe, a punčochy se dlouží, až jsou </a:t>
            </a:r>
            <a:r>
              <a:rPr lang="cs-CZ" b="1" dirty="0"/>
              <a:t>dlouhé jako zima, mají paty a mají palce u nohou, jako by mohly chodit.</a:t>
            </a:r>
          </a:p>
          <a:p>
            <a:pPr lvl="0"/>
            <a:r>
              <a:rPr lang="cs-CZ" dirty="0"/>
              <a:t>A nosy nad pletacími jehlicemi se prodlužují a lesknou jako vařené maso. Chvilku na nich ulpí a visí kapky a zatřpytí se, spadnou do zástěry a mizí.</a:t>
            </a:r>
          </a:p>
          <a:p>
            <a:pPr lvl="0"/>
            <a:r>
              <a:rPr lang="cs-CZ" dirty="0"/>
              <a:t>Na zdech visí svatební fotografie. Ve vlasech mají těžké věnce a věnečky mají na těsných, plochých jupkách. Na břichu mají překřížené hezké štíhlé ruce a mají mladé, ale smutné obličeje.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4CEB8B-33E0-4618-9452-87BCA3754501}"/>
              </a:ext>
            </a:extLst>
          </p:cNvPr>
          <p:cNvSpPr txBox="1">
            <a:spLocks noGrp="1"/>
          </p:cNvSpPr>
          <p:nvPr>
            <p:ph type="title"/>
          </p:nvPr>
        </p:nvSpPr>
        <p:spPr/>
        <p:txBody>
          <a:bodyPr/>
          <a:lstStyle/>
          <a:p>
            <a:pPr lvl="0"/>
            <a:r>
              <a:rPr lang="cs-CZ"/>
              <a:t>Vnímání času a věku stařen, 31</a:t>
            </a:r>
          </a:p>
        </p:txBody>
      </p:sp>
      <p:sp>
        <p:nvSpPr>
          <p:cNvPr id="3" name="Zástupný obsah 2">
            <a:extLst>
              <a:ext uri="{FF2B5EF4-FFF2-40B4-BE49-F238E27FC236}">
                <a16:creationId xmlns:a16="http://schemas.microsoft.com/office/drawing/2014/main" id="{81EA59B0-7855-4AE0-B821-ABFF5DECD721}"/>
              </a:ext>
            </a:extLst>
          </p:cNvPr>
          <p:cNvSpPr txBox="1">
            <a:spLocks noGrp="1"/>
          </p:cNvSpPr>
          <p:nvPr>
            <p:ph idx="1"/>
          </p:nvPr>
        </p:nvSpPr>
        <p:spPr/>
        <p:txBody>
          <a:bodyPr/>
          <a:lstStyle/>
          <a:p>
            <a:pPr lvl="0"/>
            <a:r>
              <a:rPr lang="cs-CZ" dirty="0"/>
              <a:t>A na dalších snímcích mají v náručí děti a kulatá ňadra se pod blůzkami boulí a za nimi stojí vůz naložený vysoko senem.</a:t>
            </a:r>
          </a:p>
          <a:p>
            <a:pPr lvl="0"/>
            <a:r>
              <a:rPr lang="cs-CZ" dirty="0"/>
              <a:t>Během pletení  jim vyraší na bradě vousy, světlají a šednou. </a:t>
            </a:r>
            <a:r>
              <a:rPr lang="cs-CZ" b="1" dirty="0"/>
              <a:t>Někdy vous zabloudí do punčochy.</a:t>
            </a:r>
          </a:p>
          <a:p>
            <a:pPr lvl="0"/>
            <a:r>
              <a:rPr lang="cs-CZ" dirty="0"/>
              <a:t>Knírky rostou s věkem, chlupy rostou i z nosních dírek a bradavic. Jsou obrostlé vlasy a chlupy a nemají ňadra. </a:t>
            </a:r>
            <a:r>
              <a:rPr lang="cs-CZ" b="1" dirty="0"/>
              <a:t>A když jsou se stárnutím hotovy, tak se podobají mužům a rozhodnou se zemřít.</a:t>
            </a:r>
            <a:r>
              <a:rPr lang="cs-CZ"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C1C64-AF41-4C54-849F-C4BA75D536EF}"/>
              </a:ext>
            </a:extLst>
          </p:cNvPr>
          <p:cNvSpPr txBox="1">
            <a:spLocks noGrp="1"/>
          </p:cNvSpPr>
          <p:nvPr>
            <p:ph type="title"/>
          </p:nvPr>
        </p:nvSpPr>
        <p:spPr/>
        <p:txBody>
          <a:bodyPr/>
          <a:lstStyle/>
          <a:p>
            <a:pPr lvl="0"/>
            <a:r>
              <a:rPr lang="de-DE"/>
              <a:t>Dankesrede sagte Müller damals in Stockholm</a:t>
            </a:r>
            <a:endParaRPr lang="cs-CZ"/>
          </a:p>
        </p:txBody>
      </p:sp>
      <p:sp>
        <p:nvSpPr>
          <p:cNvPr id="3" name="Zástupný obsah 2">
            <a:extLst>
              <a:ext uri="{FF2B5EF4-FFF2-40B4-BE49-F238E27FC236}">
                <a16:creationId xmlns:a16="http://schemas.microsoft.com/office/drawing/2014/main" id="{D065DD61-91B6-4F03-86D5-10D0D284D2E2}"/>
              </a:ext>
            </a:extLst>
          </p:cNvPr>
          <p:cNvSpPr txBox="1">
            <a:spLocks noGrp="1"/>
          </p:cNvSpPr>
          <p:nvPr>
            <p:ph idx="1"/>
          </p:nvPr>
        </p:nvSpPr>
        <p:spPr/>
        <p:txBody>
          <a:bodyPr/>
          <a:lstStyle/>
          <a:p>
            <a:pPr lvl="0"/>
            <a:r>
              <a:rPr lang="de-DE"/>
              <a:t>Alle Dorfleute lebten in einer alten Zeit, wurden schon alt geboren. Man muss das Dorf irgendwann verlassen, wenn man jung werden will, dachte ich. Im Dorf waren alle vor dem Staat geduckt, aber untereinander und gegen sich selbst kontrollwütig bis zur Selbstzerstörung.“</a:t>
            </a:r>
            <a:endParaRPr lang="cs-CZ"/>
          </a:p>
        </p:txBody>
      </p:sp>
      <p:sp>
        <p:nvSpPr>
          <p:cNvPr id="4" name="Zástupný obsah 3">
            <a:extLst>
              <a:ext uri="{FF2B5EF4-FFF2-40B4-BE49-F238E27FC236}">
                <a16:creationId xmlns:a16="http://schemas.microsoft.com/office/drawing/2014/main" id="{7AE1D08F-7508-4E42-8A4F-E27A5CA5EDA4}"/>
              </a:ext>
            </a:extLst>
          </p:cNvPr>
          <p:cNvSpPr txBox="1">
            <a:spLocks noGrp="1"/>
          </p:cNvSpPr>
          <p:nvPr>
            <p:ph idx="2"/>
          </p:nvPr>
        </p:nvSpPr>
        <p:spPr/>
        <p:txBody>
          <a:bodyPr/>
          <a:lstStyle/>
          <a:p>
            <a:pPr lvl="0"/>
            <a:r>
              <a:rPr lang="cs-CZ" dirty="0"/>
              <a:t>Všichni vesničané žili v starých časech, staří se už rodili. Kdo chce omládnout, musí z vesnice někdy odejít, myslela jsem si. Na vesnici se všichni krčili před státem, ale mezi sebou a k sobě navzájem byli posedlí sebezničujícím kontrolováním.</a:t>
            </a:r>
          </a:p>
          <a:p>
            <a:pPr lvl="0"/>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28468-D39A-48E5-ABEA-B249DE9AB6A7}"/>
              </a:ext>
            </a:extLst>
          </p:cNvPr>
          <p:cNvSpPr txBox="1">
            <a:spLocks noGrp="1"/>
          </p:cNvSpPr>
          <p:nvPr>
            <p:ph type="title"/>
          </p:nvPr>
        </p:nvSpPr>
        <p:spPr/>
        <p:txBody>
          <a:bodyPr>
            <a:normAutofit/>
          </a:bodyPr>
          <a:lstStyle/>
          <a:p>
            <a:r>
              <a:rPr lang="cs-CZ" sz="2800" dirty="0" err="1"/>
              <a:t>Titelerkl</a:t>
            </a:r>
            <a:r>
              <a:rPr lang="de-DE" sz="2800" dirty="0"/>
              <a:t>ä</a:t>
            </a:r>
            <a:r>
              <a:rPr lang="cs-CZ" sz="2800" dirty="0" err="1"/>
              <a:t>rung</a:t>
            </a:r>
            <a:r>
              <a:rPr lang="de-DE" sz="2800" dirty="0"/>
              <a:t> „Niederungen“, ein Zitat von Johannes </a:t>
            </a:r>
            <a:r>
              <a:rPr lang="de-DE" sz="2800" dirty="0" err="1"/>
              <a:t>Brob</a:t>
            </a:r>
            <a:r>
              <a:rPr lang="cs-CZ" sz="2800" dirty="0"/>
              <a:t>r</a:t>
            </a:r>
            <a:r>
              <a:rPr lang="de-DE" sz="2800" dirty="0" err="1"/>
              <a:t>owski</a:t>
            </a:r>
            <a:br>
              <a:rPr lang="cs-CZ" sz="2800" dirty="0"/>
            </a:br>
            <a:r>
              <a:rPr lang="de-DE" sz="2000" dirty="0"/>
              <a:t>Henke, Gebhard: Mir erscheint jede Umgebung lebensfeindlich. Ein Gespräch mit der rumäniendeutschen Schriftstellerin Herta Müller. In: Süddeutsche Zeitung 16.11.1984. </a:t>
            </a:r>
            <a:br>
              <a:rPr lang="cs-CZ" sz="2000" dirty="0"/>
            </a:br>
            <a:endParaRPr lang="cs-CZ" sz="2000" dirty="0"/>
          </a:p>
        </p:txBody>
      </p:sp>
      <p:sp>
        <p:nvSpPr>
          <p:cNvPr id="3" name="Zástupný symbol pro obsah 2">
            <a:extLst>
              <a:ext uri="{FF2B5EF4-FFF2-40B4-BE49-F238E27FC236}">
                <a16:creationId xmlns:a16="http://schemas.microsoft.com/office/drawing/2014/main" id="{2CEB0318-D7B1-4718-9099-A48F32021B1B}"/>
              </a:ext>
            </a:extLst>
          </p:cNvPr>
          <p:cNvSpPr txBox="1">
            <a:spLocks noGrp="1"/>
          </p:cNvSpPr>
          <p:nvPr>
            <p:ph idx="1"/>
          </p:nvPr>
        </p:nvSpPr>
        <p:spPr/>
        <p:txBody>
          <a:bodyPr>
            <a:noAutofit/>
          </a:bodyPr>
          <a:lstStyle/>
          <a:p>
            <a:pPr lvl="0">
              <a:lnSpc>
                <a:spcPct val="70000"/>
              </a:lnSpc>
            </a:pPr>
            <a:r>
              <a:rPr lang="de-DE" sz="2400" dirty="0"/>
              <a:t>[Der Titel] bezieht sich auf </a:t>
            </a:r>
            <a:r>
              <a:rPr lang="de-DE" sz="2400" b="1" dirty="0"/>
              <a:t>„Wir, die in den Niederungen leben, wir verstehen den Tod, denn er ist uns nicht fremd, weil wir zusammen mit ihm aufgewachsen sind“. </a:t>
            </a:r>
            <a:r>
              <a:rPr lang="de-DE" sz="2400" dirty="0"/>
              <a:t>Beim Lesen dieser Stelle ist mir das Wort „Niederungen“ aufgefallen, und das erschien mir dann sehr treffend für den Text. Es bezieht sich auf die Banat-Ebene. </a:t>
            </a:r>
            <a:r>
              <a:rPr lang="de-DE" sz="2400" b="1" dirty="0"/>
              <a:t>Eine Niederung ist noch tiefer als eine Ebene</a:t>
            </a:r>
            <a:r>
              <a:rPr lang="de-DE" sz="2400" dirty="0"/>
              <a:t>. Und es bedeutete im übertragenen Sinn das niedrige </a:t>
            </a:r>
            <a:r>
              <a:rPr lang="de-DE" sz="2400" dirty="0" err="1"/>
              <a:t>Bewußtsein</a:t>
            </a:r>
            <a:r>
              <a:rPr lang="de-DE" sz="2400" dirty="0"/>
              <a:t>, die niedrige Beschäftigung, das </a:t>
            </a:r>
            <a:r>
              <a:rPr lang="de-DE" sz="2400" dirty="0" err="1"/>
              <a:t>Abgegrenztsein</a:t>
            </a:r>
            <a:r>
              <a:rPr lang="de-DE" sz="2400" dirty="0"/>
              <a:t>, das Nicht-In-die-Höhe-blicken-Wollen und das Nicht-über-sich-hinausschauen-Können.</a:t>
            </a:r>
          </a:p>
        </p:txBody>
      </p:sp>
      <p:sp>
        <p:nvSpPr>
          <p:cNvPr id="4" name="Zástupný symbol pro obsah 3">
            <a:extLst>
              <a:ext uri="{FF2B5EF4-FFF2-40B4-BE49-F238E27FC236}">
                <a16:creationId xmlns:a16="http://schemas.microsoft.com/office/drawing/2014/main" id="{CBABC83E-EC90-4761-A781-B9F00F8E3F4F}"/>
              </a:ext>
            </a:extLst>
          </p:cNvPr>
          <p:cNvSpPr txBox="1">
            <a:spLocks noGrp="1"/>
          </p:cNvSpPr>
          <p:nvPr>
            <p:ph idx="2"/>
          </p:nvPr>
        </p:nvSpPr>
        <p:spPr/>
        <p:txBody>
          <a:bodyPr>
            <a:normAutofit fontScale="92500" lnSpcReduction="10000"/>
          </a:bodyPr>
          <a:lstStyle/>
          <a:p>
            <a:pPr lvl="0"/>
            <a:r>
              <a:rPr lang="de-DE" dirty="0"/>
              <a:t>[Tit</a:t>
            </a:r>
            <a:r>
              <a:rPr lang="cs-CZ" dirty="0"/>
              <a:t>u</a:t>
            </a:r>
            <a:r>
              <a:rPr lang="de-DE" dirty="0"/>
              <a:t>l]</a:t>
            </a:r>
            <a:r>
              <a:rPr lang="cs-CZ" dirty="0"/>
              <a:t> se vztahuje na </a:t>
            </a:r>
            <a:r>
              <a:rPr lang="cs-CZ" i="1" dirty="0"/>
              <a:t>My, kteří žijeme v nížinách, chápeme smrt, protože nám není cizí, protože jsme s ní vyrostli.</a:t>
            </a:r>
          </a:p>
          <a:p>
            <a:pPr lvl="0"/>
            <a:r>
              <a:rPr lang="cs-CZ" i="1" dirty="0"/>
              <a:t>Při četbě tohoto místa mě zaujalo slovo </a:t>
            </a:r>
            <a:r>
              <a:rPr lang="cs-CZ" dirty="0"/>
              <a:t>nížiny, </a:t>
            </a:r>
            <a:r>
              <a:rPr lang="cs-CZ" i="1" dirty="0"/>
              <a:t>vystihovalo můj text. Vztahuje se banátskou rovinu. Nížina je ještě hlouběji než rovina. A v přeneseném slova smyslu znamená </a:t>
            </a:r>
            <a:r>
              <a:rPr lang="cs-CZ" dirty="0"/>
              <a:t>nízké smyšlení, nízké počínání, vyloučení, neochotu dívat se do výšky a neschopnost překročit vlastní stín.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CDC3AD-8F26-4E2F-9402-8E5468F8A6E1}"/>
              </a:ext>
            </a:extLst>
          </p:cNvPr>
          <p:cNvSpPr txBox="1">
            <a:spLocks noGrp="1"/>
          </p:cNvSpPr>
          <p:nvPr>
            <p:ph type="title"/>
          </p:nvPr>
        </p:nvSpPr>
        <p:spPr/>
        <p:txBody>
          <a:bodyPr/>
          <a:lstStyle/>
          <a:p>
            <a:pPr lvl="0"/>
            <a:r>
              <a:rPr lang="de-DE"/>
              <a:t>Anti-Heimat-Poetik</a:t>
            </a:r>
            <a:endParaRPr lang="cs-CZ"/>
          </a:p>
        </p:txBody>
      </p:sp>
      <p:sp>
        <p:nvSpPr>
          <p:cNvPr id="3" name="Zástupný symbol pro obsah 2">
            <a:extLst>
              <a:ext uri="{FF2B5EF4-FFF2-40B4-BE49-F238E27FC236}">
                <a16:creationId xmlns:a16="http://schemas.microsoft.com/office/drawing/2014/main" id="{4D1BF258-5FAC-4CC4-B2FE-E2BCF0AB1BB9}"/>
              </a:ext>
            </a:extLst>
          </p:cNvPr>
          <p:cNvSpPr txBox="1">
            <a:spLocks noGrp="1"/>
          </p:cNvSpPr>
          <p:nvPr>
            <p:ph idx="1"/>
          </p:nvPr>
        </p:nvSpPr>
        <p:spPr/>
        <p:txBody>
          <a:bodyPr/>
          <a:lstStyle/>
          <a:p>
            <a:pPr lvl="0"/>
            <a:r>
              <a:rPr lang="de-DE"/>
              <a:t>Der Bürgermeister, der im Dorf Richter genannt wird, hält im Gemeindehaus seine Sitzungen. Unter den Anwesenden gibt es Raucher, die abwesend rauchen, Nichtraucher, die nicht rauchen und schlafen, Alkoholiker, die im Dorf Säufer genannt werden und die Flaschen unter den Stühlen stehen haben, sowie Nichtalkoholiker und </a:t>
            </a:r>
            <a:r>
              <a:rPr lang="de-DE" b="1"/>
              <a:t>Nichtraucher</a:t>
            </a:r>
            <a:r>
              <a:rPr lang="de-DE"/>
              <a:t>, die schwachsinnig sind, was im Dorf anständig genannt wird, die so tun, als würden sie zuhören, die aber an etwas ganz etwas anderes denken, falls es ihnen überhaupt gelingt, an etwas zu denken. (N. 129.)</a:t>
            </a: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Nadpis 3">
            <a:extLst>
              <a:ext uri="{FF2B5EF4-FFF2-40B4-BE49-F238E27FC236}">
                <a16:creationId xmlns:a16="http://schemas.microsoft.com/office/drawing/2014/main" id="{4A2F69F1-579E-472A-BA47-43E8316029E1}"/>
              </a:ext>
            </a:extLst>
          </p:cNvPr>
          <p:cNvSpPr txBox="1">
            <a:spLocks noGrp="1"/>
          </p:cNvSpPr>
          <p:nvPr>
            <p:ph type="title"/>
          </p:nvPr>
        </p:nvSpPr>
        <p:spPr/>
        <p:txBody>
          <a:bodyPr/>
          <a:lstStyle/>
          <a:p>
            <a:pPr lvl="0"/>
            <a:r>
              <a:rPr lang="de-DE" dirty="0"/>
              <a:t>Herta Müller, </a:t>
            </a:r>
            <a:r>
              <a:rPr lang="cs-CZ" dirty="0"/>
              <a:t>o ní a o jejím díle</a:t>
            </a:r>
          </a:p>
        </p:txBody>
      </p:sp>
      <p:sp>
        <p:nvSpPr>
          <p:cNvPr id="3" name="Zástupný obsah 4">
            <a:extLst>
              <a:ext uri="{FF2B5EF4-FFF2-40B4-BE49-F238E27FC236}">
                <a16:creationId xmlns:a16="http://schemas.microsoft.com/office/drawing/2014/main" id="{C06F408A-EFDF-41B2-877B-D101F0D5BA69}"/>
              </a:ext>
            </a:extLst>
          </p:cNvPr>
          <p:cNvSpPr txBox="1">
            <a:spLocks noGrp="1"/>
          </p:cNvSpPr>
          <p:nvPr>
            <p:ph idx="1"/>
          </p:nvPr>
        </p:nvSpPr>
        <p:spPr/>
        <p:txBody>
          <a:bodyPr>
            <a:normAutofit/>
          </a:bodyPr>
          <a:lstStyle/>
          <a:p>
            <a:pPr lvl="0"/>
            <a:r>
              <a:rPr lang="de-DE" dirty="0"/>
              <a:t>Herta Müller (</a:t>
            </a:r>
            <a:r>
              <a:rPr lang="cs-CZ" dirty="0" err="1"/>
              <a:t>eds</a:t>
            </a:r>
            <a:r>
              <a:rPr lang="de-DE" dirty="0"/>
              <a:t>.  Meike </a:t>
            </a:r>
            <a:r>
              <a:rPr lang="de-DE" dirty="0" err="1"/>
              <a:t>Feßmann</a:t>
            </a:r>
            <a:r>
              <a:rPr lang="de-DE" dirty="0"/>
              <a:t>, Axel </a:t>
            </a:r>
            <a:r>
              <a:rPr lang="de-DE" dirty="0" err="1"/>
              <a:t>Ruckaberle</a:t>
            </a:r>
            <a:r>
              <a:rPr lang="de-DE" dirty="0"/>
              <a:t>, Michael Scheffel und Michael </a:t>
            </a:r>
            <a:r>
              <a:rPr lang="de-DE" dirty="0" err="1"/>
              <a:t>Töteberg</a:t>
            </a:r>
            <a:r>
              <a:rPr lang="de-DE" dirty="0"/>
              <a:t>).</a:t>
            </a:r>
          </a:p>
          <a:p>
            <a:pPr lvl="0"/>
            <a:r>
              <a:rPr lang="de-DE" dirty="0"/>
              <a:t>Text und Kritik, Band 155</a:t>
            </a:r>
          </a:p>
          <a:p>
            <a:pPr lvl="0"/>
            <a:r>
              <a:rPr lang="de-DE" dirty="0"/>
              <a:t>Edition Text und Kritik, München 2002 / 2020, 227 </a:t>
            </a:r>
            <a:r>
              <a:rPr lang="cs-CZ" dirty="0"/>
              <a:t>s</a:t>
            </a:r>
            <a:r>
              <a:rPr lang="de-DE" dirty="0"/>
              <a:t>.</a:t>
            </a:r>
            <a:endParaRPr lang="cs-CZ" dirty="0"/>
          </a:p>
          <a:p>
            <a:pPr lvl="0"/>
            <a:endParaRPr lang="cs-CZ" dirty="0"/>
          </a:p>
        </p:txBody>
      </p:sp>
      <p:pic>
        <p:nvPicPr>
          <p:cNvPr id="4" name="Zástupný obsah 7" descr="Obsah obrázku text, interiér, noviny, žena&#10;&#10;Popis byl vytvořen automaticky">
            <a:extLst>
              <a:ext uri="{FF2B5EF4-FFF2-40B4-BE49-F238E27FC236}">
                <a16:creationId xmlns:a16="http://schemas.microsoft.com/office/drawing/2014/main" id="{16BBA318-F6C2-4DE2-91DC-413AB5D650A6}"/>
              </a:ext>
            </a:extLst>
          </p:cNvPr>
          <p:cNvPicPr>
            <a:picLocks noGrp="1" noChangeAspect="1"/>
          </p:cNvPicPr>
          <p:nvPr>
            <p:ph idx="2"/>
          </p:nvPr>
        </p:nvPicPr>
        <p:blipFill>
          <a:blip r:embed="rId2"/>
          <a:stretch>
            <a:fillRect/>
          </a:stretch>
        </p:blipFill>
        <p:spPr>
          <a:xfrm>
            <a:off x="7341617" y="1825627"/>
            <a:ext cx="2842759" cy="4351336"/>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47C5F0-B386-4F72-973E-27B7D1EC1381}"/>
              </a:ext>
            </a:extLst>
          </p:cNvPr>
          <p:cNvSpPr txBox="1">
            <a:spLocks noGrp="1"/>
          </p:cNvSpPr>
          <p:nvPr>
            <p:ph type="title"/>
          </p:nvPr>
        </p:nvSpPr>
        <p:spPr/>
        <p:txBody>
          <a:bodyPr/>
          <a:lstStyle/>
          <a:p>
            <a:pPr lvl="0"/>
            <a:r>
              <a:rPr lang="de-DE" dirty="0"/>
              <a:t>Poetik</a:t>
            </a:r>
            <a:r>
              <a:rPr lang="cs-CZ" dirty="0"/>
              <a:t> domoviny naruby</a:t>
            </a:r>
          </a:p>
        </p:txBody>
      </p:sp>
      <p:sp>
        <p:nvSpPr>
          <p:cNvPr id="3" name="Zástupný symbol pro obsah 2">
            <a:extLst>
              <a:ext uri="{FF2B5EF4-FFF2-40B4-BE49-F238E27FC236}">
                <a16:creationId xmlns:a16="http://schemas.microsoft.com/office/drawing/2014/main" id="{F5DE5441-0208-4715-B33F-D9306C8BAD93}"/>
              </a:ext>
            </a:extLst>
          </p:cNvPr>
          <p:cNvSpPr txBox="1">
            <a:spLocks noGrp="1"/>
          </p:cNvSpPr>
          <p:nvPr>
            <p:ph idx="1"/>
          </p:nvPr>
        </p:nvSpPr>
        <p:spPr/>
        <p:txBody>
          <a:bodyPr/>
          <a:lstStyle/>
          <a:p>
            <a:pPr lvl="0"/>
            <a:r>
              <a:rPr lang="de-DE" dirty="0"/>
              <a:t>103: Starosta, </a:t>
            </a:r>
            <a:r>
              <a:rPr lang="de-DE" dirty="0" err="1"/>
              <a:t>kter</a:t>
            </a:r>
            <a:r>
              <a:rPr lang="cs-CZ" dirty="0" err="1"/>
              <a:t>ému</a:t>
            </a:r>
            <a:r>
              <a:rPr lang="cs-CZ" dirty="0"/>
              <a:t> říkáme rychtář, předsedá na </a:t>
            </a:r>
            <a:r>
              <a:rPr lang="cs-CZ" b="1" dirty="0"/>
              <a:t>obecním úřadě </a:t>
            </a:r>
            <a:r>
              <a:rPr lang="cs-CZ" dirty="0"/>
              <a:t>schůzím a zasedáním. Mezi přítomnými jsou kuřáci, kteří s nepřítomným pohledem kouří, nekuřáci, kteří nekouří a spí, alkoholici, kterým ve vsi říkáme ožralové a pod jejichž židlemi stojí láhve, a pak </a:t>
            </a:r>
            <a:r>
              <a:rPr lang="cs-CZ" dirty="0" err="1"/>
              <a:t>nealkoholici</a:t>
            </a:r>
            <a:r>
              <a:rPr lang="cs-CZ" dirty="0"/>
              <a:t> a </a:t>
            </a:r>
            <a:r>
              <a:rPr lang="en-US" dirty="0"/>
              <a:t>[ne]</a:t>
            </a:r>
            <a:r>
              <a:rPr lang="cs-CZ" dirty="0"/>
              <a:t>kuřáci, kteří jsou na hlavu </a:t>
            </a:r>
            <a:r>
              <a:rPr lang="cs-CZ" b="1" dirty="0"/>
              <a:t>a slabomyslní, </a:t>
            </a:r>
            <a:r>
              <a:rPr lang="cs-CZ" dirty="0"/>
              <a:t>čemuž ve vesnici říkáme řádní občané, a kteří předstírají, že poslouchají, ale myslí na něco úplně jiného, pokud se jim vůbec daří myslet.</a:t>
            </a:r>
          </a:p>
          <a:p>
            <a:pPr lvl="0"/>
            <a:r>
              <a:rPr lang="cs-CZ" dirty="0"/>
              <a:t>I cizinci, kteří dorazí do vsi, nejprve vyhledají </a:t>
            </a:r>
            <a:r>
              <a:rPr lang="cs-CZ" b="1" dirty="0"/>
              <a:t>národní výbor.</a:t>
            </a:r>
          </a:p>
          <a:p>
            <a:pPr lvl="0"/>
            <a:r>
              <a:rPr lang="cs-CZ" b="1" dirty="0"/>
              <a:t>Záchod, který stojí na zadním dvorku národního výboru, je záchod natolik veřejný, že nemá ani dveře, ani střechu.</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1935F0-65A8-46E2-A444-54C7ED33F454}"/>
              </a:ext>
            </a:extLst>
          </p:cNvPr>
          <p:cNvSpPr txBox="1">
            <a:spLocks noGrp="1"/>
          </p:cNvSpPr>
          <p:nvPr>
            <p:ph type="title"/>
          </p:nvPr>
        </p:nvSpPr>
        <p:spPr/>
        <p:txBody>
          <a:bodyPr/>
          <a:lstStyle/>
          <a:p>
            <a:pPr lvl="0"/>
            <a:r>
              <a:rPr lang="de-DE" sz="2800"/>
              <a:t>Dekonstruktion des Heldenmythos: das kindliche Wörtlich-Nehmen </a:t>
            </a:r>
            <a:r>
              <a:rPr lang="cs-CZ" sz="2800"/>
              <a:t>einer </a:t>
            </a:r>
            <a:r>
              <a:rPr lang="de-DE" sz="2800"/>
              <a:t>von der Dorfgemeinschaft gepflegten Redewendung</a:t>
            </a:r>
            <a:endParaRPr lang="cs-CZ" sz="2800"/>
          </a:p>
        </p:txBody>
      </p:sp>
      <p:sp>
        <p:nvSpPr>
          <p:cNvPr id="3" name="Zástupný symbol pro obsah 2">
            <a:extLst>
              <a:ext uri="{FF2B5EF4-FFF2-40B4-BE49-F238E27FC236}">
                <a16:creationId xmlns:a16="http://schemas.microsoft.com/office/drawing/2014/main" id="{3AA861E7-EB21-4FFD-8399-5267344609CB}"/>
              </a:ext>
            </a:extLst>
          </p:cNvPr>
          <p:cNvSpPr txBox="1">
            <a:spLocks noGrp="1"/>
          </p:cNvSpPr>
          <p:nvPr>
            <p:ph idx="1"/>
          </p:nvPr>
        </p:nvSpPr>
        <p:spPr/>
        <p:txBody>
          <a:bodyPr/>
          <a:lstStyle/>
          <a:p>
            <a:pPr lvl="0"/>
            <a:r>
              <a:rPr lang="de-DE"/>
              <a:t>Die Helden, die im Dorf </a:t>
            </a:r>
            <a:r>
              <a:rPr lang="de-DE" i="1"/>
              <a:t>Gefallene </a:t>
            </a:r>
            <a:r>
              <a:rPr lang="de-DE"/>
              <a:t>genannt werden, sind, um zu beweisen, dass sie nicht vergebens gestorben sind, was im Dorf </a:t>
            </a:r>
            <a:r>
              <a:rPr lang="de-DE" i="1"/>
              <a:t>den Heldentod gefunden haben </a:t>
            </a:r>
            <a:r>
              <a:rPr lang="de-DE"/>
              <a:t>genannt wird, weil man wahrscheinlich annimmt, dass sie ihn gesucht haben, auf demselben Friedhof gleich zweimal begraben: einmal im Grab der jeweiligen Familie und einmal unter dem Heldenkreuz</a:t>
            </a:r>
            <a:r>
              <a:rPr lang="cs-CZ"/>
              <a:t>. </a:t>
            </a:r>
            <a:r>
              <a:rPr lang="de-DE"/>
              <a:t>In Wirklichkeit liegen sie aber irgendwo in einem Massengrab, was im Dorf </a:t>
            </a:r>
            <a:r>
              <a:rPr lang="de-DE" i="1"/>
              <a:t>im Krieg geblieben genannt wird</a:t>
            </a:r>
            <a:r>
              <a:rPr lang="de-DE"/>
              <a:t>. (N. 137 f.)</a:t>
            </a:r>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E41FE-78BA-4EE2-B8AC-9FF8640740F6}"/>
              </a:ext>
            </a:extLst>
          </p:cNvPr>
          <p:cNvSpPr txBox="1">
            <a:spLocks noGrp="1"/>
          </p:cNvSpPr>
          <p:nvPr>
            <p:ph type="title"/>
          </p:nvPr>
        </p:nvSpPr>
        <p:spPr/>
        <p:txBody>
          <a:bodyPr/>
          <a:lstStyle/>
          <a:p>
            <a:pPr lvl="0"/>
            <a:r>
              <a:rPr lang="cs-CZ"/>
              <a:t>Vesnická kronika, 110</a:t>
            </a:r>
          </a:p>
        </p:txBody>
      </p:sp>
      <p:sp>
        <p:nvSpPr>
          <p:cNvPr id="3" name="Zástupný symbol pro obsah 2">
            <a:extLst>
              <a:ext uri="{FF2B5EF4-FFF2-40B4-BE49-F238E27FC236}">
                <a16:creationId xmlns:a16="http://schemas.microsoft.com/office/drawing/2014/main" id="{F0E6BBE5-468F-4CD1-99D3-82CDC3DD2D7E}"/>
              </a:ext>
            </a:extLst>
          </p:cNvPr>
          <p:cNvSpPr txBox="1">
            <a:spLocks noGrp="1"/>
          </p:cNvSpPr>
          <p:nvPr>
            <p:ph idx="1"/>
          </p:nvPr>
        </p:nvSpPr>
        <p:spPr/>
        <p:txBody>
          <a:bodyPr/>
          <a:lstStyle/>
          <a:p>
            <a:pPr lvl="0"/>
            <a:r>
              <a:rPr lang="cs-CZ" dirty="0"/>
              <a:t>109: Mrtví z vesnice se ujedli k smrti, upili k smrti, čemuž ve vsi říkáme, že se udřeli k smrti. </a:t>
            </a:r>
          </a:p>
          <a:p>
            <a:pPr lvl="0"/>
            <a:r>
              <a:rPr lang="cs-CZ" dirty="0"/>
              <a:t>Výjimku tvoří hrdinové, o kterých se předpokládá, že se k smrti probojovali. </a:t>
            </a:r>
            <a:r>
              <a:rPr lang="en-US" dirty="0"/>
              <a:t>[…]</a:t>
            </a:r>
            <a:r>
              <a:rPr lang="de-DE" dirty="0"/>
              <a:t> </a:t>
            </a:r>
            <a:r>
              <a:rPr lang="de-DE" dirty="0" err="1"/>
              <a:t>Abychom</a:t>
            </a:r>
            <a:r>
              <a:rPr lang="de-DE" dirty="0"/>
              <a:t> </a:t>
            </a:r>
            <a:r>
              <a:rPr lang="de-DE" dirty="0" err="1"/>
              <a:t>dok</a:t>
            </a:r>
            <a:r>
              <a:rPr lang="cs-CZ" dirty="0"/>
              <a:t>á</a:t>
            </a:r>
            <a:r>
              <a:rPr lang="de-DE" dirty="0" err="1"/>
              <a:t>zali</a:t>
            </a:r>
            <a:r>
              <a:rPr lang="de-DE" dirty="0"/>
              <a:t>, </a:t>
            </a:r>
            <a:r>
              <a:rPr lang="cs-CZ" dirty="0"/>
              <a:t>ž</a:t>
            </a:r>
            <a:r>
              <a:rPr lang="de-DE" dirty="0"/>
              <a:t>e </a:t>
            </a:r>
            <a:r>
              <a:rPr lang="de-DE" dirty="0" err="1"/>
              <a:t>nezem</a:t>
            </a:r>
            <a:r>
              <a:rPr lang="cs-CZ" dirty="0"/>
              <a:t>ř</a:t>
            </a:r>
            <a:r>
              <a:rPr lang="de-DE" dirty="0" err="1"/>
              <a:t>eli</a:t>
            </a:r>
            <a:r>
              <a:rPr lang="de-DE" dirty="0"/>
              <a:t> </a:t>
            </a:r>
            <a:r>
              <a:rPr lang="de-DE" dirty="0" err="1"/>
              <a:t>nadarmo</a:t>
            </a:r>
            <a:r>
              <a:rPr lang="de-DE" dirty="0"/>
              <a:t>, </a:t>
            </a:r>
            <a:r>
              <a:rPr lang="cs-CZ" dirty="0"/>
              <a:t>č</a:t>
            </a:r>
            <a:r>
              <a:rPr lang="de-DE" dirty="0" err="1"/>
              <a:t>emu</a:t>
            </a:r>
            <a:r>
              <a:rPr lang="de-DE" dirty="0"/>
              <a:t> </a:t>
            </a:r>
            <a:r>
              <a:rPr lang="de-DE" dirty="0" err="1"/>
              <a:t>ve</a:t>
            </a:r>
            <a:r>
              <a:rPr lang="de-DE" dirty="0"/>
              <a:t> </a:t>
            </a:r>
            <a:r>
              <a:rPr lang="de-DE" dirty="0" err="1"/>
              <a:t>vsi</a:t>
            </a:r>
            <a:r>
              <a:rPr lang="de-DE" dirty="0"/>
              <a:t> </a:t>
            </a:r>
            <a:r>
              <a:rPr lang="cs-CZ" dirty="0"/>
              <a:t>ří</a:t>
            </a:r>
            <a:r>
              <a:rPr lang="de-DE" dirty="0"/>
              <a:t>k</a:t>
            </a:r>
            <a:r>
              <a:rPr lang="cs-CZ" dirty="0"/>
              <a:t>á</a:t>
            </a:r>
            <a:r>
              <a:rPr lang="de-DE" dirty="0" err="1"/>
              <a:t>me</a:t>
            </a:r>
            <a:r>
              <a:rPr lang="de-DE" dirty="0"/>
              <a:t>, </a:t>
            </a:r>
            <a:r>
              <a:rPr lang="cs-CZ" dirty="0"/>
              <a:t>ž</a:t>
            </a:r>
            <a:r>
              <a:rPr lang="de-DE" dirty="0"/>
              <a:t>e </a:t>
            </a:r>
            <a:r>
              <a:rPr lang="de-DE" dirty="0" err="1"/>
              <a:t>nalezli</a:t>
            </a:r>
            <a:r>
              <a:rPr lang="de-DE" dirty="0"/>
              <a:t> </a:t>
            </a:r>
            <a:r>
              <a:rPr lang="de-DE" dirty="0" err="1"/>
              <a:t>hrdinskou</a:t>
            </a:r>
            <a:r>
              <a:rPr lang="de-DE" dirty="0"/>
              <a:t> </a:t>
            </a:r>
            <a:r>
              <a:rPr lang="de-DE" dirty="0" err="1"/>
              <a:t>smrt</a:t>
            </a:r>
            <a:r>
              <a:rPr lang="de-DE" dirty="0"/>
              <a:t>, </a:t>
            </a:r>
            <a:r>
              <a:rPr lang="de-DE" dirty="0" err="1"/>
              <a:t>proto</a:t>
            </a:r>
            <a:r>
              <a:rPr lang="cs-CZ" dirty="0"/>
              <a:t>že se pravděpodobně předpokládá, že ji hledali, jsou hrdinové, kterým ve vsi říkáme padlí, na tomtéž hřbitově pohřbeni dvakrát: jednou v rodinném hrobě a jednou pod křížem hrdinů. Ve skutečnosti ale leží někde v masovém hrobě, čemuž ve vsi říkáme, že zůstali ve válce.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CB3447-CA37-4EA0-8226-6D275671E68B}"/>
              </a:ext>
            </a:extLst>
          </p:cNvPr>
          <p:cNvSpPr txBox="1">
            <a:spLocks noGrp="1"/>
          </p:cNvSpPr>
          <p:nvPr>
            <p:ph type="title"/>
          </p:nvPr>
        </p:nvSpPr>
        <p:spPr/>
        <p:txBody>
          <a:bodyPr/>
          <a:lstStyle/>
          <a:p>
            <a:pPr lvl="0"/>
            <a:r>
              <a:rPr lang="cs-CZ"/>
              <a:t>Niederungen / Nížiny</a:t>
            </a:r>
          </a:p>
        </p:txBody>
      </p:sp>
      <p:sp>
        <p:nvSpPr>
          <p:cNvPr id="3" name="Zástupný obsah 2">
            <a:extLst>
              <a:ext uri="{FF2B5EF4-FFF2-40B4-BE49-F238E27FC236}">
                <a16:creationId xmlns:a16="http://schemas.microsoft.com/office/drawing/2014/main" id="{DDE4B3E2-AF55-429B-9AB2-F6E8DFC84506}"/>
              </a:ext>
            </a:extLst>
          </p:cNvPr>
          <p:cNvSpPr txBox="1">
            <a:spLocks noGrp="1"/>
          </p:cNvSpPr>
          <p:nvPr>
            <p:ph idx="1"/>
          </p:nvPr>
        </p:nvSpPr>
        <p:spPr/>
        <p:txBody>
          <a:bodyPr/>
          <a:lstStyle/>
          <a:p>
            <a:pPr lvl="0">
              <a:lnSpc>
                <a:spcPct val="70000"/>
              </a:lnSpc>
            </a:pPr>
            <a:r>
              <a:rPr lang="de-DE" sz="2600"/>
              <a:t>„Seitdem das Dorf immer kleiner wird, weil die Leute, wenn nicht nach Deutschland, dann wenigstens in die Stadt abwandern, werden die Kerweihfeste immer größer und die Trachten immer festlicher (…) Da aber im Banat alle Dörfer Nachbardörfer sind, beteiligen sich an allen Kerweihfesten dieselben Paare, dieselben Zuschauer und dieselbe Musikkapelle.“</a:t>
            </a:r>
            <a:endParaRPr lang="cs-CZ" sz="2600"/>
          </a:p>
        </p:txBody>
      </p:sp>
      <p:sp>
        <p:nvSpPr>
          <p:cNvPr id="4" name="Zástupný obsah 3">
            <a:extLst>
              <a:ext uri="{FF2B5EF4-FFF2-40B4-BE49-F238E27FC236}">
                <a16:creationId xmlns:a16="http://schemas.microsoft.com/office/drawing/2014/main" id="{3BE8229F-CCC9-49B4-872C-DC0300126A5D}"/>
              </a:ext>
            </a:extLst>
          </p:cNvPr>
          <p:cNvSpPr txBox="1">
            <a:spLocks noGrp="1"/>
          </p:cNvSpPr>
          <p:nvPr>
            <p:ph idx="2"/>
          </p:nvPr>
        </p:nvSpPr>
        <p:spPr/>
        <p:txBody>
          <a:bodyPr/>
          <a:lstStyle/>
          <a:p>
            <a:pPr lvl="0">
              <a:lnSpc>
                <a:spcPct val="80000"/>
              </a:lnSpc>
            </a:pPr>
            <a:r>
              <a:rPr lang="cs-CZ"/>
              <a:t>104, Od té doby, co se vesnice vylidňuje a zmenšuje, protože se lidé stěhují do Německa, a když ne do Německa, tak alespoň do města, jsou posvícenské zábavy větší a honosnější a kroje slavnostnější </a:t>
            </a:r>
            <a:r>
              <a:rPr lang="de-DE"/>
              <a:t> (…) </a:t>
            </a:r>
            <a:r>
              <a:rPr lang="cs-CZ"/>
              <a:t>Protože v Banátu jsou všechny vesnice sousední, účastní se všech posvícenských slavnostní tytéž páry, totéž obecenstvo a tatáž hudba.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1A1C38-4C9E-4BB3-A6AC-D134E13A33B8}"/>
              </a:ext>
            </a:extLst>
          </p:cNvPr>
          <p:cNvSpPr txBox="1">
            <a:spLocks noGrp="1"/>
          </p:cNvSpPr>
          <p:nvPr>
            <p:ph type="title"/>
          </p:nvPr>
        </p:nvSpPr>
        <p:spPr/>
        <p:txBody>
          <a:bodyPr/>
          <a:lstStyle/>
          <a:p>
            <a:pPr lvl="0"/>
            <a:r>
              <a:rPr lang="cs-CZ"/>
              <a:t>Werk</a:t>
            </a:r>
          </a:p>
        </p:txBody>
      </p:sp>
      <p:sp>
        <p:nvSpPr>
          <p:cNvPr id="3" name="Zástupný obsah 2">
            <a:extLst>
              <a:ext uri="{FF2B5EF4-FFF2-40B4-BE49-F238E27FC236}">
                <a16:creationId xmlns:a16="http://schemas.microsoft.com/office/drawing/2014/main" id="{386A026F-8E36-435A-8CFC-39731BC438CB}"/>
              </a:ext>
            </a:extLst>
          </p:cNvPr>
          <p:cNvSpPr txBox="1">
            <a:spLocks noGrp="1"/>
          </p:cNvSpPr>
          <p:nvPr>
            <p:ph idx="1"/>
          </p:nvPr>
        </p:nvSpPr>
        <p:spPr/>
        <p:txBody>
          <a:bodyPr/>
          <a:lstStyle/>
          <a:p>
            <a:pPr lvl="0"/>
            <a:r>
              <a:rPr lang="de-DE" dirty="0"/>
              <a:t>"</a:t>
            </a:r>
            <a:r>
              <a:rPr lang="de-DE" dirty="0" err="1"/>
              <a:t>Herztier</a:t>
            </a:r>
            <a:r>
              <a:rPr lang="de-DE" dirty="0"/>
              <a:t>" 1994, </a:t>
            </a:r>
            <a:endParaRPr lang="cs-CZ" dirty="0"/>
          </a:p>
          <a:p>
            <a:pPr lvl="0"/>
            <a:r>
              <a:rPr lang="de-DE" dirty="0"/>
              <a:t>"Im Haarknoten wohnt eine Dame" 2000, </a:t>
            </a:r>
            <a:endParaRPr lang="cs-CZ" dirty="0"/>
          </a:p>
          <a:p>
            <a:pPr lvl="0"/>
            <a:r>
              <a:rPr lang="de-DE" dirty="0"/>
              <a:t>"Der König verneigt sich und tötet" 2003, </a:t>
            </a:r>
            <a:endParaRPr lang="cs-CZ" dirty="0"/>
          </a:p>
          <a:p>
            <a:pPr lvl="0"/>
            <a:r>
              <a:rPr lang="de-DE" dirty="0"/>
              <a:t>"Die blassen Herren mit den Mokkatassen 2005, </a:t>
            </a:r>
            <a:endParaRPr lang="cs-CZ" dirty="0"/>
          </a:p>
        </p:txBody>
      </p:sp>
      <p:pic>
        <p:nvPicPr>
          <p:cNvPr id="6" name="Zástupný obsah 5" descr="Obsah obrázku interiér, žena, držení, kuchyně&#10;&#10;Popis byl vytvořen automaticky">
            <a:extLst>
              <a:ext uri="{FF2B5EF4-FFF2-40B4-BE49-F238E27FC236}">
                <a16:creationId xmlns:a16="http://schemas.microsoft.com/office/drawing/2014/main" id="{9DDD6F40-6013-4439-BFE8-972875AD3FC2}"/>
              </a:ext>
            </a:extLst>
          </p:cNvPr>
          <p:cNvPicPr>
            <a:picLocks noGrp="1" noChangeAspect="1"/>
          </p:cNvPicPr>
          <p:nvPr>
            <p:ph idx="2"/>
          </p:nvPr>
        </p:nvPicPr>
        <p:blipFill>
          <a:blip r:embed="rId2">
            <a:extLst>
              <a:ext uri="{28A0092B-C50C-407E-A947-70E740481C1C}">
                <a14:useLocalDpi xmlns:a14="http://schemas.microsoft.com/office/drawing/2010/main" val="0"/>
              </a:ext>
            </a:extLst>
          </a:blip>
          <a:stretch>
            <a:fillRect/>
          </a:stretch>
        </p:blipFill>
        <p:spPr>
          <a:xfrm>
            <a:off x="7715250" y="2343944"/>
            <a:ext cx="2095500" cy="33147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C9490-6881-D2F1-C393-170F93B694E5}"/>
              </a:ext>
            </a:extLst>
          </p:cNvPr>
          <p:cNvSpPr>
            <a:spLocks noGrp="1"/>
          </p:cNvSpPr>
          <p:nvPr>
            <p:ph type="title"/>
          </p:nvPr>
        </p:nvSpPr>
        <p:spPr/>
        <p:txBody>
          <a:bodyPr/>
          <a:lstStyle/>
          <a:p>
            <a:r>
              <a:rPr lang="de-DE" dirty="0"/>
              <a:t>"</a:t>
            </a:r>
            <a:r>
              <a:rPr lang="de-DE" dirty="0" err="1"/>
              <a:t>Herztier</a:t>
            </a:r>
            <a:r>
              <a:rPr lang="de-DE" dirty="0"/>
              <a:t>" 1994</a:t>
            </a:r>
            <a:r>
              <a:rPr lang="cs-CZ" dirty="0"/>
              <a:t> / Srdce bestie, 2011</a:t>
            </a:r>
          </a:p>
        </p:txBody>
      </p:sp>
      <p:sp>
        <p:nvSpPr>
          <p:cNvPr id="3" name="Inhaltsplatzhalter 2">
            <a:extLst>
              <a:ext uri="{FF2B5EF4-FFF2-40B4-BE49-F238E27FC236}">
                <a16:creationId xmlns:a16="http://schemas.microsoft.com/office/drawing/2014/main" id="{28717FEE-30A1-9696-B168-C89863BF7080}"/>
              </a:ext>
            </a:extLst>
          </p:cNvPr>
          <p:cNvSpPr>
            <a:spLocks noGrp="1"/>
          </p:cNvSpPr>
          <p:nvPr>
            <p:ph idx="1"/>
          </p:nvPr>
        </p:nvSpPr>
        <p:spPr/>
        <p:txBody>
          <a:bodyPr>
            <a:normAutofit fontScale="62500" lnSpcReduction="20000"/>
          </a:bodyPr>
          <a:lstStyle/>
          <a:p>
            <a:pPr marL="0" indent="0">
              <a:buNone/>
            </a:pPr>
            <a:r>
              <a:rPr lang="de-DE" dirty="0"/>
              <a:t>Trilogie </a:t>
            </a:r>
            <a:r>
              <a:rPr lang="cs-CZ" dirty="0"/>
              <a:t>o životu v diktatuře Nikolae </a:t>
            </a:r>
            <a:r>
              <a:rPr lang="cs-CZ" dirty="0" err="1"/>
              <a:t>Ceauşeska</a:t>
            </a:r>
            <a:r>
              <a:rPr lang="cs-CZ" dirty="0"/>
              <a:t>:</a:t>
            </a:r>
          </a:p>
          <a:p>
            <a:pPr marL="0" indent="0">
              <a:buNone/>
            </a:pPr>
            <a:r>
              <a:rPr lang="de-DE" dirty="0"/>
              <a:t>Der Fuchs</a:t>
            </a:r>
            <a:r>
              <a:rPr lang="cs-CZ" dirty="0"/>
              <a:t> </a:t>
            </a:r>
            <a:r>
              <a:rPr lang="de-DE" dirty="0"/>
              <a:t>war damals schon der Jäger, </a:t>
            </a:r>
            <a:r>
              <a:rPr lang="cs-CZ" dirty="0"/>
              <a:t>/ pátá kniha v českém překladu </a:t>
            </a:r>
            <a:r>
              <a:rPr lang="cs-CZ" i="1" dirty="0"/>
              <a:t>Liška lovec </a:t>
            </a:r>
            <a:r>
              <a:rPr lang="cs-CZ" dirty="0"/>
              <a:t>(přel. Radka </a:t>
            </a:r>
            <a:r>
              <a:rPr lang="cs-CZ" dirty="0" err="1"/>
              <a:t>Denemarková</a:t>
            </a:r>
            <a:r>
              <a:rPr lang="cs-CZ" dirty="0"/>
              <a:t>, Mladá fronta 2019). </a:t>
            </a:r>
          </a:p>
          <a:p>
            <a:pPr marL="0" indent="0">
              <a:buNone/>
            </a:pPr>
            <a:r>
              <a:rPr lang="de-DE" dirty="0" err="1"/>
              <a:t>Herztier</a:t>
            </a:r>
            <a:r>
              <a:rPr lang="de-DE" dirty="0"/>
              <a:t>, </a:t>
            </a:r>
            <a:r>
              <a:rPr lang="cs-CZ" dirty="0"/>
              <a:t>Srdce bestie</a:t>
            </a:r>
          </a:p>
          <a:p>
            <a:pPr marL="0" indent="0">
              <a:buNone/>
            </a:pPr>
            <a:r>
              <a:rPr lang="de-DE" dirty="0"/>
              <a:t>Heute wär ich</a:t>
            </a:r>
            <a:r>
              <a:rPr lang="cs-CZ" dirty="0"/>
              <a:t> </a:t>
            </a:r>
            <a:r>
              <a:rPr lang="de-DE" dirty="0"/>
              <a:t>mir lieber nicht begegnet</a:t>
            </a:r>
            <a:r>
              <a:rPr lang="cs-CZ" dirty="0"/>
              <a:t>./Dnes bych se raději sama sobě vyhnula (</a:t>
            </a:r>
            <a:r>
              <a:rPr lang="cs-CZ" dirty="0" err="1"/>
              <a:t>nepřeloženp</a:t>
            </a:r>
            <a:r>
              <a:rPr lang="cs-CZ" dirty="0"/>
              <a:t>)</a:t>
            </a:r>
          </a:p>
        </p:txBody>
      </p:sp>
      <p:sp>
        <p:nvSpPr>
          <p:cNvPr id="4" name="Inhaltsplatzhalter 3">
            <a:extLst>
              <a:ext uri="{FF2B5EF4-FFF2-40B4-BE49-F238E27FC236}">
                <a16:creationId xmlns:a16="http://schemas.microsoft.com/office/drawing/2014/main" id="{1C45B45F-AF8B-8095-FC7A-604A9737B998}"/>
              </a:ext>
            </a:extLst>
          </p:cNvPr>
          <p:cNvSpPr>
            <a:spLocks noGrp="1"/>
          </p:cNvSpPr>
          <p:nvPr>
            <p:ph idx="2"/>
          </p:nvPr>
        </p:nvSpPr>
        <p:spPr/>
        <p:txBody>
          <a:bodyPr>
            <a:normAutofit fontScale="62500" lnSpcReduction="20000"/>
          </a:bodyPr>
          <a:lstStyle/>
          <a:p>
            <a:pPr marL="0" indent="0">
              <a:buNone/>
            </a:pPr>
            <a:r>
              <a:rPr lang="cs-CZ" b="0" i="0" dirty="0">
                <a:solidFill>
                  <a:srgbClr val="000000"/>
                </a:solidFill>
                <a:effectLst/>
                <a:latin typeface="Arial" panose="020B0604020202020204" pitchFamily="34" charset="0"/>
                <a:cs typeface="Arial" panose="020B0604020202020204" pitchFamily="34" charset="0"/>
              </a:rPr>
              <a:t>Musela jsem ty knihy napsat, abych se od té doby osvobodila. Rumunsko jsem sice opustila fyzicky, ale v hlavě jsem si ho dál nesla s sebou.</a:t>
            </a:r>
          </a:p>
          <a:p>
            <a:pPr marL="0" indent="0">
              <a:buNone/>
            </a:pPr>
            <a:r>
              <a:rPr lang="cs-CZ" dirty="0">
                <a:latin typeface="Arial" panose="020B0604020202020204" pitchFamily="34" charset="0"/>
                <a:cs typeface="Arial" panose="020B0604020202020204" pitchFamily="34" charset="0"/>
              </a:rPr>
              <a:t>Vliv dvojjazyčnosti:</a:t>
            </a:r>
            <a:endParaRPr lang="cs-CZ" b="0" i="0" dirty="0">
              <a:solidFill>
                <a:srgbClr val="000000"/>
              </a:solidFill>
              <a:effectLst/>
              <a:latin typeface="Arial" panose="020B0604020202020204" pitchFamily="34" charset="0"/>
              <a:cs typeface="Arial" panose="020B0604020202020204" pitchFamily="34" charset="0"/>
            </a:endParaRPr>
          </a:p>
          <a:p>
            <a:pPr marL="0" indent="0">
              <a:buNone/>
            </a:pPr>
            <a:r>
              <a:rPr lang="cs-CZ" b="0" i="0" dirty="0">
                <a:solidFill>
                  <a:srgbClr val="000000"/>
                </a:solidFill>
                <a:effectLst/>
                <a:latin typeface="Georgia" panose="02040502050405020303" pitchFamily="18" charset="0"/>
              </a:rPr>
              <a:t>Třeba bažant se v rumunštině používá i jako výraz pro poraženého nebo smolaře. Když se vám život vymkne z rukou, řeknete si, že už jste zase bažant. Vzniklo to tak, že jakmile se někdo učí lovit, bažant je obvykle jeho první cíl, protože moc neumí létat a jen se schovává ve křoví – je to snadná kořist. A to má na mysli rumunština, když říká, že je člověk často za bažanta. Naproti tomu němčina používá slovo bažant pro náfuku. Jde po bažantím vzhledu a po jeho okázalém chování. Takové jazykové kontrasty mě vždycky fascinovaly. Rumunský bažant mě ohromoval tím víc, že jsem znala i bažanta německého. Každý jazyk žije jinak, a to je na tom to krásné.</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4171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D80EBDA2-86EA-411E-8BB0-8BD9D7CEE625}"/>
              </a:ext>
            </a:extLst>
          </p:cNvPr>
          <p:cNvSpPr>
            <a:spLocks noGrp="1"/>
          </p:cNvSpPr>
          <p:nvPr>
            <p:ph type="title"/>
          </p:nvPr>
        </p:nvSpPr>
        <p:spPr>
          <a:xfrm>
            <a:off x="1047280" y="759805"/>
            <a:ext cx="10306520" cy="1325563"/>
          </a:xfrm>
        </p:spPr>
        <p:txBody>
          <a:bodyPr vert="horz" lIns="91440" tIns="45720" rIns="91440" bIns="45720" rtlCol="0" anchor="ctr">
            <a:normAutofit/>
          </a:bodyPr>
          <a:lstStyle/>
          <a:p>
            <a:pPr>
              <a:spcBef>
                <a:spcPct val="0"/>
              </a:spcBef>
            </a:pPr>
            <a:r>
              <a:rPr lang="en-US" sz="4000">
                <a:solidFill>
                  <a:srgbClr val="FFFFFF"/>
                </a:solidFill>
                <a:latin typeface="+mj-lt"/>
                <a:ea typeface="+mj-ea"/>
                <a:cs typeface="+mj-cs"/>
              </a:rPr>
              <a:t>Rozhoupaný dech</a:t>
            </a:r>
          </a:p>
        </p:txBody>
      </p:sp>
      <p:sp>
        <p:nvSpPr>
          <p:cNvPr id="3" name="Zástupný obsah 2">
            <a:extLst>
              <a:ext uri="{FF2B5EF4-FFF2-40B4-BE49-F238E27FC236}">
                <a16:creationId xmlns:a16="http://schemas.microsoft.com/office/drawing/2014/main" id="{2D35D4C2-CA9E-43E2-8286-64000D7A50CB}"/>
              </a:ext>
            </a:extLst>
          </p:cNvPr>
          <p:cNvSpPr>
            <a:spLocks noGrp="1"/>
          </p:cNvSpPr>
          <p:nvPr>
            <p:ph idx="1"/>
          </p:nvPr>
        </p:nvSpPr>
        <p:spPr>
          <a:xfrm>
            <a:off x="1424904" y="2494450"/>
            <a:ext cx="4053545" cy="3563159"/>
          </a:xfrm>
        </p:spPr>
        <p:txBody>
          <a:bodyPr vert="horz" lIns="91440" tIns="45720" rIns="91440" bIns="45720" rtlCol="0">
            <a:normAutofit/>
          </a:bodyPr>
          <a:lstStyle/>
          <a:p>
            <a:pPr>
              <a:buFont typeface="Arial" panose="020B0604020202020204" pitchFamily="34" charset="0"/>
              <a:buChar char="•"/>
            </a:pPr>
            <a:r>
              <a:rPr lang="en-US" sz="2000" dirty="0">
                <a:solidFill>
                  <a:schemeClr val="tx1"/>
                </a:solidFill>
                <a:latin typeface="+mn-lt"/>
                <a:ea typeface="+mn-ea"/>
                <a:cs typeface="+mn-cs"/>
              </a:rPr>
              <a:t>"</a:t>
            </a:r>
            <a:r>
              <a:rPr lang="en-US" sz="2000" dirty="0" err="1">
                <a:solidFill>
                  <a:schemeClr val="tx1"/>
                </a:solidFill>
                <a:latin typeface="+mn-lt"/>
                <a:ea typeface="+mn-ea"/>
                <a:cs typeface="+mn-cs"/>
              </a:rPr>
              <a:t>Atemschaukel</a:t>
            </a:r>
            <a:r>
              <a:rPr lang="en-US" sz="2000" dirty="0">
                <a:solidFill>
                  <a:schemeClr val="tx1"/>
                </a:solidFill>
                <a:latin typeface="+mn-lt"/>
                <a:ea typeface="+mn-ea"/>
                <a:cs typeface="+mn-cs"/>
              </a:rPr>
              <a:t>" 2009.</a:t>
            </a:r>
          </a:p>
          <a:p>
            <a:pPr>
              <a:buFont typeface="Arial" panose="020B0604020202020204" pitchFamily="34" charset="0"/>
              <a:buChar char="•"/>
            </a:pPr>
            <a:r>
              <a:rPr lang="en-US" sz="2000" dirty="0" err="1">
                <a:solidFill>
                  <a:schemeClr val="tx1"/>
                </a:solidFill>
                <a:latin typeface="+mn-lt"/>
                <a:ea typeface="+mn-ea"/>
                <a:cs typeface="+mn-cs"/>
              </a:rPr>
              <a:t>Kniha</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vzešla</a:t>
            </a:r>
            <a:r>
              <a:rPr lang="en-US" sz="2000" dirty="0">
                <a:solidFill>
                  <a:schemeClr val="tx1"/>
                </a:solidFill>
                <a:latin typeface="+mn-lt"/>
                <a:ea typeface="+mn-ea"/>
                <a:cs typeface="+mn-cs"/>
              </a:rPr>
              <a:t> z </a:t>
            </a:r>
            <a:r>
              <a:rPr lang="en-US" sz="2000" dirty="0" err="1">
                <a:solidFill>
                  <a:schemeClr val="tx1"/>
                </a:solidFill>
                <a:latin typeface="+mn-lt"/>
                <a:ea typeface="+mn-ea"/>
                <a:cs typeface="+mn-cs"/>
              </a:rPr>
              <a:t>rozhovorů</a:t>
            </a:r>
            <a:r>
              <a:rPr lang="en-US" sz="2000" dirty="0">
                <a:solidFill>
                  <a:schemeClr val="tx1"/>
                </a:solidFill>
                <a:latin typeface="+mn-lt"/>
                <a:ea typeface="+mn-ea"/>
                <a:cs typeface="+mn-cs"/>
              </a:rPr>
              <a:t> s </a:t>
            </a:r>
            <a:r>
              <a:rPr lang="en-US" sz="2000" dirty="0" err="1">
                <a:solidFill>
                  <a:schemeClr val="tx1"/>
                </a:solidFill>
                <a:latin typeface="+mn-lt"/>
                <a:ea typeface="+mn-ea"/>
                <a:cs typeface="+mn-cs"/>
              </a:rPr>
              <a:t>lyrikem</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Oskarem</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Pastiorem</a:t>
            </a:r>
            <a:r>
              <a:rPr lang="en-US" sz="2000" dirty="0">
                <a:solidFill>
                  <a:schemeClr val="tx1"/>
                </a:solidFill>
                <a:latin typeface="+mn-lt"/>
                <a:ea typeface="+mn-ea"/>
                <a:cs typeface="+mn-cs"/>
              </a:rPr>
              <a:t>.</a:t>
            </a:r>
          </a:p>
          <a:p>
            <a:pPr>
              <a:buFont typeface="Arial" panose="020B0604020202020204" pitchFamily="34" charset="0"/>
              <a:buChar char="•"/>
            </a:pPr>
            <a:r>
              <a:rPr lang="en-US" sz="2000" dirty="0" err="1">
                <a:solidFill>
                  <a:schemeClr val="tx1"/>
                </a:solidFill>
                <a:latin typeface="+mn-lt"/>
                <a:ea typeface="+mn-ea"/>
                <a:cs typeface="+mn-cs"/>
              </a:rPr>
              <a:t>Byl</a:t>
            </a:r>
            <a:r>
              <a:rPr lang="en-US" sz="2000" dirty="0">
                <a:solidFill>
                  <a:schemeClr val="tx1"/>
                </a:solidFill>
                <a:latin typeface="+mn-lt"/>
                <a:ea typeface="+mn-ea"/>
                <a:cs typeface="+mn-cs"/>
              </a:rPr>
              <a:t> z </a:t>
            </a:r>
            <a:r>
              <a:rPr lang="en-US" sz="2000" dirty="0" err="1">
                <a:solidFill>
                  <a:schemeClr val="tx1"/>
                </a:solidFill>
                <a:latin typeface="+mn-lt"/>
                <a:ea typeface="+mn-ea"/>
                <a:cs typeface="+mn-cs"/>
              </a:rPr>
              <a:t>ge</a:t>
            </a:r>
            <a:r>
              <a:rPr lang="cs-CZ" sz="2000" dirty="0">
                <a:solidFill>
                  <a:schemeClr val="tx1"/>
                </a:solidFill>
                <a:latin typeface="+mn-lt"/>
                <a:ea typeface="+mn-ea"/>
                <a:cs typeface="+mn-cs"/>
              </a:rPr>
              <a:t>n</a:t>
            </a:r>
            <a:r>
              <a:rPr lang="en-US" sz="2000" dirty="0" err="1">
                <a:solidFill>
                  <a:schemeClr val="tx1"/>
                </a:solidFill>
                <a:latin typeface="+mn-lt"/>
                <a:ea typeface="+mn-ea"/>
                <a:cs typeface="+mn-cs"/>
              </a:rPr>
              <a:t>erace</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matky</a:t>
            </a:r>
            <a:r>
              <a:rPr lang="en-US" sz="2000" dirty="0">
                <a:solidFill>
                  <a:schemeClr val="tx1"/>
                </a:solidFill>
                <a:latin typeface="+mn-lt"/>
                <a:ea typeface="+mn-ea"/>
                <a:cs typeface="+mn-cs"/>
              </a:rPr>
              <a:t> HM (* 20. 10. 1927 </a:t>
            </a:r>
            <a:r>
              <a:rPr lang="en-US" sz="2000" dirty="0" err="1">
                <a:solidFill>
                  <a:schemeClr val="tx1"/>
                </a:solidFill>
                <a:latin typeface="+mn-lt"/>
                <a:ea typeface="+mn-ea"/>
                <a:cs typeface="+mn-cs"/>
              </a:rPr>
              <a:t>Hermannstadt</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Siebenbürgen</a:t>
            </a:r>
            <a:r>
              <a:rPr lang="en-US" sz="2000" dirty="0">
                <a:solidFill>
                  <a:schemeClr val="tx1"/>
                </a:solidFill>
                <a:latin typeface="+mn-lt"/>
                <a:ea typeface="+mn-ea"/>
                <a:cs typeface="+mn-cs"/>
              </a:rPr>
              <a:t>; † 4. 10. 2006 Frankfurt am Main) </a:t>
            </a:r>
          </a:p>
          <a:p>
            <a:pPr>
              <a:buFont typeface="Arial" panose="020B0604020202020204" pitchFamily="34" charset="0"/>
              <a:buChar char="•"/>
            </a:pPr>
            <a:r>
              <a:rPr lang="en-US" sz="2000" dirty="0" err="1">
                <a:solidFill>
                  <a:schemeClr val="tx1"/>
                </a:solidFill>
                <a:latin typeface="+mn-lt"/>
                <a:ea typeface="+mn-ea"/>
                <a:cs typeface="+mn-cs"/>
              </a:rPr>
              <a:t>Herta</a:t>
            </a:r>
            <a:r>
              <a:rPr lang="en-US" sz="2000" dirty="0">
                <a:solidFill>
                  <a:schemeClr val="tx1"/>
                </a:solidFill>
                <a:latin typeface="+mn-lt"/>
                <a:ea typeface="+mn-ea"/>
                <a:cs typeface="+mn-cs"/>
              </a:rPr>
              <a:t> Müller: </a:t>
            </a:r>
            <a:r>
              <a:rPr lang="en-US" sz="2000" dirty="0" err="1">
                <a:solidFill>
                  <a:schemeClr val="tx1"/>
                </a:solidFill>
                <a:latin typeface="+mn-lt"/>
                <a:ea typeface="+mn-ea"/>
                <a:cs typeface="+mn-cs"/>
              </a:rPr>
              <a:t>Nullpunkt</a:t>
            </a:r>
            <a:r>
              <a:rPr lang="en-US" sz="2000" dirty="0">
                <a:solidFill>
                  <a:schemeClr val="tx1"/>
                </a:solidFill>
                <a:latin typeface="+mn-lt"/>
                <a:ea typeface="+mn-ea"/>
                <a:cs typeface="+mn-cs"/>
              </a:rPr>
              <a:t> der </a:t>
            </a:r>
            <a:r>
              <a:rPr lang="en-US" sz="2000" dirty="0" err="1">
                <a:solidFill>
                  <a:schemeClr val="tx1"/>
                </a:solidFill>
                <a:latin typeface="+mn-lt"/>
                <a:ea typeface="+mn-ea"/>
                <a:cs typeface="+mn-cs"/>
              </a:rPr>
              <a:t>Existenz</a:t>
            </a:r>
            <a:r>
              <a:rPr lang="en-US" sz="2000" dirty="0">
                <a:solidFill>
                  <a:schemeClr val="tx1"/>
                </a:solidFill>
                <a:latin typeface="+mn-lt"/>
                <a:ea typeface="+mn-ea"/>
                <a:cs typeface="+mn-cs"/>
              </a:rPr>
              <a:t>. </a:t>
            </a:r>
            <a:r>
              <a:rPr lang="en-US" sz="2000" dirty="0" err="1">
                <a:solidFill>
                  <a:schemeClr val="tx1"/>
                </a:solidFill>
                <a:latin typeface="+mn-lt"/>
                <a:ea typeface="+mn-ea"/>
                <a:cs typeface="+mn-cs"/>
              </a:rPr>
              <a:t>Mit</a:t>
            </a:r>
            <a:r>
              <a:rPr lang="en-US" sz="2000" dirty="0">
                <a:solidFill>
                  <a:schemeClr val="tx1"/>
                </a:solidFill>
                <a:latin typeface="+mn-lt"/>
                <a:ea typeface="+mn-ea"/>
                <a:cs typeface="+mn-cs"/>
              </a:rPr>
              <a:t> Oskar </a:t>
            </a:r>
            <a:r>
              <a:rPr lang="en-US" sz="2000" dirty="0" err="1">
                <a:solidFill>
                  <a:schemeClr val="tx1"/>
                </a:solidFill>
                <a:latin typeface="+mn-lt"/>
                <a:ea typeface="+mn-ea"/>
                <a:cs typeface="+mn-cs"/>
              </a:rPr>
              <a:t>Pastior</a:t>
            </a:r>
            <a:r>
              <a:rPr lang="en-US" sz="2000" dirty="0">
                <a:solidFill>
                  <a:schemeClr val="tx1"/>
                </a:solidFill>
                <a:latin typeface="+mn-lt"/>
                <a:ea typeface="+mn-ea"/>
                <a:cs typeface="+mn-cs"/>
              </a:rPr>
              <a:t> in der Ukraine. In: Neue </a:t>
            </a:r>
            <a:r>
              <a:rPr lang="en-US" sz="2000" dirty="0" err="1">
                <a:solidFill>
                  <a:schemeClr val="tx1"/>
                </a:solidFill>
                <a:latin typeface="+mn-lt"/>
                <a:ea typeface="+mn-ea"/>
                <a:cs typeface="+mn-cs"/>
              </a:rPr>
              <a:t>Zürcher</a:t>
            </a:r>
            <a:r>
              <a:rPr lang="en-US" sz="2000" dirty="0">
                <a:solidFill>
                  <a:schemeClr val="tx1"/>
                </a:solidFill>
                <a:latin typeface="+mn-lt"/>
                <a:ea typeface="+mn-ea"/>
                <a:cs typeface="+mn-cs"/>
              </a:rPr>
              <a:t> Zeitung, 21.10.2006.</a:t>
            </a:r>
          </a:p>
          <a:p>
            <a:pPr>
              <a:buFont typeface="Arial" panose="020B0604020202020204" pitchFamily="34" charset="0"/>
              <a:buChar char="•"/>
            </a:pPr>
            <a:endParaRPr lang="en-US" sz="2000" dirty="0">
              <a:solidFill>
                <a:schemeClr val="tx1"/>
              </a:solidFill>
              <a:latin typeface="+mn-lt"/>
              <a:ea typeface="+mn-ea"/>
              <a:cs typeface="+mn-cs"/>
            </a:endParaRPr>
          </a:p>
        </p:txBody>
      </p:sp>
      <p:pic>
        <p:nvPicPr>
          <p:cNvPr id="6" name="Zástupný obsah 5" descr="Obsah obrázku muž, osoba, brýle, interiér&#10;&#10;Popis byl vytvořen automaticky">
            <a:extLst>
              <a:ext uri="{FF2B5EF4-FFF2-40B4-BE49-F238E27FC236}">
                <a16:creationId xmlns:a16="http://schemas.microsoft.com/office/drawing/2014/main" id="{67407069-9228-4A41-9930-B119061840C1}"/>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r="11197"/>
          <a:stretch/>
        </p:blipFill>
        <p:spPr>
          <a:xfrm>
            <a:off x="6098892" y="2492376"/>
            <a:ext cx="4802404" cy="3563372"/>
          </a:xfrm>
          <a:prstGeom prst="rect">
            <a:avLst/>
          </a:prstGeom>
        </p:spPr>
      </p:pic>
    </p:spTree>
    <p:extLst>
      <p:ext uri="{BB962C8B-B14F-4D97-AF65-F5344CB8AC3E}">
        <p14:creationId xmlns:p14="http://schemas.microsoft.com/office/powerpoint/2010/main" val="1336921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B324D-B465-44CB-A246-510A3F99C224}"/>
              </a:ext>
            </a:extLst>
          </p:cNvPr>
          <p:cNvSpPr txBox="1">
            <a:spLocks noGrp="1"/>
          </p:cNvSpPr>
          <p:nvPr>
            <p:ph type="title"/>
          </p:nvPr>
        </p:nvSpPr>
        <p:spPr/>
        <p:txBody>
          <a:bodyPr/>
          <a:lstStyle/>
          <a:p>
            <a:pPr lvl="0"/>
            <a:r>
              <a:rPr lang="cs-CZ" dirty="0"/>
              <a:t>Pracovní tábor  </a:t>
            </a:r>
            <a:r>
              <a:rPr lang="cs-CZ" dirty="0" err="1"/>
              <a:t>Nowo-Gorlowka</a:t>
            </a:r>
            <a:endParaRPr lang="cs-CZ" dirty="0"/>
          </a:p>
        </p:txBody>
      </p:sp>
      <p:sp>
        <p:nvSpPr>
          <p:cNvPr id="3" name="Zástupný obsah 2">
            <a:extLst>
              <a:ext uri="{FF2B5EF4-FFF2-40B4-BE49-F238E27FC236}">
                <a16:creationId xmlns:a16="http://schemas.microsoft.com/office/drawing/2014/main" id="{2BC003D8-68C2-4BF8-BC1E-324C4570296E}"/>
              </a:ext>
            </a:extLst>
          </p:cNvPr>
          <p:cNvSpPr txBox="1">
            <a:spLocks noGrp="1"/>
          </p:cNvSpPr>
          <p:nvPr>
            <p:ph idx="1"/>
          </p:nvPr>
        </p:nvSpPr>
        <p:spPr/>
        <p:txBody>
          <a:bodyPr>
            <a:normAutofit/>
          </a:bodyPr>
          <a:lstStyle/>
          <a:p>
            <a:pPr lvl="0"/>
            <a:r>
              <a:rPr lang="de-DE" dirty="0"/>
              <a:t>2010 </a:t>
            </a:r>
            <a:r>
              <a:rPr lang="cs-CZ" dirty="0"/>
              <a:t>se přišlo na to, že </a:t>
            </a:r>
            <a:r>
              <a:rPr lang="de-DE" dirty="0"/>
              <a:t>Oskar Pastior </a:t>
            </a:r>
            <a:r>
              <a:rPr lang="cs-CZ" dirty="0"/>
              <a:t>pracoval pro </a:t>
            </a:r>
            <a:r>
              <a:rPr lang="de-DE" dirty="0"/>
              <a:t>Securitate </a:t>
            </a:r>
            <a:r>
              <a:rPr lang="cs-CZ" dirty="0"/>
              <a:t>jako tajný spolupracovník a jeho krycí jméno bylo </a:t>
            </a:r>
            <a:r>
              <a:rPr lang="de-DE" dirty="0"/>
              <a:t>Otto Stein. </a:t>
            </a:r>
            <a:r>
              <a:rPr lang="cs-CZ" dirty="0"/>
              <a:t>V rozhovoru s Jurijem Steinerem ho Herta M</a:t>
            </a:r>
            <a:r>
              <a:rPr lang="de-DE" dirty="0"/>
              <a:t>ü</a:t>
            </a:r>
            <a:r>
              <a:rPr lang="cs-CZ" dirty="0" err="1"/>
              <a:t>ller</a:t>
            </a:r>
            <a:r>
              <a:rPr lang="cs-CZ" dirty="0"/>
              <a:t> hájí:</a:t>
            </a:r>
            <a:endParaRPr lang="de-DE" dirty="0"/>
          </a:p>
          <a:p>
            <a:pPr lvl="0"/>
            <a:r>
              <a:rPr lang="cs-CZ" dirty="0">
                <a:hlinkClick r:id="rId2"/>
              </a:rPr>
              <a:t>https://www.youtube.com/watch?v=WvCR8JEoExI</a:t>
            </a:r>
            <a:endParaRPr lang="cs-CZ" dirty="0"/>
          </a:p>
          <a:p>
            <a:pPr lvl="0"/>
            <a:r>
              <a:rPr lang="cs-CZ" dirty="0"/>
              <a:t>Sebevražda spisovatele, na kterého </a:t>
            </a:r>
            <a:r>
              <a:rPr lang="cs-CZ" dirty="0" err="1"/>
              <a:t>Pastior</a:t>
            </a:r>
            <a:r>
              <a:rPr lang="cs-CZ" dirty="0"/>
              <a:t> údajně donášel – </a:t>
            </a:r>
            <a:r>
              <a:rPr lang="cs-CZ" dirty="0" err="1"/>
              <a:t>Hoprich</a:t>
            </a:r>
            <a:r>
              <a:rPr lang="cs-CZ" dirty="0"/>
              <a:t>.</a:t>
            </a:r>
          </a:p>
          <a:p>
            <a:pPr lvl="0"/>
            <a:r>
              <a:rPr lang="de-DE" dirty="0"/>
              <a:t> „</a:t>
            </a:r>
            <a:r>
              <a:rPr lang="de-DE" dirty="0" err="1"/>
              <a:t>Kdy</a:t>
            </a:r>
            <a:r>
              <a:rPr lang="cs-CZ" dirty="0"/>
              <a:t>ž </a:t>
            </a:r>
            <a:r>
              <a:rPr lang="de-DE" dirty="0"/>
              <a:t>Oskar Pastior 2006 </a:t>
            </a:r>
            <a:r>
              <a:rPr lang="cs-CZ" dirty="0"/>
              <a:t>náhle zemřel, měla jsem čtyři sešity plné rukopisných poznámek a kromě toho návrhy na text několika kapitol.</a:t>
            </a:r>
            <a:r>
              <a:rPr lang="de-DE" dirty="0"/>
              <a:t>“</a:t>
            </a:r>
            <a:endParaRPr lang="cs-CZ" dirty="0"/>
          </a:p>
          <a:p>
            <a:pPr lvl="0"/>
            <a:r>
              <a:rPr lang="cs-CZ" dirty="0"/>
              <a:t>Herta </a:t>
            </a:r>
            <a:r>
              <a:rPr lang="de-DE" dirty="0"/>
              <a:t>Müller </a:t>
            </a:r>
            <a:r>
              <a:rPr lang="cs-CZ" dirty="0"/>
              <a:t>neuchovala jen </a:t>
            </a:r>
            <a:r>
              <a:rPr lang="de-DE" dirty="0"/>
              <a:t>Pastior</a:t>
            </a:r>
            <a:r>
              <a:rPr lang="cs-CZ" dirty="0"/>
              <a:t>ovy zážitky z lágru, ale rovněž spoustu detailů, jež činí </a:t>
            </a:r>
            <a:r>
              <a:rPr lang="cs-CZ" i="1" dirty="0"/>
              <a:t>Rozhoupaný dech</a:t>
            </a:r>
            <a:r>
              <a:rPr lang="cs-CZ" dirty="0"/>
              <a:t> tak naléhavý</a:t>
            </a:r>
            <a:r>
              <a:rPr lang="de-DE" dirty="0"/>
              <a:t>. </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731A35-EE58-4673-8BAB-DF8E8FAF19C6}"/>
              </a:ext>
            </a:extLst>
          </p:cNvPr>
          <p:cNvSpPr txBox="1">
            <a:spLocks noGrp="1"/>
          </p:cNvSpPr>
          <p:nvPr>
            <p:ph type="title"/>
          </p:nvPr>
        </p:nvSpPr>
        <p:spPr/>
        <p:txBody>
          <a:bodyPr/>
          <a:lstStyle/>
          <a:p>
            <a:pPr lvl="0"/>
            <a:r>
              <a:rPr lang="de-DE"/>
              <a:t>Atemschaukel</a:t>
            </a:r>
            <a:endParaRPr lang="cs-CZ"/>
          </a:p>
        </p:txBody>
      </p:sp>
      <p:sp>
        <p:nvSpPr>
          <p:cNvPr id="3" name="Zástupný obsah 2">
            <a:extLst>
              <a:ext uri="{FF2B5EF4-FFF2-40B4-BE49-F238E27FC236}">
                <a16:creationId xmlns:a16="http://schemas.microsoft.com/office/drawing/2014/main" id="{7D1373CC-D537-4D59-AEC9-D08F6D24F78B}"/>
              </a:ext>
            </a:extLst>
          </p:cNvPr>
          <p:cNvSpPr txBox="1">
            <a:spLocks noGrp="1"/>
          </p:cNvSpPr>
          <p:nvPr>
            <p:ph idx="1"/>
          </p:nvPr>
        </p:nvSpPr>
        <p:spPr/>
        <p:txBody>
          <a:bodyPr>
            <a:normAutofit fontScale="92500" lnSpcReduction="10000"/>
          </a:bodyPr>
          <a:lstStyle/>
          <a:p>
            <a:pPr lvl="0"/>
            <a:r>
              <a:rPr lang="cs-CZ" dirty="0"/>
              <a:t>Román je tvořen 64 krátkými úseky, vypravěčem je </a:t>
            </a:r>
            <a:r>
              <a:rPr lang="de-DE" dirty="0"/>
              <a:t>Leopold </a:t>
            </a:r>
            <a:r>
              <a:rPr lang="de-DE" dirty="0" err="1"/>
              <a:t>Auberg</a:t>
            </a:r>
            <a:r>
              <a:rPr lang="de-DE" dirty="0"/>
              <a:t>, </a:t>
            </a:r>
            <a:r>
              <a:rPr lang="cs-CZ" dirty="0"/>
              <a:t>který je jako </a:t>
            </a:r>
            <a:r>
              <a:rPr lang="cs-CZ" dirty="0" err="1"/>
              <a:t>Pastior</a:t>
            </a:r>
            <a:r>
              <a:rPr lang="cs-CZ" dirty="0"/>
              <a:t> z </a:t>
            </a:r>
            <a:r>
              <a:rPr lang="de-DE" dirty="0"/>
              <a:t>Hermannstadt</a:t>
            </a:r>
            <a:r>
              <a:rPr lang="cs-CZ" dirty="0"/>
              <a:t>u </a:t>
            </a:r>
          </a:p>
          <a:p>
            <a:r>
              <a:rPr lang="cs-CZ" dirty="0"/>
              <a:t>O lopatě srdcovce/ </a:t>
            </a:r>
            <a:r>
              <a:rPr lang="de-DE" dirty="0"/>
              <a:t> "Atemschaukel</a:t>
            </a:r>
            <a:r>
              <a:rPr lang="cs-CZ" dirty="0"/>
              <a:t>“ (76)</a:t>
            </a:r>
          </a:p>
          <a:p>
            <a:pPr lvl="0"/>
            <a:r>
              <a:rPr lang="cs-CZ" dirty="0"/>
              <a:t>O Andělu hladu / </a:t>
            </a:r>
            <a:r>
              <a:rPr lang="de-DE" dirty="0"/>
              <a:t>vom "Hungerengel" </a:t>
            </a:r>
            <a:r>
              <a:rPr lang="cs-CZ" dirty="0"/>
              <a:t>(79, 135, 210)</a:t>
            </a:r>
          </a:p>
          <a:p>
            <a:r>
              <a:rPr lang="cs-CZ" dirty="0" err="1"/>
              <a:t>Rambobrambor</a:t>
            </a:r>
            <a:r>
              <a:rPr lang="cs-CZ" dirty="0"/>
              <a:t> / </a:t>
            </a:r>
            <a:r>
              <a:rPr lang="de-DE" dirty="0"/>
              <a:t>von "Kartoffelmenschen" </a:t>
            </a:r>
            <a:r>
              <a:rPr lang="cs-CZ" dirty="0"/>
              <a:t>(181)</a:t>
            </a:r>
          </a:p>
          <a:p>
            <a:pPr lvl="0"/>
            <a:r>
              <a:rPr lang="cs-CZ" dirty="0"/>
              <a:t>Plechový polibek / </a:t>
            </a:r>
            <a:r>
              <a:rPr lang="de-DE" dirty="0"/>
              <a:t>vom "Blechkuss", </a:t>
            </a:r>
            <a:r>
              <a:rPr lang="cs-CZ" dirty="0"/>
              <a:t>(214)</a:t>
            </a:r>
          </a:p>
          <a:p>
            <a:pPr lvl="0"/>
            <a:r>
              <a:rPr lang="de-DE" dirty="0"/>
              <a:t>1950 </a:t>
            </a:r>
            <a:r>
              <a:rPr lang="cs-CZ" dirty="0" err="1"/>
              <a:t>durften</a:t>
            </a:r>
            <a:r>
              <a:rPr lang="cs-CZ" dirty="0"/>
              <a:t> </a:t>
            </a:r>
            <a:r>
              <a:rPr lang="cs-CZ" dirty="0" err="1"/>
              <a:t>diejenigen</a:t>
            </a:r>
            <a:r>
              <a:rPr lang="cs-CZ" dirty="0"/>
              <a:t>, </a:t>
            </a:r>
            <a:r>
              <a:rPr lang="cs-CZ" dirty="0" err="1"/>
              <a:t>die</a:t>
            </a:r>
            <a:r>
              <a:rPr lang="cs-CZ" dirty="0"/>
              <a:t> </a:t>
            </a:r>
            <a:r>
              <a:rPr lang="de-DE" dirty="0"/>
              <a:t>nicht in die "Mörtelgrube" sprangen, nicht erschossen wurden, nicht verhungerten, </a:t>
            </a:r>
            <a:r>
              <a:rPr lang="cs-CZ" dirty="0"/>
              <a:t>nach </a:t>
            </a:r>
            <a:r>
              <a:rPr lang="cs-CZ" dirty="0" err="1"/>
              <a:t>Hause</a:t>
            </a:r>
            <a:r>
              <a:rPr lang="cs-CZ" dirty="0"/>
              <a:t>.</a:t>
            </a:r>
          </a:p>
          <a:p>
            <a:pPr lvl="0"/>
            <a:r>
              <a:rPr lang="cs-CZ" dirty="0"/>
              <a:t>V roce 1950 mohli ti, kdo neskočili do jámy na hašené vápno, nebyli zastřeleni, nezemřeli hladem, konečně domů.</a:t>
            </a:r>
          </a:p>
          <a:p>
            <a:pPr lvl="0"/>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89CE9-CF1C-4C79-BD17-944377DEB737}"/>
              </a:ext>
            </a:extLst>
          </p:cNvPr>
          <p:cNvSpPr txBox="1">
            <a:spLocks noGrp="1"/>
          </p:cNvSpPr>
          <p:nvPr>
            <p:ph type="title"/>
          </p:nvPr>
        </p:nvSpPr>
        <p:spPr/>
        <p:txBody>
          <a:bodyPr/>
          <a:lstStyle/>
          <a:p>
            <a:pPr lvl="0"/>
            <a:r>
              <a:rPr lang="de-DE"/>
              <a:t>Mörtelgrube</a:t>
            </a:r>
            <a:endParaRPr lang="cs-CZ"/>
          </a:p>
        </p:txBody>
      </p:sp>
      <p:sp>
        <p:nvSpPr>
          <p:cNvPr id="3" name="Zástupný obsah 2">
            <a:extLst>
              <a:ext uri="{FF2B5EF4-FFF2-40B4-BE49-F238E27FC236}">
                <a16:creationId xmlns:a16="http://schemas.microsoft.com/office/drawing/2014/main" id="{C71EB12A-9F96-456D-9110-DA7D437DFAE9}"/>
              </a:ext>
            </a:extLst>
          </p:cNvPr>
          <p:cNvSpPr txBox="1">
            <a:spLocks noGrp="1"/>
          </p:cNvSpPr>
          <p:nvPr>
            <p:ph idx="1"/>
          </p:nvPr>
        </p:nvSpPr>
        <p:spPr/>
        <p:txBody>
          <a:bodyPr/>
          <a:lstStyle/>
          <a:p>
            <a:pPr lvl="0">
              <a:lnSpc>
                <a:spcPct val="80000"/>
              </a:lnSpc>
            </a:pPr>
            <a:r>
              <a:rPr lang="de-DE" sz="2600" dirty="0"/>
              <a:t>Wir sind mit Schaufeln und Holzlatten zur Mörtelgrube gerannt, nicht schnell genug, der Bauleiter stand schon da. Wir mussten alles aus den Händen fallenlassen. </a:t>
            </a:r>
            <a:r>
              <a:rPr lang="de-DE" sz="2600" dirty="0" err="1"/>
              <a:t>Ruki</a:t>
            </a:r>
            <a:r>
              <a:rPr lang="de-DE" sz="2600" dirty="0"/>
              <a:t> na </a:t>
            </a:r>
            <a:r>
              <a:rPr lang="de-DE" sz="2600" dirty="0" err="1"/>
              <a:t>sad</a:t>
            </a:r>
            <a:r>
              <a:rPr lang="de-DE" sz="2600" dirty="0"/>
              <a:t>, Hände auf den Rücken – mit einer erhobenen Schaufel hat er uns gezwungen, tatenlos in den Mörtel zu schauen. Die Irma Pfeifer lag mit dem Gesicht nach unten, der Mörtel machte Blasen. Erst schluckte der Mörtel ihre Arme, dann schob sich die graue Decke bis zu den Kniekehlen hoch. […] Der Hinterkopf, kahlgeschoren mit den verkrusteten Läusebissen, hielt sich noch oben wie eine halbe Zuckermelone. Als auch der Kopf geschluckt war, nur noch der Buckel herausschaute, sagte der Bauleiter: Schalko, </a:t>
            </a:r>
            <a:r>
              <a:rPr lang="de-DE" sz="2600" dirty="0" err="1"/>
              <a:t>otschin</a:t>
            </a:r>
            <a:r>
              <a:rPr lang="de-DE" sz="2600" dirty="0"/>
              <a:t> Schalko. (Seite 68).</a:t>
            </a:r>
            <a:br>
              <a:rPr lang="de-DE" sz="2600" dirty="0"/>
            </a:br>
            <a:br>
              <a:rPr lang="de-DE" sz="2600" dirty="0"/>
            </a:br>
            <a:endParaRPr lang="cs-CZ"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E0B263-DAAD-429E-89D4-3C1156A5E362}"/>
              </a:ext>
            </a:extLst>
          </p:cNvPr>
          <p:cNvSpPr txBox="1">
            <a:spLocks noGrp="1"/>
          </p:cNvSpPr>
          <p:nvPr>
            <p:ph type="title"/>
          </p:nvPr>
        </p:nvSpPr>
        <p:spPr/>
        <p:txBody>
          <a:bodyPr>
            <a:normAutofit/>
          </a:bodyPr>
          <a:lstStyle/>
          <a:p>
            <a:pPr lvl="0"/>
            <a:r>
              <a:rPr lang="de-DE" dirty="0"/>
              <a:t>Herta Müller, </a:t>
            </a:r>
            <a:r>
              <a:rPr lang="cs-CZ" dirty="0"/>
              <a:t>sekundární </a:t>
            </a:r>
            <a:r>
              <a:rPr lang="de-DE" dirty="0" err="1"/>
              <a:t>literatur</a:t>
            </a:r>
            <a:r>
              <a:rPr lang="cs-CZ" dirty="0"/>
              <a:t>a</a:t>
            </a:r>
            <a:br>
              <a:rPr lang="cs-CZ" dirty="0"/>
            </a:br>
            <a:r>
              <a:rPr lang="de-DE" sz="2700" dirty="0"/>
              <a:t>Leipziger </a:t>
            </a:r>
            <a:r>
              <a:rPr lang="de-DE" sz="2700" dirty="0" err="1"/>
              <a:t>Poetikvorlesung</a:t>
            </a:r>
            <a:r>
              <a:rPr lang="de-DE" sz="2700" dirty="0"/>
              <a:t> 2009. Im Gespräch mit Michael Lentz</a:t>
            </a:r>
            <a:endParaRPr lang="cs-CZ" sz="2700" dirty="0"/>
          </a:p>
        </p:txBody>
      </p:sp>
      <p:pic>
        <p:nvPicPr>
          <p:cNvPr id="3" name="Zástupný obsah 5">
            <a:extLst>
              <a:ext uri="{FF2B5EF4-FFF2-40B4-BE49-F238E27FC236}">
                <a16:creationId xmlns:a16="http://schemas.microsoft.com/office/drawing/2014/main" id="{B2F465BB-AE2F-46FE-B5E7-74CD47CCB9AA}"/>
              </a:ext>
            </a:extLst>
          </p:cNvPr>
          <p:cNvPicPr>
            <a:picLocks noGrp="1" noChangeAspect="1"/>
          </p:cNvPicPr>
          <p:nvPr>
            <p:ph idx="1"/>
          </p:nvPr>
        </p:nvPicPr>
        <p:blipFill>
          <a:blip r:embed="rId2"/>
          <a:stretch>
            <a:fillRect/>
          </a:stretch>
        </p:blipFill>
        <p:spPr>
          <a:xfrm>
            <a:off x="2101839" y="1825627"/>
            <a:ext cx="2654320" cy="4351336"/>
          </a:xfrm>
        </p:spPr>
      </p:pic>
      <p:pic>
        <p:nvPicPr>
          <p:cNvPr id="4" name="Zástupný obsah 7">
            <a:extLst>
              <a:ext uri="{FF2B5EF4-FFF2-40B4-BE49-F238E27FC236}">
                <a16:creationId xmlns:a16="http://schemas.microsoft.com/office/drawing/2014/main" id="{320E0D14-8F84-4473-8196-A1E0C6692C06}"/>
              </a:ext>
            </a:extLst>
          </p:cNvPr>
          <p:cNvPicPr>
            <a:picLocks noGrp="1" noChangeAspect="1"/>
          </p:cNvPicPr>
          <p:nvPr>
            <p:ph idx="2"/>
          </p:nvPr>
        </p:nvPicPr>
        <p:blipFill>
          <a:blip r:embed="rId3"/>
          <a:stretch>
            <a:fillRect/>
          </a:stretch>
        </p:blipFill>
        <p:spPr>
          <a:xfrm>
            <a:off x="6172200" y="2130551"/>
            <a:ext cx="5181603" cy="3741477"/>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1621F3-0DA0-4F19-B4DB-98898EB6C5DF}"/>
              </a:ext>
            </a:extLst>
          </p:cNvPr>
          <p:cNvSpPr>
            <a:spLocks noGrp="1"/>
          </p:cNvSpPr>
          <p:nvPr>
            <p:ph type="title"/>
          </p:nvPr>
        </p:nvSpPr>
        <p:spPr/>
        <p:txBody>
          <a:bodyPr/>
          <a:lstStyle/>
          <a:p>
            <a:r>
              <a:rPr lang="cs-CZ" dirty="0"/>
              <a:t>Jáma na hašené vápno</a:t>
            </a:r>
          </a:p>
        </p:txBody>
      </p:sp>
      <p:sp>
        <p:nvSpPr>
          <p:cNvPr id="3" name="Zástupný obsah 2">
            <a:extLst>
              <a:ext uri="{FF2B5EF4-FFF2-40B4-BE49-F238E27FC236}">
                <a16:creationId xmlns:a16="http://schemas.microsoft.com/office/drawing/2014/main" id="{FEE991E5-EA0B-44E8-9535-DFB588A0067F}"/>
              </a:ext>
            </a:extLst>
          </p:cNvPr>
          <p:cNvSpPr>
            <a:spLocks noGrp="1"/>
          </p:cNvSpPr>
          <p:nvPr>
            <p:ph idx="1"/>
          </p:nvPr>
        </p:nvSpPr>
        <p:spPr/>
        <p:txBody>
          <a:bodyPr>
            <a:normAutofit lnSpcReduction="10000"/>
          </a:bodyPr>
          <a:lstStyle/>
          <a:p>
            <a:r>
              <a:rPr lang="cs-CZ" sz="2800" dirty="0"/>
              <a:t>Pádili jsme s lopatami a latěmi v rukou směrem k jámě s maltou, ale ne dost rychle, protože stavbyvedoucí tu už stál.</a:t>
            </a:r>
            <a:r>
              <a:rPr lang="de-DE" sz="2800" dirty="0"/>
              <a:t> </a:t>
            </a:r>
            <a:r>
              <a:rPr lang="cs-CZ" sz="2800" dirty="0"/>
              <a:t>Všechno jsme museli odhodit</a:t>
            </a:r>
            <a:r>
              <a:rPr lang="de-DE" sz="2800" dirty="0"/>
              <a:t>. </a:t>
            </a:r>
            <a:r>
              <a:rPr lang="de-DE" sz="2800" dirty="0" err="1"/>
              <a:t>Ruk</a:t>
            </a:r>
            <a:r>
              <a:rPr lang="cs-CZ" sz="2800" dirty="0"/>
              <a:t>y</a:t>
            </a:r>
            <a:r>
              <a:rPr lang="de-DE" sz="2800" dirty="0"/>
              <a:t> na </a:t>
            </a:r>
            <a:r>
              <a:rPr lang="cs-CZ" sz="2800" dirty="0"/>
              <a:t>z</a:t>
            </a:r>
            <a:r>
              <a:rPr lang="de-DE" sz="2800" dirty="0"/>
              <a:t>ad, </a:t>
            </a:r>
            <a:r>
              <a:rPr lang="cs-CZ" sz="2800" dirty="0"/>
              <a:t>ruce na záda</a:t>
            </a:r>
            <a:r>
              <a:rPr lang="de-DE" sz="2800" dirty="0"/>
              <a:t> – </a:t>
            </a:r>
            <a:r>
              <a:rPr lang="cs-CZ" sz="2800" dirty="0"/>
              <a:t>se zdviženou lopatou nás nutil dívat se bez pohnutí do malty.</a:t>
            </a:r>
          </a:p>
          <a:p>
            <a:r>
              <a:rPr lang="de-DE" sz="2800" dirty="0"/>
              <a:t>Irma Pfeifer</a:t>
            </a:r>
            <a:r>
              <a:rPr lang="cs-CZ" sz="2800" dirty="0" err="1"/>
              <a:t>ová</a:t>
            </a:r>
            <a:r>
              <a:rPr lang="cs-CZ" sz="2800" dirty="0"/>
              <a:t> ležela obličejem dolů</a:t>
            </a:r>
            <a:r>
              <a:rPr lang="de-DE" sz="2800" dirty="0"/>
              <a:t>, </a:t>
            </a:r>
            <a:r>
              <a:rPr lang="cs-CZ" sz="2800" dirty="0"/>
              <a:t>malta bublala</a:t>
            </a:r>
            <a:r>
              <a:rPr lang="de-DE" sz="2800" dirty="0"/>
              <a:t>. </a:t>
            </a:r>
            <a:r>
              <a:rPr lang="cs-CZ" sz="2800" dirty="0"/>
              <a:t>Nejprve malta polkla paže, pak se šedavá hmota nasunula ke kolenním čéškám. </a:t>
            </a:r>
            <a:r>
              <a:rPr lang="de-DE" sz="2800" dirty="0"/>
              <a:t>[…] </a:t>
            </a:r>
            <a:r>
              <a:rPr lang="cs-CZ" sz="2800" dirty="0"/>
              <a:t>Zadní polovina hlavy, ostříhaná dohola a pokrytá strupy, jak ji pokousaly vši, se držela nad hladinou jako půlka cukrového melounu. Když byla spolknuta i hlava a vykukovala už jen záda, řekl stavby- vedoucí</a:t>
            </a:r>
            <a:r>
              <a:rPr lang="de-DE" sz="2800" dirty="0"/>
              <a:t>: </a:t>
            </a:r>
            <a:r>
              <a:rPr lang="cs-CZ" sz="2800" dirty="0"/>
              <a:t>Ž</a:t>
            </a:r>
            <a:r>
              <a:rPr lang="de-DE" sz="2800" dirty="0" err="1"/>
              <a:t>alko</a:t>
            </a:r>
            <a:r>
              <a:rPr lang="de-DE" sz="2800" dirty="0"/>
              <a:t>, o</a:t>
            </a:r>
            <a:r>
              <a:rPr lang="cs-CZ" sz="2800" dirty="0" err="1"/>
              <a:t>čeň</a:t>
            </a:r>
            <a:r>
              <a:rPr lang="cs-CZ" sz="2800" dirty="0"/>
              <a:t> ž</a:t>
            </a:r>
            <a:r>
              <a:rPr lang="de-DE" sz="2800" dirty="0" err="1"/>
              <a:t>alko</a:t>
            </a:r>
            <a:r>
              <a:rPr lang="de-DE" sz="2800" dirty="0"/>
              <a:t>. (6</a:t>
            </a:r>
            <a:r>
              <a:rPr lang="cs-CZ" sz="2800" dirty="0"/>
              <a:t>4</a:t>
            </a:r>
            <a:r>
              <a:rPr lang="de-DE" sz="2800" dirty="0"/>
              <a:t>).</a:t>
            </a:r>
            <a:br>
              <a:rPr lang="de-DE" sz="2800" dirty="0"/>
            </a:br>
            <a:endParaRPr lang="cs-CZ" dirty="0"/>
          </a:p>
        </p:txBody>
      </p:sp>
    </p:spTree>
    <p:extLst>
      <p:ext uri="{BB962C8B-B14F-4D97-AF65-F5344CB8AC3E}">
        <p14:creationId xmlns:p14="http://schemas.microsoft.com/office/powerpoint/2010/main" val="707685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0872F3-25D4-4332-9B99-718B475263A9}"/>
              </a:ext>
            </a:extLst>
          </p:cNvPr>
          <p:cNvSpPr txBox="1">
            <a:spLocks noGrp="1"/>
          </p:cNvSpPr>
          <p:nvPr>
            <p:ph type="title"/>
          </p:nvPr>
        </p:nvSpPr>
        <p:spPr/>
        <p:txBody>
          <a:bodyPr/>
          <a:lstStyle/>
          <a:p>
            <a:pPr lvl="0"/>
            <a:r>
              <a:rPr lang="de-DE" dirty="0"/>
              <a:t>Atemschaukel</a:t>
            </a:r>
            <a:r>
              <a:rPr lang="cs-CZ" dirty="0"/>
              <a:t>m 19, 150</a:t>
            </a:r>
          </a:p>
        </p:txBody>
      </p:sp>
      <p:sp>
        <p:nvSpPr>
          <p:cNvPr id="3" name="Zástupný obsah 2">
            <a:extLst>
              <a:ext uri="{FF2B5EF4-FFF2-40B4-BE49-F238E27FC236}">
                <a16:creationId xmlns:a16="http://schemas.microsoft.com/office/drawing/2014/main" id="{0D27A6CC-E6FC-4122-BE85-731972329FA9}"/>
              </a:ext>
            </a:extLst>
          </p:cNvPr>
          <p:cNvSpPr txBox="1">
            <a:spLocks noGrp="1"/>
          </p:cNvSpPr>
          <p:nvPr>
            <p:ph idx="1"/>
          </p:nvPr>
        </p:nvSpPr>
        <p:spPr/>
        <p:txBody>
          <a:bodyPr>
            <a:normAutofit lnSpcReduction="10000"/>
          </a:bodyPr>
          <a:lstStyle/>
          <a:p>
            <a:pPr lvl="0"/>
            <a:r>
              <a:rPr lang="cs-CZ" dirty="0" err="1"/>
              <a:t>Ubornaja</a:t>
            </a:r>
            <a:r>
              <a:rPr lang="cs-CZ" dirty="0"/>
              <a:t>: Instinktivně jsme pochopili, </a:t>
            </a:r>
            <a:r>
              <a:rPr lang="en-US" dirty="0"/>
              <a:t>[…]</a:t>
            </a:r>
            <a:r>
              <a:rPr lang="de-DE" dirty="0"/>
              <a:t> </a:t>
            </a:r>
            <a:r>
              <a:rPr lang="cs-CZ" dirty="0"/>
              <a:t>ž</a:t>
            </a:r>
            <a:r>
              <a:rPr lang="de-DE" dirty="0"/>
              <a:t>e </a:t>
            </a:r>
            <a:r>
              <a:rPr lang="de-DE" dirty="0" err="1"/>
              <a:t>slovo</a:t>
            </a:r>
            <a:r>
              <a:rPr lang="de-DE" dirty="0"/>
              <a:t> </a:t>
            </a:r>
            <a:r>
              <a:rPr lang="de-DE" i="1" dirty="0" err="1"/>
              <a:t>ubornaja</a:t>
            </a:r>
            <a:r>
              <a:rPr lang="de-DE" i="1" dirty="0"/>
              <a:t> </a:t>
            </a:r>
            <a:r>
              <a:rPr lang="de-DE" dirty="0" err="1"/>
              <a:t>ozn</a:t>
            </a:r>
            <a:r>
              <a:rPr lang="cs-CZ" dirty="0"/>
              <a:t>ač</a:t>
            </a:r>
            <a:r>
              <a:rPr lang="de-DE" dirty="0" err="1"/>
              <a:t>uje</a:t>
            </a:r>
            <a:r>
              <a:rPr lang="de-DE" dirty="0"/>
              <a:t> </a:t>
            </a:r>
            <a:r>
              <a:rPr lang="de-DE" dirty="0" err="1"/>
              <a:t>hromadn</a:t>
            </a:r>
            <a:r>
              <a:rPr lang="cs-CZ" dirty="0"/>
              <a:t>ý</a:t>
            </a:r>
            <a:r>
              <a:rPr lang="de-DE" dirty="0"/>
              <a:t> </a:t>
            </a:r>
            <a:r>
              <a:rPr lang="de-DE" dirty="0" err="1"/>
              <a:t>odchod</a:t>
            </a:r>
            <a:r>
              <a:rPr lang="de-DE" dirty="0"/>
              <a:t> na z</a:t>
            </a:r>
            <a:r>
              <a:rPr lang="cs-CZ" dirty="0"/>
              <a:t>á</a:t>
            </a:r>
            <a:r>
              <a:rPr lang="de-DE" dirty="0" err="1"/>
              <a:t>chod</a:t>
            </a:r>
            <a:r>
              <a:rPr lang="de-DE" dirty="0"/>
              <a:t>.</a:t>
            </a:r>
            <a:endParaRPr lang="cs-CZ" dirty="0"/>
          </a:p>
          <a:p>
            <a:pPr lvl="0"/>
            <a:r>
              <a:rPr lang="de-DE" dirty="0"/>
              <a:t>"Vielleicht wurde in dieser Nacht nicht ich, aber der Schrecken in mir plötzlich erwachsen".</a:t>
            </a:r>
            <a:endParaRPr lang="cs-CZ" dirty="0"/>
          </a:p>
          <a:p>
            <a:pPr lvl="0"/>
            <a:r>
              <a:rPr lang="cs-CZ" dirty="0"/>
              <a:t>Možná jsem té noci nedozrál já, a náhlý děs uvnitř.</a:t>
            </a:r>
            <a:endParaRPr lang="de-DE" dirty="0"/>
          </a:p>
          <a:p>
            <a:pPr lvl="0"/>
            <a:r>
              <a:rPr lang="de-DE" dirty="0"/>
              <a:t>„ die Halbverhungerten sind nicht männlich oder weiblich, sondern objektiv neutral wie Objekte - wahrscheinlich sächlich.“</a:t>
            </a:r>
            <a:endParaRPr lang="cs-CZ" dirty="0"/>
          </a:p>
          <a:p>
            <a:pPr lvl="0"/>
            <a:r>
              <a:rPr lang="cs-CZ" dirty="0"/>
              <a:t>A stejně jako tyto předměty</a:t>
            </a:r>
            <a:r>
              <a:rPr lang="de-DE" dirty="0"/>
              <a:t> </a:t>
            </a:r>
            <a:r>
              <a:rPr lang="en-US" dirty="0"/>
              <a:t>[h</a:t>
            </a:r>
            <a:r>
              <a:rPr lang="cs-CZ" dirty="0"/>
              <a:t>ř</a:t>
            </a:r>
            <a:r>
              <a:rPr lang="en-US" dirty="0" err="1"/>
              <a:t>eben</a:t>
            </a:r>
            <a:r>
              <a:rPr lang="en-US" dirty="0"/>
              <a:t> a bud</a:t>
            </a:r>
            <a:r>
              <a:rPr lang="cs-CZ" dirty="0"/>
              <a:t>o</a:t>
            </a:r>
            <a:r>
              <a:rPr lang="en-US" dirty="0" err="1"/>
              <a:t>va</a:t>
            </a:r>
            <a:r>
              <a:rPr lang="en-US" dirty="0"/>
              <a:t>] </a:t>
            </a:r>
            <a:r>
              <a:rPr lang="cs-CZ" dirty="0"/>
              <a:t>nemají ani </a:t>
            </a:r>
            <a:r>
              <a:rPr lang="cs-CZ" dirty="0" err="1"/>
              <a:t>polovyhladovělí</a:t>
            </a:r>
            <a:r>
              <a:rPr lang="cs-CZ" dirty="0"/>
              <a:t> mužský nebo ženský rod, nýbrž objektivní rod neutrální jako předměty  - pravděpodobně věcný rod.</a:t>
            </a:r>
            <a:endParaRPr lang="de-D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dpis 1">
            <a:extLst>
              <a:ext uri="{FF2B5EF4-FFF2-40B4-BE49-F238E27FC236}">
                <a16:creationId xmlns:a16="http://schemas.microsoft.com/office/drawing/2014/main" id="{4BB03E01-C335-4EAD-B87F-DEF69932FACA}"/>
              </a:ext>
            </a:extLst>
          </p:cNvPr>
          <p:cNvSpPr txBox="1">
            <a:spLocks noGrp="1"/>
          </p:cNvSpPr>
          <p:nvPr>
            <p:ph type="title"/>
          </p:nvPr>
        </p:nvSpPr>
        <p:spPr>
          <a:xfrm>
            <a:off x="804998" y="798445"/>
            <a:ext cx="4803636" cy="1311664"/>
          </a:xfrm>
        </p:spPr>
        <p:txBody>
          <a:bodyPr vert="horz" lIns="91440" tIns="45720" rIns="91440" bIns="45720" rtlCol="0" anchor="ctr">
            <a:normAutofit/>
          </a:bodyPr>
          <a:lstStyle/>
          <a:p>
            <a:pPr>
              <a:spcBef>
                <a:spcPct val="0"/>
              </a:spcBef>
            </a:pPr>
            <a:r>
              <a:rPr lang="en-US" sz="2800" b="1">
                <a:effectLst/>
                <a:latin typeface="+mj-lt"/>
                <a:ea typeface="+mj-ea"/>
                <a:cs typeface="+mj-cs"/>
              </a:rPr>
              <a:t>Taschentuch und Mäuse</a:t>
            </a:r>
            <a:r>
              <a:rPr lang="en-US" sz="2800" b="1">
                <a:latin typeface="+mj-lt"/>
                <a:ea typeface="+mj-ea"/>
                <a:cs typeface="+mj-cs"/>
              </a:rPr>
              <a:t> / Kapesník a myši, 71</a:t>
            </a:r>
            <a:br>
              <a:rPr lang="en-US" sz="2800">
                <a:effectLst/>
                <a:latin typeface="+mj-lt"/>
                <a:ea typeface="+mj-ea"/>
                <a:cs typeface="+mj-cs"/>
              </a:rPr>
            </a:br>
            <a:endParaRPr lang="en-US" sz="2800">
              <a:latin typeface="+mj-lt"/>
              <a:ea typeface="+mj-ea"/>
              <a:cs typeface="+mj-cs"/>
            </a:endParaRPr>
          </a:p>
        </p:txBody>
      </p:sp>
      <p:sp>
        <p:nvSpPr>
          <p:cNvPr id="3" name="Zástupný obsah 2">
            <a:extLst>
              <a:ext uri="{FF2B5EF4-FFF2-40B4-BE49-F238E27FC236}">
                <a16:creationId xmlns:a16="http://schemas.microsoft.com/office/drawing/2014/main" id="{7F4812F9-C06E-4957-9D96-0E523D122562}"/>
              </a:ext>
            </a:extLst>
          </p:cNvPr>
          <p:cNvSpPr txBox="1">
            <a:spLocks noGrp="1"/>
          </p:cNvSpPr>
          <p:nvPr>
            <p:ph idx="1"/>
          </p:nvPr>
        </p:nvSpPr>
        <p:spPr>
          <a:xfrm>
            <a:off x="804997" y="2272143"/>
            <a:ext cx="4706803" cy="3788830"/>
          </a:xfrm>
        </p:spPr>
        <p:txBody>
          <a:bodyPr vert="horz" lIns="91440" tIns="45720" rIns="91440" bIns="45720" rtlCol="0" anchor="ctr">
            <a:normAutofit/>
          </a:bodyPr>
          <a:lstStyle/>
          <a:p>
            <a:pPr lvl="0">
              <a:buFont typeface="Arial" panose="020B0604020202020204" pitchFamily="34" charset="0"/>
              <a:buChar char="•"/>
            </a:pPr>
            <a:r>
              <a:rPr lang="en-US" sz="2000" dirty="0">
                <a:latin typeface="+mn-lt"/>
                <a:ea typeface="+mn-ea"/>
                <a:cs typeface="+mn-cs"/>
              </a:rPr>
              <a:t>"Ich </a:t>
            </a:r>
            <a:r>
              <a:rPr lang="en-US" sz="2000" dirty="0" err="1">
                <a:latin typeface="+mn-lt"/>
                <a:ea typeface="+mn-ea"/>
                <a:cs typeface="+mn-cs"/>
              </a:rPr>
              <a:t>wollte</a:t>
            </a:r>
            <a:r>
              <a:rPr lang="en-US" sz="2000" dirty="0">
                <a:latin typeface="+mn-lt"/>
                <a:ea typeface="+mn-ea"/>
                <a:cs typeface="+mn-cs"/>
              </a:rPr>
              <a:t> </a:t>
            </a:r>
            <a:r>
              <a:rPr lang="en-US" sz="2000" dirty="0" err="1">
                <a:latin typeface="+mn-lt"/>
                <a:ea typeface="+mn-ea"/>
                <a:cs typeface="+mn-cs"/>
              </a:rPr>
              <a:t>langsam</a:t>
            </a:r>
            <a:r>
              <a:rPr lang="en-US" sz="2000" dirty="0">
                <a:latin typeface="+mn-lt"/>
                <a:ea typeface="+mn-ea"/>
                <a:cs typeface="+mn-cs"/>
              </a:rPr>
              <a:t> </a:t>
            </a:r>
            <a:r>
              <a:rPr lang="en-US" sz="2000" dirty="0" err="1">
                <a:latin typeface="+mn-lt"/>
                <a:ea typeface="+mn-ea"/>
                <a:cs typeface="+mn-cs"/>
              </a:rPr>
              <a:t>essen</a:t>
            </a:r>
            <a:r>
              <a:rPr lang="en-US" sz="2000" dirty="0">
                <a:latin typeface="+mn-lt"/>
                <a:ea typeface="+mn-ea"/>
                <a:cs typeface="+mn-cs"/>
              </a:rPr>
              <a:t>, </a:t>
            </a:r>
            <a:r>
              <a:rPr lang="en-US" sz="2000" dirty="0" err="1">
                <a:latin typeface="+mn-lt"/>
                <a:ea typeface="+mn-ea"/>
                <a:cs typeface="+mn-cs"/>
              </a:rPr>
              <a:t>weil</a:t>
            </a:r>
            <a:r>
              <a:rPr lang="en-US" sz="2000" dirty="0">
                <a:latin typeface="+mn-lt"/>
                <a:ea typeface="+mn-ea"/>
                <a:cs typeface="+mn-cs"/>
              </a:rPr>
              <a:t> ich </a:t>
            </a:r>
            <a:r>
              <a:rPr lang="en-US" sz="2000" dirty="0" err="1">
                <a:latin typeface="+mn-lt"/>
                <a:ea typeface="+mn-ea"/>
                <a:cs typeface="+mn-cs"/>
              </a:rPr>
              <a:t>länger</a:t>
            </a:r>
            <a:r>
              <a:rPr lang="en-US" sz="2000" dirty="0">
                <a:latin typeface="+mn-lt"/>
                <a:ea typeface="+mn-ea"/>
                <a:cs typeface="+mn-cs"/>
              </a:rPr>
              <a:t> was von der </a:t>
            </a:r>
            <a:r>
              <a:rPr lang="en-US" sz="2000" dirty="0" err="1">
                <a:latin typeface="+mn-lt"/>
                <a:ea typeface="+mn-ea"/>
                <a:cs typeface="+mn-cs"/>
              </a:rPr>
              <a:t>Suppe</a:t>
            </a:r>
            <a:r>
              <a:rPr lang="en-US" sz="2000" dirty="0">
                <a:latin typeface="+mn-lt"/>
                <a:ea typeface="+mn-ea"/>
                <a:cs typeface="+mn-cs"/>
              </a:rPr>
              <a:t> </a:t>
            </a:r>
            <a:r>
              <a:rPr lang="en-US" sz="2000" dirty="0" err="1">
                <a:latin typeface="+mn-lt"/>
                <a:ea typeface="+mn-ea"/>
                <a:cs typeface="+mn-cs"/>
              </a:rPr>
              <a:t>haben</a:t>
            </a:r>
            <a:r>
              <a:rPr lang="en-US" sz="2000" dirty="0">
                <a:latin typeface="+mn-lt"/>
                <a:ea typeface="+mn-ea"/>
                <a:cs typeface="+mn-cs"/>
              </a:rPr>
              <a:t> </a:t>
            </a:r>
            <a:r>
              <a:rPr lang="en-US" sz="2000" dirty="0" err="1">
                <a:latin typeface="+mn-lt"/>
                <a:ea typeface="+mn-ea"/>
                <a:cs typeface="+mn-cs"/>
              </a:rPr>
              <a:t>wollte</a:t>
            </a:r>
            <a:r>
              <a:rPr lang="en-US" sz="2000" dirty="0">
                <a:latin typeface="+mn-lt"/>
                <a:ea typeface="+mn-ea"/>
                <a:cs typeface="+mn-cs"/>
              </a:rPr>
              <a:t>. Aber </a:t>
            </a:r>
            <a:r>
              <a:rPr lang="en-US" sz="2000" dirty="0" err="1">
                <a:latin typeface="+mn-lt"/>
                <a:ea typeface="+mn-ea"/>
                <a:cs typeface="+mn-cs"/>
              </a:rPr>
              <a:t>mein</a:t>
            </a:r>
            <a:r>
              <a:rPr lang="en-US" sz="2000" dirty="0">
                <a:latin typeface="+mn-lt"/>
                <a:ea typeface="+mn-ea"/>
                <a:cs typeface="+mn-cs"/>
              </a:rPr>
              <a:t> Hunger </a:t>
            </a:r>
            <a:r>
              <a:rPr lang="en-US" sz="2000" dirty="0" err="1">
                <a:latin typeface="+mn-lt"/>
                <a:ea typeface="+mn-ea"/>
                <a:cs typeface="+mn-cs"/>
              </a:rPr>
              <a:t>saß</a:t>
            </a:r>
            <a:r>
              <a:rPr lang="en-US" sz="2000" dirty="0">
                <a:latin typeface="+mn-lt"/>
                <a:ea typeface="+mn-ea"/>
                <a:cs typeface="+mn-cs"/>
              </a:rPr>
              <a:t> </a:t>
            </a:r>
            <a:r>
              <a:rPr lang="en-US" sz="2000" dirty="0" err="1">
                <a:latin typeface="+mn-lt"/>
                <a:ea typeface="+mn-ea"/>
                <a:cs typeface="+mn-cs"/>
              </a:rPr>
              <a:t>wie</a:t>
            </a:r>
            <a:r>
              <a:rPr lang="en-US" sz="2000" dirty="0">
                <a:latin typeface="+mn-lt"/>
                <a:ea typeface="+mn-ea"/>
                <a:cs typeface="+mn-cs"/>
              </a:rPr>
              <a:t> </a:t>
            </a:r>
            <a:r>
              <a:rPr lang="en-US" sz="2000" dirty="0" err="1">
                <a:latin typeface="+mn-lt"/>
                <a:ea typeface="+mn-ea"/>
                <a:cs typeface="+mn-cs"/>
              </a:rPr>
              <a:t>ein</a:t>
            </a:r>
            <a:r>
              <a:rPr lang="en-US" sz="2000" dirty="0">
                <a:latin typeface="+mn-lt"/>
                <a:ea typeface="+mn-ea"/>
                <a:cs typeface="+mn-cs"/>
              </a:rPr>
              <a:t> Hund </a:t>
            </a:r>
            <a:r>
              <a:rPr lang="en-US" sz="2000" dirty="0" err="1">
                <a:latin typeface="+mn-lt"/>
                <a:ea typeface="+mn-ea"/>
                <a:cs typeface="+mn-cs"/>
              </a:rPr>
              <a:t>vor</a:t>
            </a:r>
            <a:r>
              <a:rPr lang="en-US" sz="2000" dirty="0">
                <a:latin typeface="+mn-lt"/>
                <a:ea typeface="+mn-ea"/>
                <a:cs typeface="+mn-cs"/>
              </a:rPr>
              <a:t> dem Teller und </a:t>
            </a:r>
            <a:r>
              <a:rPr lang="en-US" sz="2000" dirty="0" err="1">
                <a:latin typeface="+mn-lt"/>
                <a:ea typeface="+mn-ea"/>
                <a:cs typeface="+mn-cs"/>
              </a:rPr>
              <a:t>fraß</a:t>
            </a:r>
            <a:r>
              <a:rPr lang="en-US" sz="2000" dirty="0">
                <a:latin typeface="+mn-lt"/>
                <a:ea typeface="+mn-ea"/>
                <a:cs typeface="+mn-cs"/>
              </a:rPr>
              <a:t>."</a:t>
            </a:r>
            <a:br>
              <a:rPr lang="en-US" sz="2000" dirty="0">
                <a:latin typeface="+mn-lt"/>
                <a:ea typeface="+mn-ea"/>
                <a:cs typeface="+mn-cs"/>
              </a:rPr>
            </a:br>
            <a:r>
              <a:rPr lang="en-US" sz="2000" dirty="0" err="1">
                <a:latin typeface="+mn-lt"/>
                <a:ea typeface="+mn-ea"/>
                <a:cs typeface="+mn-cs"/>
              </a:rPr>
              <a:t>Cht</a:t>
            </a:r>
            <a:r>
              <a:rPr lang="cs-CZ" sz="2000" dirty="0">
                <a:latin typeface="+mn-lt"/>
                <a:ea typeface="+mn-ea"/>
                <a:cs typeface="+mn-cs"/>
              </a:rPr>
              <a:t>ě</a:t>
            </a:r>
            <a:r>
              <a:rPr lang="en-US" sz="2000" dirty="0">
                <a:latin typeface="+mn-lt"/>
                <a:ea typeface="+mn-ea"/>
                <a:cs typeface="+mn-cs"/>
              </a:rPr>
              <a:t>l </a:t>
            </a:r>
            <a:r>
              <a:rPr lang="en-US" sz="2000" dirty="0" err="1">
                <a:latin typeface="+mn-lt"/>
                <a:ea typeface="+mn-ea"/>
                <a:cs typeface="+mn-cs"/>
              </a:rPr>
              <a:t>jsem</a:t>
            </a:r>
            <a:r>
              <a:rPr lang="en-US" sz="2000" dirty="0">
                <a:latin typeface="+mn-lt"/>
                <a:ea typeface="+mn-ea"/>
                <a:cs typeface="+mn-cs"/>
              </a:rPr>
              <a:t> </a:t>
            </a:r>
            <a:r>
              <a:rPr lang="en-US" sz="2000" dirty="0" err="1">
                <a:latin typeface="+mn-lt"/>
                <a:ea typeface="+mn-ea"/>
                <a:cs typeface="+mn-cs"/>
              </a:rPr>
              <a:t>jíst</a:t>
            </a:r>
            <a:r>
              <a:rPr lang="en-US" sz="2000" dirty="0">
                <a:latin typeface="+mn-lt"/>
                <a:ea typeface="+mn-ea"/>
                <a:cs typeface="+mn-cs"/>
              </a:rPr>
              <a:t> </a:t>
            </a:r>
            <a:r>
              <a:rPr lang="en-US" sz="2000" dirty="0" err="1">
                <a:latin typeface="+mn-lt"/>
                <a:ea typeface="+mn-ea"/>
                <a:cs typeface="+mn-cs"/>
              </a:rPr>
              <a:t>pomalu</a:t>
            </a:r>
            <a:r>
              <a:rPr lang="en-US" sz="2000" dirty="0">
                <a:latin typeface="+mn-lt"/>
                <a:ea typeface="+mn-ea"/>
                <a:cs typeface="+mn-cs"/>
              </a:rPr>
              <a:t>, </a:t>
            </a:r>
            <a:r>
              <a:rPr lang="en-US" sz="2000" dirty="0" err="1">
                <a:latin typeface="+mn-lt"/>
                <a:ea typeface="+mn-ea"/>
                <a:cs typeface="+mn-cs"/>
              </a:rPr>
              <a:t>protože</a:t>
            </a:r>
            <a:r>
              <a:rPr lang="en-US" sz="2000" dirty="0">
                <a:latin typeface="+mn-lt"/>
                <a:ea typeface="+mn-ea"/>
                <a:cs typeface="+mn-cs"/>
              </a:rPr>
              <a:t> </a:t>
            </a:r>
            <a:r>
              <a:rPr lang="en-US" sz="2000" dirty="0" err="1">
                <a:latin typeface="+mn-lt"/>
                <a:ea typeface="+mn-ea"/>
                <a:cs typeface="+mn-cs"/>
              </a:rPr>
              <a:t>jsem</a:t>
            </a:r>
            <a:r>
              <a:rPr lang="en-US" sz="2000" dirty="0">
                <a:latin typeface="+mn-lt"/>
                <a:ea typeface="+mn-ea"/>
                <a:cs typeface="+mn-cs"/>
              </a:rPr>
              <a:t> z </a:t>
            </a:r>
            <a:r>
              <a:rPr lang="en-US" sz="2000" dirty="0" err="1">
                <a:latin typeface="+mn-lt"/>
                <a:ea typeface="+mn-ea"/>
                <a:cs typeface="+mn-cs"/>
              </a:rPr>
              <a:t>polévky</a:t>
            </a:r>
            <a:r>
              <a:rPr lang="en-US" sz="2000" dirty="0">
                <a:latin typeface="+mn-lt"/>
                <a:ea typeface="+mn-ea"/>
                <a:cs typeface="+mn-cs"/>
              </a:rPr>
              <a:t> </a:t>
            </a:r>
            <a:r>
              <a:rPr lang="en-US" sz="2000" dirty="0" err="1">
                <a:latin typeface="+mn-lt"/>
                <a:ea typeface="+mn-ea"/>
                <a:cs typeface="+mn-cs"/>
              </a:rPr>
              <a:t>chtěl</a:t>
            </a:r>
            <a:r>
              <a:rPr lang="en-US" sz="2000" dirty="0">
                <a:latin typeface="+mn-lt"/>
                <a:ea typeface="+mn-ea"/>
                <a:cs typeface="+mn-cs"/>
              </a:rPr>
              <a:t> </a:t>
            </a:r>
            <a:r>
              <a:rPr lang="en-US" sz="2000" dirty="0" err="1">
                <a:latin typeface="+mn-lt"/>
                <a:ea typeface="+mn-ea"/>
                <a:cs typeface="+mn-cs"/>
              </a:rPr>
              <a:t>mít</a:t>
            </a:r>
            <a:r>
              <a:rPr lang="en-US" sz="2000" dirty="0">
                <a:latin typeface="+mn-lt"/>
                <a:ea typeface="+mn-ea"/>
                <a:cs typeface="+mn-cs"/>
              </a:rPr>
              <a:t> co </a:t>
            </a:r>
            <a:r>
              <a:rPr lang="en-US" sz="2000" dirty="0" err="1">
                <a:latin typeface="+mn-lt"/>
                <a:ea typeface="+mn-ea"/>
                <a:cs typeface="+mn-cs"/>
              </a:rPr>
              <a:t>nejvíc</a:t>
            </a:r>
            <a:r>
              <a:rPr lang="en-US" sz="2000" dirty="0">
                <a:latin typeface="+mn-lt"/>
                <a:ea typeface="+mn-ea"/>
                <a:cs typeface="+mn-cs"/>
              </a:rPr>
              <a:t> a co </a:t>
            </a:r>
            <a:r>
              <a:rPr lang="en-US" sz="2000" dirty="0" err="1">
                <a:latin typeface="+mn-lt"/>
                <a:ea typeface="+mn-ea"/>
                <a:cs typeface="+mn-cs"/>
              </a:rPr>
              <a:t>nejdéle</a:t>
            </a:r>
            <a:r>
              <a:rPr lang="en-US" sz="2000" dirty="0">
                <a:latin typeface="+mn-lt"/>
                <a:ea typeface="+mn-ea"/>
                <a:cs typeface="+mn-cs"/>
              </a:rPr>
              <a:t>. Ale  </a:t>
            </a:r>
            <a:r>
              <a:rPr lang="en-US" sz="2000" dirty="0" err="1">
                <a:latin typeface="+mn-lt"/>
                <a:ea typeface="+mn-ea"/>
                <a:cs typeface="+mn-cs"/>
              </a:rPr>
              <a:t>hlad</a:t>
            </a:r>
            <a:r>
              <a:rPr lang="en-US" sz="2000" dirty="0">
                <a:latin typeface="+mn-lt"/>
                <a:ea typeface="+mn-ea"/>
                <a:cs typeface="+mn-cs"/>
              </a:rPr>
              <a:t> </a:t>
            </a:r>
            <a:r>
              <a:rPr lang="en-US" sz="2000" dirty="0" err="1">
                <a:latin typeface="+mn-lt"/>
                <a:ea typeface="+mn-ea"/>
                <a:cs typeface="+mn-cs"/>
              </a:rPr>
              <a:t>seděl</a:t>
            </a:r>
            <a:r>
              <a:rPr lang="en-US" sz="2000" dirty="0">
                <a:latin typeface="+mn-lt"/>
                <a:ea typeface="+mn-ea"/>
                <a:cs typeface="+mn-cs"/>
              </a:rPr>
              <a:t> </a:t>
            </a:r>
            <a:r>
              <a:rPr lang="en-US" sz="2000" dirty="0" err="1">
                <a:latin typeface="+mn-lt"/>
                <a:ea typeface="+mn-ea"/>
                <a:cs typeface="+mn-cs"/>
              </a:rPr>
              <a:t>před</a:t>
            </a:r>
            <a:r>
              <a:rPr lang="en-US" sz="2000" dirty="0">
                <a:latin typeface="+mn-lt"/>
                <a:ea typeface="+mn-ea"/>
                <a:cs typeface="+mn-cs"/>
              </a:rPr>
              <a:t> </a:t>
            </a:r>
            <a:r>
              <a:rPr lang="en-US" sz="2000" dirty="0" err="1">
                <a:latin typeface="+mn-lt"/>
                <a:ea typeface="+mn-ea"/>
                <a:cs typeface="+mn-cs"/>
              </a:rPr>
              <a:t>talířem</a:t>
            </a:r>
            <a:r>
              <a:rPr lang="en-US" sz="2000" dirty="0">
                <a:latin typeface="+mn-lt"/>
                <a:ea typeface="+mn-ea"/>
                <a:cs typeface="+mn-cs"/>
              </a:rPr>
              <a:t> </a:t>
            </a:r>
            <a:r>
              <a:rPr lang="en-US" sz="2000" dirty="0" err="1">
                <a:latin typeface="+mn-lt"/>
                <a:ea typeface="+mn-ea"/>
                <a:cs typeface="+mn-cs"/>
              </a:rPr>
              <a:t>jako</a:t>
            </a:r>
            <a:r>
              <a:rPr lang="en-US" sz="2000" dirty="0">
                <a:latin typeface="+mn-lt"/>
                <a:ea typeface="+mn-ea"/>
                <a:cs typeface="+mn-cs"/>
              </a:rPr>
              <a:t> pes a </a:t>
            </a:r>
            <a:r>
              <a:rPr lang="en-US" sz="2000" dirty="0" err="1">
                <a:latin typeface="+mn-lt"/>
                <a:ea typeface="+mn-ea"/>
                <a:cs typeface="+mn-cs"/>
              </a:rPr>
              <a:t>chlemtal</a:t>
            </a:r>
            <a:r>
              <a:rPr lang="en-US" sz="2000" dirty="0">
                <a:latin typeface="+mn-lt"/>
                <a:ea typeface="+mn-ea"/>
                <a:cs typeface="+mn-cs"/>
              </a:rPr>
              <a:t>.“</a:t>
            </a:r>
          </a:p>
        </p:txBody>
      </p:sp>
      <p:sp>
        <p:nvSpPr>
          <p:cNvPr id="15"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Zástupný obsah 5" descr="Obsah obrázku košile&#10;&#10;Popis byl vytvořen automaticky">
            <a:extLst>
              <a:ext uri="{FF2B5EF4-FFF2-40B4-BE49-F238E27FC236}">
                <a16:creationId xmlns:a16="http://schemas.microsoft.com/office/drawing/2014/main" id="{FB2B9FA8-3A74-4C00-A4BE-3AC7D3E88A4F}"/>
              </a:ext>
            </a:extLst>
          </p:cNvPr>
          <p:cNvPicPr>
            <a:picLocks noGrp="1" noChangeAspect="1"/>
          </p:cNvPicPr>
          <p:nvPr>
            <p:ph idx="2"/>
          </p:nvPr>
        </p:nvPicPr>
        <p:blipFill rotWithShape="1">
          <a:blip r:embed="rId3">
            <a:extLst>
              <a:ext uri="{28A0092B-C50C-407E-A947-70E740481C1C}">
                <a14:useLocalDpi xmlns:a14="http://schemas.microsoft.com/office/drawing/2010/main" val="0"/>
              </a:ext>
            </a:extLst>
          </a:blip>
          <a:srcRect l="8497" r="4605"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57E7C4-205B-49D2-9400-ED04490C6B89}"/>
              </a:ext>
            </a:extLst>
          </p:cNvPr>
          <p:cNvSpPr>
            <a:spLocks noGrp="1"/>
          </p:cNvSpPr>
          <p:nvPr>
            <p:ph type="title"/>
          </p:nvPr>
        </p:nvSpPr>
        <p:spPr/>
        <p:txBody>
          <a:bodyPr/>
          <a:lstStyle/>
          <a:p>
            <a:r>
              <a:rPr lang="cs-CZ" dirty="0"/>
              <a:t>Kapesník a myši</a:t>
            </a:r>
          </a:p>
        </p:txBody>
      </p:sp>
      <p:sp>
        <p:nvSpPr>
          <p:cNvPr id="3" name="Zástupný obsah 2">
            <a:extLst>
              <a:ext uri="{FF2B5EF4-FFF2-40B4-BE49-F238E27FC236}">
                <a16:creationId xmlns:a16="http://schemas.microsoft.com/office/drawing/2014/main" id="{74056DFE-0B89-45B7-958C-C072F00F1DEE}"/>
              </a:ext>
            </a:extLst>
          </p:cNvPr>
          <p:cNvSpPr>
            <a:spLocks noGrp="1"/>
          </p:cNvSpPr>
          <p:nvPr>
            <p:ph idx="1"/>
          </p:nvPr>
        </p:nvSpPr>
        <p:spPr>
          <a:xfrm>
            <a:off x="914397" y="1825627"/>
            <a:ext cx="5181603" cy="4351336"/>
          </a:xfrm>
        </p:spPr>
        <p:txBody>
          <a:bodyPr>
            <a:normAutofit fontScale="85000" lnSpcReduction="20000"/>
          </a:bodyPr>
          <a:lstStyle/>
          <a:p>
            <a:r>
              <a:rPr lang="de-DE" dirty="0"/>
              <a:t>Die Suppe heizte mich bis in die Zehen. Meine Nase tropfte. </a:t>
            </a:r>
            <a:r>
              <a:rPr lang="de-DE" dirty="0" err="1"/>
              <a:t>Abadschij</a:t>
            </a:r>
            <a:r>
              <a:rPr lang="de-DE" dirty="0"/>
              <a:t>, warte, sagte die Russin und brachte aus dem Nebenzimmer ein schneeweißes Taschentuch. Sie gab es mir in die Hand und drückte meine Finger zu, als Zeichen, dass ich es behalten soll. Sie schenkte es mir. Und ich wagte nicht, mich zu schnäuzen. Was da geschah, ging weit über das Geschäftliche des Hausierens und mich und sie und ein Taschentuch hinaus. Es betraf ihren Sohn […] Mir war es peinlich, dass ich da war, dass ich nicht er war. (Seite 76ff</a:t>
            </a:r>
            <a:r>
              <a:rPr lang="cs-CZ" dirty="0"/>
              <a:t>/71</a:t>
            </a:r>
            <a:r>
              <a:rPr lang="de-DE" dirty="0"/>
              <a:t>)</a:t>
            </a:r>
          </a:p>
          <a:p>
            <a:endParaRPr lang="cs-CZ" dirty="0"/>
          </a:p>
        </p:txBody>
      </p:sp>
      <p:sp>
        <p:nvSpPr>
          <p:cNvPr id="4" name="Zástupný obsah 3">
            <a:extLst>
              <a:ext uri="{FF2B5EF4-FFF2-40B4-BE49-F238E27FC236}">
                <a16:creationId xmlns:a16="http://schemas.microsoft.com/office/drawing/2014/main" id="{77214518-D517-4B7C-AB24-3B576E3316A9}"/>
              </a:ext>
            </a:extLst>
          </p:cNvPr>
          <p:cNvSpPr>
            <a:spLocks noGrp="1"/>
          </p:cNvSpPr>
          <p:nvPr>
            <p:ph idx="2"/>
          </p:nvPr>
        </p:nvSpPr>
        <p:spPr/>
        <p:txBody>
          <a:bodyPr>
            <a:noAutofit/>
          </a:bodyPr>
          <a:lstStyle/>
          <a:p>
            <a:pPr marL="0" indent="0">
              <a:buNone/>
            </a:pPr>
            <a:r>
              <a:rPr lang="cs-CZ" sz="2400" dirty="0"/>
              <a:t>Polévka mě zahřála až k palcům na nohou. Nos kapal. </a:t>
            </a:r>
            <a:r>
              <a:rPr lang="cs-CZ" sz="2400" dirty="0" err="1"/>
              <a:t>Abadšij</a:t>
            </a:r>
            <a:r>
              <a:rPr lang="cs-CZ" sz="2400" dirty="0"/>
              <a:t>, počkej, řekla Ruska a </a:t>
            </a:r>
            <a:r>
              <a:rPr lang="cs-CZ" dirty="0"/>
              <a:t>donesla z vedlejšího pokoje sněhobílý kapesník. Dala mi ho do ruky a stiskla mi prsty k dlani, na znamení, že si ho mám ponechat. </a:t>
            </a:r>
            <a:r>
              <a:rPr lang="cs-CZ" sz="2400" dirty="0"/>
              <a:t>Darovala mi ho. A já se neodvážil vysmrkat.</a:t>
            </a:r>
            <a:r>
              <a:rPr lang="cs-CZ" dirty="0"/>
              <a:t> </a:t>
            </a:r>
            <a:r>
              <a:rPr lang="cs-CZ" sz="2400" dirty="0"/>
              <a:t>Co se stalo, přesahovalo směnný obchod i mě i  ji i kapesník. Týkalo se to jejího syna </a:t>
            </a:r>
            <a:r>
              <a:rPr lang="de-DE" sz="2400" dirty="0"/>
              <a:t>[…]</a:t>
            </a:r>
            <a:r>
              <a:rPr lang="cs-CZ" sz="2400" dirty="0"/>
              <a:t> Bylo mi trapně, že jsem tu, že nejsem on</a:t>
            </a:r>
            <a:r>
              <a:rPr lang="cs-CZ" dirty="0"/>
              <a:t>.</a:t>
            </a:r>
          </a:p>
        </p:txBody>
      </p:sp>
    </p:spTree>
    <p:extLst>
      <p:ext uri="{BB962C8B-B14F-4D97-AF65-F5344CB8AC3E}">
        <p14:creationId xmlns:p14="http://schemas.microsoft.com/office/powerpoint/2010/main" val="3146244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5BAE3-C446-4C17-ABD0-0906F6A11D33}"/>
              </a:ext>
            </a:extLst>
          </p:cNvPr>
          <p:cNvSpPr txBox="1">
            <a:spLocks noGrp="1"/>
          </p:cNvSpPr>
          <p:nvPr>
            <p:ph type="title"/>
          </p:nvPr>
        </p:nvSpPr>
        <p:spPr/>
        <p:txBody>
          <a:bodyPr/>
          <a:lstStyle/>
          <a:p>
            <a:pPr lvl="0"/>
            <a:r>
              <a:rPr lang="cs-CZ" sz="3200" dirty="0"/>
              <a:t>Kriminální případ s chlebem, 104</a:t>
            </a:r>
          </a:p>
        </p:txBody>
      </p:sp>
      <p:sp>
        <p:nvSpPr>
          <p:cNvPr id="3" name="Zástupný obsah 2">
            <a:extLst>
              <a:ext uri="{FF2B5EF4-FFF2-40B4-BE49-F238E27FC236}">
                <a16:creationId xmlns:a16="http://schemas.microsoft.com/office/drawing/2014/main" id="{D3B918AE-1A58-4207-80DE-92FE31A19F1A}"/>
              </a:ext>
            </a:extLst>
          </p:cNvPr>
          <p:cNvSpPr txBox="1">
            <a:spLocks noGrp="1"/>
          </p:cNvSpPr>
          <p:nvPr>
            <p:ph idx="1"/>
          </p:nvPr>
        </p:nvSpPr>
        <p:spPr/>
        <p:txBody>
          <a:bodyPr/>
          <a:lstStyle/>
          <a:p>
            <a:pPr marL="0" lvl="0" indent="0">
              <a:lnSpc>
                <a:spcPct val="80000"/>
              </a:lnSpc>
              <a:buNone/>
            </a:pPr>
            <a:r>
              <a:rPr lang="de-DE" sz="2600" dirty="0"/>
              <a:t>Karli Halmen spuckte, ohne ein Wort, zwei Zähne aufs Bett. Der Akkordeonspieler führte Karli am Nacken zum Wassereimer und drückte seinen Kopf unters Wasser. Es blubberte aus Mund und Nase, dann röchelte es, dann wurde es still. Der Trommler zog den Kopf aus dem Wasser und würgte ihm den Hals, bis Karls Mund so hässlich zuckte wie Fenjas Mund. Ich stieß den Trommler weg, zog aber meinen Holzschuh aus. Und es hob mir derart die Hand, dass ich den </a:t>
            </a:r>
            <a:r>
              <a:rPr lang="de-DE" sz="2600" dirty="0" err="1"/>
              <a:t>Brotdieb</a:t>
            </a:r>
            <a:r>
              <a:rPr lang="de-DE" sz="2600" dirty="0"/>
              <a:t> beinah totgeschlagen hätte. Der Advokat Paul Gast hatte bis dahin von seinem Bett oben zugeschaut. Er sprang mir auf den Rücken, riss mir den Schuh weg und warf ihn an die Wand. Karli Halmen lag angepisst neben dem Eimer und kotzte Brotschleim. (Seite 112f)</a:t>
            </a:r>
          </a:p>
          <a:p>
            <a:pPr marL="0" lvl="0" indent="0">
              <a:lnSpc>
                <a:spcPct val="80000"/>
              </a:lnSpc>
              <a:buNone/>
            </a:pPr>
            <a:endParaRPr lang="de-DE" sz="2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D8B3B-5D6F-4682-8ECE-EA06B5897A4F}"/>
              </a:ext>
            </a:extLst>
          </p:cNvPr>
          <p:cNvSpPr>
            <a:spLocks noGrp="1"/>
          </p:cNvSpPr>
          <p:nvPr>
            <p:ph type="title"/>
          </p:nvPr>
        </p:nvSpPr>
        <p:spPr/>
        <p:txBody>
          <a:bodyPr/>
          <a:lstStyle/>
          <a:p>
            <a:r>
              <a:rPr lang="cs-CZ" sz="4400" dirty="0"/>
              <a:t>Kriminální případ s chlebem, 104</a:t>
            </a:r>
            <a:endParaRPr lang="cs-CZ" dirty="0"/>
          </a:p>
        </p:txBody>
      </p:sp>
      <p:sp>
        <p:nvSpPr>
          <p:cNvPr id="3" name="Zástupný obsah 2">
            <a:extLst>
              <a:ext uri="{FF2B5EF4-FFF2-40B4-BE49-F238E27FC236}">
                <a16:creationId xmlns:a16="http://schemas.microsoft.com/office/drawing/2014/main" id="{247F2CD6-9C22-4E9F-9518-DCF00674945F}"/>
              </a:ext>
            </a:extLst>
          </p:cNvPr>
          <p:cNvSpPr>
            <a:spLocks noGrp="1"/>
          </p:cNvSpPr>
          <p:nvPr>
            <p:ph idx="1"/>
          </p:nvPr>
        </p:nvSpPr>
        <p:spPr/>
        <p:txBody>
          <a:bodyPr>
            <a:normAutofit/>
          </a:bodyPr>
          <a:lstStyle/>
          <a:p>
            <a:pPr marL="0" indent="0">
              <a:buNone/>
            </a:pPr>
            <a:r>
              <a:rPr lang="de-DE" sz="2800" dirty="0"/>
              <a:t>Karli Halmen </a:t>
            </a:r>
            <a:r>
              <a:rPr lang="cs-CZ" sz="2800" dirty="0"/>
              <a:t>beze slova vyplivl na postel dva zuby. Hráč na akordeon popadl </a:t>
            </a:r>
            <a:r>
              <a:rPr lang="cs-CZ" sz="2800" dirty="0" err="1"/>
              <a:t>Karliho</a:t>
            </a:r>
            <a:r>
              <a:rPr lang="cs-CZ" sz="2800" dirty="0"/>
              <a:t> za zátylek a dovlekl ho k větru s vodou</a:t>
            </a:r>
            <a:r>
              <a:rPr lang="de-DE" sz="2800" dirty="0"/>
              <a:t>. </a:t>
            </a:r>
            <a:r>
              <a:rPr lang="cs-CZ" sz="2800" dirty="0"/>
              <a:t>Stlačil mu hlavu pod vodu. Bublal z úst a nosu, zachroptěl, pak ztichl. Bubeník mu vytáhl hlavu z vody a škrtil ho, až se </a:t>
            </a:r>
            <a:r>
              <a:rPr lang="cs-CZ" sz="2800" dirty="0" err="1"/>
              <a:t>Karliho</a:t>
            </a:r>
            <a:r>
              <a:rPr lang="cs-CZ" sz="2800" dirty="0"/>
              <a:t> ústa odporně zkroutila jako Fenina pusa. Bubeníka jsem odstrčil, přitom se mi vyzul jeden dřevák. A zdvihlo mi to ruku do té míry, že jsem zloděje chleba skoro zabil. Až do té chvíle a</a:t>
            </a:r>
            <a:r>
              <a:rPr lang="de-DE" sz="2800" dirty="0" err="1"/>
              <a:t>dvok</a:t>
            </a:r>
            <a:r>
              <a:rPr lang="cs-CZ" sz="2800" dirty="0"/>
              <a:t>á</a:t>
            </a:r>
            <a:r>
              <a:rPr lang="de-DE" sz="2800" dirty="0"/>
              <a:t>t Paul Gast </a:t>
            </a:r>
            <a:r>
              <a:rPr lang="cs-CZ" sz="2800" dirty="0"/>
              <a:t>všechno pozoroval, seshora, ze své postele. Skočil mi na záda, vytrhl mi dřevák z ruky a odhodil ho na zeď</a:t>
            </a:r>
            <a:r>
              <a:rPr lang="de-DE" sz="2800" dirty="0"/>
              <a:t>. Karli Halmen l</a:t>
            </a:r>
            <a:r>
              <a:rPr lang="cs-CZ" sz="2800" dirty="0" err="1"/>
              <a:t>ežel</a:t>
            </a:r>
            <a:r>
              <a:rPr lang="cs-CZ" sz="2800" dirty="0"/>
              <a:t> </a:t>
            </a:r>
            <a:r>
              <a:rPr lang="cs-CZ" sz="2800" dirty="0" err="1"/>
              <a:t>pochcaný</a:t>
            </a:r>
            <a:r>
              <a:rPr lang="cs-CZ" sz="2800" dirty="0"/>
              <a:t> vedle vědra a zvracel chlebový šlem</a:t>
            </a:r>
            <a:r>
              <a:rPr lang="de-DE" sz="2800" dirty="0"/>
              <a:t>.</a:t>
            </a:r>
            <a:endParaRPr lang="cs-CZ" dirty="0"/>
          </a:p>
        </p:txBody>
      </p:sp>
    </p:spTree>
    <p:extLst>
      <p:ext uri="{BB962C8B-B14F-4D97-AF65-F5344CB8AC3E}">
        <p14:creationId xmlns:p14="http://schemas.microsoft.com/office/powerpoint/2010/main" val="89607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3C0E6-D984-42BB-B095-BBC2C47CC180}"/>
              </a:ext>
            </a:extLst>
          </p:cNvPr>
          <p:cNvSpPr txBox="1">
            <a:spLocks noGrp="1"/>
          </p:cNvSpPr>
          <p:nvPr>
            <p:ph type="title"/>
          </p:nvPr>
        </p:nvSpPr>
        <p:spPr/>
        <p:txBody>
          <a:bodyPr/>
          <a:lstStyle/>
          <a:p>
            <a:pPr lvl="0"/>
            <a:r>
              <a:rPr lang="de-DE" dirty="0"/>
              <a:t>Atemschaukel,26</a:t>
            </a:r>
            <a:endParaRPr lang="cs-CZ" dirty="0"/>
          </a:p>
        </p:txBody>
      </p:sp>
      <p:sp>
        <p:nvSpPr>
          <p:cNvPr id="3" name="Zástupný obsah 2">
            <a:extLst>
              <a:ext uri="{FF2B5EF4-FFF2-40B4-BE49-F238E27FC236}">
                <a16:creationId xmlns:a16="http://schemas.microsoft.com/office/drawing/2014/main" id="{2C174444-4FAD-4F94-AA0E-790EFBDAC4A6}"/>
              </a:ext>
            </a:extLst>
          </p:cNvPr>
          <p:cNvSpPr txBox="1">
            <a:spLocks noGrp="1"/>
          </p:cNvSpPr>
          <p:nvPr>
            <p:ph idx="1"/>
          </p:nvPr>
        </p:nvSpPr>
        <p:spPr/>
        <p:txBody>
          <a:bodyPr/>
          <a:lstStyle/>
          <a:p>
            <a:pPr lvl="0"/>
            <a:r>
              <a:rPr lang="de-DE" dirty="0"/>
              <a:t>Den Inhalt der Kommandos verstanden wir sowieso nicht, aber die Verachtung. An Verachtung gewöhnt man sich. Mit der Zeit klangen die Befehle nur noch wie ständiges Räuspern, Husten, Niesen, Schnäuzen, Spucken – wie Schleimauswerfen. (Seite 30)</a:t>
            </a:r>
            <a:br>
              <a:rPr lang="de-DE" dirty="0"/>
            </a:br>
            <a:br>
              <a:rPr lang="de-DE" dirty="0"/>
            </a:br>
            <a:r>
              <a:rPr lang="de-DE" dirty="0" err="1"/>
              <a:t>Obsahu</a:t>
            </a:r>
            <a:r>
              <a:rPr lang="de-DE" dirty="0"/>
              <a:t> </a:t>
            </a:r>
            <a:r>
              <a:rPr lang="de-DE" dirty="0" err="1"/>
              <a:t>rozkaz</a:t>
            </a:r>
            <a:r>
              <a:rPr lang="cs-CZ" dirty="0"/>
              <a:t>ů</a:t>
            </a:r>
            <a:r>
              <a:rPr lang="de-DE" dirty="0"/>
              <a:t> </a:t>
            </a:r>
            <a:r>
              <a:rPr lang="de-DE" dirty="0" err="1"/>
              <a:t>jsm</a:t>
            </a:r>
            <a:r>
              <a:rPr lang="cs-CZ" dirty="0"/>
              <a:t>e</a:t>
            </a:r>
            <a:r>
              <a:rPr lang="de-DE" dirty="0"/>
              <a:t> </a:t>
            </a:r>
            <a:r>
              <a:rPr lang="de-DE" dirty="0" err="1"/>
              <a:t>nerozum</a:t>
            </a:r>
            <a:r>
              <a:rPr lang="cs-CZ" dirty="0" err="1"/>
              <a:t>něli</a:t>
            </a:r>
            <a:r>
              <a:rPr lang="cs-CZ" dirty="0"/>
              <a:t>, ale vnímali jsme opovržení v nich.  Na opovržení si člověk zvykne. Časem znějí rozkazy jen jako neustálé chrchlání, popotahování, kýchání, frkání, odplivování – jako vykašlávání hlenu.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61411-C039-446C-8CDB-2A90FF9962EB}"/>
              </a:ext>
            </a:extLst>
          </p:cNvPr>
          <p:cNvSpPr txBox="1">
            <a:spLocks noGrp="1"/>
          </p:cNvSpPr>
          <p:nvPr>
            <p:ph type="title"/>
          </p:nvPr>
        </p:nvSpPr>
        <p:spPr/>
        <p:txBody>
          <a:bodyPr/>
          <a:lstStyle/>
          <a:p>
            <a:pPr lvl="0"/>
            <a:r>
              <a:rPr lang="cs-CZ" dirty="0"/>
              <a:t>Kritika </a:t>
            </a:r>
            <a:r>
              <a:rPr lang="de-DE" dirty="0"/>
              <a:t>Ilse </a:t>
            </a:r>
            <a:r>
              <a:rPr lang="de-DE" dirty="0" err="1"/>
              <a:t>Radisch</a:t>
            </a:r>
            <a:endParaRPr lang="cs-CZ" dirty="0"/>
          </a:p>
        </p:txBody>
      </p:sp>
      <p:sp>
        <p:nvSpPr>
          <p:cNvPr id="3" name="Zástupný obsah 2">
            <a:extLst>
              <a:ext uri="{FF2B5EF4-FFF2-40B4-BE49-F238E27FC236}">
                <a16:creationId xmlns:a16="http://schemas.microsoft.com/office/drawing/2014/main" id="{456E111E-4DF8-4D81-BEF9-42C8742E9590}"/>
              </a:ext>
            </a:extLst>
          </p:cNvPr>
          <p:cNvSpPr txBox="1">
            <a:spLocks noGrp="1"/>
          </p:cNvSpPr>
          <p:nvPr>
            <p:ph idx="1"/>
          </p:nvPr>
        </p:nvSpPr>
        <p:spPr/>
        <p:txBody>
          <a:bodyPr/>
          <a:lstStyle/>
          <a:p>
            <a:pPr marL="0" lvl="0" indent="0">
              <a:buNone/>
            </a:pPr>
            <a:r>
              <a:rPr lang="de-DE" dirty="0"/>
              <a:t>Kapo </a:t>
            </a:r>
            <a:r>
              <a:rPr lang="de-DE" dirty="0" err="1"/>
              <a:t>Prikuli</a:t>
            </a:r>
            <a:r>
              <a:rPr lang="cs-CZ" dirty="0"/>
              <a:t>č</a:t>
            </a:r>
            <a:r>
              <a:rPr lang="de-DE" dirty="0"/>
              <a:t> </a:t>
            </a:r>
            <a:r>
              <a:rPr lang="cs-CZ" dirty="0"/>
              <a:t>a jeho milenka </a:t>
            </a:r>
            <a:r>
              <a:rPr lang="de-DE" dirty="0"/>
              <a:t>Bea, </a:t>
            </a:r>
          </a:p>
          <a:p>
            <a:pPr marL="0" lvl="0" indent="0">
              <a:buNone/>
            </a:pPr>
            <a:r>
              <a:rPr lang="cs-CZ" dirty="0"/>
              <a:t>Holič </a:t>
            </a:r>
            <a:r>
              <a:rPr lang="de-DE" dirty="0" err="1"/>
              <a:t>Enyeter</a:t>
            </a:r>
            <a:r>
              <a:rPr lang="de-DE" dirty="0"/>
              <a:t>,</a:t>
            </a:r>
          </a:p>
          <a:p>
            <a:pPr marL="0" lvl="0" indent="0">
              <a:buNone/>
            </a:pPr>
            <a:r>
              <a:rPr lang="de-DE" dirty="0"/>
              <a:t>David </a:t>
            </a:r>
            <a:r>
              <a:rPr lang="de-DE" dirty="0" err="1"/>
              <a:t>Lommer</a:t>
            </a:r>
            <a:r>
              <a:rPr lang="de-DE" dirty="0"/>
              <a:t>, </a:t>
            </a:r>
            <a:r>
              <a:rPr lang="cs-CZ" dirty="0"/>
              <a:t>který se jako Žid nedopatřením octl v </a:t>
            </a:r>
            <a:r>
              <a:rPr lang="de-DE" dirty="0" err="1"/>
              <a:t>Gorlow</a:t>
            </a:r>
            <a:r>
              <a:rPr lang="cs-CZ" dirty="0" err="1"/>
              <a:t>ce</a:t>
            </a:r>
            <a:endParaRPr lang="de-DE" dirty="0"/>
          </a:p>
          <a:p>
            <a:pPr marL="0" lvl="0" indent="0">
              <a:buNone/>
            </a:pPr>
            <a:r>
              <a:rPr lang="de-DE" dirty="0" err="1"/>
              <a:t>Advok</a:t>
            </a:r>
            <a:r>
              <a:rPr lang="cs-CZ" dirty="0" err="1"/>
              <a:t>át</a:t>
            </a:r>
            <a:r>
              <a:rPr lang="cs-CZ" dirty="0"/>
              <a:t> </a:t>
            </a:r>
            <a:r>
              <a:rPr lang="de-DE" dirty="0"/>
              <a:t>Gast, </a:t>
            </a:r>
            <a:r>
              <a:rPr lang="cs-CZ" dirty="0"/>
              <a:t>který ujídal své ženě polévku, až zemřela hladem</a:t>
            </a:r>
            <a:r>
              <a:rPr lang="de-DE" dirty="0"/>
              <a:t>.</a:t>
            </a:r>
          </a:p>
          <a:p>
            <a:pPr marL="0" lvl="0" indent="0">
              <a:buNone/>
            </a:pPr>
            <a:endParaRPr lang="cs-CZ" dirty="0"/>
          </a:p>
          <a:p>
            <a:pPr marL="0" lvl="0" indent="0">
              <a:buNone/>
            </a:pPr>
            <a:r>
              <a:rPr lang="de-DE" dirty="0"/>
              <a:t>„</a:t>
            </a:r>
            <a:r>
              <a:rPr lang="cs-CZ" dirty="0"/>
              <a:t>Romány z g</a:t>
            </a:r>
            <a:r>
              <a:rPr lang="de-DE" dirty="0" err="1"/>
              <a:t>ulag</a:t>
            </a:r>
            <a:r>
              <a:rPr lang="cs-CZ" dirty="0"/>
              <a:t>u se nedají psát z druhé ruky.“ </a:t>
            </a:r>
          </a:p>
          <a:p>
            <a:pPr marL="0" lvl="0" indent="0">
              <a:buNone/>
            </a:pPr>
            <a:r>
              <a:rPr lang="cs-CZ" dirty="0"/>
              <a:t>Oceňuje Primo </a:t>
            </a:r>
            <a:r>
              <a:rPr lang="cs-CZ" dirty="0" err="1"/>
              <a:t>Leviho</a:t>
            </a:r>
            <a:r>
              <a:rPr lang="cs-CZ" dirty="0"/>
              <a:t> (</a:t>
            </a:r>
            <a:r>
              <a:rPr lang="it-IT" dirty="0"/>
              <a:t>Je-li toto člověk </a:t>
            </a:r>
            <a:r>
              <a:rPr lang="cs-CZ" dirty="0"/>
              <a:t>/</a:t>
            </a:r>
            <a:r>
              <a:rPr lang="it-IT" dirty="0"/>
              <a:t>Se Questo è un Uomo, 1947)</a:t>
            </a:r>
            <a:r>
              <a:rPr lang="cs-CZ" dirty="0"/>
              <a:t>, Imre </a:t>
            </a:r>
            <a:r>
              <a:rPr lang="cs-CZ" dirty="0" err="1"/>
              <a:t>Kertesze</a:t>
            </a:r>
            <a:r>
              <a:rPr lang="cs-CZ" dirty="0"/>
              <a:t> (Člověk bez osudu , 1975) a </a:t>
            </a:r>
            <a:r>
              <a:rPr lang="cs-CZ" dirty="0" err="1"/>
              <a:t>Varlama</a:t>
            </a:r>
            <a:r>
              <a:rPr lang="cs-CZ" dirty="0"/>
              <a:t> </a:t>
            </a:r>
            <a:r>
              <a:rPr lang="cs-CZ" dirty="0" err="1"/>
              <a:t>Šalamova</a:t>
            </a:r>
            <a:r>
              <a:rPr lang="cs-CZ" dirty="0"/>
              <a:t> </a:t>
            </a:r>
            <a:r>
              <a:rPr lang="cs-CZ" dirty="0">
                <a:latin typeface="+mj-lt"/>
              </a:rPr>
              <a:t>(</a:t>
            </a:r>
            <a:r>
              <a:rPr lang="cs-CZ" b="0" i="0" dirty="0">
                <a:solidFill>
                  <a:srgbClr val="4D5156"/>
                </a:solidFill>
                <a:effectLst/>
                <a:latin typeface="+mj-lt"/>
              </a:rPr>
              <a:t>Kolymské povídky, 1954 až 1973)</a:t>
            </a:r>
            <a:endParaRPr lang="cs-CZ" dirty="0">
              <a:latin typeface="+mj-lt"/>
            </a:endParaRPr>
          </a:p>
          <a:p>
            <a:pPr lvl="0"/>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A3EFBF-8A38-459F-86EB-9E6DAE162D30}"/>
              </a:ext>
            </a:extLst>
          </p:cNvPr>
          <p:cNvSpPr txBox="1">
            <a:spLocks noGrp="1"/>
          </p:cNvSpPr>
          <p:nvPr>
            <p:ph type="title"/>
          </p:nvPr>
        </p:nvSpPr>
        <p:spPr/>
        <p:txBody>
          <a:bodyPr/>
          <a:lstStyle/>
          <a:p>
            <a:pPr lvl="0"/>
            <a:r>
              <a:rPr lang="de-DE"/>
              <a:t>Vom Hungerengel, 86</a:t>
            </a:r>
            <a:endParaRPr lang="cs-CZ"/>
          </a:p>
        </p:txBody>
      </p:sp>
      <p:sp>
        <p:nvSpPr>
          <p:cNvPr id="3" name="Zástupný obsah 3">
            <a:extLst>
              <a:ext uri="{FF2B5EF4-FFF2-40B4-BE49-F238E27FC236}">
                <a16:creationId xmlns:a16="http://schemas.microsoft.com/office/drawing/2014/main" id="{932BE5AF-7CCA-4E68-AE2D-2C3F96AE59D9}"/>
              </a:ext>
            </a:extLst>
          </p:cNvPr>
          <p:cNvSpPr txBox="1">
            <a:spLocks noGrp="1"/>
          </p:cNvSpPr>
          <p:nvPr>
            <p:ph idx="1"/>
          </p:nvPr>
        </p:nvSpPr>
        <p:spPr/>
        <p:txBody>
          <a:bodyPr/>
          <a:lstStyle/>
          <a:p>
            <a:pPr lvl="0"/>
            <a:r>
              <a:rPr lang="de-DE"/>
              <a:t> Ich habe keine Angst vor dem Schaufeln, sondern vor mir. Also davor, dass ich beim Schaufeln noch an etwas anderes denke, als dass ich schaufle. Das ist mir die erste Zeit manchmal passiert. Es zehrt an den Kräften, die man zum Schaufeln braucht. Die </a:t>
            </a:r>
            <a:r>
              <a:rPr lang="de-DE" b="1"/>
              <a:t>Herzschaufel</a:t>
            </a:r>
            <a:r>
              <a:rPr lang="de-DE"/>
              <a:t> bemerkt sofort, wenn ich nicht ganz bei ihr bin. Dann schnürt eine dünne Panik mir den Hals zu. […] Der Hungerengel stellt meine Wangen auf sein Kinn. Er lässt meinen Atem schaukeln. </a:t>
            </a:r>
            <a:r>
              <a:rPr lang="de-DE" b="1"/>
              <a:t>Die Atemschaukel ist ein Delirium und was für eins</a:t>
            </a:r>
            <a:r>
              <a:rPr lang="de-DE"/>
              <a:t>. Ich hebe den Blick, da oben stille Sommerwatte, die Stickerei der Wolken. Mein Hirn zuckt mit einer Nadelspitze am Himmel fixiert, besitzt nur noch diesen einen festen Punkt. Und der phantasiert vom Essen. </a:t>
            </a:r>
            <a:endParaRPr lang="cs-CZ"/>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5C7AA5-42FB-4532-A872-DB573E565DE8}"/>
              </a:ext>
            </a:extLst>
          </p:cNvPr>
          <p:cNvSpPr txBox="1">
            <a:spLocks noGrp="1"/>
          </p:cNvSpPr>
          <p:nvPr>
            <p:ph type="title"/>
          </p:nvPr>
        </p:nvSpPr>
        <p:spPr/>
        <p:txBody>
          <a:bodyPr/>
          <a:lstStyle/>
          <a:p>
            <a:pPr lvl="0"/>
            <a:r>
              <a:rPr lang="de-DE"/>
              <a:t>Denemarková, 80</a:t>
            </a:r>
            <a:endParaRPr lang="cs-CZ"/>
          </a:p>
        </p:txBody>
      </p:sp>
      <p:sp>
        <p:nvSpPr>
          <p:cNvPr id="3" name="Zástupný obsah 3">
            <a:extLst>
              <a:ext uri="{FF2B5EF4-FFF2-40B4-BE49-F238E27FC236}">
                <a16:creationId xmlns:a16="http://schemas.microsoft.com/office/drawing/2014/main" id="{98BEFAB3-A2C1-4750-A853-98CC9B53949D}"/>
              </a:ext>
            </a:extLst>
          </p:cNvPr>
          <p:cNvSpPr txBox="1">
            <a:spLocks noGrp="1"/>
          </p:cNvSpPr>
          <p:nvPr>
            <p:ph idx="1"/>
          </p:nvPr>
        </p:nvSpPr>
        <p:spPr/>
        <p:txBody>
          <a:bodyPr/>
          <a:lstStyle/>
          <a:p>
            <a:pPr lvl="0"/>
            <a:r>
              <a:rPr lang="de-DE" dirty="0" err="1"/>
              <a:t>Nem</a:t>
            </a:r>
            <a:r>
              <a:rPr lang="cs-CZ" dirty="0"/>
              <a:t>á</a:t>
            </a:r>
            <a:r>
              <a:rPr lang="de-DE" dirty="0"/>
              <a:t>m </a:t>
            </a:r>
            <a:r>
              <a:rPr lang="de-DE" dirty="0" err="1"/>
              <a:t>strach</a:t>
            </a:r>
            <a:r>
              <a:rPr lang="de-DE" dirty="0"/>
              <a:t> </a:t>
            </a:r>
            <a:r>
              <a:rPr lang="de-DE" dirty="0" err="1"/>
              <a:t>ze</a:t>
            </a:r>
            <a:r>
              <a:rPr lang="de-DE" dirty="0"/>
              <a:t> </a:t>
            </a:r>
            <a:r>
              <a:rPr lang="de-DE" dirty="0" err="1"/>
              <a:t>skl</a:t>
            </a:r>
            <a:r>
              <a:rPr lang="cs-CZ" dirty="0"/>
              <a:t>á</a:t>
            </a:r>
            <a:r>
              <a:rPr lang="de-DE" dirty="0"/>
              <a:t>d</a:t>
            </a:r>
            <a:r>
              <a:rPr lang="cs-CZ" dirty="0"/>
              <a:t>á</a:t>
            </a:r>
            <a:r>
              <a:rPr lang="de-DE" dirty="0"/>
              <a:t>n</a:t>
            </a:r>
            <a:r>
              <a:rPr lang="cs-CZ" dirty="0"/>
              <a:t>í uhlí, nýbrž ze sebe, Tedy z toho, že při skládání uhlí </a:t>
            </a:r>
            <a:r>
              <a:rPr lang="cs-CZ" b="1" dirty="0"/>
              <a:t>pomyslím </a:t>
            </a:r>
            <a:r>
              <a:rPr lang="cs-CZ" dirty="0"/>
              <a:t>ještě na něco jiného než nato, že skládám uhlí. To se mi zpočátku stávalo. To stravuje síly, které jsou k skládání uhlí tolik zapotřebí. </a:t>
            </a:r>
            <a:r>
              <a:rPr lang="cs-CZ" b="1" dirty="0"/>
              <a:t>Lopata srdcovka</a:t>
            </a:r>
            <a:r>
              <a:rPr lang="cs-CZ" dirty="0"/>
              <a:t> okamžitě zpozorní, když nejsem v duchu s ní. Pak mi krk sešněruje mírná panika.</a:t>
            </a:r>
          </a:p>
        </p:txBody>
      </p:sp>
      <p:sp>
        <p:nvSpPr>
          <p:cNvPr id="4" name="Zástupný obsah 4">
            <a:extLst>
              <a:ext uri="{FF2B5EF4-FFF2-40B4-BE49-F238E27FC236}">
                <a16:creationId xmlns:a16="http://schemas.microsoft.com/office/drawing/2014/main" id="{834CEB54-1222-4A29-B754-80643F495B40}"/>
              </a:ext>
            </a:extLst>
          </p:cNvPr>
          <p:cNvSpPr txBox="1">
            <a:spLocks noGrp="1"/>
          </p:cNvSpPr>
          <p:nvPr>
            <p:ph idx="2"/>
          </p:nvPr>
        </p:nvSpPr>
        <p:spPr/>
        <p:txBody>
          <a:bodyPr/>
          <a:lstStyle/>
          <a:p>
            <a:pPr lvl="0"/>
            <a:r>
              <a:rPr lang="cs-CZ" dirty="0"/>
              <a:t>ZM: Nebojím se házení lopatou, bojím se sám sebe. Tedy toho, že budu u házení lopatou myslet ještě na něco jiného, než že házím lopatou. Zpočátku se mi to někdy stávalo. Vysiluje to a sílu člověk potřebuje na házení lopatou. Má </a:t>
            </a:r>
            <a:r>
              <a:rPr lang="cs-CZ" b="1" dirty="0"/>
              <a:t>milovaná lopata </a:t>
            </a:r>
            <a:r>
              <a:rPr lang="cs-CZ" dirty="0"/>
              <a:t>hned pozná, když nejsem myšlenkami u ní. Pak mi sevře hrdlo jemná panika.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F983BBA-DA82-4C9F-9EA5-90F8FF5B0AF1}"/>
              </a:ext>
            </a:extLst>
          </p:cNvPr>
          <p:cNvSpPr>
            <a:spLocks noGrp="1"/>
          </p:cNvSpPr>
          <p:nvPr>
            <p:ph type="title"/>
          </p:nvPr>
        </p:nvSpPr>
        <p:spPr>
          <a:xfrm>
            <a:off x="4553733" y="548464"/>
            <a:ext cx="6798541" cy="1675623"/>
          </a:xfrm>
        </p:spPr>
        <p:txBody>
          <a:bodyPr vert="horz" lIns="91440" tIns="45720" rIns="91440" bIns="45720" rtlCol="0" anchor="b">
            <a:normAutofit/>
          </a:bodyPr>
          <a:lstStyle/>
          <a:p>
            <a:pPr>
              <a:spcBef>
                <a:spcPct val="0"/>
              </a:spcBef>
            </a:pPr>
            <a:r>
              <a:rPr lang="en-US" sz="4000">
                <a:solidFill>
                  <a:schemeClr val="tx1"/>
                </a:solidFill>
                <a:latin typeface="+mj-lt"/>
                <a:ea typeface="+mj-ea"/>
                <a:cs typeface="+mj-cs"/>
              </a:rPr>
              <a:t>Renata Schmidtkunz</a:t>
            </a:r>
          </a:p>
        </p:txBody>
      </p:sp>
      <p:pic>
        <p:nvPicPr>
          <p:cNvPr id="6" name="Zástupný obsah 5">
            <a:extLst>
              <a:ext uri="{FF2B5EF4-FFF2-40B4-BE49-F238E27FC236}">
                <a16:creationId xmlns:a16="http://schemas.microsoft.com/office/drawing/2014/main" id="{298AC98E-DA90-4DF9-89CF-55DB79EE498A}"/>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t="353"/>
          <a:stretch/>
        </p:blipFill>
        <p:spPr>
          <a:xfrm>
            <a:off x="1" y="10"/>
            <a:ext cx="4196496" cy="6857990"/>
          </a:xfrm>
          <a:prstGeom prst="rect">
            <a:avLst/>
          </a:prstGeom>
          <a:effectLst/>
        </p:spPr>
      </p:pic>
      <p:sp>
        <p:nvSpPr>
          <p:cNvPr id="3" name="Zástupný obsah 2">
            <a:extLst>
              <a:ext uri="{FF2B5EF4-FFF2-40B4-BE49-F238E27FC236}">
                <a16:creationId xmlns:a16="http://schemas.microsoft.com/office/drawing/2014/main" id="{90FB2C6C-BFB4-49FA-94D7-F6705A3A6794}"/>
              </a:ext>
            </a:extLst>
          </p:cNvPr>
          <p:cNvSpPr>
            <a:spLocks noGrp="1"/>
          </p:cNvSpPr>
          <p:nvPr>
            <p:ph idx="1"/>
          </p:nvPr>
        </p:nvSpPr>
        <p:spPr>
          <a:xfrm>
            <a:off x="4553734" y="2409830"/>
            <a:ext cx="6798539" cy="3705217"/>
          </a:xfrm>
        </p:spPr>
        <p:txBody>
          <a:bodyPr vert="horz" lIns="91440" tIns="45720" rIns="91440" bIns="45720" rtlCol="0">
            <a:normAutofit/>
          </a:bodyPr>
          <a:lstStyle/>
          <a:p>
            <a:pPr>
              <a:buFont typeface="Arial" panose="020B0604020202020204" pitchFamily="34" charset="0"/>
              <a:buChar char="•"/>
            </a:pPr>
            <a:r>
              <a:rPr lang="de-DE" sz="2000" dirty="0">
                <a:solidFill>
                  <a:schemeClr val="tx1"/>
                </a:solidFill>
                <a:latin typeface="+mn-lt"/>
                <a:ea typeface="+mn-ea"/>
                <a:cs typeface="+mn-cs"/>
              </a:rPr>
              <a:t>Ich glaube nicht an die Sprache. Ich glaube, sonst wäre ich nicht Schriftstellerin. Das funktioniert auch nur so. Außerdem habe ich jahrzehntelang in einer Diktatur gelebt. Also, ich misstraue der Sprache zutiefst und ich suche Sprache, weil ich ihr nicht traue. Und weil ich auch gar nicht weiß, wie man das sagt, was passierte. Das Leben will ja nicht aufgeschrieben werden. Man lebt ja nicht, damit es aufgeschrieben wird, Gott sei Dank. Also ist es etwas total Künstliches. Also, für mich ist das selbstverständlich, dass ich der Sprache nicht traue.</a:t>
            </a:r>
            <a:endParaRPr lang="en-US" sz="2000" dirty="0">
              <a:solidFill>
                <a:schemeClr val="tx1"/>
              </a:solidFill>
              <a:latin typeface="+mn-lt"/>
              <a:ea typeface="+mn-ea"/>
              <a:cs typeface="+mn-cs"/>
            </a:endParaRPr>
          </a:p>
        </p:txBody>
      </p:sp>
    </p:spTree>
    <p:extLst>
      <p:ext uri="{BB962C8B-B14F-4D97-AF65-F5344CB8AC3E}">
        <p14:creationId xmlns:p14="http://schemas.microsoft.com/office/powerpoint/2010/main" val="16739482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E949CA4-A8CF-4105-A759-0C437D389658}"/>
              </a:ext>
            </a:extLst>
          </p:cNvPr>
          <p:cNvSpPr txBox="1">
            <a:spLocks noGrp="1"/>
          </p:cNvSpPr>
          <p:nvPr>
            <p:ph type="title"/>
          </p:nvPr>
        </p:nvSpPr>
        <p:spPr>
          <a:xfrm>
            <a:off x="871220" y="860028"/>
            <a:ext cx="6006192" cy="1324907"/>
          </a:xfrm>
        </p:spPr>
        <p:txBody>
          <a:bodyPr vert="horz" lIns="91440" tIns="45720" rIns="91440" bIns="45720" rtlCol="0" anchor="ctr">
            <a:normAutofit/>
          </a:bodyPr>
          <a:lstStyle/>
          <a:p>
            <a:pPr lvl="0">
              <a:spcBef>
                <a:spcPct val="0"/>
              </a:spcBef>
            </a:pPr>
            <a:r>
              <a:rPr lang="en-US">
                <a:solidFill>
                  <a:srgbClr val="334659"/>
                </a:solidFill>
                <a:latin typeface="+mj-lt"/>
                <a:ea typeface="+mj-ea"/>
                <a:cs typeface="+mj-cs"/>
              </a:rPr>
              <a:t>Denemarková,  80</a:t>
            </a:r>
          </a:p>
        </p:txBody>
      </p:sp>
      <p:sp>
        <p:nvSpPr>
          <p:cNvPr id="3" name="Zástupný obsah 2">
            <a:extLst>
              <a:ext uri="{FF2B5EF4-FFF2-40B4-BE49-F238E27FC236}">
                <a16:creationId xmlns:a16="http://schemas.microsoft.com/office/drawing/2014/main" id="{D874C110-8B85-4D4B-88AA-4758EE5FCA96}"/>
              </a:ext>
            </a:extLst>
          </p:cNvPr>
          <p:cNvSpPr txBox="1">
            <a:spLocks noGrp="1"/>
          </p:cNvSpPr>
          <p:nvPr>
            <p:ph idx="1"/>
          </p:nvPr>
        </p:nvSpPr>
        <p:spPr>
          <a:xfrm>
            <a:off x="871220" y="2248823"/>
            <a:ext cx="6006192" cy="3928139"/>
          </a:xfrm>
        </p:spPr>
        <p:txBody>
          <a:bodyPr vert="horz" lIns="91440" tIns="45720" rIns="91440" bIns="45720" rtlCol="0">
            <a:normAutofit/>
          </a:bodyPr>
          <a:lstStyle/>
          <a:p>
            <a:pPr lvl="0">
              <a:buFont typeface="Arial" panose="020B0604020202020204" pitchFamily="34" charset="0"/>
              <a:buChar char="•"/>
            </a:pPr>
            <a:r>
              <a:rPr lang="en-US" sz="2400" dirty="0" err="1">
                <a:solidFill>
                  <a:srgbClr val="334659"/>
                </a:solidFill>
                <a:latin typeface="+mn-lt"/>
                <a:ea typeface="+mn-ea"/>
                <a:cs typeface="+mn-cs"/>
              </a:rPr>
              <a:t>Anděl</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hladu</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si</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klade</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mou</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tvář</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na</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svou</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bradu</a:t>
            </a:r>
            <a:r>
              <a:rPr lang="en-US" sz="2400" dirty="0">
                <a:solidFill>
                  <a:srgbClr val="334659"/>
                </a:solidFill>
                <a:latin typeface="+mn-lt"/>
                <a:ea typeface="+mn-ea"/>
                <a:cs typeface="+mn-cs"/>
              </a:rPr>
              <a:t>. </a:t>
            </a:r>
            <a:r>
              <a:rPr lang="en-US" sz="2400" b="1" dirty="0" err="1">
                <a:solidFill>
                  <a:srgbClr val="334659"/>
                </a:solidFill>
                <a:latin typeface="+mn-lt"/>
                <a:ea typeface="+mn-ea"/>
                <a:cs typeface="+mn-cs"/>
              </a:rPr>
              <a:t>Rozhoupe</a:t>
            </a:r>
            <a:r>
              <a:rPr lang="en-US" sz="2400" b="1" dirty="0">
                <a:solidFill>
                  <a:srgbClr val="334659"/>
                </a:solidFill>
                <a:latin typeface="+mn-lt"/>
                <a:ea typeface="+mn-ea"/>
                <a:cs typeface="+mn-cs"/>
              </a:rPr>
              <a:t> mi </a:t>
            </a:r>
            <a:r>
              <a:rPr lang="en-US" sz="2400" b="1" dirty="0" err="1">
                <a:solidFill>
                  <a:srgbClr val="334659"/>
                </a:solidFill>
                <a:latin typeface="+mn-lt"/>
                <a:ea typeface="+mn-ea"/>
                <a:cs typeface="+mn-cs"/>
              </a:rPr>
              <a:t>dech</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Rozhoupaný</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dech</a:t>
            </a:r>
            <a:r>
              <a:rPr lang="en-US" sz="2400" dirty="0">
                <a:solidFill>
                  <a:srgbClr val="334659"/>
                </a:solidFill>
                <a:latin typeface="+mn-lt"/>
                <a:ea typeface="+mn-ea"/>
                <a:cs typeface="+mn-cs"/>
              </a:rPr>
              <a:t> je delirium a </a:t>
            </a:r>
            <a:r>
              <a:rPr lang="en-US" sz="2400" dirty="0" err="1">
                <a:solidFill>
                  <a:srgbClr val="334659"/>
                </a:solidFill>
                <a:latin typeface="+mn-lt"/>
                <a:ea typeface="+mn-ea"/>
                <a:cs typeface="+mn-cs"/>
              </a:rPr>
              <a:t>jaké</a:t>
            </a:r>
            <a:r>
              <a:rPr lang="en-US" sz="2400" dirty="0">
                <a:solidFill>
                  <a:srgbClr val="334659"/>
                </a:solidFill>
                <a:latin typeface="+mn-lt"/>
                <a:ea typeface="+mn-ea"/>
                <a:cs typeface="+mn-cs"/>
              </a:rPr>
              <a:t> delirium. </a:t>
            </a:r>
            <a:r>
              <a:rPr lang="en-US" sz="2400" dirty="0" err="1">
                <a:solidFill>
                  <a:srgbClr val="334659"/>
                </a:solidFill>
                <a:latin typeface="+mn-lt"/>
                <a:ea typeface="+mn-ea"/>
                <a:cs typeface="+mn-cs"/>
              </a:rPr>
              <a:t>Zvednu</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pohled</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nahoře</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ztichlá</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výšivka</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mračen</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Rozum</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těká</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jako</a:t>
            </a:r>
            <a:r>
              <a:rPr lang="en-US" sz="2400" dirty="0">
                <a:solidFill>
                  <a:srgbClr val="334659"/>
                </a:solidFill>
                <a:latin typeface="+mn-lt"/>
                <a:ea typeface="+mn-ea"/>
                <a:cs typeface="+mn-cs"/>
              </a:rPr>
              <a:t> by </a:t>
            </a:r>
            <a:r>
              <a:rPr lang="en-US" sz="2400" dirty="0" err="1">
                <a:solidFill>
                  <a:srgbClr val="334659"/>
                </a:solidFill>
                <a:latin typeface="+mn-lt"/>
                <a:ea typeface="+mn-ea"/>
                <a:cs typeface="+mn-cs"/>
              </a:rPr>
              <a:t>byl</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špičkou</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jehly</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připíchnut</a:t>
            </a:r>
            <a:r>
              <a:rPr lang="en-US" sz="2400" dirty="0">
                <a:solidFill>
                  <a:srgbClr val="334659"/>
                </a:solidFill>
                <a:latin typeface="+mn-lt"/>
                <a:ea typeface="+mn-ea"/>
                <a:cs typeface="+mn-cs"/>
              </a:rPr>
              <a:t> k </a:t>
            </a:r>
            <a:r>
              <a:rPr lang="en-US" sz="2400" dirty="0" err="1">
                <a:solidFill>
                  <a:srgbClr val="334659"/>
                </a:solidFill>
                <a:latin typeface="+mn-lt"/>
                <a:ea typeface="+mn-ea"/>
                <a:cs typeface="+mn-cs"/>
              </a:rPr>
              <a:t>obloze</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rozum</a:t>
            </a:r>
            <a:r>
              <a:rPr lang="en-US" sz="2400" dirty="0">
                <a:solidFill>
                  <a:srgbClr val="334659"/>
                </a:solidFill>
                <a:latin typeface="+mn-lt"/>
                <a:ea typeface="+mn-ea"/>
                <a:cs typeface="+mn-cs"/>
              </a:rPr>
              <a:t> se </a:t>
            </a:r>
            <a:r>
              <a:rPr lang="en-US" sz="2400" dirty="0" err="1">
                <a:solidFill>
                  <a:srgbClr val="334659"/>
                </a:solidFill>
                <a:latin typeface="+mn-lt"/>
                <a:ea typeface="+mn-ea"/>
                <a:cs typeface="+mn-cs"/>
              </a:rPr>
              <a:t>drží</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jen</a:t>
            </a:r>
            <a:r>
              <a:rPr lang="en-US" sz="2400" dirty="0">
                <a:solidFill>
                  <a:srgbClr val="334659"/>
                </a:solidFill>
                <a:latin typeface="+mn-lt"/>
                <a:ea typeface="+mn-ea"/>
                <a:cs typeface="+mn-cs"/>
              </a:rPr>
              <a:t> toho </a:t>
            </a:r>
            <a:r>
              <a:rPr lang="en-US" sz="2400" dirty="0" err="1">
                <a:solidFill>
                  <a:srgbClr val="334659"/>
                </a:solidFill>
                <a:latin typeface="+mn-lt"/>
                <a:ea typeface="+mn-ea"/>
                <a:cs typeface="+mn-cs"/>
              </a:rPr>
              <a:t>pevného</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bodu</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jiný</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už</a:t>
            </a:r>
            <a:r>
              <a:rPr lang="en-US" sz="2400" dirty="0">
                <a:solidFill>
                  <a:srgbClr val="334659"/>
                </a:solidFill>
                <a:latin typeface="+mn-lt"/>
                <a:ea typeface="+mn-ea"/>
                <a:cs typeface="+mn-cs"/>
              </a:rPr>
              <a:t> </a:t>
            </a:r>
            <a:r>
              <a:rPr lang="en-US" sz="2400" dirty="0" err="1">
                <a:solidFill>
                  <a:srgbClr val="334659"/>
                </a:solidFill>
                <a:latin typeface="+mn-lt"/>
                <a:ea typeface="+mn-ea"/>
                <a:cs typeface="+mn-cs"/>
              </a:rPr>
              <a:t>nemá</a:t>
            </a:r>
            <a:r>
              <a:rPr lang="en-US" sz="2400" dirty="0">
                <a:solidFill>
                  <a:srgbClr val="334659"/>
                </a:solidFill>
                <a:latin typeface="+mn-lt"/>
                <a:ea typeface="+mn-ea"/>
                <a:cs typeface="+mn-cs"/>
              </a:rPr>
              <a:t>. A </a:t>
            </a:r>
            <a:r>
              <a:rPr lang="en-US" sz="2400" dirty="0" err="1">
                <a:solidFill>
                  <a:srgbClr val="334659"/>
                </a:solidFill>
                <a:latin typeface="+mn-lt"/>
                <a:ea typeface="+mn-ea"/>
                <a:cs typeface="+mn-cs"/>
              </a:rPr>
              <a:t>fantazíruje</a:t>
            </a:r>
            <a:r>
              <a:rPr lang="en-US" sz="2400" dirty="0">
                <a:solidFill>
                  <a:srgbClr val="334659"/>
                </a:solidFill>
                <a:latin typeface="+mn-lt"/>
                <a:ea typeface="+mn-ea"/>
                <a:cs typeface="+mn-cs"/>
              </a:rPr>
              <a:t> o </a:t>
            </a:r>
            <a:r>
              <a:rPr lang="en-US" sz="2400" dirty="0" err="1">
                <a:solidFill>
                  <a:srgbClr val="334659"/>
                </a:solidFill>
                <a:latin typeface="+mn-lt"/>
                <a:ea typeface="+mn-ea"/>
                <a:cs typeface="+mn-cs"/>
              </a:rPr>
              <a:t>jídle</a:t>
            </a:r>
            <a:r>
              <a:rPr lang="en-US" sz="2400" dirty="0">
                <a:solidFill>
                  <a:srgbClr val="334659"/>
                </a:solidFill>
                <a:latin typeface="+mn-lt"/>
                <a:ea typeface="+mn-ea"/>
                <a:cs typeface="+mn-cs"/>
              </a:rPr>
              <a:t>.</a:t>
            </a:r>
            <a:endParaRPr lang="cs-CZ" sz="2400" dirty="0">
              <a:solidFill>
                <a:srgbClr val="334659"/>
              </a:solidFill>
              <a:latin typeface="+mn-lt"/>
              <a:ea typeface="+mn-ea"/>
              <a:cs typeface="+mn-cs"/>
            </a:endParaRPr>
          </a:p>
          <a:p>
            <a:pPr lvl="0">
              <a:buFont typeface="Arial" panose="020B0604020202020204" pitchFamily="34" charset="0"/>
              <a:buChar char="•"/>
            </a:pPr>
            <a:r>
              <a:rPr lang="cs-CZ" sz="2400" dirty="0">
                <a:solidFill>
                  <a:srgbClr val="334659"/>
                </a:solidFill>
                <a:latin typeface="+mn-lt"/>
                <a:ea typeface="+mn-ea"/>
                <a:cs typeface="+mn-cs"/>
              </a:rPr>
              <a:t>Petr Fischer: Pokus, jak se vypsat z velkého osobního traumatu.</a:t>
            </a:r>
            <a:endParaRPr lang="en-US" sz="2400" dirty="0">
              <a:solidFill>
                <a:srgbClr val="334659"/>
              </a:solidFill>
              <a:latin typeface="+mn-lt"/>
              <a:ea typeface="+mn-ea"/>
              <a:cs typeface="+mn-cs"/>
            </a:endParaRP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334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sah 5">
            <a:extLst>
              <a:ext uri="{FF2B5EF4-FFF2-40B4-BE49-F238E27FC236}">
                <a16:creationId xmlns:a16="http://schemas.microsoft.com/office/drawing/2014/main" id="{84900F86-A9F1-4009-941D-141DCDB18F7A}"/>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t="6562" r="2" b="4093"/>
          <a:stretch/>
        </p:blipFill>
        <p:spPr>
          <a:xfrm>
            <a:off x="7523826" y="862763"/>
            <a:ext cx="3788081" cy="515114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00A42-D2B9-16EA-7BD1-C94F56E75BF9}"/>
              </a:ext>
            </a:extLst>
          </p:cNvPr>
          <p:cNvSpPr>
            <a:spLocks noGrp="1"/>
          </p:cNvSpPr>
          <p:nvPr>
            <p:ph type="title"/>
          </p:nvPr>
        </p:nvSpPr>
        <p:spPr/>
        <p:txBody>
          <a:bodyPr/>
          <a:lstStyle/>
          <a:p>
            <a:r>
              <a:rPr lang="cs-CZ" dirty="0"/>
              <a:t>Maurice </a:t>
            </a:r>
            <a:r>
              <a:rPr lang="cs-CZ" dirty="0" err="1"/>
              <a:t>Blanchot</a:t>
            </a:r>
            <a:r>
              <a:rPr lang="cs-CZ" dirty="0"/>
              <a:t>:  </a:t>
            </a:r>
            <a:r>
              <a:rPr lang="cs-CZ" dirty="0" err="1"/>
              <a:t>L'espace</a:t>
            </a:r>
            <a:r>
              <a:rPr lang="cs-CZ" dirty="0"/>
              <a:t> </a:t>
            </a:r>
            <a:r>
              <a:rPr lang="cs-CZ" dirty="0" err="1"/>
              <a:t>littéraire</a:t>
            </a:r>
            <a:r>
              <a:rPr lang="cs-CZ" dirty="0"/>
              <a:t> </a:t>
            </a:r>
          </a:p>
        </p:txBody>
      </p:sp>
      <p:sp>
        <p:nvSpPr>
          <p:cNvPr id="3" name="Inhaltsplatzhalter 2">
            <a:extLst>
              <a:ext uri="{FF2B5EF4-FFF2-40B4-BE49-F238E27FC236}">
                <a16:creationId xmlns:a16="http://schemas.microsoft.com/office/drawing/2014/main" id="{F652F467-2C6E-6FEE-2812-E4BC7F86302B}"/>
              </a:ext>
            </a:extLst>
          </p:cNvPr>
          <p:cNvSpPr>
            <a:spLocks noGrp="1"/>
          </p:cNvSpPr>
          <p:nvPr>
            <p:ph idx="1"/>
          </p:nvPr>
        </p:nvSpPr>
        <p:spPr/>
        <p:txBody>
          <a:bodyPr>
            <a:normAutofit lnSpcReduction="10000"/>
          </a:bodyPr>
          <a:lstStyle/>
          <a:p>
            <a:pPr marL="0" indent="0">
              <a:buNone/>
            </a:pPr>
            <a:r>
              <a:rPr lang="cs-CZ" dirty="0">
                <a:latin typeface="Arial" panose="020B0604020202020204" pitchFamily="34" charset="0"/>
              </a:rPr>
              <a:t>D</a:t>
            </a:r>
            <a:r>
              <a:rPr lang="de-DE" b="0" i="0" dirty="0" err="1">
                <a:solidFill>
                  <a:srgbClr val="000000"/>
                </a:solidFill>
                <a:effectLst/>
                <a:latin typeface="Arial" panose="020B0604020202020204" pitchFamily="34" charset="0"/>
              </a:rPr>
              <a:t>as</a:t>
            </a:r>
            <a:r>
              <a:rPr lang="de-DE" b="0" i="0" dirty="0">
                <a:solidFill>
                  <a:srgbClr val="000000"/>
                </a:solidFill>
                <a:effectLst/>
                <a:latin typeface="Arial" panose="020B0604020202020204" pitchFamily="34" charset="0"/>
              </a:rPr>
              <a:t> Undenkbare denken: zum Verhältnis von Sprache und Tod in der Philosophie Maurice </a:t>
            </a:r>
            <a:r>
              <a:rPr lang="de-DE" b="0" i="0" dirty="0" err="1">
                <a:solidFill>
                  <a:srgbClr val="000000"/>
                </a:solidFill>
                <a:effectLst/>
                <a:latin typeface="Arial" panose="020B0604020202020204" pitchFamily="34" charset="0"/>
              </a:rPr>
              <a:t>Blanchots</a:t>
            </a:r>
            <a:r>
              <a:rPr lang="de-DE" dirty="0">
                <a:latin typeface="Arial" panose="020B0604020202020204" pitchFamily="34" charset="0"/>
              </a:rPr>
              <a:t>.</a:t>
            </a:r>
          </a:p>
          <a:p>
            <a:pPr marL="0" indent="0">
              <a:buNone/>
            </a:pPr>
            <a:r>
              <a:rPr lang="en-US" dirty="0"/>
              <a:t>It is not you who will speak; let the disaster speak in you.</a:t>
            </a:r>
          </a:p>
          <a:p>
            <a:pPr marL="0" indent="0">
              <a:buNone/>
            </a:pPr>
            <a:r>
              <a:rPr lang="en-US" dirty="0"/>
              <a:t>--Maurice </a:t>
            </a:r>
            <a:r>
              <a:rPr lang="en-US" dirty="0" err="1"/>
              <a:t>Blanchot</a:t>
            </a:r>
            <a:endParaRPr lang="en-US" dirty="0"/>
          </a:p>
          <a:p>
            <a:pPr marL="0" indent="0">
              <a:buNone/>
            </a:pPr>
            <a:r>
              <a:rPr lang="cs-CZ" dirty="0"/>
              <a:t>https://www.poetryfoundation.org/harriet-books/2015/04/notes-toward-a-new-language-on-herta-muller-</a:t>
            </a:r>
          </a:p>
        </p:txBody>
      </p:sp>
      <p:sp>
        <p:nvSpPr>
          <p:cNvPr id="4" name="Inhaltsplatzhalter 3">
            <a:extLst>
              <a:ext uri="{FF2B5EF4-FFF2-40B4-BE49-F238E27FC236}">
                <a16:creationId xmlns:a16="http://schemas.microsoft.com/office/drawing/2014/main" id="{6617D2FE-6C0D-E58C-0660-D6AF0B5F7A23}"/>
              </a:ext>
            </a:extLst>
          </p:cNvPr>
          <p:cNvSpPr>
            <a:spLocks noGrp="1"/>
          </p:cNvSpPr>
          <p:nvPr>
            <p:ph idx="2"/>
          </p:nvPr>
        </p:nvSpPr>
        <p:spPr/>
        <p:txBody>
          <a:bodyPr>
            <a:normAutofit lnSpcReduction="10000"/>
          </a:bodyPr>
          <a:lstStyle/>
          <a:p>
            <a:pPr marL="0" indent="0">
              <a:buNone/>
            </a:pPr>
            <a:r>
              <a:rPr lang="cs-CZ" dirty="0"/>
              <a:t>Petr Fischer:  HM </a:t>
            </a:r>
            <a:r>
              <a:rPr lang="de-DE" dirty="0"/>
              <a:t>z</a:t>
            </a:r>
            <a:r>
              <a:rPr lang="cs-CZ" dirty="0"/>
              <a:t>ve čtenáře do prostoru, v němž dílo teprve </a:t>
            </a:r>
            <a:r>
              <a:rPr lang="cs-CZ"/>
              <a:t>musí vzniknout </a:t>
            </a:r>
            <a:r>
              <a:rPr lang="cs-CZ" dirty="0"/>
              <a:t>a není dodáváno v podobě hotového produktu okamžité konzumace. </a:t>
            </a:r>
          </a:p>
          <a:p>
            <a:pPr marL="0" indent="0">
              <a:buNone/>
            </a:pPr>
            <a:r>
              <a:rPr lang="cs-CZ" dirty="0"/>
              <a:t>Dílo musí být „intimitou někoho, kdo píše a někoho, kdo ho čte“.</a:t>
            </a:r>
          </a:p>
          <a:p>
            <a:pPr marL="0" indent="0">
              <a:buNone/>
            </a:pPr>
            <a:endParaRPr lang="cs-CZ" dirty="0"/>
          </a:p>
          <a:p>
            <a:pPr marL="0" indent="0">
              <a:buNone/>
            </a:pPr>
            <a:endParaRPr lang="cs-CZ" dirty="0"/>
          </a:p>
        </p:txBody>
      </p:sp>
    </p:spTree>
    <p:extLst>
      <p:ext uri="{BB962C8B-B14F-4D97-AF65-F5344CB8AC3E}">
        <p14:creationId xmlns:p14="http://schemas.microsoft.com/office/powerpoint/2010/main" val="28496223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7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Nadpis 4">
            <a:extLst>
              <a:ext uri="{FF2B5EF4-FFF2-40B4-BE49-F238E27FC236}">
                <a16:creationId xmlns:a16="http://schemas.microsoft.com/office/drawing/2014/main" id="{0B8056D8-30A1-4412-9038-AC7A2C9D42FA}"/>
              </a:ext>
            </a:extLst>
          </p:cNvPr>
          <p:cNvSpPr>
            <a:spLocks noGrp="1"/>
          </p:cNvSpPr>
          <p:nvPr>
            <p:ph type="title"/>
          </p:nvPr>
        </p:nvSpPr>
        <p:spPr>
          <a:xfrm>
            <a:off x="871220" y="860028"/>
            <a:ext cx="6006192" cy="1324907"/>
          </a:xfrm>
        </p:spPr>
        <p:txBody>
          <a:bodyPr vert="horz" lIns="91440" tIns="45720" rIns="91440" bIns="45720" rtlCol="0" anchor="ctr">
            <a:normAutofit/>
          </a:bodyPr>
          <a:lstStyle/>
          <a:p>
            <a:pPr>
              <a:spcBef>
                <a:spcPct val="0"/>
              </a:spcBef>
            </a:pPr>
            <a:r>
              <a:rPr lang="en-US">
                <a:solidFill>
                  <a:srgbClr val="55787E"/>
                </a:solidFill>
                <a:latin typeface="+mj-lt"/>
                <a:ea typeface="+mj-ea"/>
                <a:cs typeface="+mj-cs"/>
              </a:rPr>
              <a:t>Josef Haslinger, Jáchymov (2011)</a:t>
            </a:r>
          </a:p>
        </p:txBody>
      </p:sp>
      <p:sp>
        <p:nvSpPr>
          <p:cNvPr id="6" name="Zástupný obsah 5">
            <a:extLst>
              <a:ext uri="{FF2B5EF4-FFF2-40B4-BE49-F238E27FC236}">
                <a16:creationId xmlns:a16="http://schemas.microsoft.com/office/drawing/2014/main" id="{ABC86365-9511-487F-BAA3-F24C8B8F5860}"/>
              </a:ext>
            </a:extLst>
          </p:cNvPr>
          <p:cNvSpPr>
            <a:spLocks noGrp="1"/>
          </p:cNvSpPr>
          <p:nvPr>
            <p:ph idx="1"/>
          </p:nvPr>
        </p:nvSpPr>
        <p:spPr>
          <a:xfrm>
            <a:off x="871220" y="2248823"/>
            <a:ext cx="6006192" cy="3928139"/>
          </a:xfrm>
        </p:spPr>
        <p:txBody>
          <a:bodyPr vert="horz" lIns="91440" tIns="45720" rIns="91440" bIns="45720" rtlCol="0">
            <a:normAutofit/>
          </a:bodyPr>
          <a:lstStyle/>
          <a:p>
            <a:pPr marL="0">
              <a:buFont typeface="Arial" panose="020B0604020202020204" pitchFamily="34" charset="0"/>
              <a:buChar char="•"/>
            </a:pPr>
            <a:r>
              <a:rPr lang="en-US" sz="2400" dirty="0">
                <a:solidFill>
                  <a:srgbClr val="55787E"/>
                </a:solidFill>
                <a:latin typeface="+mn-lt"/>
                <a:ea typeface="+mn-ea"/>
                <a:cs typeface="+mn-cs"/>
              </a:rPr>
              <a:t>207: </a:t>
            </a:r>
            <a:r>
              <a:rPr lang="en-US" sz="2400" dirty="0" err="1">
                <a:solidFill>
                  <a:srgbClr val="55787E"/>
                </a:solidFill>
                <a:latin typeface="+mn-lt"/>
                <a:ea typeface="+mn-ea"/>
                <a:cs typeface="+mn-cs"/>
              </a:rPr>
              <a:t>Uprostřed</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noci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mezi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výslechy</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jednou</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zavolal</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Vidím</a:t>
            </a:r>
            <a:r>
              <a:rPr lang="en-US" sz="2400" dirty="0">
                <a:solidFill>
                  <a:srgbClr val="55787E"/>
                </a:solidFill>
                <a:latin typeface="+mn-lt"/>
                <a:ea typeface="+mn-ea"/>
                <a:cs typeface="+mn-cs"/>
              </a:rPr>
              <a:t> to </a:t>
            </a:r>
            <a:r>
              <a:rPr lang="en-US" sz="2400" dirty="0" err="1">
                <a:solidFill>
                  <a:srgbClr val="55787E"/>
                </a:solidFill>
                <a:latin typeface="+mn-lt"/>
                <a:ea typeface="+mn-ea"/>
                <a:cs typeface="+mn-cs"/>
              </a:rPr>
              <a:t>před</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sebou</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jako</a:t>
            </a:r>
            <a:r>
              <a:rPr lang="en-US" sz="2400" dirty="0">
                <a:solidFill>
                  <a:srgbClr val="55787E"/>
                </a:solidFill>
                <a:latin typeface="+mn-lt"/>
                <a:ea typeface="+mn-ea"/>
                <a:cs typeface="+mn-cs"/>
              </a:rPr>
              <a:t> film. </a:t>
            </a:r>
            <a:r>
              <a:rPr lang="en-US" sz="2400" dirty="0" err="1">
                <a:solidFill>
                  <a:srgbClr val="55787E"/>
                </a:solidFill>
                <a:latin typeface="+mn-lt"/>
                <a:ea typeface="+mn-ea"/>
                <a:cs typeface="+mn-cs"/>
              </a:rPr>
              <a:t>Matka</a:t>
            </a:r>
            <a:r>
              <a:rPr lang="en-US" sz="2400" dirty="0">
                <a:solidFill>
                  <a:srgbClr val="55787E"/>
                </a:solidFill>
                <a:latin typeface="+mn-lt"/>
                <a:ea typeface="+mn-ea"/>
                <a:cs typeface="+mn-cs"/>
              </a:rPr>
              <a:t> se </a:t>
            </a:r>
            <a:r>
              <a:rPr lang="en-US" sz="2400" dirty="0" err="1">
                <a:solidFill>
                  <a:srgbClr val="55787E"/>
                </a:solidFill>
                <a:latin typeface="+mn-lt"/>
                <a:ea typeface="+mn-ea"/>
                <a:cs typeface="+mn-cs"/>
              </a:rPr>
              <a:t>ptá</a:t>
            </a:r>
            <a:r>
              <a:rPr lang="en-US" sz="2400" dirty="0">
                <a:solidFill>
                  <a:srgbClr val="55787E"/>
                </a:solidFill>
                <a:latin typeface="+mn-lt"/>
                <a:ea typeface="+mn-ea"/>
                <a:cs typeface="+mn-cs"/>
              </a:rPr>
              <a:t>:  Co se </a:t>
            </a:r>
            <a:r>
              <a:rPr lang="en-US" sz="2400" dirty="0" err="1">
                <a:solidFill>
                  <a:srgbClr val="55787E"/>
                </a:solidFill>
                <a:latin typeface="+mn-lt"/>
                <a:ea typeface="+mn-ea"/>
                <a:cs typeface="+mn-cs"/>
              </a:rPr>
              <a:t>stalo</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Když</a:t>
            </a:r>
            <a:r>
              <a:rPr lang="en-US" sz="2400" dirty="0">
                <a:solidFill>
                  <a:srgbClr val="55787E"/>
                </a:solidFill>
                <a:latin typeface="+mn-lt"/>
                <a:ea typeface="+mn-ea"/>
                <a:cs typeface="+mn-cs"/>
              </a:rPr>
              <a:t> se </a:t>
            </a:r>
            <a:r>
              <a:rPr lang="en-US" sz="2400" dirty="0" err="1">
                <a:solidFill>
                  <a:srgbClr val="55787E"/>
                </a:solidFill>
                <a:latin typeface="+mn-lt"/>
                <a:ea typeface="+mn-ea"/>
                <a:cs typeface="+mn-cs"/>
              </a:rPr>
              <a:t>vrátíš</a:t>
            </a:r>
            <a:r>
              <a:rPr lang="en-US" sz="2400" dirty="0">
                <a:solidFill>
                  <a:srgbClr val="55787E"/>
                </a:solidFill>
                <a:latin typeface="+mn-lt"/>
                <a:ea typeface="+mn-ea"/>
                <a:cs typeface="+mn-cs"/>
              </a:rPr>
              <a:t>? On </a:t>
            </a:r>
            <a:r>
              <a:rPr lang="en-US" sz="2400" dirty="0" err="1">
                <a:solidFill>
                  <a:srgbClr val="55787E"/>
                </a:solidFill>
                <a:latin typeface="+mn-lt"/>
                <a:ea typeface="+mn-ea"/>
                <a:cs typeface="+mn-cs"/>
              </a:rPr>
              <a:t>řekne</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Buď</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zítra</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nebo</a:t>
            </a:r>
            <a:r>
              <a:rPr lang="en-US" sz="2400" dirty="0">
                <a:solidFill>
                  <a:srgbClr val="55787E"/>
                </a:solidFill>
                <a:latin typeface="+mn-lt"/>
                <a:ea typeface="+mn-ea"/>
                <a:cs typeface="+mn-cs"/>
              </a:rPr>
              <a:t> za </a:t>
            </a:r>
            <a:r>
              <a:rPr lang="en-US" sz="2400" dirty="0" err="1">
                <a:solidFill>
                  <a:srgbClr val="55787E"/>
                </a:solidFill>
                <a:latin typeface="+mn-lt"/>
                <a:ea typeface="+mn-ea"/>
                <a:cs typeface="+mn-cs"/>
              </a:rPr>
              <a:t>dvacet</a:t>
            </a:r>
            <a:r>
              <a:rPr lang="en-US" sz="2400" dirty="0">
                <a:solidFill>
                  <a:srgbClr val="55787E"/>
                </a:solidFill>
                <a:latin typeface="+mn-lt"/>
                <a:ea typeface="+mn-ea"/>
                <a:cs typeface="+mn-cs"/>
              </a:rPr>
              <a:t> let. </a:t>
            </a:r>
          </a:p>
          <a:p>
            <a:pPr marL="0">
              <a:buFont typeface="Arial" panose="020B0604020202020204" pitchFamily="34" charset="0"/>
              <a:buChar char="•"/>
            </a:pPr>
            <a:r>
              <a:rPr lang="en-US" sz="2400" dirty="0" err="1">
                <a:solidFill>
                  <a:srgbClr val="55787E"/>
                </a:solidFill>
                <a:latin typeface="+mn-lt"/>
                <a:ea typeface="+mn-ea"/>
                <a:cs typeface="+mn-cs"/>
              </a:rPr>
              <a:t>Později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jsm</a:t>
            </a:r>
            <a:r>
              <a:rPr lang="cs-CZ" sz="2400" dirty="0">
                <a:solidFill>
                  <a:srgbClr val="55787E"/>
                </a:solidFill>
                <a:latin typeface="+mn-lt"/>
                <a:ea typeface="+mn-ea"/>
                <a:cs typeface="+mn-cs"/>
              </a:rPr>
              <a:t>e</a:t>
            </a:r>
            <a:r>
              <a:rPr lang="en-US" sz="2400" dirty="0">
                <a:solidFill>
                  <a:srgbClr val="55787E"/>
                </a:solidFill>
                <a:latin typeface="+mn-lt"/>
                <a:ea typeface="+mn-ea"/>
                <a:cs typeface="+mn-cs"/>
              </a:rPr>
              <a:t> se </a:t>
            </a:r>
            <a:r>
              <a:rPr lang="en-US" sz="2400" dirty="0" err="1">
                <a:solidFill>
                  <a:srgbClr val="55787E"/>
                </a:solidFill>
                <a:latin typeface="+mn-lt"/>
                <a:ea typeface="+mn-ea"/>
                <a:cs typeface="+mn-cs"/>
              </a:rPr>
              <a:t>dověděli</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že</a:t>
            </a:r>
            <a:r>
              <a:rPr lang="en-US" sz="2400" dirty="0">
                <a:solidFill>
                  <a:srgbClr val="55787E"/>
                </a:solidFill>
                <a:latin typeface="+mn-lt"/>
                <a:ea typeface="+mn-ea"/>
                <a:cs typeface="+mn-cs"/>
              </a:rPr>
              <a:t> ten </a:t>
            </a:r>
            <a:r>
              <a:rPr lang="en-US" sz="2400" dirty="0" err="1">
                <a:solidFill>
                  <a:srgbClr val="55787E"/>
                </a:solidFill>
                <a:latin typeface="+mn-lt"/>
                <a:ea typeface="+mn-ea"/>
                <a:cs typeface="+mn-cs"/>
              </a:rPr>
              <a:t>estébák</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který</a:t>
            </a:r>
            <a:r>
              <a:rPr lang="en-US" sz="2400" dirty="0">
                <a:solidFill>
                  <a:srgbClr val="55787E"/>
                </a:solidFill>
                <a:latin typeface="+mn-lt"/>
                <a:ea typeface="+mn-ea"/>
                <a:cs typeface="+mn-cs"/>
              </a:rPr>
              <a:t> ten </a:t>
            </a:r>
            <a:r>
              <a:rPr lang="en-US" sz="2400" dirty="0" err="1">
                <a:solidFill>
                  <a:srgbClr val="55787E"/>
                </a:solidFill>
                <a:latin typeface="+mn-lt"/>
                <a:ea typeface="+mn-ea"/>
                <a:cs typeface="+mn-cs"/>
              </a:rPr>
              <a:t>hovor</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dovolil</a:t>
            </a:r>
            <a:r>
              <a:rPr lang="en-US" sz="2400" dirty="0">
                <a:solidFill>
                  <a:srgbClr val="55787E"/>
                </a:solidFill>
                <a:latin typeface="+mn-lt"/>
                <a:ea typeface="+mn-ea"/>
                <a:cs typeface="+mn-cs"/>
              </a:rPr>
              <a:t>, z toho </a:t>
            </a:r>
            <a:r>
              <a:rPr lang="en-US" sz="2400" dirty="0" err="1">
                <a:solidFill>
                  <a:srgbClr val="55787E"/>
                </a:solidFill>
                <a:latin typeface="+mn-lt"/>
                <a:ea typeface="+mn-ea"/>
                <a:cs typeface="+mn-cs"/>
              </a:rPr>
              <a:t>měl</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oplétačky</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Náš</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telefon</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byl</a:t>
            </a:r>
            <a:r>
              <a:rPr lang="en-US" sz="2400" dirty="0">
                <a:solidFill>
                  <a:srgbClr val="55787E"/>
                </a:solidFill>
                <a:latin typeface="+mn-lt"/>
                <a:ea typeface="+mn-ea"/>
                <a:cs typeface="+mn-cs"/>
              </a:rPr>
              <a:t> </a:t>
            </a:r>
            <a:r>
              <a:rPr lang="en-US" sz="2400" dirty="0" err="1">
                <a:solidFill>
                  <a:srgbClr val="55787E"/>
                </a:solidFill>
                <a:latin typeface="+mn-lt"/>
                <a:ea typeface="+mn-ea"/>
                <a:cs typeface="+mn-cs"/>
              </a:rPr>
              <a:t>odposloucháván</a:t>
            </a:r>
            <a:r>
              <a:rPr lang="en-US" sz="2400" dirty="0">
                <a:solidFill>
                  <a:srgbClr val="55787E"/>
                </a:solidFill>
                <a:latin typeface="+mn-lt"/>
                <a:ea typeface="+mn-ea"/>
                <a:cs typeface="+mn-cs"/>
              </a:rPr>
              <a:t>.</a:t>
            </a:r>
          </a:p>
        </p:txBody>
      </p:sp>
      <p:sp>
        <p:nvSpPr>
          <p:cNvPr id="15" name="Rectangle 14">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578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a:extLst>
              <a:ext uri="{FF2B5EF4-FFF2-40B4-BE49-F238E27FC236}">
                <a16:creationId xmlns:a16="http://schemas.microsoft.com/office/drawing/2014/main" id="{F8E1EC37-6DEE-4FFC-9D0F-3B7A26FD6382}"/>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rcRect r="1" b="9510"/>
          <a:stretch/>
        </p:blipFill>
        <p:spPr>
          <a:xfrm>
            <a:off x="7523826" y="862763"/>
            <a:ext cx="3788081" cy="5151142"/>
          </a:xfrm>
          <a:prstGeom prst="rect">
            <a:avLst/>
          </a:prstGeom>
        </p:spPr>
      </p:pic>
    </p:spTree>
    <p:extLst>
      <p:ext uri="{BB962C8B-B14F-4D97-AF65-F5344CB8AC3E}">
        <p14:creationId xmlns:p14="http://schemas.microsoft.com/office/powerpoint/2010/main" val="2967256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B7501A-714F-4751-8499-ABA17364F838}"/>
              </a:ext>
            </a:extLst>
          </p:cNvPr>
          <p:cNvSpPr>
            <a:spLocks noGrp="1"/>
          </p:cNvSpPr>
          <p:nvPr>
            <p:ph type="title"/>
          </p:nvPr>
        </p:nvSpPr>
        <p:spPr/>
        <p:txBody>
          <a:bodyPr/>
          <a:lstStyle/>
          <a:p>
            <a:r>
              <a:rPr lang="cs-CZ" dirty="0"/>
              <a:t>Poslechněte si</a:t>
            </a:r>
          </a:p>
        </p:txBody>
      </p:sp>
      <p:sp>
        <p:nvSpPr>
          <p:cNvPr id="3" name="Zástupný obsah 2">
            <a:extLst>
              <a:ext uri="{FF2B5EF4-FFF2-40B4-BE49-F238E27FC236}">
                <a16:creationId xmlns:a16="http://schemas.microsoft.com/office/drawing/2014/main" id="{EAD49C1E-89FE-4879-9672-17BB76F6D78C}"/>
              </a:ext>
            </a:extLst>
          </p:cNvPr>
          <p:cNvSpPr>
            <a:spLocks noGrp="1"/>
          </p:cNvSpPr>
          <p:nvPr>
            <p:ph idx="1"/>
          </p:nvPr>
        </p:nvSpPr>
        <p:spPr/>
        <p:txBody>
          <a:bodyPr>
            <a:normAutofit fontScale="77500" lnSpcReduction="20000"/>
          </a:bodyPr>
          <a:lstStyle/>
          <a:p>
            <a:r>
              <a:rPr lang="cs-CZ" dirty="0"/>
              <a:t>https://www.youtube.com/watch?v=CnnKV0MBYjw#</a:t>
            </a:r>
          </a:p>
          <a:p>
            <a:r>
              <a:rPr lang="cs-CZ" dirty="0" err="1"/>
              <a:t>Hast</a:t>
            </a:r>
            <a:r>
              <a:rPr lang="cs-CZ" dirty="0"/>
              <a:t> </a:t>
            </a:r>
            <a:r>
              <a:rPr lang="cs-CZ" dirty="0" err="1"/>
              <a:t>du</a:t>
            </a:r>
            <a:r>
              <a:rPr lang="cs-CZ" dirty="0"/>
              <a:t> </a:t>
            </a:r>
            <a:r>
              <a:rPr lang="cs-CZ" dirty="0" err="1"/>
              <a:t>ein</a:t>
            </a:r>
            <a:r>
              <a:rPr lang="cs-CZ" dirty="0"/>
              <a:t> </a:t>
            </a:r>
            <a:r>
              <a:rPr lang="cs-CZ" dirty="0" err="1"/>
              <a:t>Taschentuch</a:t>
            </a:r>
            <a:r>
              <a:rPr lang="cs-CZ" dirty="0"/>
              <a:t>?</a:t>
            </a:r>
          </a:p>
          <a:p>
            <a:r>
              <a:rPr lang="cs-CZ" dirty="0"/>
              <a:t>11. 4. 2014</a:t>
            </a:r>
          </a:p>
          <a:p>
            <a:endParaRPr lang="cs-CZ" dirty="0"/>
          </a:p>
          <a:p>
            <a:r>
              <a:rPr lang="cs-CZ" dirty="0"/>
              <a:t>https://www.faz.net/aktuell/feuilleton/buecher/autoren/herta-muellers-nobelvorlesung-jedes-wort-weiss-etwas-vom-teufelskreis-1902079.html?printPagedArticle=true#pageIndex_2</a:t>
            </a:r>
          </a:p>
          <a:p>
            <a:endParaRPr lang="cs-CZ" dirty="0"/>
          </a:p>
          <a:p>
            <a:r>
              <a:rPr lang="cs-CZ" dirty="0"/>
              <a:t>https://www.youtube.com/watch?v=wuKdNmVPyuQ</a:t>
            </a:r>
          </a:p>
          <a:p>
            <a:r>
              <a:rPr lang="cs-CZ" dirty="0"/>
              <a:t>HERTA MÜLLER - </a:t>
            </a:r>
            <a:r>
              <a:rPr lang="cs-CZ" dirty="0" err="1"/>
              <a:t>Literaturnobelpreis</a:t>
            </a:r>
            <a:r>
              <a:rPr lang="cs-CZ" dirty="0"/>
              <a:t> 2009 - Interview </a:t>
            </a:r>
            <a:r>
              <a:rPr lang="cs-CZ" dirty="0" err="1"/>
              <a:t>bei</a:t>
            </a:r>
            <a:r>
              <a:rPr lang="cs-CZ" dirty="0"/>
              <a:t> LITERATUR IM FOYER - SWR </a:t>
            </a:r>
            <a:r>
              <a:rPr lang="cs-CZ" dirty="0" err="1"/>
              <a:t>Fernsehen</a:t>
            </a:r>
            <a:endParaRPr lang="cs-CZ" dirty="0"/>
          </a:p>
          <a:p>
            <a:r>
              <a:rPr lang="cs-CZ" dirty="0"/>
              <a:t>47 433 zhlédnutí•8. 10. 2009</a:t>
            </a:r>
          </a:p>
          <a:p>
            <a:r>
              <a:rPr lang="cs-CZ" dirty="0"/>
              <a:t>Thea </a:t>
            </a:r>
            <a:r>
              <a:rPr lang="cs-CZ" dirty="0" err="1"/>
              <a:t>Dorn</a:t>
            </a:r>
            <a:r>
              <a:rPr lang="cs-CZ" dirty="0"/>
              <a:t>, Literatur </a:t>
            </a:r>
            <a:r>
              <a:rPr lang="cs-CZ" dirty="0" err="1"/>
              <a:t>im</a:t>
            </a:r>
            <a:r>
              <a:rPr lang="cs-CZ" dirty="0"/>
              <a:t> Foyer</a:t>
            </a:r>
          </a:p>
          <a:p>
            <a:endParaRPr lang="cs-CZ" dirty="0"/>
          </a:p>
        </p:txBody>
      </p:sp>
    </p:spTree>
    <p:extLst>
      <p:ext uri="{BB962C8B-B14F-4D97-AF65-F5344CB8AC3E}">
        <p14:creationId xmlns:p14="http://schemas.microsoft.com/office/powerpoint/2010/main" val="913566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A2E5B0-343E-4738-8309-2C0AB7CEF55C}"/>
              </a:ext>
            </a:extLst>
          </p:cNvPr>
          <p:cNvSpPr>
            <a:spLocks noGrp="1"/>
          </p:cNvSpPr>
          <p:nvPr>
            <p:ph type="title"/>
          </p:nvPr>
        </p:nvSpPr>
        <p:spPr/>
        <p:txBody>
          <a:bodyPr/>
          <a:lstStyle/>
          <a:p>
            <a:r>
              <a:rPr lang="cs-CZ" dirty="0"/>
              <a:t>Skepse k asimilaci</a:t>
            </a:r>
          </a:p>
        </p:txBody>
      </p:sp>
      <p:sp>
        <p:nvSpPr>
          <p:cNvPr id="3" name="Zástupný obsah 2">
            <a:extLst>
              <a:ext uri="{FF2B5EF4-FFF2-40B4-BE49-F238E27FC236}">
                <a16:creationId xmlns:a16="http://schemas.microsoft.com/office/drawing/2014/main" id="{5DAA3722-8F50-4D2D-919E-60324049FE04}"/>
              </a:ext>
            </a:extLst>
          </p:cNvPr>
          <p:cNvSpPr>
            <a:spLocks noGrp="1"/>
          </p:cNvSpPr>
          <p:nvPr>
            <p:ph idx="1"/>
          </p:nvPr>
        </p:nvSpPr>
        <p:spPr/>
        <p:txBody>
          <a:bodyPr/>
          <a:lstStyle/>
          <a:p>
            <a:r>
              <a:rPr lang="de-DE" dirty="0" err="1"/>
              <a:t>Asimila</a:t>
            </a:r>
            <a:r>
              <a:rPr lang="cs-CZ" dirty="0" err="1"/>
              <a:t>ci</a:t>
            </a:r>
            <a:r>
              <a:rPr lang="cs-CZ" dirty="0"/>
              <a:t> považuje iluzorní</a:t>
            </a:r>
            <a:r>
              <a:rPr lang="de-DE" dirty="0"/>
              <a:t>. </a:t>
            </a:r>
            <a:r>
              <a:rPr lang="cs-CZ" dirty="0"/>
              <a:t>Lidé žili vedle sebe a dali si pokoj (po dlouhá desetiletí) Život byl utvářen rituály a prací</a:t>
            </a:r>
            <a:r>
              <a:rPr lang="de-DE" dirty="0"/>
              <a:t>.</a:t>
            </a:r>
            <a:endParaRPr lang="cs-CZ" dirty="0"/>
          </a:p>
          <a:p>
            <a:r>
              <a:rPr lang="cs-CZ" dirty="0"/>
              <a:t>Vědomí, že obdivovala </a:t>
            </a:r>
            <a:r>
              <a:rPr lang="cs-CZ" dirty="0" err="1"/>
              <a:t>Celana</a:t>
            </a:r>
            <a:r>
              <a:rPr lang="cs-CZ" dirty="0"/>
              <a:t>, ale sama se narodila v rodině pachatelů. U </a:t>
            </a:r>
            <a:r>
              <a:rPr lang="de-DE" dirty="0"/>
              <a:t>Stalingrad</a:t>
            </a:r>
            <a:r>
              <a:rPr lang="cs-CZ" dirty="0"/>
              <a:t>u ovšem bojovali </a:t>
            </a:r>
            <a:r>
              <a:rPr lang="de-DE" dirty="0" err="1"/>
              <a:t>Antonesc</a:t>
            </a:r>
            <a:r>
              <a:rPr lang="cs-CZ" dirty="0" err="1"/>
              <a:t>ovi</a:t>
            </a:r>
            <a:r>
              <a:rPr lang="cs-CZ" dirty="0"/>
              <a:t> Rumuni stejně jako </a:t>
            </a:r>
            <a:r>
              <a:rPr lang="cs-CZ" dirty="0" err="1"/>
              <a:t>Tiszovi</a:t>
            </a:r>
            <a:r>
              <a:rPr lang="cs-CZ" dirty="0"/>
              <a:t> Slováci.</a:t>
            </a:r>
          </a:p>
          <a:p>
            <a:r>
              <a:rPr lang="cs-CZ" dirty="0"/>
              <a:t>Zklamaná studiem svého spisu, vedeného </a:t>
            </a:r>
            <a:r>
              <a:rPr lang="cs-CZ" dirty="0" err="1"/>
              <a:t>Securitate</a:t>
            </a:r>
            <a:r>
              <a:rPr lang="cs-CZ" dirty="0"/>
              <a:t>: </a:t>
            </a:r>
            <a:r>
              <a:rPr lang="de-DE" dirty="0"/>
              <a:t>1500 </a:t>
            </a:r>
            <a:r>
              <a:rPr lang="cs-CZ" dirty="0"/>
              <a:t>stran, vedena jako </a:t>
            </a:r>
            <a:r>
              <a:rPr lang="de-DE" dirty="0"/>
              <a:t>Kristina, </a:t>
            </a:r>
            <a:r>
              <a:rPr lang="cs-CZ" dirty="0"/>
              <a:t>ale o teroru v zaměstnání ani o pokusech přimět ji ke spolupráci po vystěhování do Berlína 1987 ani zmínka</a:t>
            </a:r>
            <a:r>
              <a:rPr lang="de-DE" dirty="0"/>
              <a:t>.</a:t>
            </a:r>
            <a:endParaRPr lang="cs-CZ" dirty="0"/>
          </a:p>
        </p:txBody>
      </p:sp>
    </p:spTree>
    <p:extLst>
      <p:ext uri="{BB962C8B-B14F-4D97-AF65-F5344CB8AC3E}">
        <p14:creationId xmlns:p14="http://schemas.microsoft.com/office/powerpoint/2010/main" val="1427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D53B0-0ABE-4EEB-B428-2A080E6B06D2}"/>
              </a:ext>
            </a:extLst>
          </p:cNvPr>
          <p:cNvSpPr>
            <a:spLocks noGrp="1"/>
          </p:cNvSpPr>
          <p:nvPr>
            <p:ph type="title"/>
          </p:nvPr>
        </p:nvSpPr>
        <p:spPr>
          <a:noFill/>
        </p:spPr>
        <p:txBody>
          <a:bodyPr vert="horz" lIns="91440" tIns="45720" rIns="91440" bIns="45720" rtlCol="0" anchor="b">
            <a:noAutofit/>
          </a:bodyPr>
          <a:lstStyle/>
          <a:p>
            <a:pPr>
              <a:spcBef>
                <a:spcPct val="0"/>
              </a:spcBef>
            </a:pPr>
            <a:br>
              <a:rPr lang="de-DE" sz="2800" dirty="0">
                <a:solidFill>
                  <a:schemeClr val="tx1"/>
                </a:solidFill>
                <a:latin typeface="+mj-lt"/>
                <a:ea typeface="+mj-ea"/>
                <a:cs typeface="+mj-cs"/>
              </a:rPr>
            </a:br>
            <a:endParaRPr lang="en-US" sz="2800" dirty="0">
              <a:solidFill>
                <a:schemeClr val="tx1"/>
              </a:solidFill>
              <a:latin typeface="+mj-lt"/>
              <a:ea typeface="+mj-ea"/>
              <a:cs typeface="+mj-cs"/>
            </a:endParaRPr>
          </a:p>
        </p:txBody>
      </p:sp>
      <p:sp>
        <p:nvSpPr>
          <p:cNvPr id="7" name="Zástupný obsah 6">
            <a:extLst>
              <a:ext uri="{FF2B5EF4-FFF2-40B4-BE49-F238E27FC236}">
                <a16:creationId xmlns:a16="http://schemas.microsoft.com/office/drawing/2014/main" id="{610B09B3-C250-4CE7-A871-01DA0EBA8D42}"/>
              </a:ext>
            </a:extLst>
          </p:cNvPr>
          <p:cNvSpPr>
            <a:spLocks noGrp="1"/>
          </p:cNvSpPr>
          <p:nvPr>
            <p:ph idx="1"/>
          </p:nvPr>
        </p:nvSpPr>
        <p:spPr/>
        <p:txBody>
          <a:bodyPr>
            <a:normAutofit fontScale="92500" lnSpcReduction="20000"/>
          </a:bodyPr>
          <a:lstStyle/>
          <a:p>
            <a:r>
              <a:rPr lang="cs-CZ" dirty="0"/>
              <a:t>Jazyku nevěřím. Myslím, že jinak bych nemohla být spisovatelkou. Jen tak to může fungovat. Kromě toho jsem desetiletí žila v diktatuře. Jazyku tedy hluboce nedůvěřuju, a hledám jazyk, protože mu nedůvěřuju</a:t>
            </a:r>
            <a:r>
              <a:rPr lang="de-DE" dirty="0"/>
              <a:t>. </a:t>
            </a:r>
            <a:r>
              <a:rPr lang="cs-CZ" dirty="0"/>
              <a:t>A protože vůbec nevím, jak se to, co se stalo, řekne. Život přece nechce být zaznamenán. Člověk nežije, aby to někdo zaznamenal, díky Bohu. Je to něco naprosto umělého</a:t>
            </a:r>
            <a:r>
              <a:rPr lang="de-DE" dirty="0"/>
              <a:t>. </a:t>
            </a:r>
            <a:r>
              <a:rPr lang="cs-CZ" dirty="0"/>
              <a:t>Tedy pro mě je to samozřejmé, že jazyku nedůvěřuji</a:t>
            </a:r>
            <a:r>
              <a:rPr lang="de-DE" dirty="0"/>
              <a:t>.</a:t>
            </a:r>
            <a:endParaRPr lang="cs-CZ" dirty="0"/>
          </a:p>
        </p:txBody>
      </p:sp>
      <p:pic>
        <p:nvPicPr>
          <p:cNvPr id="6" name="Zástupný obsah 5">
            <a:extLst>
              <a:ext uri="{FF2B5EF4-FFF2-40B4-BE49-F238E27FC236}">
                <a16:creationId xmlns:a16="http://schemas.microsoft.com/office/drawing/2014/main" id="{84861BCE-970F-4231-9D05-7CA9517FE6DD}"/>
              </a:ext>
            </a:extLst>
          </p:cNvPr>
          <p:cNvPicPr>
            <a:picLocks noGrp="1" noChangeAspect="1"/>
          </p:cNvPicPr>
          <p:nvPr>
            <p:ph idx="2"/>
          </p:nvPr>
        </p:nvPicPr>
        <p:blipFill rotWithShape="1">
          <a:blip r:embed="rId2">
            <a:extLst>
              <a:ext uri="{28A0092B-C50C-407E-A947-70E740481C1C}">
                <a14:useLocalDpi xmlns:a14="http://schemas.microsoft.com/office/drawing/2010/main" val="0"/>
              </a:ext>
            </a:extLst>
          </a:blip>
          <a:stretch/>
        </p:blipFill>
        <p:spPr>
          <a:xfrm>
            <a:off x="7929562" y="2634456"/>
            <a:ext cx="1666875" cy="2733675"/>
          </a:xfrm>
          <a:prstGeom prst="rect">
            <a:avLst/>
          </a:prstGeom>
        </p:spPr>
      </p:pic>
    </p:spTree>
    <p:extLst>
      <p:ext uri="{BB962C8B-B14F-4D97-AF65-F5344CB8AC3E}">
        <p14:creationId xmlns:p14="http://schemas.microsoft.com/office/powerpoint/2010/main" val="258612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EF8438-280E-4074-BEE7-7623156BAF6E}"/>
              </a:ext>
            </a:extLst>
          </p:cNvPr>
          <p:cNvSpPr txBox="1">
            <a:spLocks noGrp="1"/>
          </p:cNvSpPr>
          <p:nvPr>
            <p:ph type="title"/>
          </p:nvPr>
        </p:nvSpPr>
        <p:spPr/>
        <p:txBody>
          <a:bodyPr>
            <a:normAutofit/>
          </a:bodyPr>
          <a:lstStyle/>
          <a:p>
            <a:pPr lvl="0"/>
            <a:r>
              <a:rPr lang="de-DE" dirty="0"/>
              <a:t>Peter </a:t>
            </a:r>
            <a:r>
              <a:rPr lang="de-DE" dirty="0" err="1"/>
              <a:t>Englund</a:t>
            </a:r>
            <a:br>
              <a:rPr lang="cs-CZ" dirty="0"/>
            </a:br>
            <a:r>
              <a:rPr lang="de-DE" sz="2700" dirty="0" err="1"/>
              <a:t>člen</a:t>
            </a:r>
            <a:r>
              <a:rPr lang="de-DE" sz="2700" dirty="0"/>
              <a:t> </a:t>
            </a:r>
            <a:r>
              <a:rPr lang="de-DE" sz="2700" dirty="0" err="1"/>
              <a:t>Švédské</a:t>
            </a:r>
            <a:r>
              <a:rPr lang="de-DE" sz="2700" dirty="0"/>
              <a:t> </a:t>
            </a:r>
            <a:r>
              <a:rPr lang="de-DE" sz="2700" dirty="0" err="1"/>
              <a:t>akademie</a:t>
            </a:r>
            <a:r>
              <a:rPr lang="de-DE" sz="2700" dirty="0"/>
              <a:t>, </a:t>
            </a:r>
            <a:r>
              <a:rPr lang="cs-CZ" sz="2700" dirty="0"/>
              <a:t>udělující Nobelovu cenu za literaturu</a:t>
            </a:r>
            <a:r>
              <a:rPr lang="de-DE" sz="2700" dirty="0"/>
              <a:t> </a:t>
            </a:r>
            <a:endParaRPr lang="cs-CZ" sz="2700" dirty="0"/>
          </a:p>
        </p:txBody>
      </p:sp>
      <p:sp>
        <p:nvSpPr>
          <p:cNvPr id="3" name="Zástupný obsah 2">
            <a:extLst>
              <a:ext uri="{FF2B5EF4-FFF2-40B4-BE49-F238E27FC236}">
                <a16:creationId xmlns:a16="http://schemas.microsoft.com/office/drawing/2014/main" id="{A41CADFA-1EA0-4B4D-B72D-C3DDAAD4AD99}"/>
              </a:ext>
            </a:extLst>
          </p:cNvPr>
          <p:cNvSpPr txBox="1">
            <a:spLocks noGrp="1"/>
          </p:cNvSpPr>
          <p:nvPr>
            <p:ph idx="1"/>
          </p:nvPr>
        </p:nvSpPr>
        <p:spPr/>
        <p:txBody>
          <a:bodyPr/>
          <a:lstStyle/>
          <a:p>
            <a:pPr lvl="0">
              <a:lnSpc>
                <a:spcPct val="80000"/>
              </a:lnSpc>
            </a:pPr>
            <a:r>
              <a:rPr lang="de-DE" dirty="0"/>
              <a:t>HM zeichne "mittels der Verdichtung der Poesie und Sachlichkeit der Prosa Landschaften der Heimatlosigkeit“.</a:t>
            </a:r>
          </a:p>
          <a:p>
            <a:pPr lvl="0">
              <a:lnSpc>
                <a:spcPct val="80000"/>
              </a:lnSpc>
            </a:pPr>
            <a:r>
              <a:rPr lang="de-DE" dirty="0"/>
              <a:t>Sie habe durch ihr eigenes Schicksal eine wirkliche Geschichte zu erzählen - "und dabei geht es nicht nur um das tägliche Leben in einer Diktatur, sondern auch darum, wie es ist, ein Außenseiter zu sein".</a:t>
            </a:r>
            <a:endParaRPr lang="cs-CZ" dirty="0"/>
          </a:p>
        </p:txBody>
      </p:sp>
      <p:sp>
        <p:nvSpPr>
          <p:cNvPr id="4" name="Zástupný obsah 3">
            <a:extLst>
              <a:ext uri="{FF2B5EF4-FFF2-40B4-BE49-F238E27FC236}">
                <a16:creationId xmlns:a16="http://schemas.microsoft.com/office/drawing/2014/main" id="{FD12F5CB-528F-4B26-93F2-2C92C496CEB4}"/>
              </a:ext>
            </a:extLst>
          </p:cNvPr>
          <p:cNvSpPr txBox="1">
            <a:spLocks noGrp="1"/>
          </p:cNvSpPr>
          <p:nvPr>
            <p:ph idx="2"/>
          </p:nvPr>
        </p:nvSpPr>
        <p:spPr/>
        <p:txBody>
          <a:bodyPr/>
          <a:lstStyle/>
          <a:p>
            <a:pPr lvl="0">
              <a:lnSpc>
                <a:spcPct val="80000"/>
              </a:lnSpc>
            </a:pPr>
            <a:r>
              <a:rPr lang="de-DE"/>
              <a:t>D</a:t>
            </a:r>
            <a:r>
              <a:rPr lang="cs-CZ"/>
              <a:t>í</a:t>
            </a:r>
            <a:r>
              <a:rPr lang="de-DE"/>
              <a:t>ky </a:t>
            </a:r>
            <a:r>
              <a:rPr lang="cs-CZ"/>
              <a:t>koncentrovanosti básnického výrazu a věcnosti prózy zachycuje krajiny ztracené domoviny.</a:t>
            </a:r>
          </a:p>
          <a:p>
            <a:pPr lvl="0">
              <a:lnSpc>
                <a:spcPct val="80000"/>
              </a:lnSpc>
            </a:pPr>
            <a:r>
              <a:rPr lang="cs-CZ"/>
              <a:t>Díky svému individuálnímu osudu musí vyprávět skutečný příběh, nejen o všedním životě v diktatuře, nýbrž co to znamená odcizit se prostředí, v němž máme žít.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DD0961-B4E8-4749-A540-491AD7F80065}"/>
              </a:ext>
            </a:extLst>
          </p:cNvPr>
          <p:cNvSpPr txBox="1">
            <a:spLocks noGrp="1"/>
          </p:cNvSpPr>
          <p:nvPr>
            <p:ph type="title"/>
          </p:nvPr>
        </p:nvSpPr>
        <p:spPr/>
        <p:txBody>
          <a:bodyPr/>
          <a:lstStyle/>
          <a:p>
            <a:pPr lvl="0"/>
            <a:r>
              <a:rPr lang="cs-CZ"/>
              <a:t>Nitzkydorf oder Nitchidorf </a:t>
            </a:r>
          </a:p>
        </p:txBody>
      </p:sp>
      <p:pic>
        <p:nvPicPr>
          <p:cNvPr id="3" name="Zástupný obsah 7" descr="Obsah obrázku tráva, exteriér, silnice, ulice&#10;&#10;Popis byl vytvořen automaticky">
            <a:extLst>
              <a:ext uri="{FF2B5EF4-FFF2-40B4-BE49-F238E27FC236}">
                <a16:creationId xmlns:a16="http://schemas.microsoft.com/office/drawing/2014/main" id="{300B7F25-C6FA-493D-B5B7-B6FC119EEF6E}"/>
              </a:ext>
            </a:extLst>
          </p:cNvPr>
          <p:cNvPicPr>
            <a:picLocks noGrp="1" noChangeAspect="1"/>
          </p:cNvPicPr>
          <p:nvPr>
            <p:ph idx="1"/>
          </p:nvPr>
        </p:nvPicPr>
        <p:blipFill>
          <a:blip r:embed="rId2"/>
          <a:stretch>
            <a:fillRect/>
          </a:stretch>
        </p:blipFill>
        <p:spPr>
          <a:xfrm>
            <a:off x="838203" y="2981062"/>
            <a:ext cx="5181603" cy="2040456"/>
          </a:xfrm>
        </p:spPr>
      </p:pic>
      <p:pic>
        <p:nvPicPr>
          <p:cNvPr id="4" name="Zástupný obsah 5" descr="Obsah obrázku exteriér, tráva, budova, hodiny&#10;&#10;Popis byl vytvořen automaticky">
            <a:extLst>
              <a:ext uri="{FF2B5EF4-FFF2-40B4-BE49-F238E27FC236}">
                <a16:creationId xmlns:a16="http://schemas.microsoft.com/office/drawing/2014/main" id="{BAB2CC26-FF36-4820-9EF7-B1B0DFA0E28D}"/>
              </a:ext>
            </a:extLst>
          </p:cNvPr>
          <p:cNvPicPr>
            <a:picLocks noGrp="1" noChangeAspect="1"/>
          </p:cNvPicPr>
          <p:nvPr>
            <p:ph idx="2"/>
          </p:nvPr>
        </p:nvPicPr>
        <p:blipFill>
          <a:blip r:embed="rId3"/>
          <a:stretch>
            <a:fillRect/>
          </a:stretch>
        </p:blipFill>
        <p:spPr>
          <a:xfrm>
            <a:off x="6172200" y="2434187"/>
            <a:ext cx="5181603" cy="3134206"/>
          </a:xfrm>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6431</Words>
  <Application>Microsoft Office PowerPoint</Application>
  <PresentationFormat>Breitbild</PresentationFormat>
  <Paragraphs>238</Paragraphs>
  <Slides>64</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64</vt:i4>
      </vt:variant>
    </vt:vector>
  </HeadingPairs>
  <TitlesOfParts>
    <vt:vector size="70" baseType="lpstr">
      <vt:lpstr>Arial</vt:lpstr>
      <vt:lpstr>Calibri</vt:lpstr>
      <vt:lpstr>Calibri Light</vt:lpstr>
      <vt:lpstr>Georgia</vt:lpstr>
      <vt:lpstr>SabonNextLTPro-Regular</vt:lpstr>
      <vt:lpstr>Motiv Office</vt:lpstr>
      <vt:lpstr>Herta Müller: Slova jsou pantomimou předmětů</vt:lpstr>
      <vt:lpstr>Plán přednášky</vt:lpstr>
      <vt:lpstr>Josef Zierden, in: Kritisches Lexikon zur deutschsprachigen Gegenwartsliteratur </vt:lpstr>
      <vt:lpstr>Herta Müller, o ní a o jejím díle</vt:lpstr>
      <vt:lpstr>Herta Müller, sekundární literatura Leipziger Poetikvorlesung 2009. Im Gespräch mit Michael Lentz</vt:lpstr>
      <vt:lpstr>Renata Schmidtkunz</vt:lpstr>
      <vt:lpstr> </vt:lpstr>
      <vt:lpstr>Peter Englund člen Švédské akademie, udělující Nobelovu cenu za literaturu </vt:lpstr>
      <vt:lpstr>Nitzkydorf oder Nitchidorf </vt:lpstr>
      <vt:lpstr>Banat  (český Banát, poblíž města Oršava na Dunaji)</vt:lpstr>
      <vt:lpstr>Sedmihradsko (protestantské)</vt:lpstr>
      <vt:lpstr>Braşov (Kronstadt, maď. Brassó), Sibiu (Hermannstadt, Nagyszeben) Şighişoara (Schässburg, Segesvár)</vt:lpstr>
      <vt:lpstr>Nitzkydorf 40 km na východ od Temešváru / Timisoara / Temeswar</vt:lpstr>
      <vt:lpstr>Rumunsko jako spojenec třetí říše</vt:lpstr>
      <vt:lpstr>Rumunští Němci</vt:lpstr>
      <vt:lpstr>Deportace 1945</vt:lpstr>
      <vt:lpstr>Hitlerem podporovaní rumunští Němci: Heinrich Zillich </vt:lpstr>
      <vt:lpstr>Další Hitlerem podporovaný rumunský Němec: Adolf Meschendörfer</vt:lpstr>
      <vt:lpstr>Eginald Schlattner a Ota Filip</vt:lpstr>
      <vt:lpstr>Eginald Schlattner </vt:lpstr>
      <vt:lpstr>Vystěhování v době sílících komunistických represí od 70. let</vt:lpstr>
      <vt:lpstr>Exodus</vt:lpstr>
      <vt:lpstr>Aktionsgruppe Banat</vt:lpstr>
      <vt:lpstr>„Mein Vaterland war ein Apfelkern“, 2014</vt:lpstr>
      <vt:lpstr>Dva typy lidí, lišící se tím, jak cítí krajinu</vt:lpstr>
      <vt:lpstr>Vnímání času</vt:lpstr>
      <vt:lpstr>Kolik krav jste pásávala?</vt:lpstr>
      <vt:lpstr>„averze k landsmannschaftu“, 2014</vt:lpstr>
      <vt:lpstr>Der König verneigt sich und tötet Král se ukloní a zabíjí</vt:lpstr>
      <vt:lpstr>Nestbeschmutzerin der banat-schwäbischen Gemeinschaft Ta, jež ostouzí společenství banátských Švábů</vt:lpstr>
      <vt:lpstr>Mein Vaterland war ein Apfelkern.  Carl Hanser Verlag München 2014</vt:lpstr>
      <vt:lpstr>Wenn man Kindheit aufschreibt, wird sie schlimmer, als sie war. (Apfelkern, 18)</vt:lpstr>
      <vt:lpstr>Když dětství zaznamenáte, bude horší, než ve skutečnosti bylo. (Apfelkern, 18)</vt:lpstr>
      <vt:lpstr>Odkud je tato řada básnivých metafor?</vt:lpstr>
      <vt:lpstr>Vnímání času a věku stařen, 31</vt:lpstr>
      <vt:lpstr>Vnímání času a věku stařen, 31</vt:lpstr>
      <vt:lpstr>Dankesrede sagte Müller damals in Stockholm</vt:lpstr>
      <vt:lpstr>Titelerklärung „Niederungen“, ein Zitat von Johannes Brobrowski Henke, Gebhard: Mir erscheint jede Umgebung lebensfeindlich. Ein Gespräch mit der rumäniendeutschen Schriftstellerin Herta Müller. In: Süddeutsche Zeitung 16.11.1984.  </vt:lpstr>
      <vt:lpstr>Anti-Heimat-Poetik</vt:lpstr>
      <vt:lpstr>Poetik domoviny naruby</vt:lpstr>
      <vt:lpstr>Dekonstruktion des Heldenmythos: das kindliche Wörtlich-Nehmen einer von der Dorfgemeinschaft gepflegten Redewendung</vt:lpstr>
      <vt:lpstr>Vesnická kronika, 110</vt:lpstr>
      <vt:lpstr>Niederungen / Nížiny</vt:lpstr>
      <vt:lpstr>Werk</vt:lpstr>
      <vt:lpstr>"Herztier" 1994 / Srdce bestie, 2011</vt:lpstr>
      <vt:lpstr>Rozhoupaný dech</vt:lpstr>
      <vt:lpstr>Pracovní tábor  Nowo-Gorlowka</vt:lpstr>
      <vt:lpstr>Atemschaukel</vt:lpstr>
      <vt:lpstr>Mörtelgrube</vt:lpstr>
      <vt:lpstr>Jáma na hašené vápno</vt:lpstr>
      <vt:lpstr>Atemschaukelm 19, 150</vt:lpstr>
      <vt:lpstr>Taschentuch und Mäuse / Kapesník a myši, 71 </vt:lpstr>
      <vt:lpstr>Kapesník a myši</vt:lpstr>
      <vt:lpstr>Kriminální případ s chlebem, 104</vt:lpstr>
      <vt:lpstr>Kriminální případ s chlebem, 104</vt:lpstr>
      <vt:lpstr>Atemschaukel,26</vt:lpstr>
      <vt:lpstr>Kritika Ilse Radisch</vt:lpstr>
      <vt:lpstr>Vom Hungerengel, 86</vt:lpstr>
      <vt:lpstr>Denemarková, 80</vt:lpstr>
      <vt:lpstr>Denemarková,  80</vt:lpstr>
      <vt:lpstr>Maurice Blanchot:  L'espace littéraire </vt:lpstr>
      <vt:lpstr>Josef Haslinger, Jáchymov (2011)</vt:lpstr>
      <vt:lpstr>Poslechněte si</vt:lpstr>
      <vt:lpstr>Skepse k asimilaci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Herta Müller</dc:title>
  <dc:creator>Zdeněk Mareček</dc:creator>
  <cp:lastModifiedBy>Zdeněk Mareček</cp:lastModifiedBy>
  <cp:revision>3</cp:revision>
  <dcterms:created xsi:type="dcterms:W3CDTF">2020-10-26T13:07:29Z</dcterms:created>
  <dcterms:modified xsi:type="dcterms:W3CDTF">2022-11-07T00:13:16Z</dcterms:modified>
</cp:coreProperties>
</file>