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60" r:id="rId7"/>
    <p:sldId id="259" r:id="rId8"/>
    <p:sldId id="287" r:id="rId9"/>
    <p:sldId id="289" r:id="rId10"/>
    <p:sldId id="285" r:id="rId11"/>
    <p:sldId id="262" r:id="rId12"/>
    <p:sldId id="264" r:id="rId13"/>
    <p:sldId id="288" r:id="rId14"/>
    <p:sldId id="290" r:id="rId15"/>
    <p:sldId id="28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6334AC80-9B34-4D59-B432-6768CCF41325}"/>
    <pc:docChg chg="redo custSel delSld modSld">
      <pc:chgData name="Vaidas Šeferis" userId="0c9cd00a-df69-4a92-b8a7-13a2645860c9" providerId="ADAL" clId="{6334AC80-9B34-4D59-B432-6768CCF41325}" dt="2022-10-17T08:09:43.087" v="203" actId="20577"/>
      <pc:docMkLst>
        <pc:docMk/>
      </pc:docMkLst>
      <pc:sldChg chg="modSp mod">
        <pc:chgData name="Vaidas Šeferis" userId="0c9cd00a-df69-4a92-b8a7-13a2645860c9" providerId="ADAL" clId="{6334AC80-9B34-4D59-B432-6768CCF41325}" dt="2022-10-17T08:09:43.087" v="203" actId="20577"/>
        <pc:sldMkLst>
          <pc:docMk/>
          <pc:sldMk cId="2960632677" sldId="258"/>
        </pc:sldMkLst>
        <pc:spChg chg="mod">
          <ac:chgData name="Vaidas Šeferis" userId="0c9cd00a-df69-4a92-b8a7-13a2645860c9" providerId="ADAL" clId="{6334AC80-9B34-4D59-B432-6768CCF41325}" dt="2022-10-17T08:09:43.087" v="203" actId="20577"/>
          <ac:spMkLst>
            <pc:docMk/>
            <pc:sldMk cId="2960632677" sldId="258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6334AC80-9B34-4D59-B432-6768CCF41325}" dt="2022-10-17T06:39:54.421" v="115" actId="20577"/>
        <pc:sldMkLst>
          <pc:docMk/>
          <pc:sldMk cId="711875057" sldId="259"/>
        </pc:sldMkLst>
        <pc:spChg chg="mod">
          <ac:chgData name="Vaidas Šeferis" userId="0c9cd00a-df69-4a92-b8a7-13a2645860c9" providerId="ADAL" clId="{6334AC80-9B34-4D59-B432-6768CCF41325}" dt="2022-10-17T06:39:54.421" v="115" actId="20577"/>
          <ac:spMkLst>
            <pc:docMk/>
            <pc:sldMk cId="711875057" sldId="259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6334AC80-9B34-4D59-B432-6768CCF41325}" dt="2022-10-17T08:04:45.095" v="140" actId="20577"/>
        <pc:sldMkLst>
          <pc:docMk/>
          <pc:sldMk cId="2240240700" sldId="262"/>
        </pc:sldMkLst>
        <pc:spChg chg="mod">
          <ac:chgData name="Vaidas Šeferis" userId="0c9cd00a-df69-4a92-b8a7-13a2645860c9" providerId="ADAL" clId="{6334AC80-9B34-4D59-B432-6768CCF41325}" dt="2022-10-17T08:04:45.095" v="140" actId="20577"/>
          <ac:spMkLst>
            <pc:docMk/>
            <pc:sldMk cId="2240240700" sldId="262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6334AC80-9B34-4D59-B432-6768CCF41325}" dt="2022-10-17T06:45:45.174" v="138" actId="20577"/>
        <pc:sldMkLst>
          <pc:docMk/>
          <pc:sldMk cId="3124409840" sldId="264"/>
        </pc:sldMkLst>
        <pc:spChg chg="mod">
          <ac:chgData name="Vaidas Šeferis" userId="0c9cd00a-df69-4a92-b8a7-13a2645860c9" providerId="ADAL" clId="{6334AC80-9B34-4D59-B432-6768CCF41325}" dt="2022-10-17T06:45:45.174" v="138" actId="20577"/>
          <ac:spMkLst>
            <pc:docMk/>
            <pc:sldMk cId="3124409840" sldId="264"/>
            <ac:spMk id="3" creationId="{00000000-0000-0000-0000-000000000000}"/>
          </ac:spMkLst>
        </pc:spChg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3731909332" sldId="265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676413099" sldId="266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613583044" sldId="267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3331062653" sldId="268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968252147" sldId="269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3961917559" sldId="270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4100319748" sldId="271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454768585" sldId="272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3254542391" sldId="273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500407258" sldId="274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387100347" sldId="275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463764200" sldId="276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646825762" sldId="277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4115535974" sldId="278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3755149607" sldId="279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3192491868" sldId="280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1329866298" sldId="281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232163090" sldId="282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82608680" sldId="283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1235965637" sldId="284"/>
        </pc:sldMkLst>
      </pc:sldChg>
      <pc:sldChg chg="modSp mod">
        <pc:chgData name="Vaidas Šeferis" userId="0c9cd00a-df69-4a92-b8a7-13a2645860c9" providerId="ADAL" clId="{6334AC80-9B34-4D59-B432-6768CCF41325}" dt="2022-10-17T08:05:10.134" v="144" actId="20577"/>
        <pc:sldMkLst>
          <pc:docMk/>
          <pc:sldMk cId="3485524658" sldId="288"/>
        </pc:sldMkLst>
        <pc:spChg chg="mod">
          <ac:chgData name="Vaidas Šeferis" userId="0c9cd00a-df69-4a92-b8a7-13a2645860c9" providerId="ADAL" clId="{6334AC80-9B34-4D59-B432-6768CCF41325}" dt="2022-10-17T08:05:10.134" v="144" actId="20577"/>
          <ac:spMkLst>
            <pc:docMk/>
            <pc:sldMk cId="3485524658" sldId="288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6334AC80-9B34-4D59-B432-6768CCF41325}" dt="2022-10-17T08:05:34.618" v="155" actId="20577"/>
        <pc:sldMkLst>
          <pc:docMk/>
          <pc:sldMk cId="2078957779" sldId="290"/>
        </pc:sldMkLst>
        <pc:spChg chg="mod">
          <ac:chgData name="Vaidas Šeferis" userId="0c9cd00a-df69-4a92-b8a7-13a2645860c9" providerId="ADAL" clId="{6334AC80-9B34-4D59-B432-6768CCF41325}" dt="2022-10-17T08:05:34.618" v="155" actId="20577"/>
          <ac:spMkLst>
            <pc:docMk/>
            <pc:sldMk cId="2078957779" sldId="290"/>
            <ac:spMk id="3" creationId="{00000000-0000-0000-0000-000000000000}"/>
          </ac:spMkLst>
        </pc:spChg>
      </pc:sldChg>
      <pc:sldMasterChg chg="delSldLayout">
        <pc:chgData name="Vaidas Šeferis" userId="0c9cd00a-df69-4a92-b8a7-13a2645860c9" providerId="ADAL" clId="{6334AC80-9B34-4D59-B432-6768CCF41325}" dt="2022-10-17T08:07:43.684" v="156" actId="47"/>
        <pc:sldMasterMkLst>
          <pc:docMk/>
          <pc:sldMasterMk cId="146699573" sldId="2147483648"/>
        </pc:sldMasterMkLst>
        <pc:sldLayoutChg chg="del">
          <pc:chgData name="Vaidas Šeferis" userId="0c9cd00a-df69-4a92-b8a7-13a2645860c9" providerId="ADAL" clId="{6334AC80-9B34-4D59-B432-6768CCF41325}" dt="2022-10-17T08:07:43.684" v="156" actId="47"/>
          <pc:sldLayoutMkLst>
            <pc:docMk/>
            <pc:sldMasterMk cId="146699573" sldId="2147483648"/>
            <pc:sldLayoutMk cId="3541826610" sldId="2147483660"/>
          </pc:sldLayoutMkLst>
        </pc:sldLayoutChg>
        <pc:sldLayoutChg chg="del">
          <pc:chgData name="Vaidas Šeferis" userId="0c9cd00a-df69-4a92-b8a7-13a2645860c9" providerId="ADAL" clId="{6334AC80-9B34-4D59-B432-6768CCF41325}" dt="2022-10-17T08:07:43.684" v="156" actId="47"/>
          <pc:sldLayoutMkLst>
            <pc:docMk/>
            <pc:sldMasterMk cId="146699573" sldId="2147483648"/>
            <pc:sldLayoutMk cId="2490971943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09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9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76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4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0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4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0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5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7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BBB0-6172-4E4F-8C3F-62EBB9D59CC4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LTzAYD3GA&amp;ab_channel=4KUrbanLife" TargetMode="External"/><Relationship Id="rId2" Type="http://schemas.openxmlformats.org/officeDocument/2006/relationships/hyperlink" Target="https://www.youtube.com/watch?v=ikYOcFKTziA&amp;ab_channel=Skylin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Nz-wdyAqEQ&amp;ab_channel=CopterTravel" TargetMode="External"/><Relationship Id="rId4" Type="http://schemas.openxmlformats.org/officeDocument/2006/relationships/hyperlink" Target="https://www.youtube.com/watch?v=8ofnLCqrjLQ&amp;ab_channel=Oskars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FmGnk6IZ0&amp;ab_channel=ALLin4K" TargetMode="External"/><Relationship Id="rId2" Type="http://schemas.openxmlformats.org/officeDocument/2006/relationships/hyperlink" Target="https://www.youtube.com/watch?v=vqFNUwU3dWI&amp;ab_channel=DroneProf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GPznenvIbg&amp;ab_channel=OneManWolfPac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" y="1007918"/>
            <a:ext cx="6519373" cy="50188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64482" y="166255"/>
            <a:ext cx="53097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Litva: etnická skladba obyvatelstva</a:t>
            </a:r>
            <a:r>
              <a:rPr lang="cs-CZ" dirty="0"/>
              <a:t> (</a:t>
            </a:r>
            <a:r>
              <a:rPr lang="lt-LT" dirty="0"/>
              <a:t>leden </a:t>
            </a:r>
            <a:r>
              <a:rPr lang="cs-CZ" dirty="0"/>
              <a:t>20</a:t>
            </a:r>
            <a:r>
              <a:rPr lang="lt-LT" dirty="0"/>
              <a:t>2</a:t>
            </a:r>
            <a:r>
              <a:rPr lang="cs-CZ" dirty="0"/>
              <a:t>2)</a:t>
            </a:r>
          </a:p>
          <a:p>
            <a:endParaRPr lang="cs-CZ" dirty="0"/>
          </a:p>
          <a:p>
            <a:r>
              <a:rPr lang="cs-CZ" dirty="0"/>
              <a:t>Obyvatelé celkem: cca </a:t>
            </a:r>
            <a:r>
              <a:rPr lang="cs-CZ" b="1" dirty="0"/>
              <a:t>2 830 097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Litevci: cca 2 400 000    8</a:t>
            </a:r>
            <a:r>
              <a:rPr lang="lt-LT" dirty="0"/>
              <a:t>5</a:t>
            </a:r>
            <a:r>
              <a:rPr lang="cs-CZ" dirty="0"/>
              <a:t>,</a:t>
            </a:r>
            <a:r>
              <a:rPr lang="lt-LT" dirty="0"/>
              <a:t>5</a:t>
            </a:r>
            <a:r>
              <a:rPr lang="cs-CZ" dirty="0"/>
              <a:t>%</a:t>
            </a:r>
          </a:p>
          <a:p>
            <a:endParaRPr lang="cs-CZ" dirty="0"/>
          </a:p>
          <a:p>
            <a:r>
              <a:rPr lang="cs-CZ" dirty="0"/>
              <a:t>Poláci: cca 160 000        5,</a:t>
            </a:r>
            <a:r>
              <a:rPr lang="lt-LT" dirty="0"/>
              <a:t>7</a:t>
            </a:r>
            <a:r>
              <a:rPr lang="cs-CZ" dirty="0"/>
              <a:t>%</a:t>
            </a:r>
          </a:p>
          <a:p>
            <a:endParaRPr lang="cs-CZ" dirty="0"/>
          </a:p>
          <a:p>
            <a:r>
              <a:rPr lang="cs-CZ" dirty="0"/>
              <a:t>Rusové: cca 1</a:t>
            </a:r>
            <a:r>
              <a:rPr lang="lt-LT" dirty="0"/>
              <a:t>2</a:t>
            </a:r>
            <a:r>
              <a:rPr lang="cs-CZ" dirty="0"/>
              <a:t>6 000       </a:t>
            </a:r>
            <a:r>
              <a:rPr lang="lt-LT" dirty="0"/>
              <a:t>4,5</a:t>
            </a:r>
            <a:r>
              <a:rPr lang="cs-CZ" dirty="0"/>
              <a:t>%</a:t>
            </a:r>
          </a:p>
          <a:p>
            <a:endParaRPr lang="cs-CZ" dirty="0"/>
          </a:p>
          <a:p>
            <a:r>
              <a:rPr lang="cs-CZ" dirty="0"/>
              <a:t>Bělorusové: cca </a:t>
            </a:r>
            <a:r>
              <a:rPr lang="lt-LT" dirty="0"/>
              <a:t>5</a:t>
            </a:r>
            <a:r>
              <a:rPr lang="cs-CZ" dirty="0"/>
              <a:t>3 000  1,</a:t>
            </a:r>
            <a:r>
              <a:rPr lang="lt-LT" dirty="0"/>
              <a:t>9</a:t>
            </a:r>
            <a:r>
              <a:rPr lang="cs-CZ" dirty="0"/>
              <a:t>%</a:t>
            </a:r>
          </a:p>
          <a:p>
            <a:endParaRPr lang="cs-CZ" dirty="0"/>
          </a:p>
          <a:p>
            <a:r>
              <a:rPr lang="cs-CZ" dirty="0"/>
              <a:t>Ukrajinci </a:t>
            </a:r>
            <a:r>
              <a:rPr lang="lt-LT" dirty="0"/>
              <a:t>[</a:t>
            </a:r>
            <a:r>
              <a:rPr lang="cs-CZ" dirty="0"/>
              <a:t>s trvalým pobytem</a:t>
            </a:r>
            <a:r>
              <a:rPr lang="lt-LT" dirty="0"/>
              <a:t>]</a:t>
            </a:r>
            <a:r>
              <a:rPr lang="cs-CZ" dirty="0"/>
              <a:t>: cca </a:t>
            </a:r>
            <a:r>
              <a:rPr lang="lt-LT" dirty="0"/>
              <a:t>39 </a:t>
            </a:r>
            <a:r>
              <a:rPr lang="cs-CZ"/>
              <a:t>000    </a:t>
            </a:r>
            <a:r>
              <a:rPr lang="lt-LT" dirty="0"/>
              <a:t>1,4</a:t>
            </a:r>
            <a:r>
              <a:rPr lang="cs-CZ" dirty="0"/>
              <a:t>% </a:t>
            </a:r>
          </a:p>
          <a:p>
            <a:r>
              <a:rPr lang="cs-CZ" dirty="0"/>
              <a:t>Ukrajinci </a:t>
            </a:r>
            <a:r>
              <a:rPr lang="lt-LT" dirty="0"/>
              <a:t>[</a:t>
            </a:r>
            <a:r>
              <a:rPr lang="cs-CZ" dirty="0"/>
              <a:t>běženci, říjen 2022</a:t>
            </a:r>
            <a:r>
              <a:rPr lang="lt-LT" dirty="0"/>
              <a:t>]</a:t>
            </a:r>
            <a:r>
              <a:rPr lang="cs-CZ" dirty="0"/>
              <a:t>: 68</a:t>
            </a:r>
            <a:r>
              <a:rPr lang="lt-LT" dirty="0"/>
              <a:t> </a:t>
            </a:r>
            <a:r>
              <a:rPr lang="cs-CZ" dirty="0"/>
              <a:t>000</a:t>
            </a:r>
          </a:p>
          <a:p>
            <a:endParaRPr lang="cs-CZ" dirty="0"/>
          </a:p>
          <a:p>
            <a:r>
              <a:rPr lang="cs-CZ" dirty="0"/>
              <a:t>Lotyši: cca 2800    0,</a:t>
            </a:r>
            <a:r>
              <a:rPr lang="lt-LT" dirty="0"/>
              <a:t>1</a:t>
            </a:r>
            <a:r>
              <a:rPr lang="cs-CZ" dirty="0"/>
              <a:t>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63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071264" y="166255"/>
            <a:ext cx="30029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Ztráty obyvatelů Lotyšska</a:t>
            </a:r>
            <a:r>
              <a:rPr lang="cs-CZ" dirty="0"/>
              <a:t> </a:t>
            </a:r>
            <a:r>
              <a:rPr lang="cs-CZ" b="1" dirty="0"/>
              <a:t>za německé a sovětské okupace</a:t>
            </a:r>
          </a:p>
          <a:p>
            <a:r>
              <a:rPr lang="cs-CZ" b="1" dirty="0"/>
              <a:t>1940-1959:</a:t>
            </a:r>
          </a:p>
          <a:p>
            <a:endParaRPr lang="cs-CZ" dirty="0"/>
          </a:p>
          <a:p>
            <a:r>
              <a:rPr lang="cs-CZ" dirty="0"/>
              <a:t>Deportace na Sibiř v rámci ideologických sovětských čistek:</a:t>
            </a:r>
          </a:p>
          <a:p>
            <a:r>
              <a:rPr lang="cs-CZ" dirty="0"/>
              <a:t>cca 120 000</a:t>
            </a:r>
          </a:p>
          <a:p>
            <a:endParaRPr lang="cs-CZ" dirty="0"/>
          </a:p>
          <a:p>
            <a:r>
              <a:rPr lang="cs-CZ" dirty="0"/>
              <a:t>Židé a Romové - oběti německé nacistické genocidy</a:t>
            </a:r>
          </a:p>
          <a:p>
            <a:r>
              <a:rPr lang="cs-CZ" dirty="0"/>
              <a:t>cca 85 000 </a:t>
            </a:r>
          </a:p>
          <a:p>
            <a:endParaRPr lang="cs-CZ" dirty="0"/>
          </a:p>
          <a:p>
            <a:r>
              <a:rPr lang="cs-CZ" dirty="0"/>
              <a:t>Uteklo před postupujícími sovětskými vojsky na Západ:</a:t>
            </a:r>
          </a:p>
          <a:p>
            <a:r>
              <a:rPr lang="cs-CZ" dirty="0"/>
              <a:t>cca 200 000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ECED63-5EC4-4FE6-A030-551502BC0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2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189028" y="642505"/>
            <a:ext cx="3002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Lotyšská komunita mimo Lotyšsko </a:t>
            </a:r>
            <a:r>
              <a:rPr lang="cs-CZ" dirty="0"/>
              <a:t>(2021)</a:t>
            </a:r>
          </a:p>
          <a:p>
            <a:endParaRPr lang="cs-CZ" dirty="0"/>
          </a:p>
          <a:p>
            <a:r>
              <a:rPr lang="cs-CZ" dirty="0"/>
              <a:t>Celkový počet Lotyšů trvale žijících mimo Lotyšsko:</a:t>
            </a:r>
          </a:p>
          <a:p>
            <a:r>
              <a:rPr lang="cs-CZ" dirty="0"/>
              <a:t>cca 200 000</a:t>
            </a:r>
          </a:p>
          <a:p>
            <a:endParaRPr lang="cs-CZ" dirty="0"/>
          </a:p>
          <a:p>
            <a:r>
              <a:rPr lang="cs-CZ" dirty="0"/>
              <a:t>Nejpočetnější komunity:</a:t>
            </a:r>
          </a:p>
          <a:p>
            <a:endParaRPr lang="cs-CZ" dirty="0"/>
          </a:p>
          <a:p>
            <a:r>
              <a:rPr lang="cs-CZ" dirty="0"/>
              <a:t>Velká Británie</a:t>
            </a:r>
          </a:p>
          <a:p>
            <a:endParaRPr lang="cs-CZ" dirty="0"/>
          </a:p>
          <a:p>
            <a:r>
              <a:rPr lang="cs-CZ" dirty="0"/>
              <a:t>USA</a:t>
            </a:r>
          </a:p>
          <a:p>
            <a:endParaRPr lang="cs-CZ" dirty="0"/>
          </a:p>
          <a:p>
            <a:r>
              <a:rPr lang="cs-CZ" dirty="0"/>
              <a:t>Švédsko</a:t>
            </a:r>
          </a:p>
          <a:p>
            <a:endParaRPr lang="cs-CZ" dirty="0"/>
          </a:p>
          <a:p>
            <a:r>
              <a:rPr lang="cs-CZ" dirty="0"/>
              <a:t>Německo</a:t>
            </a:r>
          </a:p>
          <a:p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E879F3-D019-4C37-9280-FF1779263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5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BF15BC-D591-4D9B-A8C2-873E6623DA02}"/>
              </a:ext>
            </a:extLst>
          </p:cNvPr>
          <p:cNvSpPr txBox="1"/>
          <p:nvPr/>
        </p:nvSpPr>
        <p:spPr>
          <a:xfrm>
            <a:off x="939567" y="704675"/>
            <a:ext cx="82044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N</a:t>
            </a:r>
            <a:r>
              <a:rPr lang="cs-CZ" dirty="0"/>
              <a:t>ě</a:t>
            </a:r>
            <a:r>
              <a:rPr lang="lt-LT" dirty="0"/>
              <a:t>kolik</a:t>
            </a:r>
            <a:r>
              <a:rPr lang="cs-CZ" dirty="0"/>
              <a:t> promočních videí :). </a:t>
            </a:r>
          </a:p>
          <a:p>
            <a:endParaRPr lang="cs-CZ" dirty="0"/>
          </a:p>
          <a:p>
            <a:r>
              <a:rPr lang="cs-CZ"/>
              <a:t>Rīga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https://www.youtube.com/watch?v=ikYOcFKTziA&amp;ab_channel=Skylines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Rīga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https://www.youtube.com/watch?v=CjLTzAYD3GA&amp;ab_channel=4KUrbanLife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Daugavpils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https://www.youtube.com/</a:t>
            </a:r>
            <a:r>
              <a:rPr lang="cs-CZ" dirty="0" err="1">
                <a:hlinkClick r:id="rId4"/>
              </a:rPr>
              <a:t>watch?v</a:t>
            </a:r>
            <a:r>
              <a:rPr lang="cs-CZ" dirty="0">
                <a:hlinkClick r:id="rId4"/>
              </a:rPr>
              <a:t>=8ofnLCqrjLQ&amp;ab_channel=</a:t>
            </a:r>
            <a:r>
              <a:rPr lang="cs-CZ" dirty="0" err="1">
                <a:hlinkClick r:id="rId4"/>
              </a:rPr>
              <a:t>OskarsG</a:t>
            </a:r>
            <a:r>
              <a:rPr lang="cs-CZ" dirty="0"/>
              <a:t>.</a:t>
            </a:r>
          </a:p>
          <a:p>
            <a:endParaRPr lang="lt-LT" dirty="0"/>
          </a:p>
          <a:p>
            <a:r>
              <a:rPr lang="lt-LT" dirty="0"/>
              <a:t>Jūrmala: </a:t>
            </a:r>
            <a:r>
              <a:rPr lang="lt-LT" dirty="0">
                <a:hlinkClick r:id="rId5"/>
              </a:rPr>
              <a:t>https://www.youtube.com/watch?v=xNz-wdyAqEQ&amp;ab_channel=CopterTravel</a:t>
            </a:r>
            <a:endParaRPr lang="lt-L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05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156" y="-862295"/>
            <a:ext cx="14633783" cy="82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865" y="-552892"/>
            <a:ext cx="17457586" cy="98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" y="0"/>
            <a:ext cx="8676403" cy="667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1264" y="166255"/>
            <a:ext cx="3002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Největší města</a:t>
            </a:r>
            <a:r>
              <a:rPr lang="cs-CZ" dirty="0"/>
              <a:t> (2022):</a:t>
            </a:r>
          </a:p>
          <a:p>
            <a:endParaRPr lang="cs-CZ" dirty="0"/>
          </a:p>
          <a:p>
            <a:r>
              <a:rPr lang="cs-CZ" dirty="0"/>
              <a:t>Vilnius: 552 787 </a:t>
            </a:r>
          </a:p>
          <a:p>
            <a:r>
              <a:rPr lang="cs-CZ" dirty="0"/>
              <a:t>	Litevci 60%</a:t>
            </a:r>
          </a:p>
          <a:p>
            <a:r>
              <a:rPr lang="cs-CZ" dirty="0"/>
              <a:t>	Rusové 25%</a:t>
            </a:r>
          </a:p>
          <a:p>
            <a:r>
              <a:rPr lang="cs-CZ" dirty="0"/>
              <a:t>	Poláci 15% </a:t>
            </a:r>
          </a:p>
          <a:p>
            <a:endParaRPr lang="cs-CZ" dirty="0"/>
          </a:p>
          <a:p>
            <a:r>
              <a:rPr lang="cs-CZ" dirty="0"/>
              <a:t>Kaunas: 297 906 </a:t>
            </a:r>
          </a:p>
          <a:p>
            <a:r>
              <a:rPr lang="cs-CZ" dirty="0"/>
              <a:t>	Litevci 84%</a:t>
            </a:r>
          </a:p>
          <a:p>
            <a:r>
              <a:rPr lang="cs-CZ" dirty="0"/>
              <a:t>	Rusové 16%</a:t>
            </a:r>
          </a:p>
          <a:p>
            <a:r>
              <a:rPr lang="cs-CZ" dirty="0"/>
              <a:t>	</a:t>
            </a:r>
          </a:p>
          <a:p>
            <a:r>
              <a:rPr lang="cs-CZ" dirty="0"/>
              <a:t>	</a:t>
            </a:r>
          </a:p>
          <a:p>
            <a:endParaRPr lang="cs-CZ" dirty="0"/>
          </a:p>
          <a:p>
            <a:r>
              <a:rPr lang="lt-LT" dirty="0"/>
              <a:t>Klaipėda: </a:t>
            </a:r>
            <a:r>
              <a:rPr lang="cs-CZ" dirty="0"/>
              <a:t>152 237 </a:t>
            </a:r>
          </a:p>
          <a:p>
            <a:r>
              <a:rPr lang="cs-CZ" dirty="0"/>
              <a:t>	Litevci 70%</a:t>
            </a:r>
          </a:p>
          <a:p>
            <a:r>
              <a:rPr lang="cs-CZ" dirty="0"/>
              <a:t>	Rusové 27%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87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" y="0"/>
            <a:ext cx="8676403" cy="667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1264" y="166255"/>
            <a:ext cx="30029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Ztráty obyvatelů Litvy</a:t>
            </a:r>
            <a:r>
              <a:rPr lang="cs-CZ" dirty="0"/>
              <a:t> </a:t>
            </a:r>
            <a:r>
              <a:rPr lang="cs-CZ" b="1" dirty="0"/>
              <a:t>za německé a sovětské okupace</a:t>
            </a:r>
          </a:p>
          <a:p>
            <a:r>
              <a:rPr lang="cs-CZ" b="1" dirty="0"/>
              <a:t>1940-1959:</a:t>
            </a:r>
          </a:p>
          <a:p>
            <a:endParaRPr lang="cs-CZ" dirty="0"/>
          </a:p>
          <a:p>
            <a:r>
              <a:rPr lang="cs-CZ" dirty="0"/>
              <a:t>Deportace na Sibiř v rámci ideologických sovětských čistek:</a:t>
            </a:r>
          </a:p>
          <a:p>
            <a:r>
              <a:rPr lang="cs-CZ" dirty="0"/>
              <a:t>cca 130 000</a:t>
            </a:r>
          </a:p>
          <a:p>
            <a:endParaRPr lang="cs-CZ" dirty="0"/>
          </a:p>
          <a:p>
            <a:r>
              <a:rPr lang="cs-CZ" dirty="0"/>
              <a:t>Židé - oběti německé nacistické genocidy</a:t>
            </a:r>
          </a:p>
          <a:p>
            <a:r>
              <a:rPr lang="cs-CZ" dirty="0"/>
              <a:t>cca 200 000 </a:t>
            </a:r>
          </a:p>
          <a:p>
            <a:endParaRPr lang="cs-CZ" dirty="0"/>
          </a:p>
          <a:p>
            <a:r>
              <a:rPr lang="cs-CZ" dirty="0"/>
              <a:t>Běženci před postupujícími sovětskými vojsky na Západ:</a:t>
            </a:r>
          </a:p>
          <a:p>
            <a:r>
              <a:rPr lang="cs-CZ" dirty="0"/>
              <a:t>cca 200 000</a:t>
            </a:r>
          </a:p>
          <a:p>
            <a:endParaRPr lang="cs-CZ" dirty="0"/>
          </a:p>
          <a:p>
            <a:r>
              <a:rPr lang="cs-CZ" dirty="0"/>
              <a:t>Padlí účastnící partizánského odboje proti sovětské okupaci:</a:t>
            </a:r>
          </a:p>
          <a:p>
            <a:r>
              <a:rPr lang="cs-CZ" dirty="0"/>
              <a:t>cca 30 000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33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337839" y="280555"/>
            <a:ext cx="3002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Litevská komunita mimo Litvu </a:t>
            </a:r>
            <a:r>
              <a:rPr lang="cs-CZ" dirty="0"/>
              <a:t>(2021)</a:t>
            </a:r>
          </a:p>
          <a:p>
            <a:endParaRPr lang="cs-CZ" dirty="0"/>
          </a:p>
          <a:p>
            <a:r>
              <a:rPr lang="cs-CZ" dirty="0"/>
              <a:t>Celkový počet Litevců trvale žijících mimo Litvu:</a:t>
            </a:r>
          </a:p>
          <a:p>
            <a:r>
              <a:rPr lang="cs-CZ" dirty="0"/>
              <a:t>cca 500 000</a:t>
            </a:r>
          </a:p>
          <a:p>
            <a:endParaRPr lang="cs-CZ" dirty="0"/>
          </a:p>
          <a:p>
            <a:r>
              <a:rPr lang="cs-CZ" dirty="0"/>
              <a:t>Nejpočetnější komunity:</a:t>
            </a:r>
          </a:p>
          <a:p>
            <a:endParaRPr lang="cs-CZ" dirty="0"/>
          </a:p>
          <a:p>
            <a:r>
              <a:rPr lang="cs-CZ" dirty="0"/>
              <a:t>Velká Británie</a:t>
            </a:r>
          </a:p>
          <a:p>
            <a:endParaRPr lang="cs-CZ" dirty="0"/>
          </a:p>
          <a:p>
            <a:r>
              <a:rPr lang="cs-CZ" dirty="0"/>
              <a:t>Německo</a:t>
            </a:r>
          </a:p>
          <a:p>
            <a:endParaRPr lang="cs-CZ" dirty="0"/>
          </a:p>
          <a:p>
            <a:r>
              <a:rPr lang="cs-CZ" dirty="0"/>
              <a:t>Norsko</a:t>
            </a:r>
          </a:p>
          <a:p>
            <a:endParaRPr lang="cs-CZ" dirty="0"/>
          </a:p>
          <a:p>
            <a:r>
              <a:rPr lang="cs-CZ" dirty="0"/>
              <a:t>Irsko</a:t>
            </a:r>
          </a:p>
          <a:p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7AEC0C-D22E-4B45-9796-0851A52E6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82" t="26902" r="12919" b="7156"/>
          <a:stretch/>
        </p:blipFill>
        <p:spPr>
          <a:xfrm>
            <a:off x="361950" y="0"/>
            <a:ext cx="6620062" cy="62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5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BF15BC-D591-4D9B-A8C2-873E6623DA02}"/>
              </a:ext>
            </a:extLst>
          </p:cNvPr>
          <p:cNvSpPr txBox="1"/>
          <p:nvPr/>
        </p:nvSpPr>
        <p:spPr>
          <a:xfrm>
            <a:off x="939567" y="704675"/>
            <a:ext cx="8204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N</a:t>
            </a:r>
            <a:r>
              <a:rPr lang="cs-CZ" dirty="0"/>
              <a:t>ě</a:t>
            </a:r>
            <a:r>
              <a:rPr lang="lt-LT" dirty="0"/>
              <a:t>kolik</a:t>
            </a:r>
            <a:r>
              <a:rPr lang="cs-CZ" dirty="0"/>
              <a:t> promočních videí :). </a:t>
            </a:r>
          </a:p>
          <a:p>
            <a:endParaRPr lang="cs-CZ" dirty="0"/>
          </a:p>
          <a:p>
            <a:r>
              <a:rPr lang="cs-CZ" dirty="0"/>
              <a:t>Vilnius: </a:t>
            </a:r>
            <a:r>
              <a:rPr lang="cs-CZ" dirty="0">
                <a:hlinkClick r:id="rId2"/>
              </a:rPr>
              <a:t>https://www.youtube.com/watch?v=vqFNUwU3dWI&amp;ab_channel=DroneProfs</a:t>
            </a:r>
            <a:endParaRPr lang="cs-CZ" dirty="0"/>
          </a:p>
          <a:p>
            <a:endParaRPr lang="cs-CZ" dirty="0"/>
          </a:p>
          <a:p>
            <a:r>
              <a:rPr lang="cs-CZ" dirty="0"/>
              <a:t>Kaunas: </a:t>
            </a:r>
            <a:r>
              <a:rPr lang="cs-CZ" dirty="0">
                <a:hlinkClick r:id="rId3"/>
              </a:rPr>
              <a:t>https://www.youtube.com/watch?v=i8FmGnk6IZ0&amp;ab_channel=ALLin4K</a:t>
            </a:r>
            <a:endParaRPr lang="cs-CZ" dirty="0"/>
          </a:p>
          <a:p>
            <a:endParaRPr lang="cs-CZ" dirty="0"/>
          </a:p>
          <a:p>
            <a:r>
              <a:rPr lang="lt-LT" dirty="0"/>
              <a:t>Klaipėda: </a:t>
            </a:r>
            <a:r>
              <a:rPr lang="lt-LT" dirty="0">
                <a:hlinkClick r:id="rId4"/>
              </a:rPr>
              <a:t>https://www.youtube.com/watch?v=dGPznenvIbg&amp;ab_channel=OneManWolfPack</a:t>
            </a:r>
            <a:endParaRPr lang="lt-LT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89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Lotyšsko: etnická skladba</a:t>
            </a:r>
            <a:r>
              <a:rPr lang="cs-CZ" dirty="0"/>
              <a:t> (2022)</a:t>
            </a:r>
          </a:p>
          <a:p>
            <a:endParaRPr lang="cs-CZ" dirty="0"/>
          </a:p>
          <a:p>
            <a:r>
              <a:rPr lang="cs-CZ" dirty="0"/>
              <a:t>Obyvatelé celkem: 1 875 757</a:t>
            </a:r>
          </a:p>
          <a:p>
            <a:endParaRPr lang="cs-CZ" dirty="0"/>
          </a:p>
          <a:p>
            <a:r>
              <a:rPr lang="cs-CZ" dirty="0"/>
              <a:t>Lotyši: 61,6%</a:t>
            </a:r>
          </a:p>
          <a:p>
            <a:endParaRPr lang="cs-CZ" dirty="0"/>
          </a:p>
          <a:p>
            <a:r>
              <a:rPr lang="cs-CZ" dirty="0"/>
              <a:t>Rusové: 25,8%</a:t>
            </a:r>
          </a:p>
          <a:p>
            <a:endParaRPr lang="cs-CZ" dirty="0"/>
          </a:p>
          <a:p>
            <a:r>
              <a:rPr lang="cs-CZ" dirty="0"/>
              <a:t>Bělorusové: 3,4%</a:t>
            </a:r>
          </a:p>
          <a:p>
            <a:endParaRPr lang="cs-CZ" dirty="0"/>
          </a:p>
          <a:p>
            <a:r>
              <a:rPr lang="cs-CZ" dirty="0"/>
              <a:t>Ukrajinci: 2,3%</a:t>
            </a:r>
          </a:p>
          <a:p>
            <a:endParaRPr lang="cs-CZ" dirty="0"/>
          </a:p>
          <a:p>
            <a:r>
              <a:rPr lang="cs-CZ" dirty="0"/>
              <a:t>Poláci: 2,1%</a:t>
            </a:r>
          </a:p>
          <a:p>
            <a:endParaRPr lang="cs-CZ" dirty="0"/>
          </a:p>
          <a:p>
            <a:r>
              <a:rPr lang="cs-CZ" dirty="0"/>
              <a:t>Litevci: 1,3%</a:t>
            </a:r>
          </a:p>
        </p:txBody>
      </p:sp>
    </p:spTree>
    <p:extLst>
      <p:ext uri="{BB962C8B-B14F-4D97-AF65-F5344CB8AC3E}">
        <p14:creationId xmlns:p14="http://schemas.microsoft.com/office/powerpoint/2010/main" val="224024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Etnická skladba ve městech</a:t>
            </a:r>
          </a:p>
          <a:p>
            <a:r>
              <a:rPr lang="cs-CZ" b="1" dirty="0"/>
              <a:t>(2022)</a:t>
            </a:r>
          </a:p>
          <a:p>
            <a:endParaRPr lang="cs-CZ" b="1" dirty="0"/>
          </a:p>
          <a:p>
            <a:r>
              <a:rPr lang="la-Latn" i="1" dirty="0"/>
              <a:t>Rīga</a:t>
            </a:r>
            <a:r>
              <a:rPr lang="la-Latn" dirty="0"/>
              <a:t>:</a:t>
            </a:r>
            <a:r>
              <a:rPr lang="cs-CZ" dirty="0"/>
              <a:t> celkem 605 802</a:t>
            </a:r>
          </a:p>
          <a:p>
            <a:r>
              <a:rPr lang="cs-CZ" dirty="0"/>
              <a:t>Lotyši 	46%</a:t>
            </a:r>
          </a:p>
          <a:p>
            <a:r>
              <a:rPr lang="cs-CZ" dirty="0"/>
              <a:t>Rusové	40%</a:t>
            </a:r>
          </a:p>
          <a:p>
            <a:r>
              <a:rPr lang="cs-CZ" dirty="0"/>
              <a:t> </a:t>
            </a:r>
          </a:p>
          <a:p>
            <a:r>
              <a:rPr lang="cs-CZ" i="1" dirty="0" err="1"/>
              <a:t>Daugavpils</a:t>
            </a:r>
            <a:r>
              <a:rPr lang="cs-CZ" dirty="0"/>
              <a:t>: celkem </a:t>
            </a:r>
            <a:r>
              <a:rPr lang="cs-CZ"/>
              <a:t>67 360 </a:t>
            </a:r>
            <a:endParaRPr lang="cs-CZ" dirty="0"/>
          </a:p>
          <a:p>
            <a:r>
              <a:rPr lang="cs-CZ" dirty="0"/>
              <a:t>Lotyši	18%</a:t>
            </a:r>
          </a:p>
          <a:p>
            <a:r>
              <a:rPr lang="cs-CZ" dirty="0"/>
              <a:t>Rusové	51%</a:t>
            </a:r>
          </a:p>
          <a:p>
            <a:r>
              <a:rPr lang="cs-CZ" dirty="0"/>
              <a:t> </a:t>
            </a:r>
          </a:p>
          <a:p>
            <a:r>
              <a:rPr lang="cs-CZ" i="1" dirty="0" err="1"/>
              <a:t>Liepāja</a:t>
            </a:r>
            <a:r>
              <a:rPr lang="cs-CZ" dirty="0"/>
              <a:t>: celkem 68 945 </a:t>
            </a:r>
          </a:p>
          <a:p>
            <a:r>
              <a:rPr lang="cs-CZ" dirty="0"/>
              <a:t>Lotyši	55%</a:t>
            </a:r>
          </a:p>
          <a:p>
            <a:r>
              <a:rPr lang="cs-CZ" dirty="0"/>
              <a:t>Rusové	31%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4098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12" ma:contentTypeDescription="Vytvoří nový dokument" ma:contentTypeScope="" ma:versionID="06741ebd4b56286bebb867bdf4e17dba">
  <xsd:schema xmlns:xsd="http://www.w3.org/2001/XMLSchema" xmlns:xs="http://www.w3.org/2001/XMLSchema" xmlns:p="http://schemas.microsoft.com/office/2006/metadata/properties" xmlns:ns3="4f0289a4-3b82-4623-a95c-1407cf5b8323" xmlns:ns4="21083ac9-bfbf-47e4-af4e-605821655a76" targetNamespace="http://schemas.microsoft.com/office/2006/metadata/properties" ma:root="true" ma:fieldsID="2f4626391da0473bd1d8988729f8872d" ns3:_="" ns4:_="">
    <xsd:import namespace="4f0289a4-3b82-4623-a95c-1407cf5b8323"/>
    <xsd:import namespace="21083ac9-bfbf-47e4-af4e-605821655a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3ac9-bfbf-47e4-af4e-605821655a7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4407CB-C579-4B22-A413-C9F5278C2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289a4-3b82-4623-a95c-1407cf5b8323"/>
    <ds:schemaRef ds:uri="21083ac9-bfbf-47e4-af4e-605821655a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AEEED0-E9C5-4DED-977B-3137847856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3F94D9-7442-415C-8DDD-52CF71C4EFAB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1083ac9-bfbf-47e4-af4e-605821655a76"/>
    <ds:schemaRef ds:uri="4f0289a4-3b82-4623-a95c-1407cf5b832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529</Words>
  <Application>Microsoft Office PowerPoint</Application>
  <PresentationFormat>Širokoúhlá obrazovka</PresentationFormat>
  <Paragraphs>137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46</cp:revision>
  <dcterms:created xsi:type="dcterms:W3CDTF">2016-04-27T05:16:26Z</dcterms:created>
  <dcterms:modified xsi:type="dcterms:W3CDTF">2022-10-17T08:09:44Z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