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65" r:id="rId2"/>
    <p:sldId id="264" r:id="rId3"/>
    <p:sldId id="256" r:id="rId4"/>
    <p:sldId id="257" r:id="rId5"/>
    <p:sldId id="258" r:id="rId6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5" d="100"/>
          <a:sy n="85" d="100"/>
        </p:scale>
        <p:origin x="18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0CD21C-A188-4449-98CB-8B8181A5EB14}" type="datetimeFigureOut">
              <a:rPr lang="cs-CZ" smtClean="0"/>
              <a:t>02.11.2022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EE7A53-7F12-4707-A56B-E2745A7112B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910183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37BDF-CD58-4D92-BA27-FF19ED0D5E41}" type="datetimeFigureOut">
              <a:rPr lang="cs-CZ" smtClean="0"/>
              <a:t>02.11.2022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C6D92-C97C-477A-B4C1-816A85F5F6B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35135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37BDF-CD58-4D92-BA27-FF19ED0D5E41}" type="datetimeFigureOut">
              <a:rPr lang="cs-CZ" smtClean="0"/>
              <a:t>02.11.2022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C6D92-C97C-477A-B4C1-816A85F5F6B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868920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37BDF-CD58-4D92-BA27-FF19ED0D5E41}" type="datetimeFigureOut">
              <a:rPr lang="cs-CZ" smtClean="0"/>
              <a:t>02.11.2022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C6D92-C97C-477A-B4C1-816A85F5F6B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380812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37BDF-CD58-4D92-BA27-FF19ED0D5E41}" type="datetimeFigureOut">
              <a:rPr lang="cs-CZ" smtClean="0"/>
              <a:t>02.11.2022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C6D92-C97C-477A-B4C1-816A85F5F6B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833155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37BDF-CD58-4D92-BA27-FF19ED0D5E41}" type="datetimeFigureOut">
              <a:rPr lang="cs-CZ" smtClean="0"/>
              <a:t>02.11.2022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C6D92-C97C-477A-B4C1-816A85F5F6B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905975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37BDF-CD58-4D92-BA27-FF19ED0D5E41}" type="datetimeFigureOut">
              <a:rPr lang="cs-CZ" smtClean="0"/>
              <a:t>02.11.2022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C6D92-C97C-477A-B4C1-816A85F5F6B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128463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37BDF-CD58-4D92-BA27-FF19ED0D5E41}" type="datetimeFigureOut">
              <a:rPr lang="cs-CZ" smtClean="0"/>
              <a:t>02.11.2022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C6D92-C97C-477A-B4C1-816A85F5F6B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717771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37BDF-CD58-4D92-BA27-FF19ED0D5E41}" type="datetimeFigureOut">
              <a:rPr lang="cs-CZ" smtClean="0"/>
              <a:t>02.11.2022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C6D92-C97C-477A-B4C1-816A85F5F6B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17026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37BDF-CD58-4D92-BA27-FF19ED0D5E41}" type="datetimeFigureOut">
              <a:rPr lang="cs-CZ" smtClean="0"/>
              <a:t>02.11.2022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C6D92-C97C-477A-B4C1-816A85F5F6B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902565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37BDF-CD58-4D92-BA27-FF19ED0D5E41}" type="datetimeFigureOut">
              <a:rPr lang="cs-CZ" smtClean="0"/>
              <a:t>02.11.2022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C6D92-C97C-477A-B4C1-816A85F5F6B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536156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37BDF-CD58-4D92-BA27-FF19ED0D5E41}" type="datetimeFigureOut">
              <a:rPr lang="cs-CZ" smtClean="0"/>
              <a:t>02.11.2022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C6D92-C97C-477A-B4C1-816A85F5F6B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878743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E37BDF-CD58-4D92-BA27-FF19ED0D5E41}" type="datetimeFigureOut">
              <a:rPr lang="cs-CZ" smtClean="0"/>
              <a:t>02.11.2022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9C6D92-C97C-477A-B4C1-816A85F5F6B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307922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0B441787-4B46-4295-916F-B44BD7852BE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2A8CC77E-FC31-4705-80F2-99F53BBE6F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460500"/>
          </a:xfrm>
        </p:spPr>
        <p:txBody>
          <a:bodyPr>
            <a:noAutofit/>
          </a:bodyPr>
          <a:lstStyle/>
          <a:p>
            <a:r>
              <a:rPr lang="cs-CZ" sz="6000" dirty="0"/>
              <a:t>Vzestup finské literatury:</a:t>
            </a:r>
            <a:br>
              <a:rPr lang="cs-CZ" sz="6000" dirty="0"/>
            </a:br>
            <a:r>
              <a:rPr lang="cs-CZ" sz="6000" dirty="0" err="1"/>
              <a:t>Aleksis</a:t>
            </a:r>
            <a:r>
              <a:rPr lang="cs-CZ" sz="6000" dirty="0"/>
              <a:t> Kivi (1834-1872)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C710802-7762-4536-92C8-CE10F4D0DC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506662"/>
            <a:ext cx="10515600" cy="4351338"/>
          </a:xfrm>
        </p:spPr>
        <p:txBody>
          <a:bodyPr/>
          <a:lstStyle/>
          <a:p>
            <a:r>
              <a:rPr lang="cs-CZ" dirty="0" err="1"/>
              <a:t>vl</a:t>
            </a:r>
            <a:r>
              <a:rPr lang="cs-CZ" dirty="0"/>
              <a:t>. jménem Alexis </a:t>
            </a:r>
            <a:r>
              <a:rPr lang="cs-CZ" dirty="0" err="1"/>
              <a:t>Stenvall</a:t>
            </a:r>
            <a:endParaRPr lang="cs-CZ" dirty="0"/>
          </a:p>
          <a:p>
            <a:r>
              <a:rPr lang="cs-CZ" dirty="0"/>
              <a:t>zakladatel moderního finského románu, dramatu a částečně i poezie</a:t>
            </a:r>
          </a:p>
          <a:p>
            <a:r>
              <a:rPr lang="cs-CZ" dirty="0"/>
              <a:t>dvanáct divadelních her (</a:t>
            </a:r>
            <a:r>
              <a:rPr lang="cs-CZ" i="1" dirty="0" err="1"/>
              <a:t>Kullervo</a:t>
            </a:r>
            <a:r>
              <a:rPr lang="cs-CZ" dirty="0"/>
              <a:t> 1859/1864, </a:t>
            </a:r>
            <a:r>
              <a:rPr lang="cs-CZ" i="1" dirty="0"/>
              <a:t>Lea</a:t>
            </a:r>
            <a:r>
              <a:rPr lang="cs-CZ" dirty="0"/>
              <a:t> – premiéra 1869, komedie Ševci z </a:t>
            </a:r>
            <a:r>
              <a:rPr lang="cs-CZ" dirty="0" err="1"/>
              <a:t>Nummi</a:t>
            </a:r>
            <a:r>
              <a:rPr lang="cs-CZ" dirty="0"/>
              <a:t> (</a:t>
            </a:r>
            <a:r>
              <a:rPr lang="cs-CZ" i="1" dirty="0" err="1"/>
              <a:t>Nummisuutarit</a:t>
            </a:r>
            <a:r>
              <a:rPr lang="cs-CZ" i="1" dirty="0"/>
              <a:t>, </a:t>
            </a:r>
            <a:r>
              <a:rPr lang="cs-CZ" dirty="0"/>
              <a:t>1864))</a:t>
            </a:r>
          </a:p>
          <a:p>
            <a:r>
              <a:rPr lang="cs-CZ" dirty="0"/>
              <a:t>SEDM BRATŘÍ (</a:t>
            </a:r>
            <a:r>
              <a:rPr lang="cs-CZ" i="1" dirty="0" err="1"/>
              <a:t>Seitsemän</a:t>
            </a:r>
            <a:r>
              <a:rPr lang="cs-CZ" i="1" dirty="0"/>
              <a:t> </a:t>
            </a:r>
            <a:r>
              <a:rPr lang="cs-CZ" i="1" dirty="0" err="1"/>
              <a:t>veljestä</a:t>
            </a:r>
            <a:r>
              <a:rPr lang="cs-CZ" dirty="0"/>
              <a:t>, knižně 1870)</a:t>
            </a:r>
          </a:p>
          <a:p>
            <a:pPr lvl="1"/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868545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58AA3A6E-B905-4153-B643-F8F0C663EEF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3BC9D367-2A4C-4901-BFD1-0498371590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just"/>
            <a:r>
              <a:rPr lang="cs-CZ" sz="6000" b="1" dirty="0"/>
              <a:t>„Moderní průlom“ ve Skandinávii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672D997-2972-450B-B010-989F727D53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doba realismu a naturalismu</a:t>
            </a:r>
          </a:p>
          <a:p>
            <a:r>
              <a:rPr lang="cs-CZ" dirty="0"/>
              <a:t>Georg </a:t>
            </a:r>
            <a:r>
              <a:rPr lang="cs-CZ" dirty="0" err="1"/>
              <a:t>Brandes</a:t>
            </a:r>
            <a:r>
              <a:rPr lang="cs-CZ" dirty="0"/>
              <a:t> (1842-1927) – Dán, literární kritik a esejista, 1871 – přednášky na Kodaňské univerzitě o soudobé evropské literatuře:</a:t>
            </a:r>
          </a:p>
          <a:p>
            <a:pPr marL="0" indent="0">
              <a:buNone/>
            </a:pPr>
            <a:endParaRPr lang="cs-CZ" dirty="0"/>
          </a:p>
          <a:p>
            <a:pPr marL="0" indent="0" algn="ctr">
              <a:buNone/>
            </a:pPr>
            <a:r>
              <a:rPr lang="cs-CZ" sz="4000" dirty="0"/>
              <a:t>„Literatura má předkládat problémy k diskuzi.“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vliv mj. na Henrika Ibsena a Augusta </a:t>
            </a:r>
            <a:r>
              <a:rPr lang="cs-CZ" dirty="0" err="1"/>
              <a:t>Strindberga</a:t>
            </a:r>
            <a:r>
              <a:rPr lang="cs-CZ" dirty="0"/>
              <a:t> (</a:t>
            </a:r>
            <a:r>
              <a:rPr lang="cs-CZ" i="1" dirty="0"/>
              <a:t>Červený pokoj</a:t>
            </a:r>
            <a:r>
              <a:rPr lang="cs-CZ" dirty="0"/>
              <a:t>, 1879)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464837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838200" y="1690688"/>
            <a:ext cx="10515600" cy="47493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dirty="0">
                <a:solidFill>
                  <a:schemeClr val="tx1">
                    <a:lumMod val="95000"/>
                    <a:lumOff val="5000"/>
                  </a:schemeClr>
                </a:solidFill>
                <a:latin typeface="Century" panose="02040604050505020304" pitchFamily="18" charset="0"/>
              </a:rPr>
              <a:t>programově od 80. let 19. století</a:t>
            </a:r>
          </a:p>
          <a:p>
            <a:pPr lvl="1" algn="just"/>
            <a:r>
              <a:rPr lang="cs-CZ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Century" panose="02040604050505020304" pitchFamily="18" charset="0"/>
              </a:rPr>
              <a:t>mladofinové kolem </a:t>
            </a:r>
            <a:r>
              <a:rPr lang="cs-CZ" sz="2400" i="1" dirty="0">
                <a:solidFill>
                  <a:schemeClr val="tx1">
                    <a:lumMod val="95000"/>
                    <a:lumOff val="5000"/>
                  </a:schemeClr>
                </a:solidFill>
                <a:latin typeface="Century" panose="02040604050505020304" pitchFamily="18" charset="0"/>
              </a:rPr>
              <a:t>Päivälehti</a:t>
            </a:r>
            <a:r>
              <a:rPr lang="cs-CZ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Century" panose="02040604050505020304" pitchFamily="18" charset="0"/>
              </a:rPr>
              <a:t> (dnes </a:t>
            </a:r>
            <a:r>
              <a:rPr lang="cs-CZ" sz="2400" i="1" dirty="0">
                <a:solidFill>
                  <a:schemeClr val="tx1">
                    <a:lumMod val="95000"/>
                    <a:lumOff val="5000"/>
                  </a:schemeClr>
                </a:solidFill>
                <a:latin typeface="Century" panose="02040604050505020304" pitchFamily="18" charset="0"/>
              </a:rPr>
              <a:t>Helsingin</a:t>
            </a:r>
            <a:r>
              <a:rPr lang="cs-CZ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Century" panose="02040604050505020304" pitchFamily="18" charset="0"/>
              </a:rPr>
              <a:t> </a:t>
            </a:r>
            <a:r>
              <a:rPr lang="cs-CZ" sz="2400" i="1" dirty="0">
                <a:solidFill>
                  <a:schemeClr val="tx1">
                    <a:lumMod val="95000"/>
                    <a:lumOff val="5000"/>
                  </a:schemeClr>
                </a:solidFill>
                <a:latin typeface="Century" panose="02040604050505020304" pitchFamily="18" charset="0"/>
              </a:rPr>
              <a:t>Sanomat</a:t>
            </a:r>
            <a:r>
              <a:rPr lang="cs-CZ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Century" panose="02040604050505020304" pitchFamily="18" charset="0"/>
              </a:rPr>
              <a:t>)</a:t>
            </a:r>
          </a:p>
          <a:p>
            <a:pPr lvl="1" algn="just"/>
            <a:r>
              <a:rPr lang="cs-CZ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Century" panose="02040604050505020304" pitchFamily="18" charset="0"/>
              </a:rPr>
              <a:t>X</a:t>
            </a:r>
          </a:p>
          <a:p>
            <a:pPr lvl="1" algn="just"/>
            <a:r>
              <a:rPr lang="cs-CZ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Century" panose="02040604050505020304" pitchFamily="18" charset="0"/>
              </a:rPr>
              <a:t>starofinové/ kolem </a:t>
            </a:r>
            <a:r>
              <a:rPr lang="cs-CZ" sz="2400" i="1" dirty="0">
                <a:solidFill>
                  <a:schemeClr val="tx1">
                    <a:lumMod val="95000"/>
                    <a:lumOff val="5000"/>
                  </a:schemeClr>
                </a:solidFill>
                <a:latin typeface="Century" panose="02040604050505020304" pitchFamily="18" charset="0"/>
              </a:rPr>
              <a:t>Uusi Suometar/Uusi Suomi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dirty="0">
                <a:solidFill>
                  <a:schemeClr val="tx1">
                    <a:lumMod val="95000"/>
                    <a:lumOff val="5000"/>
                  </a:schemeClr>
                </a:solidFill>
                <a:latin typeface="Century" panose="02040604050505020304" pitchFamily="18" charset="0"/>
              </a:rPr>
              <a:t>kansankuvaus x vlivy ze zahraničí (Ibsen, Bjørnson, Lev Tolstoj)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dirty="0">
                <a:solidFill>
                  <a:schemeClr val="tx1">
                    <a:lumMod val="95000"/>
                    <a:lumOff val="5000"/>
                  </a:schemeClr>
                </a:solidFill>
                <a:latin typeface="Century" panose="02040604050505020304" pitchFamily="18" charset="0"/>
              </a:rPr>
              <a:t>literární salóny – dva v Kuopiu:</a:t>
            </a:r>
          </a:p>
          <a:p>
            <a:pPr lvl="1" algn="just"/>
            <a:r>
              <a:rPr lang="cs-CZ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Century" panose="02040604050505020304" pitchFamily="18" charset="0"/>
              </a:rPr>
              <a:t>„Škola Järnefeltových“</a:t>
            </a:r>
          </a:p>
          <a:p>
            <a:pPr lvl="1" algn="just"/>
            <a:r>
              <a:rPr lang="cs-CZ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Century" panose="02040604050505020304" pitchFamily="18" charset="0"/>
              </a:rPr>
              <a:t>Salón Minny Canth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dirty="0">
                <a:solidFill>
                  <a:schemeClr val="tx1">
                    <a:lumMod val="95000"/>
                    <a:lumOff val="5000"/>
                  </a:schemeClr>
                </a:solidFill>
                <a:latin typeface="Century" panose="02040604050505020304" pitchFamily="18" charset="0"/>
              </a:rPr>
              <a:t>Minna Canth (1844-1897)</a:t>
            </a:r>
          </a:p>
          <a:p>
            <a:pPr lvl="1" algn="just"/>
            <a:r>
              <a:rPr lang="cs-CZ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Century" panose="02040604050505020304" pitchFamily="18" charset="0"/>
              </a:rPr>
              <a:t>Dělníkova žena (</a:t>
            </a:r>
            <a:r>
              <a:rPr lang="cs-CZ" sz="2400" i="1" dirty="0">
                <a:solidFill>
                  <a:schemeClr val="tx1">
                    <a:lumMod val="95000"/>
                    <a:lumOff val="5000"/>
                  </a:schemeClr>
                </a:solidFill>
                <a:latin typeface="Century" panose="02040604050505020304" pitchFamily="18" charset="0"/>
              </a:rPr>
              <a:t>Työmiehen vaimo</a:t>
            </a:r>
            <a:r>
              <a:rPr lang="cs-CZ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Century" panose="02040604050505020304" pitchFamily="18" charset="0"/>
              </a:rPr>
              <a:t>, 1885), Děti smůly (</a:t>
            </a:r>
            <a:r>
              <a:rPr lang="cs-CZ" sz="2400" i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Century" panose="02040604050505020304" pitchFamily="18" charset="0"/>
              </a:rPr>
              <a:t>Kovan</a:t>
            </a:r>
            <a:r>
              <a:rPr lang="cs-CZ" sz="2400" i="1" dirty="0">
                <a:solidFill>
                  <a:schemeClr val="tx1">
                    <a:lumMod val="95000"/>
                    <a:lumOff val="5000"/>
                  </a:schemeClr>
                </a:solidFill>
                <a:latin typeface="Century" panose="02040604050505020304" pitchFamily="18" charset="0"/>
              </a:rPr>
              <a:t> </a:t>
            </a:r>
            <a:r>
              <a:rPr lang="cs-CZ" sz="2400" i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Century" panose="02040604050505020304" pitchFamily="18" charset="0"/>
              </a:rPr>
              <a:t>onnen</a:t>
            </a:r>
            <a:r>
              <a:rPr lang="cs-CZ" sz="2400" i="1" dirty="0">
                <a:solidFill>
                  <a:schemeClr val="tx1">
                    <a:lumMod val="95000"/>
                    <a:lumOff val="5000"/>
                  </a:schemeClr>
                </a:solidFill>
                <a:latin typeface="Century" panose="02040604050505020304" pitchFamily="18" charset="0"/>
              </a:rPr>
              <a:t> lapsia</a:t>
            </a:r>
            <a:r>
              <a:rPr lang="cs-CZ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Century" panose="02040604050505020304" pitchFamily="18" charset="0"/>
              </a:rPr>
              <a:t>, 1888), Pastorova rodina (</a:t>
            </a:r>
            <a:r>
              <a:rPr lang="cs-CZ" sz="2400" i="1" dirty="0">
                <a:solidFill>
                  <a:schemeClr val="tx1">
                    <a:lumMod val="95000"/>
                    <a:lumOff val="5000"/>
                  </a:schemeClr>
                </a:solidFill>
                <a:latin typeface="Century" panose="02040604050505020304" pitchFamily="18" charset="0"/>
              </a:rPr>
              <a:t>Papin perhe</a:t>
            </a:r>
            <a:r>
              <a:rPr lang="cs-CZ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Century" panose="02040604050505020304" pitchFamily="18" charset="0"/>
              </a:rPr>
              <a:t>, 1891)</a:t>
            </a:r>
            <a:endParaRPr lang="cs-CZ" sz="24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838200" y="391886"/>
            <a:ext cx="105156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6000" cap="small" dirty="0">
                <a:solidFill>
                  <a:schemeClr val="tx1">
                    <a:lumMod val="95000"/>
                    <a:lumOff val="5000"/>
                  </a:schemeClr>
                </a:solidFill>
                <a:latin typeface="Century" panose="02040604050505020304" pitchFamily="18" charset="0"/>
              </a:rPr>
              <a:t>Realismus ve Finsku</a:t>
            </a:r>
            <a:endParaRPr lang="cs-CZ" sz="6000" cap="small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8" name="Obrázek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63441" y="0"/>
            <a:ext cx="5444373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26768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0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0486" y="408668"/>
            <a:ext cx="10515600" cy="1325563"/>
          </a:xfrm>
        </p:spPr>
        <p:txBody>
          <a:bodyPr>
            <a:normAutofit/>
          </a:bodyPr>
          <a:lstStyle/>
          <a:p>
            <a:r>
              <a:rPr lang="cs-CZ" sz="6000" cap="small" dirty="0">
                <a:latin typeface="Century" panose="02040604050505020304" pitchFamily="18" charset="0"/>
              </a:rPr>
              <a:t>Juhani Aho </a:t>
            </a:r>
            <a:r>
              <a:rPr lang="cs-CZ" sz="4800" dirty="0">
                <a:latin typeface="Century" panose="02040604050505020304" pitchFamily="18" charset="0"/>
              </a:rPr>
              <a:t>(1862-1921)</a:t>
            </a:r>
          </a:p>
        </p:txBody>
      </p:sp>
      <p:pic>
        <p:nvPicPr>
          <p:cNvPr id="5" name="Zástupný symbol pro obsah 4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70100" y="1487252"/>
            <a:ext cx="3130262" cy="3843962"/>
          </a:xfrm>
        </p:spPr>
      </p:pic>
      <p:sp>
        <p:nvSpPr>
          <p:cNvPr id="6" name="Nadpis 1"/>
          <p:cNvSpPr txBox="1">
            <a:spLocks/>
          </p:cNvSpPr>
          <p:nvPr/>
        </p:nvSpPr>
        <p:spPr>
          <a:xfrm>
            <a:off x="838200" y="1487252"/>
            <a:ext cx="6993700" cy="507320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571500" indent="-571500">
              <a:buFont typeface="Arial" panose="020B0604020202020204" pitchFamily="34" charset="0"/>
              <a:buChar char="•"/>
            </a:pPr>
            <a:r>
              <a:rPr lang="cs-CZ" sz="3600" dirty="0"/>
              <a:t>„první profesionální finský spisovatel“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cs-CZ" sz="3600" dirty="0"/>
              <a:t>realismus, novoromantismus, novorealismus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cs-CZ" sz="3600" dirty="0"/>
              <a:t>Železnice (</a:t>
            </a:r>
            <a:r>
              <a:rPr lang="cs-CZ" sz="3600" i="1" dirty="0"/>
              <a:t>Rautatie</a:t>
            </a:r>
            <a:r>
              <a:rPr lang="cs-CZ" sz="3600" dirty="0"/>
              <a:t>, 1884)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cs-CZ" sz="3600" dirty="0"/>
              <a:t>Pastorova dcera (</a:t>
            </a:r>
            <a:r>
              <a:rPr lang="cs-CZ" sz="3600" i="1" dirty="0"/>
              <a:t>Papin tytär</a:t>
            </a:r>
            <a:r>
              <a:rPr lang="cs-CZ" sz="3600" dirty="0"/>
              <a:t>, 1885) – Elli x pietismus (hnutí probuzených, </a:t>
            </a:r>
            <a:r>
              <a:rPr lang="cs-CZ" sz="3600" i="1" dirty="0"/>
              <a:t>herätysliike</a:t>
            </a:r>
            <a:r>
              <a:rPr lang="cs-CZ" sz="3600" dirty="0"/>
              <a:t>)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cs-CZ" sz="3600" dirty="0"/>
              <a:t>Do Helsinek (</a:t>
            </a:r>
            <a:r>
              <a:rPr lang="cs-CZ" sz="3600" i="1" dirty="0"/>
              <a:t>Helsinkiin</a:t>
            </a:r>
            <a:r>
              <a:rPr lang="cs-CZ" sz="3600" dirty="0"/>
              <a:t>, 1889)</a:t>
            </a:r>
          </a:p>
        </p:txBody>
      </p:sp>
    </p:spTree>
    <p:extLst>
      <p:ext uri="{BB962C8B-B14F-4D97-AF65-F5344CB8AC3E}">
        <p14:creationId xmlns:p14="http://schemas.microsoft.com/office/powerpoint/2010/main" val="31776788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1" uiExpand="1" build="allAtOnce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5400" cap="small" dirty="0">
                <a:latin typeface="Century" panose="02040604050505020304" pitchFamily="18" charset="0"/>
              </a:rPr>
              <a:t>Literatura přelomu století ve Skandinávii</a:t>
            </a:r>
            <a:r>
              <a:rPr lang="cs-CZ" dirty="0"/>
              <a:t>	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err="1"/>
              <a:t>Knut</a:t>
            </a:r>
            <a:r>
              <a:rPr lang="cs-CZ" dirty="0"/>
              <a:t> Hamsun (1859-1952)</a:t>
            </a:r>
          </a:p>
          <a:p>
            <a:pPr lvl="1"/>
            <a:r>
              <a:rPr lang="cs-CZ" dirty="0"/>
              <a:t>Předchůdce modernismu, nositel Nobelovy ceny 1920</a:t>
            </a:r>
          </a:p>
          <a:p>
            <a:pPr lvl="1"/>
            <a:r>
              <a:rPr lang="cs-CZ" i="1" dirty="0"/>
              <a:t>Hlad</a:t>
            </a:r>
            <a:r>
              <a:rPr lang="cs-CZ" dirty="0"/>
              <a:t> (1890) – člověk jako individualita, člověk x velkoměsto, město jako obraz lidské psýchy</a:t>
            </a:r>
          </a:p>
          <a:p>
            <a:pPr lvl="1"/>
            <a:r>
              <a:rPr lang="cs-CZ" i="1" dirty="0"/>
              <a:t>Matka země</a:t>
            </a:r>
            <a:r>
              <a:rPr lang="cs-CZ" dirty="0"/>
              <a:t> (1917) – tendenčně zabarvená oslava primitivního soužití člověka a nezkažené přírody</a:t>
            </a:r>
          </a:p>
          <a:p>
            <a:r>
              <a:rPr lang="cs-CZ" dirty="0"/>
              <a:t>„pozapomenutí nobelisté“: Selma Lagerlöfová (Šv., 1909), Verner von Heidenstam (Šv., 1916), Karl Gjellerup + Henrik Pontoppidan (Dán., 1917), Sigrid Undsetová (Nor., 1928), Erik Axel Karlfeldt (Šv., 1931) </a:t>
            </a:r>
          </a:p>
          <a:p>
            <a:endParaRPr lang="cs-CZ" dirty="0"/>
          </a:p>
          <a:p>
            <a:r>
              <a:rPr lang="cs-CZ" dirty="0"/>
              <a:t>Selma Lagerlöfová (1858-1940)</a:t>
            </a:r>
          </a:p>
          <a:p>
            <a:pPr lvl="1"/>
            <a:r>
              <a:rPr lang="cs-CZ" i="1" dirty="0"/>
              <a:t>Gösta Berling </a:t>
            </a:r>
            <a:r>
              <a:rPr lang="cs-CZ" dirty="0"/>
              <a:t>(1891)</a:t>
            </a:r>
          </a:p>
          <a:p>
            <a:pPr lvl="1"/>
            <a:r>
              <a:rPr lang="cs-CZ" i="1" dirty="0"/>
              <a:t>Podivuhodná cesta Nilse Holgerssona Švédskem </a:t>
            </a:r>
            <a:r>
              <a:rPr lang="cs-CZ" dirty="0"/>
              <a:t>(1906-1907)</a:t>
            </a:r>
          </a:p>
          <a:p>
            <a:pPr lvl="1"/>
            <a:r>
              <a:rPr lang="cs-CZ" i="1" dirty="0"/>
              <a:t>Vozka smrti </a:t>
            </a:r>
            <a:r>
              <a:rPr lang="cs-CZ" dirty="0"/>
              <a:t>(1912) – Victor Sjöström (pro Svensk filmindustri, 1921)</a:t>
            </a:r>
          </a:p>
          <a:p>
            <a:pPr lvl="2"/>
            <a:r>
              <a:rPr lang="cs-CZ" dirty="0"/>
              <a:t>https://www.youtube.com/watch?v=_if61qAZ044</a:t>
            </a: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86628" y="0"/>
            <a:ext cx="4818743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9145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8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327</TotalTime>
  <Words>385</Words>
  <Application>Microsoft Office PowerPoint</Application>
  <PresentationFormat>Širokoúhlá obrazovka</PresentationFormat>
  <Paragraphs>41</Paragraphs>
  <Slides>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Century</vt:lpstr>
      <vt:lpstr>Motiv Office</vt:lpstr>
      <vt:lpstr>Vzestup finské literatury: Aleksis Kivi (1834-1872)</vt:lpstr>
      <vt:lpstr>„Moderní průlom“ ve Skandinávii</vt:lpstr>
      <vt:lpstr>Prezentace aplikace PowerPoint</vt:lpstr>
      <vt:lpstr>Juhani Aho (1862-1921)</vt:lpstr>
      <vt:lpstr>Literatura přelomu století ve Skandinávii </vt:lpstr>
    </vt:vector>
  </TitlesOfParts>
  <Company>Masarykova univerzita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Jan-Marek Šík</dc:creator>
  <cp:lastModifiedBy>Jan-Marek</cp:lastModifiedBy>
  <cp:revision>64</cp:revision>
  <dcterms:created xsi:type="dcterms:W3CDTF">2018-11-01T07:56:16Z</dcterms:created>
  <dcterms:modified xsi:type="dcterms:W3CDTF">2022-11-02T14:07:52Z</dcterms:modified>
</cp:coreProperties>
</file>