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7" r:id="rId16"/>
    <p:sldId id="269" r:id="rId17"/>
    <p:sldId id="278" r:id="rId18"/>
    <p:sldId id="271" r:id="rId19"/>
    <p:sldId id="272" r:id="rId20"/>
    <p:sldId id="273" r:id="rId21"/>
    <p:sldId id="274" r:id="rId22"/>
    <p:sldId id="275" r:id="rId23"/>
    <p:sldId id="279" r:id="rId24"/>
    <p:sldId id="284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90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2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58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7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5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4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5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0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4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4AB-C9AB-48FF-B6A5-6DF095910A6F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3AAA-A070-472B-826B-16B9EF1EE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7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0049" y="1365477"/>
            <a:ext cx="9144000" cy="931905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latin typeface="Century" panose="02040604050505020304" pitchFamily="18" charset="0"/>
              </a:rPr>
              <a:t>Nejstarší skandinávská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1661" y="2214563"/>
            <a:ext cx="9144000" cy="379435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cs-CZ" sz="3200" b="1" dirty="0">
                <a:latin typeface="Century" panose="02040604050505020304" pitchFamily="18" charset="0"/>
              </a:rPr>
              <a:t>Kdo?</a:t>
            </a:r>
          </a:p>
          <a:p>
            <a:pPr marL="342900" indent="-342900" algn="l">
              <a:buFontTx/>
              <a:buChar char="-"/>
            </a:pPr>
            <a:r>
              <a:rPr lang="cs-CZ" sz="3200" b="1" dirty="0">
                <a:latin typeface="Century" panose="02040604050505020304" pitchFamily="18" charset="0"/>
              </a:rPr>
              <a:t>Kdy?</a:t>
            </a:r>
          </a:p>
          <a:p>
            <a:pPr marL="800100" lvl="1" indent="-342900" algn="l">
              <a:buFontTx/>
              <a:buChar char="-"/>
            </a:pPr>
            <a:r>
              <a:rPr lang="cs-CZ" sz="3200" b="1" dirty="0">
                <a:latin typeface="Century" panose="02040604050505020304" pitchFamily="18" charset="0"/>
              </a:rPr>
              <a:t>doba vikinská (800-1050) – rozpad Kalmarské unie (1523)</a:t>
            </a:r>
          </a:p>
          <a:p>
            <a:pPr marL="342900" indent="-342900" algn="l">
              <a:buFontTx/>
              <a:buChar char="-"/>
            </a:pPr>
            <a:r>
              <a:rPr lang="cs-CZ" sz="3200" b="1" dirty="0">
                <a:latin typeface="Century" panose="02040604050505020304" pitchFamily="18" charset="0"/>
              </a:rPr>
              <a:t>Co?</a:t>
            </a:r>
          </a:p>
          <a:p>
            <a:pPr lvl="1" algn="l"/>
            <a:r>
              <a:rPr lang="cs-CZ" sz="3200" b="1" dirty="0">
                <a:latin typeface="Century" panose="02040604050505020304" pitchFamily="18" charset="0"/>
              </a:rPr>
              <a:t>1) staroseverská literatura</a:t>
            </a:r>
          </a:p>
          <a:p>
            <a:pPr lvl="1" algn="l"/>
            <a:r>
              <a:rPr lang="cs-CZ" sz="3200" b="1" dirty="0">
                <a:latin typeface="Century" panose="02040604050505020304" pitchFamily="18" charset="0"/>
              </a:rPr>
              <a:t>2) středověká literatura</a:t>
            </a:r>
          </a:p>
          <a:p>
            <a:pPr marL="342900" indent="-342900" algn="l">
              <a:buFontTx/>
              <a:buChar char="-"/>
            </a:pPr>
            <a:r>
              <a:rPr lang="cs-CZ" sz="3200" b="1" dirty="0">
                <a:latin typeface="Century" panose="02040604050505020304" pitchFamily="18" charset="0"/>
              </a:rPr>
              <a:t>Kde?</a:t>
            </a:r>
          </a:p>
          <a:p>
            <a:pPr algn="l"/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0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36" y="311830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 b="1" cap="small" dirty="0">
                <a:latin typeface="Century" panose="02040604050505020304" pitchFamily="18" charset="0"/>
              </a:rPr>
              <a:t>Eddická poezie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8200" y="3158884"/>
            <a:ext cx="10515600" cy="1090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4098" name="Picture 2" descr="VÃ½sledek obrÃ¡zku pro Edda knih Ar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2" y="1425478"/>
            <a:ext cx="3438964" cy="49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Edda knih Ar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817" y="873182"/>
            <a:ext cx="3880641" cy="55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15962" y="1467073"/>
            <a:ext cx="3057197" cy="152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/>
              <a:t>vs.</a:t>
            </a:r>
          </a:p>
          <a:p>
            <a:pPr marL="0" indent="0" algn="ctr">
              <a:buNone/>
            </a:pPr>
            <a:endParaRPr lang="cs-CZ" sz="9600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277164" y="3682495"/>
            <a:ext cx="3057197" cy="152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9600" dirty="0"/>
              <a:t>?!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56016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800" cap="small" dirty="0">
                <a:latin typeface="Century" panose="02040604050505020304" pitchFamily="18" charset="0"/>
              </a:rPr>
              <a:t>Eddy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Brynjólfur Sveinsson </a:t>
            </a:r>
            <a:r>
              <a:rPr lang="cs-CZ" dirty="0"/>
              <a:t>(1605-1675)</a:t>
            </a:r>
          </a:p>
          <a:p>
            <a:pPr lvl="1"/>
            <a:r>
              <a:rPr lang="cs-CZ" dirty="0"/>
              <a:t>1643: objev „Saemundovy Eddy“ --- Codex Regius</a:t>
            </a:r>
          </a:p>
          <a:p>
            <a:endParaRPr lang="cs-CZ" dirty="0"/>
          </a:p>
          <a:p>
            <a:r>
              <a:rPr lang="cs-CZ" dirty="0"/>
              <a:t>Saemundova Edda = Starší Edda = Písňová Edda</a:t>
            </a:r>
          </a:p>
          <a:p>
            <a:pPr marL="0" indent="0">
              <a:buNone/>
            </a:pPr>
            <a:r>
              <a:rPr lang="cs-CZ" dirty="0"/>
              <a:t>vs.</a:t>
            </a:r>
          </a:p>
          <a:p>
            <a:r>
              <a:rPr lang="cs-CZ" dirty="0"/>
              <a:t>Snorriho Edda = Mladší Edda = Prozaická Edda</a:t>
            </a:r>
          </a:p>
          <a:p>
            <a:endParaRPr lang="cs-CZ" dirty="0"/>
          </a:p>
          <a:p>
            <a:r>
              <a:rPr lang="cs-CZ" sz="4000" b="1" dirty="0"/>
              <a:t>Snorri Sturluson </a:t>
            </a:r>
            <a:r>
              <a:rPr lang="cs-CZ" dirty="0"/>
              <a:t>(1179-1241)</a:t>
            </a:r>
          </a:p>
        </p:txBody>
      </p:sp>
      <p:pic>
        <p:nvPicPr>
          <p:cNvPr id="5124" name="Picture 4" descr="VÃ½sledek obrÃ¡zku pro BrynjÃ³lfur Svein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74" y="147497"/>
            <a:ext cx="2857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snorri sturlu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74" y="3730572"/>
            <a:ext cx="3126626" cy="286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0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>
                <a:latin typeface="Century" panose="02040604050505020304" pitchFamily="18" charset="0"/>
              </a:rPr>
              <a:t>Codex regius</a:t>
            </a:r>
          </a:p>
        </p:txBody>
      </p:sp>
      <p:pic>
        <p:nvPicPr>
          <p:cNvPr id="9218" name="Picture 2" descr="VÃ½sledek obrÃ¡zku pro Codex regi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9" y="1801047"/>
            <a:ext cx="5812221" cy="45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Ã½sledek obrÃ¡zku pro Codex reg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10" y="1454206"/>
            <a:ext cx="6466490" cy="31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5997465" y="4981106"/>
            <a:ext cx="592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000" b="1" dirty="0">
                <a:latin typeface="Century" panose="02040604050505020304" pitchFamily="18" charset="0"/>
              </a:rPr>
              <a:t>Vǫluspá </a:t>
            </a:r>
            <a:r>
              <a:rPr lang="cs-CZ" sz="3900" b="1" dirty="0">
                <a:latin typeface="Century" panose="02040604050505020304" pitchFamily="18" charset="0"/>
              </a:rPr>
              <a:t>(Vědmina píseň)</a:t>
            </a:r>
          </a:p>
          <a:p>
            <a:pPr algn="r"/>
            <a:endParaRPr lang="cs-CZ" sz="3900" b="1" dirty="0">
              <a:latin typeface="Century" panose="02040604050505020304" pitchFamily="18" charset="0"/>
            </a:endParaRPr>
          </a:p>
          <a:p>
            <a:pPr algn="r"/>
            <a:r>
              <a:rPr lang="cs-CZ" dirty="0"/>
              <a:t>Hljóðs bið ek allar…</a:t>
            </a:r>
            <a:endParaRPr lang="cs-CZ" sz="39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08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cap="small" dirty="0">
                <a:latin typeface="Century" panose="02040604050505020304" pitchFamily="18" charset="0"/>
              </a:rPr>
              <a:t>Eddický verš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4000" dirty="0"/>
              <a:t>tónický – každý verš obsahoval dva přízvuky</a:t>
            </a:r>
          </a:p>
          <a:p>
            <a:r>
              <a:rPr lang="cs-CZ" sz="4000" dirty="0"/>
              <a:t>bez koncového rýmu</a:t>
            </a:r>
          </a:p>
          <a:p>
            <a:r>
              <a:rPr lang="cs-CZ" sz="4000" dirty="0"/>
              <a:t>aliterace (náslovný rým)</a:t>
            </a:r>
          </a:p>
          <a:p>
            <a:r>
              <a:rPr lang="cs-CZ" sz="4000" dirty="0"/>
              <a:t>dvě základní metra v mytologických i hrdinských písních:</a:t>
            </a:r>
          </a:p>
          <a:p>
            <a:pPr marL="0" indent="0">
              <a:buNone/>
            </a:pPr>
            <a:endParaRPr lang="cs-CZ" sz="4000" dirty="0"/>
          </a:p>
          <a:p>
            <a:pPr marL="914400" lvl="1" indent="-457200">
              <a:buAutoNum type="arabicParenR"/>
            </a:pPr>
            <a:r>
              <a:rPr lang="cs-CZ" sz="4000" b="1" dirty="0"/>
              <a:t>fornyrðislag</a:t>
            </a:r>
          </a:p>
          <a:p>
            <a:pPr marL="914400" lvl="1" indent="-457200">
              <a:buAutoNum type="arabicParenR"/>
            </a:pPr>
            <a:r>
              <a:rPr lang="cs-CZ" sz="4000" b="1" dirty="0"/>
              <a:t>ljóðaháttr </a:t>
            </a:r>
          </a:p>
          <a:p>
            <a:pPr marL="914400" lvl="1" indent="-457200">
              <a:buAutoNum type="arabicParenR"/>
            </a:pPr>
            <a:endParaRPr lang="cs-CZ" b="1" dirty="0"/>
          </a:p>
          <a:p>
            <a:pPr marL="457200" lvl="1" indent="0">
              <a:buNone/>
            </a:pPr>
            <a:r>
              <a:rPr lang="cs-CZ" b="1" dirty="0"/>
              <a:t>	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62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5" y="423750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4959" cy="1460500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Fornyrðislag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4250"/>
            <a:ext cx="5152697" cy="425986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Ár var alda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þats ekki var,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vara sandr ne s</a:t>
            </a:r>
            <a:r>
              <a:rPr lang="pl-PL" sz="3600" b="1" dirty="0">
                <a:latin typeface="Century" panose="02040604050505020304" pitchFamily="18" charset="0"/>
              </a:rPr>
              <a:t>ær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ne svalar unnir,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ior</a:t>
            </a:r>
            <a:r>
              <a:rPr lang="cs-CZ" sz="3600" b="1" dirty="0">
                <a:latin typeface="Century" panose="02040604050505020304" pitchFamily="18" charset="0"/>
              </a:rPr>
              <a:t>ð fannsk </a:t>
            </a:r>
            <a:r>
              <a:rPr lang="pl-PL" sz="3600" b="1" dirty="0">
                <a:latin typeface="Century" panose="02040604050505020304" pitchFamily="18" charset="0"/>
              </a:rPr>
              <a:t>æva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né upphiminn,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gap var Ginnunga,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en gras hvergi.</a:t>
            </a:r>
            <a:endParaRPr lang="cs-CZ" sz="3600" b="1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462" y="1836135"/>
            <a:ext cx="5152697" cy="425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V úsvitu věků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Ymi vládl,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nebylo moře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mohutných vln,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nebyla země,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nahoře nebe,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pustá, bez trávy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zela propast.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23842" y="6144115"/>
            <a:ext cx="5000297" cy="32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Vědmina píseň, strofa 3</a:t>
            </a:r>
          </a:p>
        </p:txBody>
      </p:sp>
    </p:spTree>
    <p:extLst>
      <p:ext uri="{BB962C8B-B14F-4D97-AF65-F5344CB8AC3E}">
        <p14:creationId xmlns:p14="http://schemas.microsoft.com/office/powerpoint/2010/main" val="15593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85" y="423750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4959" cy="1460500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Fornyrðislag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4250"/>
            <a:ext cx="5152697" cy="425986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Á</a:t>
            </a:r>
            <a:r>
              <a:rPr lang="cs-CZ" sz="3600" b="1" dirty="0">
                <a:latin typeface="Century" panose="02040604050505020304" pitchFamily="18" charset="0"/>
              </a:rPr>
              <a:t>r var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lda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þats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kki var,</a:t>
            </a:r>
          </a:p>
          <a:p>
            <a:pPr marL="457200" lvl="1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	vara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cs-CZ" sz="3600" b="1" dirty="0">
                <a:latin typeface="Century" panose="02040604050505020304" pitchFamily="18" charset="0"/>
              </a:rPr>
              <a:t>andr ne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pl-PL" sz="3600" b="1" dirty="0">
                <a:latin typeface="Century" panose="02040604050505020304" pitchFamily="18" charset="0"/>
              </a:rPr>
              <a:t>ær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ne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s</a:t>
            </a:r>
            <a:r>
              <a:rPr lang="pl-PL" sz="3600" b="1" dirty="0">
                <a:latin typeface="Century" panose="02040604050505020304" pitchFamily="18" charset="0"/>
              </a:rPr>
              <a:t>valar unnir,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i</a:t>
            </a:r>
            <a:r>
              <a:rPr lang="pl-PL" sz="3600" b="1" dirty="0">
                <a:latin typeface="Century" panose="02040604050505020304" pitchFamily="18" charset="0"/>
              </a:rPr>
              <a:t>or</a:t>
            </a:r>
            <a:r>
              <a:rPr lang="cs-CZ" sz="3600" b="1" dirty="0">
                <a:latin typeface="Century" panose="02040604050505020304" pitchFamily="18" charset="0"/>
              </a:rPr>
              <a:t>ð fannsk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æ</a:t>
            </a:r>
            <a:r>
              <a:rPr lang="pl-PL" sz="3600" b="1" dirty="0">
                <a:latin typeface="Century" panose="02040604050505020304" pitchFamily="18" charset="0"/>
              </a:rPr>
              <a:t>va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né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u</a:t>
            </a:r>
            <a:r>
              <a:rPr lang="pl-PL" sz="3600" b="1" dirty="0">
                <a:latin typeface="Century" panose="02040604050505020304" pitchFamily="18" charset="0"/>
              </a:rPr>
              <a:t>pphiminn,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ap var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innunga,</a:t>
            </a:r>
          </a:p>
          <a:p>
            <a:pPr marL="457200" lvl="1" indent="0">
              <a:buNone/>
            </a:pPr>
            <a:r>
              <a:rPr lang="pl-PL" sz="3600" b="1" dirty="0">
                <a:latin typeface="Century" panose="02040604050505020304" pitchFamily="18" charset="0"/>
              </a:rPr>
              <a:t>	en </a:t>
            </a:r>
            <a:r>
              <a:rPr lang="pl-PL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g</a:t>
            </a:r>
            <a:r>
              <a:rPr lang="pl-PL" sz="3600" b="1" dirty="0">
                <a:latin typeface="Century" panose="02040604050505020304" pitchFamily="18" charset="0"/>
              </a:rPr>
              <a:t>ras hvergi.</a:t>
            </a:r>
            <a:endParaRPr lang="cs-CZ" sz="3600" b="1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930462" y="1836135"/>
            <a:ext cx="5152697" cy="4259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V úsvitu věků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Ymi vládl,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nebylo moře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mohutných vln,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nebyla země,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ni nahoře nebe,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jen pustá, bez trávy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	zela propast.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23842" y="6144115"/>
            <a:ext cx="5000297" cy="32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Vědmina píseň, strofa 3</a:t>
            </a:r>
          </a:p>
        </p:txBody>
      </p:sp>
    </p:spTree>
    <p:extLst>
      <p:ext uri="{BB962C8B-B14F-4D97-AF65-F5344CB8AC3E}">
        <p14:creationId xmlns:p14="http://schemas.microsoft.com/office/powerpoint/2010/main" val="40145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79" y="365125"/>
            <a:ext cx="5218386" cy="63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Ljóðaháttr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199993" cy="443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Ungr var ek fordom,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fór ek einn saman,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þá varð ek villr vega,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auðigr óttumz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er ek annan fann,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maðr er manns gaman.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1462" y="1853979"/>
            <a:ext cx="5880538" cy="443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Mlád jsem byl kdysi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a bloudil jsem sám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po cizích cestách.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Bohatým jsem si připadal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když přítele jsem potkal.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Radostí je muž muži.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2038" y="5971955"/>
            <a:ext cx="5599386" cy="315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Výroky Vysokého, strofa 47</a:t>
            </a:r>
          </a:p>
        </p:txBody>
      </p:sp>
    </p:spTree>
    <p:extLst>
      <p:ext uri="{BB962C8B-B14F-4D97-AF65-F5344CB8AC3E}">
        <p14:creationId xmlns:p14="http://schemas.microsoft.com/office/powerpoint/2010/main" val="205135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79" y="365125"/>
            <a:ext cx="5218386" cy="631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Ljóðaháttr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199993" cy="4433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Ungr var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k fordom,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fór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e</a:t>
            </a:r>
            <a:r>
              <a:rPr lang="cs-CZ" sz="3600" b="1" dirty="0">
                <a:latin typeface="Century" panose="02040604050505020304" pitchFamily="18" charset="0"/>
              </a:rPr>
              <a:t>inn saman,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þá varð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v</a:t>
            </a:r>
            <a:r>
              <a:rPr lang="cs-CZ" sz="3600" b="1" dirty="0">
                <a:latin typeface="Century" panose="02040604050505020304" pitchFamily="18" charset="0"/>
              </a:rPr>
              <a:t>illr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v</a:t>
            </a:r>
            <a:r>
              <a:rPr lang="cs-CZ" sz="3600" b="1" dirty="0">
                <a:latin typeface="Century" panose="02040604050505020304" pitchFamily="18" charset="0"/>
              </a:rPr>
              <a:t>ega,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uðigr óttumz</a:t>
            </a:r>
          </a:p>
          <a:p>
            <a:pPr marL="0" indent="0">
              <a:buNone/>
            </a:pPr>
            <a:r>
              <a:rPr lang="cs-CZ" sz="3600" b="1" dirty="0">
                <a:latin typeface="Century" panose="02040604050505020304" pitchFamily="18" charset="0"/>
              </a:rPr>
              <a:t>er ek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cs-CZ" sz="3600" b="1" dirty="0">
                <a:latin typeface="Century" panose="02040604050505020304" pitchFamily="18" charset="0"/>
              </a:rPr>
              <a:t>nnan fann,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m</a:t>
            </a:r>
            <a:r>
              <a:rPr lang="cs-CZ" sz="3600" b="1" dirty="0">
                <a:latin typeface="Century" panose="02040604050505020304" pitchFamily="18" charset="0"/>
              </a:rPr>
              <a:t>aðr er </a:t>
            </a:r>
            <a:r>
              <a:rPr lang="cs-CZ" sz="3600" b="1" dirty="0">
                <a:solidFill>
                  <a:srgbClr val="FF0000"/>
                </a:solidFill>
                <a:latin typeface="Century" panose="02040604050505020304" pitchFamily="18" charset="0"/>
              </a:rPr>
              <a:t>m</a:t>
            </a:r>
            <a:r>
              <a:rPr lang="cs-CZ" sz="3600" b="1" dirty="0">
                <a:latin typeface="Century" panose="02040604050505020304" pitchFamily="18" charset="0"/>
              </a:rPr>
              <a:t>anns gaman.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1462" y="1853979"/>
            <a:ext cx="5880538" cy="4433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Mlád jsem byl kdysi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a bloudil jsem sám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po cizích cestách.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Bohatým jsem si připadal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když přítele jsem potkal.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>
                <a:latin typeface="Century" panose="02040604050505020304" pitchFamily="18" charset="0"/>
              </a:rPr>
              <a:t>Radostí je muž muži.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452038" y="5971955"/>
            <a:ext cx="5599386" cy="315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dirty="0"/>
              <a:t>Výroky Vysokého, strofa 47</a:t>
            </a:r>
          </a:p>
        </p:txBody>
      </p:sp>
    </p:spTree>
    <p:extLst>
      <p:ext uri="{BB962C8B-B14F-4D97-AF65-F5344CB8AC3E}">
        <p14:creationId xmlns:p14="http://schemas.microsoft.com/office/powerpoint/2010/main" val="124668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327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Hrdinské písně</a:t>
            </a:r>
            <a:br>
              <a:rPr lang="cs-CZ" cap="small" dirty="0"/>
            </a:br>
            <a:endParaRPr lang="cs-CZ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1846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entury" panose="02040604050505020304" pitchFamily="18" charset="0"/>
              </a:rPr>
              <a:t>Cyklus písní o Sigurdu Fáfnisbanim</a:t>
            </a:r>
          </a:p>
        </p:txBody>
      </p:sp>
      <p:pic>
        <p:nvPicPr>
          <p:cNvPr id="10246" name="Picture 6" descr="Fantoft Stave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6439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:Stave church Fantoft Sigurd sa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105"/>
            <a:ext cx="7017736" cy="23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085193" y="5266045"/>
            <a:ext cx="4669221" cy="103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200" b="1" i="1" dirty="0">
                <a:latin typeface="Century" panose="02040604050505020304" pitchFamily="18" charset="0"/>
              </a:rPr>
              <a:t>stavkirke</a:t>
            </a:r>
            <a:r>
              <a:rPr lang="cs-CZ" sz="3200" b="1" dirty="0">
                <a:latin typeface="Century" panose="02040604050505020304" pitchFamily="18" charset="0"/>
              </a:rPr>
              <a:t> (štábkový kostel) ve Fantoftu</a:t>
            </a:r>
          </a:p>
        </p:txBody>
      </p:sp>
    </p:spTree>
    <p:extLst>
      <p:ext uri="{BB962C8B-B14F-4D97-AF65-F5344CB8AC3E}">
        <p14:creationId xmlns:p14="http://schemas.microsoft.com/office/powerpoint/2010/main" val="328980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79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Skaldská poezie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3490"/>
            <a:ext cx="10733690" cy="5044965"/>
          </a:xfrm>
        </p:spPr>
        <p:txBody>
          <a:bodyPr>
            <a:normAutofit/>
          </a:bodyPr>
          <a:lstStyle/>
          <a:p>
            <a:r>
              <a:rPr lang="cs-CZ" dirty="0"/>
              <a:t>skald – dvorský básník i kronikář</a:t>
            </a:r>
          </a:p>
          <a:p>
            <a:r>
              <a:rPr lang="cs-CZ" dirty="0"/>
              <a:t>básnické prostředky:</a:t>
            </a:r>
          </a:p>
          <a:p>
            <a:pPr marL="514350" indent="-514350">
              <a:buAutoNum type="arabicParenR"/>
            </a:pPr>
            <a:r>
              <a:rPr lang="cs-CZ" b="1" dirty="0"/>
              <a:t>heiti</a:t>
            </a:r>
            <a:r>
              <a:rPr lang="cs-CZ" dirty="0"/>
              <a:t> - </a:t>
            </a:r>
            <a:r>
              <a:rPr lang="cs-CZ" sz="2400" dirty="0"/>
              <a:t>jednoslovné poetismy</a:t>
            </a:r>
          </a:p>
          <a:p>
            <a:pPr marL="457200" lvl="1" indent="0">
              <a:buNone/>
            </a:pPr>
            <a:r>
              <a:rPr lang="cs-CZ" dirty="0"/>
              <a:t>- moře = vlna, příboj, záliv, řeka…</a:t>
            </a:r>
          </a:p>
          <a:p>
            <a:pPr marL="514350" indent="-514350">
              <a:buAutoNum type="arabicParenR"/>
            </a:pPr>
            <a:r>
              <a:rPr lang="cs-CZ" b="1" dirty="0"/>
              <a:t>kenningy</a:t>
            </a:r>
            <a:r>
              <a:rPr lang="cs-CZ" dirty="0"/>
              <a:t> - </a:t>
            </a:r>
            <a:r>
              <a:rPr lang="cs-CZ" sz="2400" dirty="0"/>
              <a:t>básnický opis</a:t>
            </a:r>
          </a:p>
          <a:p>
            <a:pPr marL="457200" lvl="1" indent="0">
              <a:buNone/>
            </a:pPr>
            <a:r>
              <a:rPr lang="cs-CZ" dirty="0"/>
              <a:t>A) osoba charakterizována činností: válečník = ničitel štítů; kníže = dárce zlata/lamač prstenů</a:t>
            </a:r>
          </a:p>
          <a:p>
            <a:pPr marL="457200" lvl="1" indent="0">
              <a:buNone/>
            </a:pPr>
            <a:r>
              <a:rPr lang="cs-CZ" dirty="0"/>
              <a:t>B) obrazné pojmenování/metafora: tekutina/pot meče = ?</a:t>
            </a:r>
          </a:p>
          <a:p>
            <a:pPr marL="457200" lvl="1" indent="0">
              <a:buNone/>
            </a:pPr>
            <a:r>
              <a:rPr lang="cs-CZ" dirty="0"/>
              <a:t>						 cesta vln/racků = ?</a:t>
            </a:r>
          </a:p>
          <a:p>
            <a:pPr marL="457200" lvl="1" indent="0">
              <a:buNone/>
            </a:pPr>
            <a:r>
              <a:rPr lang="cs-CZ" dirty="0"/>
              <a:t>						       déšť oštěpů = ?</a:t>
            </a:r>
          </a:p>
          <a:p>
            <a:pPr marL="457200" lvl="1" indent="0">
              <a:buNone/>
            </a:pPr>
            <a:r>
              <a:rPr lang="cs-CZ" dirty="0"/>
              <a:t>					       labuť potu trnu ran = ?!</a:t>
            </a:r>
          </a:p>
        </p:txBody>
      </p:sp>
    </p:spTree>
    <p:extLst>
      <p:ext uri="{BB962C8B-B14F-4D97-AF65-F5344CB8AC3E}">
        <p14:creationId xmlns:p14="http://schemas.microsoft.com/office/powerpoint/2010/main" val="38075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539"/>
          </a:xfrm>
        </p:spPr>
        <p:txBody>
          <a:bodyPr>
            <a:normAutofit/>
          </a:bodyPr>
          <a:lstStyle/>
          <a:p>
            <a:pPr algn="ctr"/>
            <a:r>
              <a:rPr lang="cs-CZ" sz="4800" b="1" cap="small" dirty="0">
                <a:latin typeface="Century" panose="02040604050505020304" pitchFamily="18" charset="0"/>
              </a:rPr>
              <a:t>Směřování vikinských výprav</a:t>
            </a:r>
          </a:p>
        </p:txBody>
      </p:sp>
      <p:pic>
        <p:nvPicPr>
          <p:cNvPr id="1026" name="Picture 2" descr="VÃ½sledek obrÃ¡zku pro viking voyages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341120"/>
            <a:ext cx="8476642" cy="5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9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3040"/>
            <a:ext cx="8839200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Century" panose="02040604050505020304" pitchFamily="18" charset="0"/>
              </a:rPr>
              <a:t>Sedmičlenný kenning…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Ok gimslǫngvir ganga			A hybatel plamene jít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gífrs hlémána drífu		démona chránícího měsíce vánice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nausta blakks et næsta		loděnic ryzáka přímo za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Norðmanna gram þorði.		Seveřanů králem si dovolil.</a:t>
            </a:r>
            <a:endParaRPr lang="cs-CZ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77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Century" panose="02040604050505020304" pitchFamily="18" charset="0"/>
              </a:rPr>
              <a:t>Sedmi</a:t>
            </a:r>
            <a:r>
              <a:rPr lang="cs-CZ" dirty="0">
                <a:solidFill>
                  <a:schemeClr val="accent4"/>
                </a:solidFill>
                <a:latin typeface="Century" panose="02040604050505020304" pitchFamily="18" charset="0"/>
              </a:rPr>
              <a:t>členný</a:t>
            </a:r>
            <a:r>
              <a:rPr lang="cs-CZ" dirty="0">
                <a:latin typeface="Century" panose="02040604050505020304" pitchFamily="18" charset="0"/>
              </a:rPr>
              <a:t> </a:t>
            </a:r>
            <a:r>
              <a:rPr lang="cs-CZ" dirty="0">
                <a:solidFill>
                  <a:srgbClr val="FF00FF"/>
                </a:solidFill>
                <a:latin typeface="Century" panose="02040604050505020304" pitchFamily="18" charset="0"/>
              </a:rPr>
              <a:t>kenning</a:t>
            </a:r>
            <a:r>
              <a:rPr lang="cs-CZ" dirty="0">
                <a:latin typeface="Century" panose="02040604050505020304" pitchFamily="18" charset="0"/>
              </a:rPr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Ok </a:t>
            </a: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ganga			A </a:t>
            </a:r>
            <a:r>
              <a:rPr lang="cs-CZ" b="1" dirty="0">
                <a:solidFill>
                  <a:srgbClr val="FF0000"/>
                </a:solidFill>
              </a:rPr>
              <a:t>hybatel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4"/>
                </a:solidFill>
              </a:rPr>
              <a:t>plamene</a:t>
            </a:r>
            <a:r>
              <a:rPr lang="cs-CZ" b="1" dirty="0"/>
              <a:t> jít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		</a:t>
            </a:r>
            <a:r>
              <a:rPr lang="cs-CZ" b="1" dirty="0">
                <a:solidFill>
                  <a:srgbClr val="00B0F0"/>
                </a:solidFill>
              </a:rPr>
              <a:t>démona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chránícího měsíce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vánice</a:t>
            </a:r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nausta blakks </a:t>
            </a:r>
            <a:r>
              <a:rPr lang="cs-CZ" b="1" dirty="0"/>
              <a:t>et næsta			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loděnic ryzáka</a:t>
            </a:r>
            <a:r>
              <a:rPr lang="cs-CZ" b="1" dirty="0"/>
              <a:t> přímo za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Norðmanna gram þorði.			Seveřanů králem si dovolil.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/>
              <a:t>hybatel plamene vánice démona měsíce, chránícího ryzáka loděnic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17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Rozluštění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ryzák loděnic = 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hlémáni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měsíc chránící loď  = ?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gífr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démon (doslova „chtivec“) štítu = ?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drífa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vánice sekyry = 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plamen bitvy = 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gim</a:t>
            </a:r>
            <a:r>
              <a:rPr lang="cs-CZ" b="1" dirty="0">
                <a:solidFill>
                  <a:srgbClr val="FF0000"/>
                </a:solidFill>
              </a:rPr>
              <a:t>slǫngvir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drífu</a:t>
            </a:r>
            <a:r>
              <a:rPr lang="cs-CZ" b="1" dirty="0"/>
              <a:t> </a:t>
            </a:r>
            <a:r>
              <a:rPr lang="cs-CZ" b="1" dirty="0">
                <a:solidFill>
                  <a:srgbClr val="00B0F0"/>
                </a:solidFill>
              </a:rPr>
              <a:t>gífrs</a:t>
            </a: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hlémána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blakks nausta</a:t>
            </a:r>
            <a:r>
              <a:rPr lang="cs-CZ" b="1" dirty="0"/>
              <a:t> = hybatel meče = 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viking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365125"/>
            <a:ext cx="88392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Century" panose="02040604050505020304" pitchFamily="18" charset="0"/>
              </a:rPr>
              <a:t>Sedmičlenný kenning…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680" y="18946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A hybatel plamene jít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démona chránícího měsíce vánice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loděnic ryzáka přímo za</a:t>
            </a:r>
            <a:endParaRPr lang="cs-CZ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b="1" dirty="0">
                <a:latin typeface="Century" panose="02040604050505020304" pitchFamily="18" charset="0"/>
              </a:rPr>
              <a:t>		Seveřanů králem si dovolil.</a:t>
            </a:r>
          </a:p>
          <a:p>
            <a:pPr marL="0" indent="0">
              <a:buNone/>
            </a:pPr>
            <a:endParaRPr lang="cs-CZ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sz="5400" b="1" dirty="0">
                <a:latin typeface="Century" panose="02040604050505020304" pitchFamily="18" charset="0"/>
              </a:rPr>
              <a:t>„A válečník si dovolil jít přímo za norským králem.“</a:t>
            </a:r>
            <a:endParaRPr lang="cs-CZ" sz="5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0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cap="small" dirty="0">
                <a:latin typeface="Century" panose="02040604050505020304" pitchFamily="18" charset="0"/>
              </a:rPr>
              <a:t>Egill Skallagrímsson </a:t>
            </a:r>
            <a:r>
              <a:rPr lang="cs-CZ" sz="3600" b="1" cap="small" dirty="0">
                <a:latin typeface="Century" panose="02040604050505020304" pitchFamily="18" charset="0"/>
              </a:rPr>
              <a:t>(cca 910-990)</a:t>
            </a:r>
          </a:p>
        </p:txBody>
      </p:sp>
      <p:pic>
        <p:nvPicPr>
          <p:cNvPr id="4098" name="Picture 2" descr="VÃ½sledek obrÃ¡zku pro Egil SkallagrÃ­ms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" y="2055812"/>
            <a:ext cx="12011623" cy="47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Edda Snorriho Sturlusona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>
                <a:latin typeface="Century" panose="02040604050505020304" pitchFamily="18" charset="0"/>
              </a:rPr>
              <a:t>Části:</a:t>
            </a:r>
          </a:p>
          <a:p>
            <a:pPr marL="514350" indent="-514350">
              <a:buAutoNum type="arabicParenR"/>
            </a:pPr>
            <a:r>
              <a:rPr lang="cs-CZ" sz="4000" dirty="0">
                <a:latin typeface="Century" panose="02040604050505020304" pitchFamily="18" charset="0"/>
              </a:rPr>
              <a:t>Prolog</a:t>
            </a:r>
          </a:p>
          <a:p>
            <a:pPr marL="514350" indent="-514350">
              <a:buAutoNum type="arabicParenR"/>
            </a:pPr>
            <a:r>
              <a:rPr lang="cs-CZ" sz="4000" dirty="0">
                <a:latin typeface="Century" panose="02040604050505020304" pitchFamily="18" charset="0"/>
              </a:rPr>
              <a:t>Gylfiho oblouznění</a:t>
            </a:r>
          </a:p>
          <a:p>
            <a:pPr marL="514350" indent="-514350">
              <a:buAutoNum type="arabicParenR"/>
            </a:pPr>
            <a:r>
              <a:rPr lang="cs-CZ" sz="4000" dirty="0">
                <a:latin typeface="Century" panose="02040604050505020304" pitchFamily="18" charset="0"/>
              </a:rPr>
              <a:t>Jazyk básnický</a:t>
            </a:r>
          </a:p>
          <a:p>
            <a:pPr marL="514350" indent="-514350">
              <a:buAutoNum type="arabicParenR"/>
            </a:pPr>
            <a:r>
              <a:rPr lang="cs-CZ" sz="4000" dirty="0">
                <a:latin typeface="Century" panose="02040604050505020304" pitchFamily="18" charset="0"/>
              </a:rPr>
              <a:t>Výčet meter</a:t>
            </a:r>
          </a:p>
        </p:txBody>
      </p:sp>
      <p:pic>
        <p:nvPicPr>
          <p:cNvPr id="1026" name="Picture 2" descr="VÃ½sledek obrÃ¡zku pro gylfagi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588500"/>
            <a:ext cx="3644265" cy="45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Ságová</a:t>
            </a:r>
            <a:r>
              <a:rPr lang="cs-CZ" sz="6000" dirty="0">
                <a:latin typeface="Century" panose="02040604050505020304" pitchFamily="18" charset="0"/>
              </a:rPr>
              <a:t> </a:t>
            </a:r>
            <a:r>
              <a:rPr lang="cs-CZ" sz="6000" cap="small" dirty="0">
                <a:latin typeface="Century" panose="02040604050505020304" pitchFamily="18" charset="0"/>
              </a:rPr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Mnoho typů:</a:t>
            </a:r>
          </a:p>
          <a:p>
            <a:pPr marL="514350" indent="-514350">
              <a:buAutoNum type="arabicParenR"/>
            </a:pPr>
            <a:r>
              <a:rPr lang="cs-CZ" dirty="0"/>
              <a:t>královské </a:t>
            </a:r>
          </a:p>
          <a:p>
            <a:pPr marL="514350" indent="-514350">
              <a:buAutoNum type="arabicParenR"/>
            </a:pPr>
            <a:r>
              <a:rPr lang="cs-CZ" dirty="0"/>
              <a:t>o biskupech a současnosti </a:t>
            </a:r>
          </a:p>
          <a:p>
            <a:pPr marL="514350" indent="-514350">
              <a:buAutoNum type="arabicParenR"/>
            </a:pPr>
            <a:r>
              <a:rPr lang="cs-CZ" dirty="0"/>
              <a:t>o apoštolech, svědcích</a:t>
            </a:r>
          </a:p>
          <a:p>
            <a:pPr marL="514350" indent="-514350">
              <a:buAutoNum type="arabicParenR"/>
            </a:pPr>
            <a:r>
              <a:rPr lang="cs-CZ" dirty="0"/>
              <a:t>historické</a:t>
            </a:r>
          </a:p>
          <a:p>
            <a:pPr marL="514350" indent="-514350">
              <a:buAutoNum type="arabicParenR"/>
            </a:pPr>
            <a:r>
              <a:rPr lang="cs-CZ" dirty="0"/>
              <a:t>rytířské </a:t>
            </a:r>
          </a:p>
          <a:p>
            <a:pPr marL="514350" indent="-514350">
              <a:buAutoNum type="arabicParenR"/>
            </a:pPr>
            <a:r>
              <a:rPr lang="cs-CZ" b="1" dirty="0"/>
              <a:t>o Islanďanech/rodové</a:t>
            </a:r>
          </a:p>
          <a:p>
            <a:pPr marL="514350" indent="-514350">
              <a:buAutoNum type="arabicParenR"/>
            </a:pPr>
            <a:r>
              <a:rPr lang="cs-CZ" dirty="0"/>
              <a:t>o dávnověku a lživé</a:t>
            </a:r>
            <a:endParaRPr lang="cs-CZ" b="1" dirty="0"/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cap="small" dirty="0">
                <a:latin typeface="Century" panose="02040604050505020304" pitchFamily="18" charset="0"/>
              </a:rPr>
              <a:t>České překlady ság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Ã½sledek obrÃ¡zku pro staroislandskÃ© sÃ¡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563884"/>
            <a:ext cx="3330575" cy="47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SÃ¡ga o VÃ¶lsunzÃ­ch a jinÃ© sÃ¡gy o severskÃ©m dÃ¡vnovÄ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7" y="1563884"/>
            <a:ext cx="3502025" cy="48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sÃ¡ga o hervaÅ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97" y="708024"/>
            <a:ext cx="3960265" cy="54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Otázky na promyšlení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>
                <a:latin typeface="Century" panose="02040604050505020304" pitchFamily="18" charset="0"/>
              </a:rPr>
              <a:t>Jaké stopy staroseverské literatury a kultury nacházíme v současnosti? Jaký je obraz starého Seveřana v moderní kultuře? Lze pro něj najít nějaké ukotvení v literatuře?</a:t>
            </a:r>
          </a:p>
          <a:p>
            <a:r>
              <a:rPr lang="cs-CZ" sz="4000" dirty="0">
                <a:latin typeface="Century" panose="02040604050505020304" pitchFamily="18" charset="0"/>
              </a:rPr>
              <a:t>Co je poetického na skaldské poezii?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6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a/a2/Old_norse%2C_ca_90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68" y="1360199"/>
            <a:ext cx="6263621" cy="46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91" y="420543"/>
            <a:ext cx="4225636" cy="1879312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západní dialekty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strseverštiny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645236" y="527690"/>
            <a:ext cx="3310553" cy="2261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dirty="0">
                <a:solidFill>
                  <a:schemeClr val="accent2"/>
                </a:solidFill>
              </a:rPr>
              <a:t>východní dialekty strseverštiny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25789" y="2789670"/>
            <a:ext cx="2438400" cy="276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FFFF00"/>
                </a:solidFill>
              </a:rPr>
              <a:t>stará angličtina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645236" y="3329557"/>
            <a:ext cx="3310553" cy="276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rgbClr val="FF00FF"/>
                </a:solidFill>
              </a:rPr>
              <a:t>stará gotlandština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6665403" y="4059382"/>
            <a:ext cx="2052000" cy="64800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6008" y="2553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cap="small" dirty="0">
                <a:latin typeface="Century" panose="02040604050505020304" pitchFamily="18" charset="0"/>
              </a:rPr>
              <a:t>Osídlení Islandu</a:t>
            </a:r>
          </a:p>
        </p:txBody>
      </p:sp>
      <p:pic>
        <p:nvPicPr>
          <p:cNvPr id="2050" name="Picture 2" descr="VÃ½sledek obrÃ¡zku pro old map Icel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54" y="1580960"/>
            <a:ext cx="7465403" cy="49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826008" y="1261444"/>
            <a:ext cx="3459480" cy="5235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cs-CZ" sz="2800" dirty="0">
                <a:latin typeface="Century" panose="02040604050505020304" pitchFamily="18" charset="0"/>
              </a:rPr>
              <a:t>v letech 880-900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Century" panose="02040604050505020304" pitchFamily="18" charset="0"/>
              </a:rPr>
              <a:t>930: vznik altingu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Century" panose="02040604050505020304" pitchFamily="18" charset="0"/>
              </a:rPr>
              <a:t>1000: přijetí křesťanství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Century" panose="02040604050505020304" pitchFamily="18" charset="0"/>
              </a:rPr>
              <a:t>1262-1264: podrobení se Norsku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Century" panose="02040604050505020304" pitchFamily="18" charset="0"/>
              </a:rPr>
              <a:t>norrön</a:t>
            </a:r>
            <a:r>
              <a:rPr lang="cs-CZ" sz="2800" dirty="0">
                <a:latin typeface="Century" panose="02040604050505020304" pitchFamily="18" charset="0"/>
              </a:rPr>
              <a:t> - literatura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Century" panose="02040604050505020304" pitchFamily="18" charset="0"/>
              </a:rPr>
              <a:t>norræna</a:t>
            </a:r>
            <a:r>
              <a:rPr lang="cs-CZ" sz="2800" dirty="0">
                <a:latin typeface="Century" panose="02040604050505020304" pitchFamily="18" charset="0"/>
              </a:rPr>
              <a:t> - jazyk</a:t>
            </a:r>
          </a:p>
        </p:txBody>
      </p:sp>
    </p:spTree>
    <p:extLst>
      <p:ext uri="{BB962C8B-B14F-4D97-AF65-F5344CB8AC3E}">
        <p14:creationId xmlns:p14="http://schemas.microsoft.com/office/powerpoint/2010/main" val="26552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1" y="182562"/>
            <a:ext cx="3487932" cy="60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789" y="365125"/>
            <a:ext cx="3762778" cy="3770147"/>
          </a:xfrm>
        </p:spPr>
        <p:txBody>
          <a:bodyPr/>
          <a:lstStyle/>
          <a:p>
            <a:r>
              <a:rPr lang="cs-CZ" cap="small" dirty="0">
                <a:latin typeface="Century" panose="02040604050505020304" pitchFamily="18" charset="0"/>
              </a:rPr>
              <a:t>Rukopisy čili manuskripty</a:t>
            </a:r>
          </a:p>
        </p:txBody>
      </p:sp>
      <p:pic>
        <p:nvPicPr>
          <p:cNvPr id="5122" name="Picture 2" descr="VÃ½sledek obrÃ¡zku pro runic manuscript wall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80" y="378889"/>
            <a:ext cx="3777982" cy="57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413547" y="6107990"/>
            <a:ext cx="4300807" cy="884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 b="1" dirty="0"/>
              <a:t>Codex Runicus (kol. r. 1300)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9789" y="3123272"/>
            <a:ext cx="3007553" cy="238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Century" panose="02040604050505020304" pitchFamily="18" charset="0"/>
              </a:rPr>
              <a:t>Árni Magnússon (1663-1730)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66289" y="6069373"/>
            <a:ext cx="3634854" cy="884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400" b="1" dirty="0"/>
              <a:t>Flateyjarbók (konec 14. stol.)</a:t>
            </a:r>
          </a:p>
        </p:txBody>
      </p:sp>
    </p:spTree>
    <p:extLst>
      <p:ext uri="{BB962C8B-B14F-4D97-AF65-F5344CB8AC3E}">
        <p14:creationId xmlns:p14="http://schemas.microsoft.com/office/powerpoint/2010/main" val="5424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8732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>
                <a:latin typeface="Century" panose="02040604050505020304" pitchFamily="18" charset="0"/>
              </a:rPr>
              <a:t>Žánry staroseverské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82720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domácí: </a:t>
            </a:r>
            <a:r>
              <a:rPr lang="cs-CZ" b="1" dirty="0"/>
              <a:t>runové nápisy, eddická a skaldská poezie, ságy…</a:t>
            </a:r>
          </a:p>
          <a:p>
            <a:pPr marL="514350" indent="-514350">
              <a:buAutoNum type="arabicParenR"/>
            </a:pPr>
            <a:endParaRPr lang="cs-CZ" b="1" dirty="0"/>
          </a:p>
          <a:p>
            <a:pPr marL="514350" indent="-514350">
              <a:buAutoNum type="arabicParenR"/>
            </a:pPr>
            <a:r>
              <a:rPr lang="cs-CZ" dirty="0"/>
              <a:t>přejaté: legendy, rytířské romány, didaktická literatura, latinská křesťanská poezie… </a:t>
            </a:r>
          </a:p>
        </p:txBody>
      </p:sp>
    </p:spTree>
    <p:extLst>
      <p:ext uri="{BB962C8B-B14F-4D97-AF65-F5344CB8AC3E}">
        <p14:creationId xmlns:p14="http://schemas.microsoft.com/office/powerpoint/2010/main" val="10995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>
                <a:latin typeface="Century" panose="02040604050505020304" pitchFamily="18" charset="0"/>
              </a:rPr>
              <a:t>Runové nápisy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290" y="1690688"/>
            <a:ext cx="5710414" cy="2716660"/>
          </a:xfrm>
        </p:spPr>
        <p:txBody>
          <a:bodyPr/>
          <a:lstStyle/>
          <a:p>
            <a:r>
              <a:rPr lang="cs-CZ" b="1" dirty="0"/>
              <a:t>Kameny v Jellingu (pol. 10. stol)</a:t>
            </a:r>
          </a:p>
          <a:p>
            <a:pPr lvl="1"/>
            <a:r>
              <a:rPr lang="cs-CZ" b="1" dirty="0"/>
              <a:t>Gorm + Tyra</a:t>
            </a:r>
          </a:p>
          <a:p>
            <a:pPr lvl="1"/>
            <a:r>
              <a:rPr lang="cs-CZ" b="1" dirty="0"/>
              <a:t>Harald na Gorma a Tyru</a:t>
            </a:r>
          </a:p>
        </p:txBody>
      </p:sp>
      <p:pic>
        <p:nvPicPr>
          <p:cNvPr id="1026" name="Picture 2" descr="VÃ½sledek obrÃ¡zku pro jellingsten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31" y="623614"/>
            <a:ext cx="6227380" cy="47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runestone jes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" y="3264824"/>
            <a:ext cx="6265133" cy="34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15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Ã½sledek obrÃ¡zku pro pergamen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Gallehushorn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4" y="1269452"/>
            <a:ext cx="11848772" cy="46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4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cap="small" dirty="0"/>
              <a:t>Zlaté rohy z </a:t>
            </a:r>
            <a:r>
              <a:rPr lang="cs-CZ" sz="6000" b="1" cap="small" dirty="0" err="1"/>
              <a:t>Gallehusu</a:t>
            </a:r>
            <a:endParaRPr lang="cs-CZ" sz="6000" b="1" cap="small" dirty="0"/>
          </a:p>
        </p:txBody>
      </p:sp>
      <p:pic>
        <p:nvPicPr>
          <p:cNvPr id="2052" name="Picture 4" descr="VÃ½sledek obrÃ¡zku pro Gallehushorn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61" y="3183881"/>
            <a:ext cx="61436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6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66" y="99861"/>
            <a:ext cx="10155667" cy="67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373821"/>
            <a:ext cx="10515600" cy="974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7200" b="1" dirty="0">
                <a:solidFill>
                  <a:schemeClr val="bg1"/>
                </a:solidFill>
                <a:latin typeface="Century" panose="02040604050505020304" pitchFamily="18" charset="0"/>
              </a:rPr>
              <a:t>ek hlewagastiz holtijaz horna tawido</a:t>
            </a:r>
            <a:endParaRPr lang="cs-CZ" sz="72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 descr="https://upload.wikimedia.org/wikipedia/commons/2/2e/Gallehus_inscri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1960180"/>
            <a:ext cx="10995039" cy="5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915</Words>
  <Application>Microsoft Office PowerPoint</Application>
  <PresentationFormat>Širokoúhlá obrazovka</PresentationFormat>
  <Paragraphs>186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</vt:lpstr>
      <vt:lpstr>Motiv Office</vt:lpstr>
      <vt:lpstr>Nejstarší skandinávská literatura</vt:lpstr>
      <vt:lpstr>Směřování vikinských výprav</vt:lpstr>
      <vt:lpstr>západní dialekty strseverštiny </vt:lpstr>
      <vt:lpstr>Osídlení Islandu</vt:lpstr>
      <vt:lpstr>Rukopisy čili manuskripty</vt:lpstr>
      <vt:lpstr>Žánry staroseverské literatury</vt:lpstr>
      <vt:lpstr>Runové nápisy</vt:lpstr>
      <vt:lpstr>Zlaté rohy z Gallehusu</vt:lpstr>
      <vt:lpstr>Prezentace aplikace PowerPoint</vt:lpstr>
      <vt:lpstr>Eddická poezie</vt:lpstr>
      <vt:lpstr>Eddy</vt:lpstr>
      <vt:lpstr>Codex regius</vt:lpstr>
      <vt:lpstr>Eddický verš</vt:lpstr>
      <vt:lpstr>Fornyrðislag</vt:lpstr>
      <vt:lpstr>Fornyrðislag</vt:lpstr>
      <vt:lpstr>Ljóðaháttr</vt:lpstr>
      <vt:lpstr>Ljóðaháttr</vt:lpstr>
      <vt:lpstr>Hrdinské písně </vt:lpstr>
      <vt:lpstr>Skaldská poezie</vt:lpstr>
      <vt:lpstr>Sedmičlenný kenning…</vt:lpstr>
      <vt:lpstr>Sedmičlenný kenning…</vt:lpstr>
      <vt:lpstr>Rozluštění</vt:lpstr>
      <vt:lpstr>Sedmičlenný kenning…</vt:lpstr>
      <vt:lpstr>Egill Skallagrímsson (cca 910-990)</vt:lpstr>
      <vt:lpstr>Edda Snorriho Sturlusona</vt:lpstr>
      <vt:lpstr>Ságová literatura</vt:lpstr>
      <vt:lpstr>České překlady ság</vt:lpstr>
      <vt:lpstr>Otázky na promyšlení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Jan-Marek Šík</dc:creator>
  <cp:lastModifiedBy>Jan-Marek</cp:lastModifiedBy>
  <cp:revision>52</cp:revision>
  <dcterms:created xsi:type="dcterms:W3CDTF">2018-09-19T15:07:42Z</dcterms:created>
  <dcterms:modified xsi:type="dcterms:W3CDTF">2022-09-21T13:31:07Z</dcterms:modified>
</cp:coreProperties>
</file>