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70" r:id="rId8"/>
    <p:sldId id="267" r:id="rId9"/>
    <p:sldId id="266" r:id="rId10"/>
    <p:sldId id="268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556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07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3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21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9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069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135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9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3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29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294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DC5EE-BDEC-422D-9D93-F98A76ADB44C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D33F-240A-4E01-83CA-FFC44ECAC5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32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3V3yhdrxxtQ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Meziválečná literatura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838200" y="1690688"/>
            <a:ext cx="10515600" cy="49568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>
                <a:latin typeface="Century" panose="02040604050505020304" pitchFamily="18" charset="0"/>
              </a:rPr>
              <a:t>Hlavní témata:</a:t>
            </a:r>
          </a:p>
          <a:p>
            <a:pPr marL="571500" indent="-571500">
              <a:buFontTx/>
              <a:buChar char="-"/>
            </a:pPr>
            <a:r>
              <a:rPr lang="cs-CZ" sz="3600" dirty="0">
                <a:latin typeface="Century" panose="02040604050505020304" pitchFamily="18" charset="0"/>
              </a:rPr>
              <a:t>dominance finskojazyčné literatury</a:t>
            </a:r>
          </a:p>
          <a:p>
            <a:pPr marL="571500" indent="-571500">
              <a:buFontTx/>
              <a:buChar char="-"/>
            </a:pPr>
            <a:r>
              <a:rPr lang="cs-CZ" sz="3600" dirty="0">
                <a:latin typeface="Century" panose="02040604050505020304" pitchFamily="18" charset="0"/>
              </a:rPr>
              <a:t>finskošvédský modernismus</a:t>
            </a:r>
          </a:p>
          <a:p>
            <a:pPr marL="571500" indent="-571500">
              <a:buFontTx/>
              <a:buChar char="-"/>
            </a:pPr>
            <a:r>
              <a:rPr lang="cs-CZ" sz="3600" i="1" dirty="0">
                <a:latin typeface="Century" panose="02040604050505020304" pitchFamily="18" charset="0"/>
              </a:rPr>
              <a:t>Tulenkantajat</a:t>
            </a:r>
          </a:p>
          <a:p>
            <a:pPr marL="571500" indent="-571500">
              <a:buFontTx/>
              <a:buChar char="-"/>
            </a:pPr>
            <a:r>
              <a:rPr lang="cs-CZ" sz="3600" dirty="0">
                <a:latin typeface="Century" panose="02040604050505020304" pitchFamily="18" charset="0"/>
              </a:rPr>
              <a:t>nové typy literatury</a:t>
            </a:r>
          </a:p>
          <a:p>
            <a:pPr marL="571500" indent="-571500">
              <a:buFontTx/>
              <a:buChar char="-"/>
            </a:pPr>
            <a:endParaRPr lang="cs-CZ" sz="36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81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19358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Konec 40. let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spisovatelské „skupiny“:</a:t>
            </a:r>
          </a:p>
          <a:p>
            <a:pPr lvl="1"/>
            <a:r>
              <a:rPr lang="cs-CZ" sz="4000" dirty="0"/>
              <a:t>nacionalisté</a:t>
            </a:r>
          </a:p>
          <a:p>
            <a:pPr lvl="1"/>
            <a:r>
              <a:rPr lang="cs-CZ" sz="4000" dirty="0"/>
              <a:t>radikální levice</a:t>
            </a:r>
          </a:p>
          <a:p>
            <a:pPr lvl="1"/>
            <a:r>
              <a:rPr lang="cs-CZ" sz="4000" dirty="0"/>
              <a:t>modernisté – Eeva-Liisa Manner, Paavo Haavikko, Veijo Meri</a:t>
            </a:r>
          </a:p>
          <a:p>
            <a:pPr marL="457200" lvl="1" indent="0">
              <a:buNone/>
            </a:pPr>
            <a:r>
              <a:rPr lang="cs-CZ" sz="4000" dirty="0"/>
              <a:t>+ periferní skupina – Väinö Linna, Lauri Viita</a:t>
            </a:r>
          </a:p>
        </p:txBody>
      </p:sp>
    </p:spTree>
    <p:extLst>
      <p:ext uri="{BB962C8B-B14F-4D97-AF65-F5344CB8AC3E}">
        <p14:creationId xmlns:p14="http://schemas.microsoft.com/office/powerpoint/2010/main" val="1976117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19358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Väinö Linna (1920-1998)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pracoval jako dělník v Tampere</a:t>
            </a:r>
          </a:p>
          <a:p>
            <a:r>
              <a:rPr lang="cs-CZ" dirty="0"/>
              <a:t>historické prózy, realismus, známý celoseversky (Cena Severské rady za literaturu 1963)</a:t>
            </a:r>
          </a:p>
          <a:p>
            <a:r>
              <a:rPr lang="cs-CZ" i="1" dirty="0"/>
              <a:t>Neznámý voják </a:t>
            </a:r>
            <a:r>
              <a:rPr lang="cs-CZ" dirty="0"/>
              <a:t>(1954)</a:t>
            </a:r>
          </a:p>
          <a:p>
            <a:pPr lvl="1"/>
            <a:r>
              <a:rPr lang="cs-CZ" dirty="0"/>
              <a:t>důraz na perspektivu obyčejných vojáků, různorodé postavy, nečernobílé vztahy</a:t>
            </a:r>
          </a:p>
          <a:p>
            <a:pPr lvl="1"/>
            <a:r>
              <a:rPr lang="cs-CZ" dirty="0"/>
              <a:t>rozpoutal tzv. první knižní válku (</a:t>
            </a:r>
            <a:r>
              <a:rPr lang="cs-CZ" i="1" dirty="0"/>
              <a:t>kirjasota</a:t>
            </a:r>
            <a:r>
              <a:rPr lang="cs-CZ" dirty="0"/>
              <a:t>): neposlušní vojáci x obraz národní jednomyslnosti</a:t>
            </a:r>
          </a:p>
          <a:p>
            <a:pPr lvl="1"/>
            <a:r>
              <a:rPr lang="cs-CZ" i="1" dirty="0"/>
              <a:t>Sotaromaani</a:t>
            </a:r>
            <a:r>
              <a:rPr lang="cs-CZ" dirty="0"/>
              <a:t> (Válečný román, 2000)</a:t>
            </a:r>
          </a:p>
          <a:p>
            <a:pPr lvl="1"/>
            <a:r>
              <a:rPr lang="cs-CZ" dirty="0"/>
              <a:t>filmová zpracování – nejnovější 2017</a:t>
            </a:r>
          </a:p>
          <a:p>
            <a:pPr lvl="2"/>
            <a:r>
              <a:rPr lang="cs-CZ" dirty="0">
                <a:hlinkClick r:id="rId3"/>
              </a:rPr>
              <a:t>www.youtube.com/watch?v=3V3yhdrxxtQ</a:t>
            </a:r>
            <a:endParaRPr lang="cs-CZ" dirty="0"/>
          </a:p>
          <a:p>
            <a:r>
              <a:rPr lang="cs-CZ" i="1" dirty="0"/>
              <a:t>Pod Severkou </a:t>
            </a:r>
            <a:r>
              <a:rPr lang="cs-CZ" dirty="0"/>
              <a:t>(trilogie, 1959-1962)</a:t>
            </a:r>
          </a:p>
          <a:p>
            <a:pPr lvl="1"/>
            <a:r>
              <a:rPr lang="cs-CZ" i="1" dirty="0"/>
              <a:t>„Alussa oli suo, kuokka ja Jussi</a:t>
            </a:r>
            <a:r>
              <a:rPr lang="cs-CZ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98002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Finskojazyčná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Poezie</a:t>
            </a:r>
          </a:p>
          <a:p>
            <a:pPr lvl="1"/>
            <a:r>
              <a:rPr lang="cs-CZ" b="1" dirty="0"/>
              <a:t>Olavi Paavolainen: </a:t>
            </a:r>
            <a:r>
              <a:rPr lang="cs-CZ" b="1" i="1" dirty="0"/>
              <a:t>Nykyaikaa etsimässä </a:t>
            </a:r>
            <a:r>
              <a:rPr lang="cs-CZ" b="1" dirty="0"/>
              <a:t>(Hledání současnosti, 1929) – programový esej (expresionismus, imagismus, futurismus, vitalismus); </a:t>
            </a:r>
            <a:r>
              <a:rPr lang="cs-CZ" b="1" i="1" dirty="0" err="1"/>
              <a:t>Valtatiet</a:t>
            </a:r>
            <a:r>
              <a:rPr lang="cs-CZ" b="1" dirty="0"/>
              <a:t> (Dálnice, 1928, s M. </a:t>
            </a:r>
            <a:r>
              <a:rPr lang="cs-CZ" b="1" dirty="0" err="1"/>
              <a:t>Waltarim</a:t>
            </a:r>
            <a:r>
              <a:rPr lang="cs-CZ" b="1" dirty="0"/>
              <a:t>)</a:t>
            </a:r>
          </a:p>
          <a:p>
            <a:pPr lvl="1"/>
            <a:r>
              <a:rPr lang="cs-CZ" b="1" dirty="0"/>
              <a:t>Veikko Antero Koskenniemi (1885-1962)</a:t>
            </a:r>
          </a:p>
          <a:p>
            <a:pPr lvl="1"/>
            <a:r>
              <a:rPr lang="cs-CZ" b="1" dirty="0"/>
              <a:t>Otto Manninen (1872-1950)</a:t>
            </a:r>
          </a:p>
          <a:p>
            <a:r>
              <a:rPr lang="cs-CZ" b="1" dirty="0"/>
              <a:t>Próza</a:t>
            </a:r>
          </a:p>
          <a:p>
            <a:pPr lvl="1"/>
            <a:r>
              <a:rPr lang="cs-CZ" b="1" dirty="0"/>
              <a:t>různé linie kansankuvaus</a:t>
            </a:r>
          </a:p>
          <a:p>
            <a:pPr lvl="2"/>
            <a:r>
              <a:rPr lang="cs-CZ" b="1" dirty="0"/>
              <a:t>sebekritický – Joel Lehtonen (1881-1934): </a:t>
            </a:r>
            <a:r>
              <a:rPr lang="cs-CZ" b="1" i="1" dirty="0"/>
              <a:t>Putkinotko</a:t>
            </a:r>
            <a:r>
              <a:rPr lang="cs-CZ" b="1" dirty="0"/>
              <a:t> (1919-1920), Ilmari Kianto</a:t>
            </a:r>
          </a:p>
          <a:p>
            <a:pPr lvl="2"/>
            <a:r>
              <a:rPr lang="cs-CZ" b="1" dirty="0"/>
              <a:t>humoristický – Maiju Lassila (1868-1918): </a:t>
            </a:r>
            <a:r>
              <a:rPr lang="cs-CZ" b="1" i="1" dirty="0"/>
              <a:t>Tulitikkuja lainaamassa </a:t>
            </a:r>
            <a:r>
              <a:rPr lang="cs-CZ" b="1" dirty="0"/>
              <a:t>(Vypůjčené zápalky, 1910)</a:t>
            </a:r>
          </a:p>
          <a:p>
            <a:pPr lvl="2"/>
            <a:r>
              <a:rPr lang="cs-CZ" b="1" dirty="0"/>
              <a:t>mytický – Aino Kallas</a:t>
            </a:r>
          </a:p>
          <a:p>
            <a:pPr lvl="2"/>
            <a:r>
              <a:rPr lang="cs-CZ" b="1" dirty="0"/>
              <a:t>biologický</a:t>
            </a:r>
          </a:p>
          <a:p>
            <a:pPr lvl="1"/>
            <a:r>
              <a:rPr lang="cs-CZ" b="1" dirty="0"/>
              <a:t>Frans Emil Sillanpää (1888-1964)</a:t>
            </a:r>
          </a:p>
          <a:p>
            <a:pPr lvl="2"/>
            <a:r>
              <a:rPr lang="cs-CZ" b="1" dirty="0"/>
              <a:t>NC 1939</a:t>
            </a:r>
          </a:p>
          <a:p>
            <a:pPr lvl="2"/>
            <a:r>
              <a:rPr lang="cs-CZ" b="1" i="1" dirty="0"/>
              <a:t>Hurskas kurjuus </a:t>
            </a:r>
            <a:r>
              <a:rPr lang="cs-CZ" b="1" dirty="0"/>
              <a:t>(1919), </a:t>
            </a:r>
            <a:r>
              <a:rPr lang="cs-CZ" b="1" i="1" dirty="0"/>
              <a:t>Umírala mladičká </a:t>
            </a:r>
            <a:r>
              <a:rPr lang="cs-CZ" b="1" dirty="0"/>
              <a:t>(1931)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4853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cap="small" dirty="0">
                <a:latin typeface="Century" panose="02040604050505020304" pitchFamily="18" charset="0"/>
              </a:rPr>
              <a:t>Finskošvédský modernismus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Jan Dlask: </a:t>
            </a:r>
            <a:r>
              <a:rPr lang="cs-CZ" i="1" dirty="0"/>
              <a:t>Dějiny finskošvédské literatury </a:t>
            </a:r>
            <a:r>
              <a:rPr lang="cs-CZ" dirty="0"/>
              <a:t>(2018)</a:t>
            </a:r>
          </a:p>
          <a:p>
            <a:r>
              <a:rPr lang="cs-CZ" dirty="0"/>
              <a:t>novátorský přístup především k poezii, důsledná inspirace evropskými trendy (změna struktury básně), šel proti finskojazyčné tradici</a:t>
            </a:r>
          </a:p>
          <a:p>
            <a:r>
              <a:rPr lang="cs-CZ" dirty="0"/>
              <a:t>hlavní postavy:</a:t>
            </a:r>
          </a:p>
          <a:p>
            <a:pPr lvl="1"/>
            <a:r>
              <a:rPr lang="cs-CZ" dirty="0"/>
              <a:t>Edith Södergran (1892–1923)</a:t>
            </a:r>
          </a:p>
          <a:p>
            <a:pPr lvl="1"/>
            <a:r>
              <a:rPr lang="cs-CZ" dirty="0"/>
              <a:t>Elmer Diktonius</a:t>
            </a:r>
          </a:p>
          <a:p>
            <a:pPr lvl="1"/>
            <a:r>
              <a:rPr lang="cs-CZ" dirty="0"/>
              <a:t>Hagar Olsson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4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Tulenkantajat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1924-1930: album </a:t>
            </a:r>
            <a:r>
              <a:rPr lang="cs-CZ" i="1" dirty="0"/>
              <a:t>Tulenkantajat</a:t>
            </a:r>
            <a:r>
              <a:rPr lang="cs-CZ" dirty="0"/>
              <a:t> skupiny Nuoren Voiman Liitto</a:t>
            </a:r>
          </a:p>
          <a:p>
            <a:r>
              <a:rPr lang="cs-CZ" dirty="0"/>
              <a:t>Charakteristika:</a:t>
            </a:r>
          </a:p>
          <a:p>
            <a:pPr lvl="1"/>
            <a:r>
              <a:rPr lang="cs-CZ" dirty="0"/>
              <a:t>orientace na současnost a budoucnost</a:t>
            </a:r>
          </a:p>
          <a:p>
            <a:pPr lvl="1"/>
            <a:r>
              <a:rPr lang="cs-CZ" dirty="0"/>
              <a:t>naprostá distance od novoromantiků</a:t>
            </a:r>
          </a:p>
          <a:p>
            <a:pPr lvl="1"/>
            <a:r>
              <a:rPr lang="cs-CZ" dirty="0"/>
              <a:t>optimismus</a:t>
            </a:r>
          </a:p>
          <a:p>
            <a:pPr lvl="1"/>
            <a:r>
              <a:rPr lang="cs-CZ" dirty="0"/>
              <a:t>humanismus, víra v člověka</a:t>
            </a:r>
          </a:p>
          <a:p>
            <a:pPr lvl="1"/>
            <a:r>
              <a:rPr lang="cs-CZ" dirty="0"/>
              <a:t>zájem o dění v Evropě (vlivy hlavně z Německa)</a:t>
            </a:r>
          </a:p>
          <a:p>
            <a:r>
              <a:rPr lang="cs-CZ" dirty="0"/>
              <a:t>P. Mustapää (1899-1973) – básník</a:t>
            </a:r>
          </a:p>
          <a:p>
            <a:r>
              <a:rPr lang="cs-CZ" dirty="0"/>
              <a:t>Pentti Haanpää (1905-1955) – prozaik, venkov</a:t>
            </a:r>
          </a:p>
          <a:p>
            <a:r>
              <a:rPr lang="cs-CZ" dirty="0"/>
              <a:t>Toivo Pekkanen (1902-1957) – dělnické prostředí (</a:t>
            </a:r>
            <a:r>
              <a:rPr lang="cs-CZ" i="1" dirty="0" err="1"/>
              <a:t>Tehtaan</a:t>
            </a:r>
            <a:r>
              <a:rPr lang="cs-CZ" i="1" dirty="0"/>
              <a:t> </a:t>
            </a:r>
            <a:r>
              <a:rPr lang="cs-CZ" i="1" dirty="0" err="1"/>
              <a:t>varjossa</a:t>
            </a:r>
            <a:r>
              <a:rPr lang="cs-CZ" dirty="0"/>
              <a:t>, 1932)</a:t>
            </a:r>
          </a:p>
          <a:p>
            <a:r>
              <a:rPr lang="cs-CZ" dirty="0" err="1"/>
              <a:t>Olavi</a:t>
            </a:r>
            <a:r>
              <a:rPr lang="cs-CZ" dirty="0"/>
              <a:t> </a:t>
            </a:r>
            <a:r>
              <a:rPr lang="cs-CZ" dirty="0" err="1"/>
              <a:t>Paavolainen</a:t>
            </a:r>
            <a:r>
              <a:rPr lang="cs-CZ" dirty="0"/>
              <a:t> (1903–1964) – teoretik, esejista</a:t>
            </a:r>
          </a:p>
        </p:txBody>
      </p:sp>
    </p:spTree>
    <p:extLst>
      <p:ext uri="{BB962C8B-B14F-4D97-AF65-F5344CB8AC3E}">
        <p14:creationId xmlns:p14="http://schemas.microsoft.com/office/powerpoint/2010/main" val="273762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Mika Waltari </a:t>
            </a:r>
            <a:r>
              <a:rPr lang="cs-CZ" dirty="0"/>
              <a:t>(1908-1979)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Markéta Hejkalová: </a:t>
            </a:r>
            <a:r>
              <a:rPr lang="cs-CZ" i="1" dirty="0"/>
              <a:t>Fin Mika Waltari </a:t>
            </a:r>
            <a:r>
              <a:rPr lang="cs-CZ" dirty="0"/>
              <a:t>(2007)</a:t>
            </a:r>
          </a:p>
          <a:p>
            <a:r>
              <a:rPr lang="cs-CZ" dirty="0"/>
              <a:t>žánrově mnohostranný (cestopisy, reportáže,</a:t>
            </a:r>
          </a:p>
          <a:p>
            <a:pPr marL="0" indent="0">
              <a:buNone/>
            </a:pPr>
            <a:r>
              <a:rPr lang="cs-CZ" dirty="0"/>
              <a:t>detektivky, romány…)</a:t>
            </a:r>
          </a:p>
          <a:p>
            <a:r>
              <a:rPr lang="cs-CZ" dirty="0"/>
              <a:t>ve 30.–40. letech – </a:t>
            </a:r>
            <a:r>
              <a:rPr lang="cs-CZ" i="1" dirty="0"/>
              <a:t>pienoisromaanit</a:t>
            </a:r>
            <a:r>
              <a:rPr lang="cs-CZ" dirty="0"/>
              <a:t> (13),</a:t>
            </a:r>
          </a:p>
          <a:p>
            <a:pPr marL="0" indent="0">
              <a:buNone/>
            </a:pPr>
            <a:r>
              <a:rPr lang="cs-CZ" dirty="0"/>
              <a:t>např. </a:t>
            </a:r>
            <a:r>
              <a:rPr lang="cs-CZ" i="1" dirty="0"/>
              <a:t>Cizinec přichází</a:t>
            </a:r>
            <a:r>
              <a:rPr lang="cs-CZ" dirty="0"/>
              <a:t> (1937), </a:t>
            </a:r>
            <a:r>
              <a:rPr lang="cs-CZ" i="1" dirty="0"/>
              <a:t>Plavovláska</a:t>
            </a:r>
            <a:r>
              <a:rPr lang="cs-CZ" dirty="0"/>
              <a:t> (1948)</a:t>
            </a:r>
          </a:p>
          <a:p>
            <a:r>
              <a:rPr lang="cs-CZ" dirty="0"/>
              <a:t>1945: </a:t>
            </a:r>
            <a:r>
              <a:rPr lang="cs-CZ" i="1" dirty="0"/>
              <a:t>Egypťan Sinuhet </a:t>
            </a:r>
            <a:r>
              <a:rPr lang="cs-CZ" dirty="0"/>
              <a:t>+ následující</a:t>
            </a:r>
          </a:p>
          <a:p>
            <a:pPr marL="0" indent="0">
              <a:buNone/>
            </a:pPr>
            <a:r>
              <a:rPr lang="cs-CZ" dirty="0"/>
              <a:t>„období velké deziluze“</a:t>
            </a:r>
          </a:p>
          <a:p>
            <a:r>
              <a:rPr lang="cs-CZ" dirty="0"/>
              <a:t>„komerčnost“ x existencialismus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700" y="1690688"/>
            <a:ext cx="4089529" cy="491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4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629" y="0"/>
            <a:ext cx="9066742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Nové typy literatury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Ruumiin viisaus/Vaistojen kapina (Moudrost těla/Vzpoura citů)</a:t>
            </a:r>
          </a:p>
          <a:p>
            <a:pPr lvl="1"/>
            <a:r>
              <a:rPr lang="cs-CZ" dirty="0"/>
              <a:t>vnitřní síly uvnitř člověka, hlubinná psychologie, psychoanalýza</a:t>
            </a:r>
          </a:p>
          <a:p>
            <a:pPr lvl="1"/>
            <a:r>
              <a:rPr lang="cs-CZ" dirty="0"/>
              <a:t>Iris Uurto: </a:t>
            </a:r>
            <a:r>
              <a:rPr lang="cs-CZ" i="1" dirty="0"/>
              <a:t>Ruumiin viisaus </a:t>
            </a:r>
            <a:r>
              <a:rPr lang="cs-CZ" dirty="0"/>
              <a:t>(1942)</a:t>
            </a:r>
          </a:p>
          <a:p>
            <a:r>
              <a:rPr lang="cs-CZ" dirty="0"/>
              <a:t>Helvi Hämäläinen </a:t>
            </a:r>
            <a:r>
              <a:rPr lang="cs-CZ" sz="2400" dirty="0"/>
              <a:t>(1907-1998): </a:t>
            </a:r>
            <a:r>
              <a:rPr lang="cs-CZ" sz="2400" i="1" dirty="0" err="1">
                <a:cs typeface="Times New Roman" panose="02020603050405020304" pitchFamily="18" charset="0"/>
              </a:rPr>
              <a:t>Katuojan</a:t>
            </a:r>
            <a:r>
              <a:rPr lang="cs-CZ" sz="2400" i="1" dirty="0"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cs typeface="Times New Roman" panose="02020603050405020304" pitchFamily="18" charset="0"/>
              </a:rPr>
              <a:t>vettä</a:t>
            </a:r>
            <a:r>
              <a:rPr lang="cs-CZ" sz="2400" i="1" dirty="0">
                <a:cs typeface="Times New Roman" panose="02020603050405020304" pitchFamily="18" charset="0"/>
              </a:rPr>
              <a:t> </a:t>
            </a:r>
            <a:r>
              <a:rPr lang="cs-CZ" sz="2400" dirty="0">
                <a:cs typeface="Times New Roman" panose="02020603050405020304" pitchFamily="18" charset="0"/>
              </a:rPr>
              <a:t>(Voda ze strouhy, 1935), </a:t>
            </a:r>
            <a:r>
              <a:rPr lang="cs-CZ" sz="2400" i="1" dirty="0" err="1">
                <a:cs typeface="Times New Roman" panose="02020603050405020304" pitchFamily="18" charset="0"/>
              </a:rPr>
              <a:t>Säädyllinen</a:t>
            </a:r>
            <a:r>
              <a:rPr lang="cs-CZ" sz="2400" i="1" dirty="0"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cs typeface="Times New Roman" panose="02020603050405020304" pitchFamily="18" charset="0"/>
              </a:rPr>
              <a:t>murhenäytelmä</a:t>
            </a:r>
            <a:r>
              <a:rPr lang="cs-CZ" sz="2400" i="1" dirty="0">
                <a:cs typeface="Times New Roman" panose="02020603050405020304" pitchFamily="18" charset="0"/>
              </a:rPr>
              <a:t> </a:t>
            </a:r>
            <a:r>
              <a:rPr lang="cs-CZ" sz="2400" dirty="0">
                <a:cs typeface="Times New Roman" panose="02020603050405020304" pitchFamily="18" charset="0"/>
              </a:rPr>
              <a:t>(Spořádaná tragédie, 1941), </a:t>
            </a:r>
            <a:r>
              <a:rPr lang="cs-CZ" sz="2400" i="1" dirty="0" err="1">
                <a:cs typeface="Times New Roman" panose="02020603050405020304" pitchFamily="18" charset="0"/>
              </a:rPr>
              <a:t>Karkuri</a:t>
            </a:r>
            <a:r>
              <a:rPr lang="cs-CZ" sz="2400" dirty="0">
                <a:cs typeface="Times New Roman" panose="02020603050405020304" pitchFamily="18" charset="0"/>
              </a:rPr>
              <a:t> (</a:t>
            </a:r>
            <a:r>
              <a:rPr lang="cs-CZ" sz="2400" i="1" dirty="0"/>
              <a:t>Zběh</a:t>
            </a:r>
            <a:r>
              <a:rPr lang="cs-CZ" sz="2400" dirty="0"/>
              <a:t>, 1961), </a:t>
            </a:r>
            <a:r>
              <a:rPr lang="cs-CZ" sz="2400" i="1" dirty="0" err="1"/>
              <a:t>Sukupolveni</a:t>
            </a:r>
            <a:r>
              <a:rPr lang="cs-CZ" sz="2400" i="1" dirty="0"/>
              <a:t> </a:t>
            </a:r>
            <a:r>
              <a:rPr lang="cs-CZ" sz="2400" i="1" dirty="0" err="1"/>
              <a:t>unta</a:t>
            </a:r>
            <a:r>
              <a:rPr lang="cs-CZ" sz="2400" i="1" dirty="0"/>
              <a:t> (</a:t>
            </a:r>
            <a:r>
              <a:rPr lang="cs-CZ" sz="2400" dirty="0"/>
              <a:t>Sen mé generace, 1987)</a:t>
            </a:r>
          </a:p>
          <a:p>
            <a:r>
              <a:rPr lang="cs-CZ" dirty="0"/>
              <a:t>Skupina </a:t>
            </a:r>
            <a:r>
              <a:rPr lang="cs-CZ" i="1" dirty="0"/>
              <a:t>Kiila</a:t>
            </a:r>
            <a:r>
              <a:rPr lang="cs-CZ" dirty="0"/>
              <a:t> („Klín“)</a:t>
            </a:r>
          </a:p>
          <a:p>
            <a:pPr lvl="1"/>
            <a:r>
              <a:rPr lang="cs-CZ" dirty="0"/>
              <a:t>levicově/marxisticky orientovaní</a:t>
            </a:r>
          </a:p>
          <a:p>
            <a:pPr lvl="1"/>
            <a:r>
              <a:rPr lang="cs-CZ" dirty="0" err="1"/>
              <a:t>Katri</a:t>
            </a:r>
            <a:r>
              <a:rPr lang="cs-CZ" dirty="0"/>
              <a:t> Vala (</a:t>
            </a:r>
            <a:r>
              <a:rPr lang="cs-CZ" i="1" dirty="0" err="1"/>
              <a:t>Kaukainen</a:t>
            </a:r>
            <a:r>
              <a:rPr lang="cs-CZ" i="1" dirty="0"/>
              <a:t> </a:t>
            </a:r>
            <a:r>
              <a:rPr lang="cs-CZ" i="1" dirty="0" err="1"/>
              <a:t>puutarha</a:t>
            </a:r>
            <a:r>
              <a:rPr lang="cs-CZ" i="1" dirty="0"/>
              <a:t>, </a:t>
            </a:r>
            <a:r>
              <a:rPr lang="cs-CZ" dirty="0"/>
              <a:t>Vzdálená zahrada, 1924), </a:t>
            </a:r>
            <a:r>
              <a:rPr lang="cs-CZ" dirty="0" err="1"/>
              <a:t>Arvo</a:t>
            </a:r>
            <a:r>
              <a:rPr lang="cs-CZ" dirty="0"/>
              <a:t> </a:t>
            </a:r>
            <a:r>
              <a:rPr lang="cs-CZ" dirty="0" err="1"/>
              <a:t>Turtiainen</a:t>
            </a:r>
            <a:r>
              <a:rPr lang="cs-CZ" dirty="0"/>
              <a:t>, </a:t>
            </a:r>
            <a:r>
              <a:rPr lang="cs-CZ" dirty="0" err="1"/>
              <a:t>Viljo</a:t>
            </a:r>
            <a:r>
              <a:rPr lang="cs-CZ" dirty="0"/>
              <a:t> </a:t>
            </a:r>
            <a:r>
              <a:rPr lang="cs-CZ" dirty="0" err="1"/>
              <a:t>Kajava</a:t>
            </a:r>
            <a:r>
              <a:rPr lang="cs-CZ" dirty="0"/>
              <a:t>, </a:t>
            </a:r>
            <a:r>
              <a:rPr lang="cs-CZ" dirty="0" err="1"/>
              <a:t>Pentti</a:t>
            </a:r>
            <a:r>
              <a:rPr lang="cs-CZ" dirty="0"/>
              <a:t> </a:t>
            </a:r>
            <a:r>
              <a:rPr lang="cs-CZ" dirty="0" err="1"/>
              <a:t>Haanpää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7967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F0314F29-1C29-4EA3-BC35-668D69EFD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21" y="0"/>
            <a:ext cx="9066742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E54C418-8F45-4F72-B589-7E5FE37F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Drama v meziválečném Finsku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CBFC2F-FD9C-4A06-A9AE-2CB341572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Maria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Jotuni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(1880-1943)</a:t>
            </a:r>
          </a:p>
          <a:p>
            <a:pPr>
              <a:buFontTx/>
              <a:buChar char="-"/>
            </a:pP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Suhteita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(Vztahy, 1905),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Rakkautta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(Láska, 1907), Kun on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tunteet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(Když máte city, 1913)</a:t>
            </a:r>
          </a:p>
          <a:p>
            <a:pPr>
              <a:buFontTx/>
              <a:buChar char="-"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dramata: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Miehen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kylkiluu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(Mužovo žebro, 1914),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Kultainen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vasikka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(Zlaté tele, 1918),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Tohvelisankarin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rouva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(Žena 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podpantofláka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1924)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Hella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Wuolijoki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(1886-1954)</a:t>
            </a:r>
          </a:p>
          <a:p>
            <a:pPr marL="0" indent="0">
              <a:buNone/>
            </a:pP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Laki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järjestys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(Zákon a pořádek, 1933),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Hulda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Juurakko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(1937), pět dramat 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Niskavuori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(1933-1953, č. Ženy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Niskavuori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1936)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Lauri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Haarla</a:t>
            </a:r>
            <a:r>
              <a:rPr lang="cs-CZ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(1890-1944)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1939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19358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Literatura zimní a pokračovací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literatuře opakovaně tematizován historický úkol Finů známý i z dřívějška. Finové mají za úkol:</a:t>
            </a:r>
          </a:p>
          <a:p>
            <a:pPr lvl="1"/>
            <a:r>
              <a:rPr lang="cs-CZ" dirty="0"/>
              <a:t>být přední hlídka kultury proti přírodě (Runeberg, </a:t>
            </a:r>
            <a:r>
              <a:rPr lang="cs-CZ" dirty="0" err="1"/>
              <a:t>Topelius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vytvořit vlastní kulturu a identitu (Snellman)</a:t>
            </a:r>
          </a:p>
          <a:p>
            <a:pPr lvl="1"/>
            <a:r>
              <a:rPr lang="cs-CZ" dirty="0"/>
              <a:t>dosáhnout národní svébytnosti</a:t>
            </a:r>
          </a:p>
          <a:p>
            <a:pPr lvl="1"/>
            <a:r>
              <a:rPr lang="cs-CZ" dirty="0"/>
              <a:t>být přední hlídka proti Východu</a:t>
            </a:r>
          </a:p>
          <a:p>
            <a:pPr lvl="1"/>
            <a:endParaRPr lang="cs-CZ" dirty="0"/>
          </a:p>
          <a:p>
            <a:r>
              <a:rPr lang="cs-CZ" dirty="0"/>
              <a:t>tematické okruhy:</a:t>
            </a:r>
          </a:p>
          <a:p>
            <a:pPr lvl="1"/>
            <a:r>
              <a:rPr lang="cs-CZ" dirty="0"/>
              <a:t>úniková literatura: historie, sen a pohádka, lidství, biologie, instinkty, humor</a:t>
            </a:r>
          </a:p>
          <a:p>
            <a:pPr lvl="1"/>
            <a:r>
              <a:rPr lang="cs-CZ" dirty="0"/>
              <a:t>literatura odrážející aktuální stav: návrat z války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380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19358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cap="small" dirty="0">
                <a:latin typeface="Century" panose="02040604050505020304" pitchFamily="18" charset="0"/>
              </a:rPr>
              <a:t>Poválečná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poznamenaná válkami (zimní, pokračovací a laponskou)</a:t>
            </a:r>
          </a:p>
          <a:p>
            <a:r>
              <a:rPr lang="cs-CZ" sz="3200" dirty="0"/>
              <a:t>dělení (podle Kaie Laitinena)</a:t>
            </a:r>
          </a:p>
          <a:p>
            <a:pPr lvl="1"/>
            <a:r>
              <a:rPr lang="cs-CZ" sz="3200" dirty="0"/>
              <a:t>konec 40. let - nejistota</a:t>
            </a:r>
          </a:p>
          <a:p>
            <a:pPr lvl="1"/>
            <a:r>
              <a:rPr lang="cs-CZ" sz="3200" dirty="0"/>
              <a:t>50. léta – dva proudy: modernismus x realistické válečné romány</a:t>
            </a:r>
          </a:p>
          <a:p>
            <a:pPr lvl="1"/>
            <a:r>
              <a:rPr lang="cs-CZ" sz="3200" dirty="0"/>
              <a:t>60. a 70. léta – angažovaná literatura</a:t>
            </a:r>
          </a:p>
          <a:p>
            <a:pPr lvl="1"/>
            <a:r>
              <a:rPr lang="cs-CZ" sz="3200" dirty="0"/>
              <a:t>postmoderna</a:t>
            </a:r>
          </a:p>
          <a:p>
            <a:pPr marL="457200" lvl="1" indent="0">
              <a:buNone/>
            </a:pPr>
            <a:r>
              <a:rPr lang="cs-CZ" sz="3200" dirty="0"/>
              <a:t>(+ možné další etapy: 90. léta, nultá léta…)</a:t>
            </a:r>
          </a:p>
        </p:txBody>
      </p:sp>
    </p:spTree>
    <p:extLst>
      <p:ext uri="{BB962C8B-B14F-4D97-AF65-F5344CB8AC3E}">
        <p14:creationId xmlns:p14="http://schemas.microsoft.com/office/powerpoint/2010/main" val="376096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755</Words>
  <Application>Microsoft Office PowerPoint</Application>
  <PresentationFormat>Širokoúhlá obrazovka</PresentationFormat>
  <Paragraphs>100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Century</vt:lpstr>
      <vt:lpstr>Times New Roman</vt:lpstr>
      <vt:lpstr>Motiv Office</vt:lpstr>
      <vt:lpstr>Meziválečná literatura</vt:lpstr>
      <vt:lpstr>Finskojazyčná literatura</vt:lpstr>
      <vt:lpstr>Finskošvédský modernismus</vt:lpstr>
      <vt:lpstr>Tulenkantajat</vt:lpstr>
      <vt:lpstr>Mika Waltari (1908-1979)</vt:lpstr>
      <vt:lpstr>Nové typy literatury</vt:lpstr>
      <vt:lpstr>Drama v meziválečném Finsku</vt:lpstr>
      <vt:lpstr>Literatura zimní a pokračovací války</vt:lpstr>
      <vt:lpstr>Poválečná literatura</vt:lpstr>
      <vt:lpstr>Konec 40. let II</vt:lpstr>
      <vt:lpstr>Väinö Linna (1920-1998)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Pojmy a dojmy</dc:title>
  <dc:creator>Jan-Marek Šík</dc:creator>
  <cp:lastModifiedBy>Jan-Marek</cp:lastModifiedBy>
  <cp:revision>54</cp:revision>
  <dcterms:created xsi:type="dcterms:W3CDTF">2018-11-09T07:32:12Z</dcterms:created>
  <dcterms:modified xsi:type="dcterms:W3CDTF">2022-11-30T14:42:32Z</dcterms:modified>
</cp:coreProperties>
</file>