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80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2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431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39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0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01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663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499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91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15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78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8B66F-A370-497C-8546-57A426A9941E}" type="datetimeFigureOut">
              <a:rPr lang="cs-CZ" smtClean="0"/>
              <a:t>16.11.2022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42F85-6445-4D54-95A3-471CCF29B4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71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f2aIVKp1OY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63"/>
            <a:ext cx="12192000" cy="6877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96619"/>
            <a:ext cx="5562600" cy="2108482"/>
          </a:xfrm>
        </p:spPr>
        <p:txBody>
          <a:bodyPr>
            <a:normAutofit/>
          </a:bodyPr>
          <a:lstStyle/>
          <a:p>
            <a:r>
              <a:rPr lang="cs-CZ" sz="2800" dirty="0"/>
              <a:t>L. Onerva (1882-1972)</a:t>
            </a:r>
            <a:br>
              <a:rPr lang="cs-CZ" sz="2800" dirty="0"/>
            </a:br>
            <a:r>
              <a:rPr lang="cs-CZ" sz="2800" dirty="0"/>
              <a:t>- vl. jm. Hilja Onerva Lehtinen</a:t>
            </a:r>
            <a:br>
              <a:rPr lang="cs-CZ" sz="2800" dirty="0"/>
            </a:br>
            <a:r>
              <a:rPr lang="cs-CZ" sz="2800" dirty="0"/>
              <a:t>- básně, romány, překlady, kritiky</a:t>
            </a:r>
            <a:br>
              <a:rPr lang="cs-CZ" sz="2800" dirty="0"/>
            </a:br>
            <a:r>
              <a:rPr lang="cs-CZ" sz="2800" dirty="0"/>
              <a:t>- </a:t>
            </a:r>
            <a:r>
              <a:rPr lang="cs-CZ" sz="2800" i="1" dirty="0"/>
              <a:t>Inari</a:t>
            </a:r>
            <a:r>
              <a:rPr lang="cs-CZ" sz="2800" dirty="0"/>
              <a:t> (1913), </a:t>
            </a:r>
            <a:r>
              <a:rPr lang="cs-CZ" sz="2800" i="1" dirty="0"/>
              <a:t>Mirdja</a:t>
            </a:r>
            <a:r>
              <a:rPr lang="cs-CZ" sz="2800" dirty="0"/>
              <a:t> (1908)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11" y="870877"/>
            <a:ext cx="4307989" cy="5515418"/>
          </a:xfr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990600" y="3690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cap="small" dirty="0"/>
              <a:t>„Ženy Eina Leina“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67007"/>
            <a:ext cx="3863472" cy="6076188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838200" y="4084758"/>
            <a:ext cx="5562600" cy="1810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Aino Kallas (1878-1956)</a:t>
            </a:r>
            <a:br>
              <a:rPr lang="cs-CZ" sz="2800" dirty="0"/>
            </a:br>
            <a:r>
              <a:rPr lang="cs-CZ" sz="2800" dirty="0"/>
              <a:t>-    dcera Julia Krohna</a:t>
            </a:r>
          </a:p>
          <a:p>
            <a:pPr marL="457200" indent="-457200">
              <a:buFontTx/>
              <a:buChar char="-"/>
            </a:pPr>
            <a:r>
              <a:rPr lang="cs-CZ" sz="2800" dirty="0"/>
              <a:t>žila v Estonsku (Noor-Eesti)</a:t>
            </a:r>
          </a:p>
          <a:p>
            <a:pPr marL="457200" indent="-457200">
              <a:buFontTx/>
              <a:buChar char="-"/>
            </a:pPr>
            <a:r>
              <a:rPr lang="cs-CZ" sz="2800" i="1" dirty="0"/>
              <a:t>Häät</a:t>
            </a:r>
            <a:r>
              <a:rPr lang="cs-CZ" sz="2800" dirty="0"/>
              <a:t> (1904-1905, Svatba)</a:t>
            </a:r>
          </a:p>
          <a:p>
            <a:pPr marL="457200" indent="-457200">
              <a:buFontTx/>
              <a:buChar char="-"/>
            </a:pPr>
            <a:r>
              <a:rPr lang="cs-CZ" sz="2800" i="1" dirty="0" err="1"/>
              <a:t>Lähtevien</a:t>
            </a:r>
            <a:r>
              <a:rPr lang="cs-CZ" sz="2800" i="1" dirty="0"/>
              <a:t> </a:t>
            </a:r>
            <a:r>
              <a:rPr lang="cs-CZ" sz="2800" i="1" dirty="0" err="1"/>
              <a:t>laivojen</a:t>
            </a:r>
            <a:r>
              <a:rPr lang="cs-CZ" sz="2800" i="1" dirty="0"/>
              <a:t> </a:t>
            </a:r>
            <a:r>
              <a:rPr lang="cs-CZ" sz="2800" i="1" dirty="0" err="1"/>
              <a:t>kaupunki</a:t>
            </a:r>
            <a:r>
              <a:rPr lang="cs-CZ" sz="2800" i="1" dirty="0"/>
              <a:t> </a:t>
            </a:r>
            <a:r>
              <a:rPr lang="cs-CZ" sz="2800" dirty="0"/>
              <a:t>(1913, Město odplouvajících lodí)</a:t>
            </a:r>
          </a:p>
          <a:p>
            <a:pPr marL="457200" indent="-457200">
              <a:buFontTx/>
              <a:buChar char="-"/>
            </a:pPr>
            <a:r>
              <a:rPr lang="cs-CZ" sz="2800" i="1" dirty="0"/>
              <a:t>Sudenmorsian</a:t>
            </a:r>
            <a:r>
              <a:rPr lang="cs-CZ" sz="2800" dirty="0"/>
              <a:t> (1928, Vlčí nevěsta)</a:t>
            </a:r>
          </a:p>
        </p:txBody>
      </p:sp>
    </p:spTree>
    <p:extLst>
      <p:ext uri="{BB962C8B-B14F-4D97-AF65-F5344CB8AC3E}">
        <p14:creationId xmlns:p14="http://schemas.microsoft.com/office/powerpoint/2010/main" val="232492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63"/>
            <a:ext cx="12192000" cy="6877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5300" dirty="0">
                <a:latin typeface="Century" panose="02040604050505020304" pitchFamily="18" charset="0"/>
              </a:rPr>
              <a:t>Johannes Linnankoski</a:t>
            </a:r>
            <a:br>
              <a:rPr lang="cs-CZ" sz="5300" dirty="0"/>
            </a:br>
            <a:r>
              <a:rPr lang="cs-CZ" dirty="0"/>
              <a:t>(1869-1913)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symbolismus, dekadence</a:t>
            </a:r>
          </a:p>
          <a:p>
            <a:r>
              <a:rPr lang="cs-CZ" cap="small" dirty="0"/>
              <a:t>Píseň o červeném květu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i="1" dirty="0"/>
              <a:t>Laulu tulipunaisesta kukasta</a:t>
            </a:r>
            <a:r>
              <a:rPr lang="cs-CZ" dirty="0"/>
              <a:t>, 1905)</a:t>
            </a:r>
          </a:p>
          <a:p>
            <a:pPr lvl="1"/>
            <a:r>
              <a:rPr lang="cs-CZ" dirty="0"/>
              <a:t>jeden z první finských bestsellerů</a:t>
            </a:r>
          </a:p>
          <a:p>
            <a:pPr lvl="1"/>
            <a:r>
              <a:rPr lang="cs-CZ" dirty="0"/>
              <a:t>vzpoura </a:t>
            </a:r>
            <a:r>
              <a:rPr lang="cs-CZ" dirty="0" err="1"/>
              <a:t>Olaviho</a:t>
            </a:r>
            <a:r>
              <a:rPr lang="cs-CZ" dirty="0"/>
              <a:t> </a:t>
            </a:r>
            <a:r>
              <a:rPr lang="cs-CZ" dirty="0" err="1"/>
              <a:t>Koskely</a:t>
            </a:r>
            <a:r>
              <a:rPr lang="cs-CZ" dirty="0"/>
              <a:t> proti rodině/mužské roli</a:t>
            </a:r>
          </a:p>
          <a:p>
            <a:pPr lvl="1"/>
            <a:r>
              <a:rPr lang="cs-CZ" dirty="0"/>
              <a:t>silné ženy (Kyllikki, matka)</a:t>
            </a:r>
          </a:p>
          <a:p>
            <a:pPr lvl="1"/>
            <a:r>
              <a:rPr lang="cs-CZ" dirty="0" err="1"/>
              <a:t>donjuanský</a:t>
            </a:r>
            <a:r>
              <a:rPr lang="cs-CZ" dirty="0"/>
              <a:t> motiv: </a:t>
            </a:r>
            <a:r>
              <a:rPr lang="cs-CZ" dirty="0" err="1"/>
              <a:t>topos</a:t>
            </a:r>
            <a:r>
              <a:rPr lang="cs-CZ" dirty="0"/>
              <a:t> rozevlátého, přelétavého</a:t>
            </a:r>
          </a:p>
          <a:p>
            <a:pPr marL="457200" lvl="1" indent="0">
              <a:buNone/>
            </a:pPr>
            <a:r>
              <a:rPr lang="cs-CZ" dirty="0"/>
              <a:t>hrdiny toužícího po požitcích</a:t>
            </a:r>
          </a:p>
          <a:p>
            <a:pPr lvl="1"/>
            <a:r>
              <a:rPr lang="cs-CZ" dirty="0"/>
              <a:t>film: rež. </a:t>
            </a:r>
            <a:r>
              <a:rPr lang="cs-CZ" dirty="0" err="1"/>
              <a:t>Teuvo</a:t>
            </a:r>
            <a:r>
              <a:rPr lang="cs-CZ" dirty="0"/>
              <a:t> </a:t>
            </a:r>
            <a:r>
              <a:rPr lang="cs-CZ" dirty="0" err="1"/>
              <a:t>Tulio</a:t>
            </a:r>
            <a:r>
              <a:rPr lang="cs-CZ" dirty="0"/>
              <a:t> (1938)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771" y="365125"/>
            <a:ext cx="4426857" cy="61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985"/>
            <a:ext cx="12192000" cy="687716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latin typeface="Century" panose="02040604050505020304" pitchFamily="18" charset="0"/>
              </a:rPr>
              <a:t>Volby ve Finsku 1907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do nově ustanoveného parlamentu (</a:t>
            </a:r>
            <a:r>
              <a:rPr lang="cs-CZ" i="1" dirty="0" err="1"/>
              <a:t>eduskunta</a:t>
            </a:r>
            <a:r>
              <a:rPr lang="cs-CZ" dirty="0"/>
              <a:t>, 1906)</a:t>
            </a:r>
          </a:p>
          <a:p>
            <a:r>
              <a:rPr lang="cs-CZ" dirty="0"/>
              <a:t>muži i ženy nad 24 let</a:t>
            </a:r>
          </a:p>
          <a:p>
            <a:r>
              <a:rPr lang="cs-CZ" dirty="0"/>
              <a:t>šest stran (sociální demokracie, </a:t>
            </a:r>
            <a:r>
              <a:rPr lang="cs-CZ" dirty="0" err="1"/>
              <a:t>starofinové</a:t>
            </a:r>
            <a:r>
              <a:rPr lang="cs-CZ" dirty="0"/>
              <a:t>,</a:t>
            </a:r>
          </a:p>
          <a:p>
            <a:pPr marL="0" indent="0">
              <a:buNone/>
            </a:pPr>
            <a:r>
              <a:rPr lang="cs-CZ" dirty="0" err="1"/>
              <a:t>mladofinové</a:t>
            </a:r>
            <a:r>
              <a:rPr lang="cs-CZ" dirty="0"/>
              <a:t>, švédská strana, agrárníci,</a:t>
            </a:r>
          </a:p>
          <a:p>
            <a:pPr marL="0" indent="0">
              <a:buNone/>
            </a:pPr>
            <a:r>
              <a:rPr lang="cs-CZ" dirty="0"/>
              <a:t>křesťanští demokraté),</a:t>
            </a:r>
          </a:p>
          <a:p>
            <a:r>
              <a:rPr lang="cs-CZ" dirty="0"/>
              <a:t>volební účast 70 </a:t>
            </a:r>
            <a:r>
              <a:rPr lang="en-US" dirty="0"/>
              <a:t>%</a:t>
            </a:r>
            <a:r>
              <a:rPr lang="cs-CZ" dirty="0"/>
              <a:t>,</a:t>
            </a:r>
          </a:p>
          <a:p>
            <a:r>
              <a:rPr lang="cs-CZ" dirty="0"/>
              <a:t>zvoleno 181 mužů a 19 žen (30 </a:t>
            </a:r>
            <a:r>
              <a:rPr lang="en-US" dirty="0"/>
              <a:t>%</a:t>
            </a:r>
            <a:r>
              <a:rPr lang="cs-CZ" dirty="0"/>
              <a:t> kandidujících)</a:t>
            </a:r>
          </a:p>
          <a:p>
            <a:pPr lvl="1"/>
            <a:endParaRPr lang="cs-CZ" dirty="0"/>
          </a:p>
          <a:p>
            <a:r>
              <a:rPr lang="cs-CZ" dirty="0"/>
              <a:t>Ilmari Kianto (1874-1970)</a:t>
            </a:r>
            <a:endParaRPr lang="en-US" dirty="0"/>
          </a:p>
          <a:p>
            <a:pPr lvl="1"/>
            <a:r>
              <a:rPr lang="cs-CZ" dirty="0"/>
              <a:t>Červená čára (1909)</a:t>
            </a:r>
          </a:p>
          <a:p>
            <a:pPr lvl="2"/>
            <a:r>
              <a:rPr lang="cs-CZ" dirty="0" err="1"/>
              <a:t>Topi</a:t>
            </a:r>
            <a:r>
              <a:rPr lang="cs-CZ" dirty="0"/>
              <a:t> </a:t>
            </a:r>
            <a:r>
              <a:rPr lang="cs-CZ" dirty="0" err="1"/>
              <a:t>Romppanen</a:t>
            </a:r>
            <a:r>
              <a:rPr lang="cs-CZ" dirty="0"/>
              <a:t> + </a:t>
            </a:r>
            <a:r>
              <a:rPr lang="cs-CZ" dirty="0" err="1"/>
              <a:t>Riika</a:t>
            </a:r>
            <a:r>
              <a:rPr lang="cs-CZ" dirty="0"/>
              <a:t>, region </a:t>
            </a:r>
            <a:r>
              <a:rPr lang="cs-CZ" dirty="0" err="1"/>
              <a:t>Kainuu</a:t>
            </a:r>
            <a:endParaRPr lang="cs-CZ" dirty="0"/>
          </a:p>
          <a:p>
            <a:pPr lvl="2"/>
            <a:r>
              <a:rPr lang="cs-CZ" dirty="0"/>
              <a:t>film: rež. Matti </a:t>
            </a:r>
            <a:r>
              <a:rPr lang="cs-CZ" dirty="0" err="1"/>
              <a:t>Kassila</a:t>
            </a:r>
            <a:r>
              <a:rPr lang="cs-CZ" dirty="0"/>
              <a:t> (1959): areena.yle.fi/1-403471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290" y="1825625"/>
            <a:ext cx="3157414" cy="449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41439"/>
            <a:ext cx="9144000" cy="1157699"/>
          </a:xfrm>
        </p:spPr>
        <p:txBody>
          <a:bodyPr>
            <a:normAutofit/>
          </a:bodyPr>
          <a:lstStyle/>
          <a:p>
            <a:r>
              <a:rPr lang="cs-CZ" cap="small" dirty="0">
                <a:solidFill>
                  <a:schemeClr val="bg1"/>
                </a:solidFill>
                <a:latin typeface="Century" panose="02040604050505020304" pitchFamily="18" charset="0"/>
              </a:rPr>
              <a:t>Severská dramatika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2040577"/>
            <a:ext cx="9144000" cy="4255720"/>
          </a:xfrm>
        </p:spPr>
        <p:txBody>
          <a:bodyPr>
            <a:normAutofit/>
          </a:bodyPr>
          <a:lstStyle/>
          <a:p>
            <a:pPr algn="l"/>
            <a:r>
              <a:rPr lang="cs-CZ" sz="3200" dirty="0">
                <a:solidFill>
                  <a:schemeClr val="bg1"/>
                </a:solidFill>
              </a:rPr>
              <a:t>Ludvig </a:t>
            </a:r>
            <a:r>
              <a:rPr lang="cs-CZ" sz="3200" dirty="0" err="1">
                <a:solidFill>
                  <a:schemeClr val="bg1"/>
                </a:solidFill>
              </a:rPr>
              <a:t>Holberg</a:t>
            </a:r>
            <a:r>
              <a:rPr lang="cs-CZ" sz="3200" dirty="0">
                <a:solidFill>
                  <a:schemeClr val="bg1"/>
                </a:solidFill>
              </a:rPr>
              <a:t>, </a:t>
            </a:r>
            <a:r>
              <a:rPr lang="cs-CZ" sz="3200" dirty="0" err="1">
                <a:solidFill>
                  <a:schemeClr val="bg1"/>
                </a:solidFill>
              </a:rPr>
              <a:t>Bjørnstjerne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Bjørnson</a:t>
            </a:r>
            <a:r>
              <a:rPr lang="cs-CZ" sz="3200" dirty="0">
                <a:solidFill>
                  <a:schemeClr val="bg1"/>
                </a:solidFill>
              </a:rPr>
              <a:t>, Henrik Ibsen, August </a:t>
            </a:r>
            <a:r>
              <a:rPr lang="cs-CZ" sz="3200" dirty="0" err="1">
                <a:solidFill>
                  <a:schemeClr val="bg1"/>
                </a:solidFill>
              </a:rPr>
              <a:t>Strindberg</a:t>
            </a:r>
            <a:endParaRPr lang="cs-CZ" sz="3200" dirty="0">
              <a:solidFill>
                <a:schemeClr val="bg1"/>
              </a:solidFill>
            </a:endParaRPr>
          </a:p>
          <a:p>
            <a:pPr algn="l"/>
            <a:endParaRPr lang="cs-CZ" sz="3200" dirty="0">
              <a:solidFill>
                <a:schemeClr val="bg1"/>
              </a:solidFill>
            </a:endParaRPr>
          </a:p>
          <a:p>
            <a:pPr algn="l"/>
            <a:r>
              <a:rPr lang="cs-CZ" sz="3200" dirty="0">
                <a:solidFill>
                  <a:schemeClr val="bg1"/>
                </a:solidFill>
              </a:rPr>
              <a:t>Ludvig Holberg </a:t>
            </a:r>
            <a:r>
              <a:rPr lang="cs-CZ" dirty="0">
                <a:solidFill>
                  <a:schemeClr val="bg1"/>
                </a:solidFill>
              </a:rPr>
              <a:t>(1684–1754)</a:t>
            </a:r>
          </a:p>
          <a:p>
            <a:pPr algn="l"/>
            <a:r>
              <a:rPr lang="cs-CZ" dirty="0">
                <a:solidFill>
                  <a:schemeClr val="bg1"/>
                </a:solidFill>
              </a:rPr>
              <a:t>-   kritické hry o aktuálních problémech</a:t>
            </a:r>
          </a:p>
          <a:p>
            <a:pPr marL="342900" indent="-342900" algn="l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autor charakterových komedií</a:t>
            </a:r>
          </a:p>
          <a:p>
            <a:pPr marL="342900" indent="-342900" algn="l">
              <a:buFontTx/>
              <a:buChar char="-"/>
            </a:pPr>
            <a:r>
              <a:rPr lang="cs-CZ" i="1" dirty="0">
                <a:solidFill>
                  <a:schemeClr val="bg1"/>
                </a:solidFill>
              </a:rPr>
              <a:t>Jeppe z Hůrky/Vršku/Kopečku </a:t>
            </a:r>
            <a:r>
              <a:rPr lang="cs-CZ" dirty="0">
                <a:solidFill>
                  <a:schemeClr val="bg1"/>
                </a:solidFill>
              </a:rPr>
              <a:t>(1722)</a:t>
            </a:r>
          </a:p>
          <a:p>
            <a:pPr marL="800100" lvl="1" indent="-342900" algn="l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Stavovské divadlo, 1965, r. Jarolím Pleskot, hl. r. Rudolf Hrušínský</a:t>
            </a:r>
          </a:p>
          <a:p>
            <a:pPr marL="800100" lvl="1" indent="-342900" algn="l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www.ceskatelevize.cz/porady/10245719005-jeppe-z-vrsku/20954215683</a:t>
            </a:r>
          </a:p>
        </p:txBody>
      </p:sp>
    </p:spTree>
    <p:extLst>
      <p:ext uri="{BB962C8B-B14F-4D97-AF65-F5344CB8AC3E}">
        <p14:creationId xmlns:p14="http://schemas.microsoft.com/office/powerpoint/2010/main" val="81785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solidFill>
                  <a:schemeClr val="bg1"/>
                </a:solidFill>
                <a:latin typeface="Century" panose="02040604050505020304" pitchFamily="18" charset="0"/>
              </a:rPr>
              <a:t>Norsko v 19. století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1380	Vstup do personální unie s Dánskem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1814	Vstup do personální unie se Švédskem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1905	Vyhlášení nezávislosti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Ivar Aasen (1813-1896) – obrození norštiny:</a:t>
            </a:r>
          </a:p>
          <a:p>
            <a:pPr marL="0" indent="0">
              <a:buNone/>
            </a:pPr>
            <a:r>
              <a:rPr lang="cs-CZ" i="1" dirty="0" err="1">
                <a:solidFill>
                  <a:schemeClr val="bg1"/>
                </a:solidFill>
              </a:rPr>
              <a:t>landsmål</a:t>
            </a:r>
            <a:r>
              <a:rPr lang="cs-CZ" dirty="0">
                <a:solidFill>
                  <a:schemeClr val="bg1"/>
                </a:solidFill>
              </a:rPr>
              <a:t> (dnes </a:t>
            </a:r>
            <a:r>
              <a:rPr lang="cs-CZ" i="1" dirty="0">
                <a:solidFill>
                  <a:schemeClr val="bg1"/>
                </a:solidFill>
              </a:rPr>
              <a:t>nynorsk</a:t>
            </a:r>
            <a:r>
              <a:rPr lang="cs-CZ" dirty="0">
                <a:solidFill>
                  <a:schemeClr val="bg1"/>
                </a:solidFill>
              </a:rPr>
              <a:t>) x </a:t>
            </a:r>
            <a:r>
              <a:rPr lang="cs-CZ" i="1" dirty="0">
                <a:solidFill>
                  <a:schemeClr val="bg1"/>
                </a:solidFill>
              </a:rPr>
              <a:t>bokmål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1885: </a:t>
            </a:r>
            <a:r>
              <a:rPr lang="cs-CZ" i="1" dirty="0">
                <a:solidFill>
                  <a:schemeClr val="bg1"/>
                </a:solidFill>
              </a:rPr>
              <a:t>landsmål</a:t>
            </a:r>
            <a:r>
              <a:rPr lang="cs-CZ" dirty="0">
                <a:solidFill>
                  <a:schemeClr val="bg1"/>
                </a:solidFill>
              </a:rPr>
              <a:t> uznán jako druhý úřední jazyk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202" y="1825625"/>
            <a:ext cx="3538352" cy="282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7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sz="5300" b="1" cap="small" dirty="0">
                <a:solidFill>
                  <a:schemeClr val="bg1"/>
                </a:solidFill>
                <a:latin typeface="Century" panose="02040604050505020304" pitchFamily="18" charset="0"/>
              </a:rPr>
              <a:t>Bjørnstjerne Bjørnson </a:t>
            </a:r>
            <a:r>
              <a:rPr lang="cs-CZ" b="1" dirty="0">
                <a:solidFill>
                  <a:schemeClr val="bg1"/>
                </a:solidFill>
                <a:latin typeface="Century" panose="02040604050505020304" pitchFamily="18" charset="0"/>
              </a:rPr>
              <a:t>(1832-1910)</a:t>
            </a:r>
            <a:endParaRPr lang="cs-CZ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držitel Nobelovy ceny 1903</a:t>
            </a:r>
          </a:p>
          <a:p>
            <a:r>
              <a:rPr lang="cs-CZ" dirty="0">
                <a:solidFill>
                  <a:schemeClr val="bg1"/>
                </a:solidFill>
              </a:rPr>
              <a:t>povídka Synn</a:t>
            </a:r>
            <a:r>
              <a:rPr lang="cs-CZ" i="1" dirty="0">
                <a:solidFill>
                  <a:schemeClr val="bg1"/>
                </a:solidFill>
              </a:rPr>
              <a:t>ø</a:t>
            </a:r>
            <a:r>
              <a:rPr lang="cs-CZ" dirty="0">
                <a:solidFill>
                  <a:schemeClr val="bg1"/>
                </a:solidFill>
              </a:rPr>
              <a:t>ve ze Slunečného návrší (1857), sbírka Selské povídky (1873)</a:t>
            </a:r>
          </a:p>
          <a:p>
            <a:r>
              <a:rPr lang="cs-CZ" dirty="0">
                <a:solidFill>
                  <a:schemeClr val="bg1"/>
                </a:solidFill>
              </a:rPr>
              <a:t>dramata: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Král </a:t>
            </a:r>
            <a:r>
              <a:rPr lang="cs-CZ" dirty="0" err="1">
                <a:solidFill>
                  <a:schemeClr val="bg1"/>
                </a:solidFill>
              </a:rPr>
              <a:t>Sigurd</a:t>
            </a:r>
            <a:r>
              <a:rPr lang="cs-CZ" dirty="0">
                <a:solidFill>
                  <a:schemeClr val="bg1"/>
                </a:solidFill>
              </a:rPr>
              <a:t> (1862),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Redaktor (1875),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Rukavička (1883)</a:t>
            </a:r>
          </a:p>
          <a:p>
            <a:r>
              <a:rPr lang="cs-CZ" dirty="0">
                <a:solidFill>
                  <a:schemeClr val="bg1"/>
                </a:solidFill>
              </a:rPr>
              <a:t>Ano, milujeme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tuto zemi (1859)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471" y="3095534"/>
            <a:ext cx="6057900" cy="342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cap="small" dirty="0">
                <a:solidFill>
                  <a:schemeClr val="bg1"/>
                </a:solidFill>
                <a:latin typeface="Century" panose="02040604050505020304" pitchFamily="18" charset="0"/>
              </a:rPr>
              <a:t>Henrik Ibsen </a:t>
            </a:r>
            <a:r>
              <a:rPr lang="cs-CZ" sz="4800" cap="small" dirty="0">
                <a:solidFill>
                  <a:schemeClr val="bg1"/>
                </a:solidFill>
                <a:latin typeface="Century" panose="02040604050505020304" pitchFamily="18" charset="0"/>
              </a:rPr>
              <a:t>(1828–1906)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počátky kariéry spjaté s bergenským Norským divadlem, pak působil v </a:t>
            </a:r>
            <a:r>
              <a:rPr lang="cs-CZ" sz="3200" dirty="0" err="1">
                <a:solidFill>
                  <a:schemeClr val="bg1"/>
                </a:solidFill>
              </a:rPr>
              <a:t>Christianii</a:t>
            </a:r>
            <a:r>
              <a:rPr lang="cs-CZ" sz="3200" dirty="0">
                <a:solidFill>
                  <a:schemeClr val="bg1"/>
                </a:solidFill>
              </a:rPr>
              <a:t>, po 1864 exil</a:t>
            </a:r>
          </a:p>
          <a:p>
            <a:r>
              <a:rPr lang="cs-CZ" sz="3200" dirty="0">
                <a:solidFill>
                  <a:schemeClr val="bg1"/>
                </a:solidFill>
              </a:rPr>
              <a:t>Ibsenovo novátorství:</a:t>
            </a:r>
          </a:p>
          <a:p>
            <a:pPr marL="457200" lvl="1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1) aktuální témata</a:t>
            </a:r>
          </a:p>
          <a:p>
            <a:pPr marL="457200" lvl="1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2) analytická technika:</a:t>
            </a:r>
          </a:p>
          <a:p>
            <a:pPr marL="457200" lvl="1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„</a:t>
            </a:r>
            <a:r>
              <a:rPr lang="cs-CZ" sz="3200" i="1" dirty="0">
                <a:solidFill>
                  <a:schemeClr val="bg1"/>
                </a:solidFill>
              </a:rPr>
              <a:t>předtextová historie je</a:t>
            </a:r>
          </a:p>
          <a:p>
            <a:pPr marL="457200" lvl="1" indent="0">
              <a:buNone/>
            </a:pPr>
            <a:r>
              <a:rPr lang="cs-CZ" sz="3200" i="1" dirty="0">
                <a:solidFill>
                  <a:schemeClr val="bg1"/>
                </a:solidFill>
              </a:rPr>
              <a:t>zpřítomněna v dialogu postav</a:t>
            </a:r>
            <a:r>
              <a:rPr lang="cs-CZ" sz="3200" dirty="0">
                <a:solidFill>
                  <a:schemeClr val="bg1"/>
                </a:solidFill>
              </a:rPr>
              <a:t>“</a:t>
            </a:r>
          </a:p>
          <a:p>
            <a:pPr marL="457200" lvl="1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3) boj pohlaví – viz Edward</a:t>
            </a:r>
          </a:p>
          <a:p>
            <a:pPr marL="457200" lvl="1" indent="0">
              <a:buNone/>
            </a:pPr>
            <a:r>
              <a:rPr lang="cs-CZ" sz="3200" dirty="0">
                <a:solidFill>
                  <a:schemeClr val="bg1"/>
                </a:solidFill>
              </a:rPr>
              <a:t>Albee, Strindberg, Lars Norén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065" y="2271169"/>
            <a:ext cx="3905794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1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5400" cap="small" dirty="0">
                <a:solidFill>
                  <a:schemeClr val="bg1"/>
                </a:solidFill>
                <a:latin typeface="Century" panose="02040604050505020304" pitchFamily="18" charset="0"/>
              </a:rPr>
              <a:t>Hry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cap="small" dirty="0">
                <a:solidFill>
                  <a:schemeClr val="bg1"/>
                </a:solidFill>
                <a:latin typeface="Century" panose="02040604050505020304" pitchFamily="18" charset="0"/>
              </a:rPr>
              <a:t>Peer Gynt </a:t>
            </a:r>
            <a:r>
              <a:rPr lang="cs-CZ" dirty="0">
                <a:solidFill>
                  <a:schemeClr val="bg1"/>
                </a:solidFill>
              </a:rPr>
              <a:t>(1867)</a:t>
            </a:r>
            <a:endParaRPr lang="cs-CZ" dirty="0">
              <a:hlinkClick r:id="rId3"/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hudba: Edvard </a:t>
            </a:r>
            <a:r>
              <a:rPr lang="cs-CZ" dirty="0" err="1">
                <a:solidFill>
                  <a:schemeClr val="bg1"/>
                </a:solidFill>
              </a:rPr>
              <a:t>Grieg</a:t>
            </a:r>
            <a:endParaRPr lang="cs-CZ" dirty="0">
              <a:solidFill>
                <a:schemeClr val="bg1"/>
              </a:solidFill>
            </a:endParaRPr>
          </a:p>
          <a:p>
            <a:pPr lvl="1"/>
            <a:r>
              <a:rPr lang="cs-CZ" dirty="0">
                <a:solidFill>
                  <a:schemeClr val="bg1"/>
                </a:solidFill>
              </a:rPr>
              <a:t>prototyp norské národní povahy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romantismus x existencialismus (4. dějství)</a:t>
            </a:r>
          </a:p>
          <a:p>
            <a:pPr marL="457200" lvl="1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cap="small" dirty="0">
                <a:solidFill>
                  <a:schemeClr val="bg1"/>
                </a:solidFill>
                <a:latin typeface="Century" panose="02040604050505020304" pitchFamily="18" charset="0"/>
              </a:rPr>
              <a:t>Nora/Domeček pro panenky/Domov loutek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i="1" dirty="0">
                <a:solidFill>
                  <a:schemeClr val="bg1"/>
                </a:solidFill>
              </a:rPr>
              <a:t>Et Dukkehjem</a:t>
            </a:r>
            <a:r>
              <a:rPr lang="cs-CZ" dirty="0">
                <a:solidFill>
                  <a:schemeClr val="bg1"/>
                </a:solidFill>
              </a:rPr>
              <a:t>, 1879)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realistické drama, nízký počet postav (Nora + </a:t>
            </a:r>
            <a:r>
              <a:rPr lang="cs-CZ" dirty="0" err="1">
                <a:solidFill>
                  <a:schemeClr val="bg1"/>
                </a:solidFill>
              </a:rPr>
              <a:t>Thorvald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Helmerovi</a:t>
            </a:r>
            <a:r>
              <a:rPr lang="cs-CZ" dirty="0">
                <a:solidFill>
                  <a:schemeClr val="bg1"/>
                </a:solidFill>
              </a:rPr>
              <a:t>, Kristina Lind, </a:t>
            </a:r>
            <a:r>
              <a:rPr lang="cs-CZ" dirty="0" err="1">
                <a:solidFill>
                  <a:schemeClr val="bg1"/>
                </a:solidFill>
              </a:rPr>
              <a:t>Nils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Krogstad</a:t>
            </a:r>
            <a:r>
              <a:rPr lang="cs-CZ" dirty="0">
                <a:solidFill>
                  <a:schemeClr val="bg1"/>
                </a:solidFill>
              </a:rPr>
              <a:t>,…)</a:t>
            </a:r>
          </a:p>
          <a:p>
            <a:pPr marL="457200" lvl="1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další: </a:t>
            </a:r>
            <a:r>
              <a:rPr lang="cs-CZ" cap="small" dirty="0">
                <a:solidFill>
                  <a:schemeClr val="bg1"/>
                </a:solidFill>
                <a:latin typeface="Century" panose="02040604050505020304" pitchFamily="18" charset="0"/>
              </a:rPr>
              <a:t>Divoká kachna (1884), Rosmersholm (1886), Hedda Gablerová (1890)</a:t>
            </a:r>
            <a:r>
              <a:rPr lang="cs-CZ" dirty="0">
                <a:solidFill>
                  <a:schemeClr val="bg1"/>
                </a:solidFill>
              </a:rPr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96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cap="small" dirty="0">
                <a:solidFill>
                  <a:schemeClr val="bg1"/>
                </a:solidFill>
                <a:latin typeface="Century" panose="02040604050505020304" pitchFamily="18" charset="0"/>
              </a:rPr>
              <a:t>August Strindberg dramatik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ovlivnil symbolisty, německé expresionisty, impresionisty a absurdní divadlo 20. století; nové divadelní formy (subjektivní drama); revoluční pojetí promluv postav</a:t>
            </a:r>
          </a:p>
          <a:p>
            <a:r>
              <a:rPr lang="cs-CZ" dirty="0">
                <a:solidFill>
                  <a:schemeClr val="bg1"/>
                </a:solidFill>
              </a:rPr>
              <a:t>trojice naturalistických dramat: Otec, Slečna Julie, Věřitelé</a:t>
            </a:r>
          </a:p>
          <a:p>
            <a:r>
              <a:rPr lang="cs-CZ" cap="small" dirty="0">
                <a:solidFill>
                  <a:schemeClr val="bg1"/>
                </a:solidFill>
              </a:rPr>
              <a:t>Otec</a:t>
            </a:r>
            <a:r>
              <a:rPr lang="cs-CZ" dirty="0">
                <a:solidFill>
                  <a:schemeClr val="bg1"/>
                </a:solidFill>
              </a:rPr>
              <a:t> (1887) – „moderní tragédie“, souboj pohlaví, manipulace</a:t>
            </a:r>
          </a:p>
          <a:p>
            <a:r>
              <a:rPr lang="cs-CZ" cap="small" dirty="0">
                <a:solidFill>
                  <a:schemeClr val="bg1"/>
                </a:solidFill>
              </a:rPr>
              <a:t>Slečna Julie </a:t>
            </a:r>
            <a:r>
              <a:rPr lang="cs-CZ" dirty="0">
                <a:solidFill>
                  <a:schemeClr val="bg1"/>
                </a:solidFill>
              </a:rPr>
              <a:t>(1888) – aristokratka Julie x sluha Jean, třídní nerovnost</a:t>
            </a:r>
          </a:p>
          <a:p>
            <a:r>
              <a:rPr lang="cs-CZ" dirty="0">
                <a:solidFill>
                  <a:schemeClr val="bg1"/>
                </a:solidFill>
              </a:rPr>
              <a:t>po krizi inferno v 90. letech: „drama jako sled výjevů“</a:t>
            </a:r>
          </a:p>
          <a:p>
            <a:r>
              <a:rPr lang="cs-CZ" cap="small" dirty="0">
                <a:solidFill>
                  <a:schemeClr val="bg1"/>
                </a:solidFill>
              </a:rPr>
              <a:t>Hra snů </a:t>
            </a:r>
            <a:r>
              <a:rPr lang="cs-CZ" dirty="0">
                <a:solidFill>
                  <a:schemeClr val="bg1"/>
                </a:solidFill>
              </a:rPr>
              <a:t>(1901) – symbolistní, expresionistická</a:t>
            </a:r>
          </a:p>
          <a:p>
            <a:r>
              <a:rPr lang="cs-CZ" dirty="0">
                <a:solidFill>
                  <a:schemeClr val="bg1"/>
                </a:solidFill>
              </a:rPr>
              <a:t>další: </a:t>
            </a:r>
            <a:r>
              <a:rPr lang="cs-CZ" cap="small" dirty="0">
                <a:solidFill>
                  <a:schemeClr val="bg1"/>
                </a:solidFill>
              </a:rPr>
              <a:t>Tanec smrti I-II</a:t>
            </a:r>
            <a:r>
              <a:rPr lang="cs-CZ" dirty="0">
                <a:solidFill>
                  <a:schemeClr val="bg1"/>
                </a:solidFill>
              </a:rPr>
              <a:t> (1900), </a:t>
            </a:r>
            <a:r>
              <a:rPr lang="cs-CZ" cap="small" dirty="0">
                <a:solidFill>
                  <a:schemeClr val="bg1"/>
                </a:solidFill>
              </a:rPr>
              <a:t>Sonáta duchů/Sonáta příšer/Strašidelná sonáta</a:t>
            </a:r>
            <a:r>
              <a:rPr lang="cs-CZ" i="1" dirty="0">
                <a:solidFill>
                  <a:schemeClr val="bg1"/>
                </a:solidFill>
              </a:rPr>
              <a:t> </a:t>
            </a:r>
            <a:r>
              <a:rPr lang="cs-CZ" dirty="0">
                <a:solidFill>
                  <a:schemeClr val="bg1"/>
                </a:solidFill>
              </a:rPr>
              <a:t>(</a:t>
            </a:r>
            <a:r>
              <a:rPr lang="cs-CZ" i="1" dirty="0">
                <a:solidFill>
                  <a:schemeClr val="bg1"/>
                </a:solidFill>
              </a:rPr>
              <a:t>Spöksonaten</a:t>
            </a:r>
            <a:r>
              <a:rPr lang="cs-CZ" dirty="0">
                <a:solidFill>
                  <a:schemeClr val="bg1"/>
                </a:solidFill>
              </a:rPr>
              <a:t>, 1907) – komorní drama, </a:t>
            </a:r>
            <a:r>
              <a:rPr lang="cs-CZ" cap="small" dirty="0">
                <a:solidFill>
                  <a:schemeClr val="bg1"/>
                </a:solidFill>
              </a:rPr>
              <a:t>Erik XIV. </a:t>
            </a:r>
            <a:r>
              <a:rPr lang="cs-CZ" dirty="0">
                <a:solidFill>
                  <a:schemeClr val="bg1"/>
                </a:solidFill>
              </a:rPr>
              <a:t>– historické</a:t>
            </a:r>
          </a:p>
        </p:txBody>
      </p:sp>
    </p:spTree>
    <p:extLst>
      <p:ext uri="{BB962C8B-B14F-4D97-AF65-F5344CB8AC3E}">
        <p14:creationId xmlns:p14="http://schemas.microsoft.com/office/powerpoint/2010/main" val="8420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626</Words>
  <Application>Microsoft Office PowerPoint</Application>
  <PresentationFormat>Širokoúhlá obrazovka</PresentationFormat>
  <Paragraphs>83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</vt:lpstr>
      <vt:lpstr>Motiv Office</vt:lpstr>
      <vt:lpstr>L. Onerva (1882-1972) - vl. jm. Hilja Onerva Lehtinen - básně, romány, překlady, kritiky - Inari (1913), Mirdja (1908)</vt:lpstr>
      <vt:lpstr>Johannes Linnankoski (1869-1913)</vt:lpstr>
      <vt:lpstr>Volby ve Finsku 1907</vt:lpstr>
      <vt:lpstr>Severská dramatika </vt:lpstr>
      <vt:lpstr>Norsko v 19. století</vt:lpstr>
      <vt:lpstr>Bjørnstjerne Bjørnson (1832-1910)</vt:lpstr>
      <vt:lpstr>Henrik Ibsen (1828–1906)</vt:lpstr>
      <vt:lpstr>Hry</vt:lpstr>
      <vt:lpstr>August Strindberg dramatik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Severská dramatika</dc:title>
  <dc:creator>Jan-Marek Šík</dc:creator>
  <cp:lastModifiedBy>Jan-Marek</cp:lastModifiedBy>
  <cp:revision>29</cp:revision>
  <dcterms:created xsi:type="dcterms:W3CDTF">2018-10-25T10:54:59Z</dcterms:created>
  <dcterms:modified xsi:type="dcterms:W3CDTF">2022-11-16T14:48:16Z</dcterms:modified>
</cp:coreProperties>
</file>