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6" r:id="rId9"/>
    <p:sldId id="264" r:id="rId10"/>
    <p:sldId id="265" r:id="rId11"/>
    <p:sldId id="263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3" autoAdjust="0"/>
    <p:restoredTop sz="94660"/>
  </p:normalViewPr>
  <p:slideViewPr>
    <p:cSldViewPr snapToGrid="0">
      <p:cViewPr varScale="1">
        <p:scale>
          <a:sx n="53" d="100"/>
          <a:sy n="53" d="100"/>
        </p:scale>
        <p:origin x="10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BBB34-2F3D-4532-974E-4F8CE8BEA6EC}" type="datetimeFigureOut">
              <a:rPr lang="cs-CZ" smtClean="0"/>
              <a:t>14.12.2022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07BC0-AB28-49C4-BCF8-04FFB76393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657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07BC0-AB28-49C4-BCF8-04FFB763937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524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8592-07D9-4FC7-89C8-119FDC9B9A0B}" type="datetimeFigureOut">
              <a:rPr lang="cs-CZ" smtClean="0"/>
              <a:t>14.12.2022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A8AEE-6FB4-4BDF-A950-13B79D15AF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16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8592-07D9-4FC7-89C8-119FDC9B9A0B}" type="datetimeFigureOut">
              <a:rPr lang="cs-CZ" smtClean="0"/>
              <a:t>14.12.2022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A8AEE-6FB4-4BDF-A950-13B79D15AF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259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8592-07D9-4FC7-89C8-119FDC9B9A0B}" type="datetimeFigureOut">
              <a:rPr lang="cs-CZ" smtClean="0"/>
              <a:t>14.12.2022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A8AEE-6FB4-4BDF-A950-13B79D15AF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05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8592-07D9-4FC7-89C8-119FDC9B9A0B}" type="datetimeFigureOut">
              <a:rPr lang="cs-CZ" smtClean="0"/>
              <a:t>14.12.2022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A8AEE-6FB4-4BDF-A950-13B79D15AF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065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8592-07D9-4FC7-89C8-119FDC9B9A0B}" type="datetimeFigureOut">
              <a:rPr lang="cs-CZ" smtClean="0"/>
              <a:t>14.12.2022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A8AEE-6FB4-4BDF-A950-13B79D15AF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5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8592-07D9-4FC7-89C8-119FDC9B9A0B}" type="datetimeFigureOut">
              <a:rPr lang="cs-CZ" smtClean="0"/>
              <a:t>14.12.2022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A8AEE-6FB4-4BDF-A950-13B79D15AF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65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8592-07D9-4FC7-89C8-119FDC9B9A0B}" type="datetimeFigureOut">
              <a:rPr lang="cs-CZ" smtClean="0"/>
              <a:t>14.12.2022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A8AEE-6FB4-4BDF-A950-13B79D15AF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9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8592-07D9-4FC7-89C8-119FDC9B9A0B}" type="datetimeFigureOut">
              <a:rPr lang="cs-CZ" smtClean="0"/>
              <a:t>14.12.2022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A8AEE-6FB4-4BDF-A950-13B79D15AF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58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8592-07D9-4FC7-89C8-119FDC9B9A0B}" type="datetimeFigureOut">
              <a:rPr lang="cs-CZ" smtClean="0"/>
              <a:t>14.12.2022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A8AEE-6FB4-4BDF-A950-13B79D15AF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99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8592-07D9-4FC7-89C8-119FDC9B9A0B}" type="datetimeFigureOut">
              <a:rPr lang="cs-CZ" smtClean="0"/>
              <a:t>14.12.2022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A8AEE-6FB4-4BDF-A950-13B79D15AF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19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8592-07D9-4FC7-89C8-119FDC9B9A0B}" type="datetimeFigureOut">
              <a:rPr lang="cs-CZ" smtClean="0"/>
              <a:t>14.12.2022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A8AEE-6FB4-4BDF-A950-13B79D15AF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290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18592-07D9-4FC7-89C8-119FDC9B9A0B}" type="datetimeFigureOut">
              <a:rPr lang="cs-CZ" smtClean="0"/>
              <a:t>14.12.2022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A8AEE-6FB4-4BDF-A950-13B79D15AF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15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lbackagency.com/" TargetMode="External"/><Relationship Id="rId2" Type="http://schemas.openxmlformats.org/officeDocument/2006/relationships/hyperlink" Target="http://www.iliteratura.cz/Sekce/819/kirja-finsk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884856"/>
            <a:ext cx="9144000" cy="2178977"/>
          </a:xfrm>
        </p:spPr>
        <p:txBody>
          <a:bodyPr>
            <a:normAutofit/>
          </a:bodyPr>
          <a:lstStyle/>
          <a:p>
            <a:r>
              <a:rPr lang="cs-CZ" cap="small" dirty="0">
                <a:latin typeface="Century" panose="02040604050505020304" pitchFamily="18" charset="0"/>
              </a:rPr>
              <a:t>80. a 90. léta</a:t>
            </a:r>
            <a:br>
              <a:rPr lang="cs-CZ" cap="small" dirty="0">
                <a:latin typeface="Century" panose="02040604050505020304" pitchFamily="18" charset="0"/>
              </a:rPr>
            </a:br>
            <a:r>
              <a:rPr lang="cs-CZ" cap="small" dirty="0">
                <a:latin typeface="Century" panose="02040604050505020304" pitchFamily="18" charset="0"/>
              </a:rPr>
              <a:t>ve finské literatuře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7" y="3811979"/>
            <a:ext cx="11614066" cy="251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60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3" r="3" b="26340"/>
          <a:stretch/>
        </p:blipFill>
        <p:spPr>
          <a:xfrm>
            <a:off x="20" y="10"/>
            <a:ext cx="2970445" cy="338326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r="1701" b="-2"/>
          <a:stretch/>
        </p:blipFill>
        <p:spPr>
          <a:xfrm>
            <a:off x="3072956" y="10"/>
            <a:ext cx="2970465" cy="3383268"/>
          </a:xfrm>
          <a:prstGeom prst="rect">
            <a:avLst/>
          </a:prstGeom>
        </p:spPr>
      </p:pic>
      <p:pic>
        <p:nvPicPr>
          <p:cNvPr id="1026" name="Picture 2" descr="Zobrazit zdrojový obrázek">
            <a:extLst>
              <a:ext uri="{FF2B5EF4-FFF2-40B4-BE49-F238E27FC236}">
                <a16:creationId xmlns:a16="http://schemas.microsoft.com/office/drawing/2014/main" id="{6854222A-1D42-40EC-B41E-B15F83935A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8" r="17108" b="-1"/>
          <a:stretch/>
        </p:blipFill>
        <p:spPr bwMode="auto">
          <a:xfrm>
            <a:off x="6145909" y="10"/>
            <a:ext cx="2971800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584"/>
          <a:stretch/>
        </p:blipFill>
        <p:spPr>
          <a:xfrm>
            <a:off x="9220200" y="10"/>
            <a:ext cx="2971800" cy="338326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91"/>
          <a:stretch/>
        </p:blipFill>
        <p:spPr>
          <a:xfrm>
            <a:off x="-1018" y="3474720"/>
            <a:ext cx="6044438" cy="338328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845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07491CB-5604-44EA-9C53-275B90D64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648" y="3679371"/>
            <a:ext cx="5366610" cy="2589946"/>
          </a:xfrm>
        </p:spPr>
        <p:txBody>
          <a:bodyPr>
            <a:noAutofit/>
          </a:bodyPr>
          <a:lstStyle/>
          <a:p>
            <a:r>
              <a:rPr lang="cs-CZ" sz="2300" dirty="0">
                <a:solidFill>
                  <a:srgbClr val="FFFFFF"/>
                </a:solidFill>
              </a:rPr>
              <a:t>Pasi Ilmari Jääskeläinen: </a:t>
            </a:r>
            <a:r>
              <a:rPr lang="cs-CZ" sz="2300" i="1" dirty="0">
                <a:solidFill>
                  <a:srgbClr val="FFFFFF"/>
                </a:solidFill>
              </a:rPr>
              <a:t>Literární spolek Laury Sněžné, Den falešné kočky</a:t>
            </a:r>
          </a:p>
          <a:p>
            <a:r>
              <a:rPr lang="cs-CZ" sz="2300" dirty="0">
                <a:solidFill>
                  <a:srgbClr val="FFFFFF"/>
                </a:solidFill>
              </a:rPr>
              <a:t>Tuomas Kyrö: </a:t>
            </a:r>
            <a:r>
              <a:rPr lang="cs-CZ" sz="2300" i="1" dirty="0">
                <a:solidFill>
                  <a:srgbClr val="FFFFFF"/>
                </a:solidFill>
              </a:rPr>
              <a:t>Mrzout</a:t>
            </a:r>
          </a:p>
          <a:p>
            <a:r>
              <a:rPr lang="cs-CZ" sz="2300" dirty="0">
                <a:solidFill>
                  <a:srgbClr val="FFFFFF"/>
                </a:solidFill>
              </a:rPr>
              <a:t>Pajtim Statovci: </a:t>
            </a:r>
            <a:r>
              <a:rPr lang="cs-CZ" sz="2300" i="1" dirty="0">
                <a:solidFill>
                  <a:srgbClr val="FFFFFF"/>
                </a:solidFill>
              </a:rPr>
              <a:t>Moje kočka Jugoslávie, </a:t>
            </a:r>
            <a:r>
              <a:rPr lang="cs-CZ" sz="2300" i="1" dirty="0" err="1">
                <a:solidFill>
                  <a:srgbClr val="FFFFFF"/>
                </a:solidFill>
              </a:rPr>
              <a:t>Bolla</a:t>
            </a:r>
            <a:r>
              <a:rPr lang="cs-CZ" sz="2300" dirty="0">
                <a:solidFill>
                  <a:srgbClr val="FFFFFF"/>
                </a:solidFill>
              </a:rPr>
              <a:t> (F 2019)</a:t>
            </a:r>
          </a:p>
          <a:p>
            <a:r>
              <a:rPr lang="cs-CZ" sz="2300" dirty="0">
                <a:solidFill>
                  <a:srgbClr val="FFFFFF"/>
                </a:solidFill>
              </a:rPr>
              <a:t>Kjell Westö: </a:t>
            </a:r>
            <a:r>
              <a:rPr lang="cs-CZ" sz="2300" i="1" dirty="0">
                <a:solidFill>
                  <a:srgbClr val="FFFFFF"/>
                </a:solidFill>
              </a:rPr>
              <a:t>Chiméra 38</a:t>
            </a:r>
            <a:r>
              <a:rPr lang="cs-CZ" sz="2300" dirty="0">
                <a:solidFill>
                  <a:srgbClr val="FFFFFF"/>
                </a:solidFill>
              </a:rPr>
              <a:t> (CSR 2014)</a:t>
            </a:r>
          </a:p>
          <a:p>
            <a:r>
              <a:rPr lang="cs-CZ" sz="2300" dirty="0">
                <a:solidFill>
                  <a:srgbClr val="FFFFFF"/>
                </a:solidFill>
              </a:rPr>
              <a:t>Jussi Valtonen: </a:t>
            </a:r>
            <a:r>
              <a:rPr lang="cs-CZ" sz="2300" i="1" dirty="0">
                <a:solidFill>
                  <a:srgbClr val="FFFFFF"/>
                </a:solidFill>
              </a:rPr>
              <a:t>Oni nevědí, co činí </a:t>
            </a:r>
            <a:r>
              <a:rPr lang="cs-CZ" sz="2300" dirty="0">
                <a:solidFill>
                  <a:srgbClr val="FFFFFF"/>
                </a:solidFill>
              </a:rPr>
              <a:t>(F 2014)</a:t>
            </a:r>
          </a:p>
        </p:txBody>
      </p:sp>
    </p:spTree>
    <p:extLst>
      <p:ext uri="{BB962C8B-B14F-4D97-AF65-F5344CB8AC3E}">
        <p14:creationId xmlns:p14="http://schemas.microsoft.com/office/powerpoint/2010/main" val="74264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small" dirty="0">
                <a:latin typeface="Century" panose="02040604050505020304" pitchFamily="18" charset="0"/>
              </a:rPr>
              <a:t>Kde čerpat informace o současné finské literatuře?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1322" y="170695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literární ceny: </a:t>
            </a:r>
            <a:r>
              <a:rPr lang="cs-CZ" sz="1800" dirty="0"/>
              <a:t>fi.wikipedia.org/wiki/</a:t>
            </a:r>
            <a:r>
              <a:rPr lang="cs-CZ" sz="1800" dirty="0" err="1"/>
              <a:t>Luokka:Suomalaiset_kirjallisuuspalkinnot</a:t>
            </a:r>
            <a:endParaRPr lang="cs-CZ" sz="1800" dirty="0"/>
          </a:p>
          <a:p>
            <a:pPr lvl="1"/>
            <a:r>
              <a:rPr lang="cs-CZ" dirty="0" err="1"/>
              <a:t>Finlandia</a:t>
            </a:r>
            <a:r>
              <a:rPr lang="cs-CZ" dirty="0"/>
              <a:t> (</a:t>
            </a:r>
            <a:r>
              <a:rPr lang="cs-CZ" i="1" dirty="0" err="1"/>
              <a:t>Finlandia-palkinto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Runebergova</a:t>
            </a:r>
            <a:r>
              <a:rPr lang="cs-CZ" dirty="0"/>
              <a:t> cena (</a:t>
            </a:r>
            <a:r>
              <a:rPr lang="cs-CZ" i="1" dirty="0" err="1"/>
              <a:t>Runebergin</a:t>
            </a:r>
            <a:r>
              <a:rPr lang="cs-CZ" i="1" dirty="0"/>
              <a:t> </a:t>
            </a:r>
            <a:r>
              <a:rPr lang="cs-CZ" i="1" dirty="0" err="1"/>
              <a:t>palkinto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Cena Severské rady</a:t>
            </a:r>
          </a:p>
          <a:p>
            <a:r>
              <a:rPr lang="cs-CZ" dirty="0"/>
              <a:t>ediční plány nakladatelství</a:t>
            </a:r>
          </a:p>
          <a:p>
            <a:pPr lvl="1"/>
            <a:r>
              <a:rPr lang="cs-CZ" dirty="0"/>
              <a:t>finské: WSOY, </a:t>
            </a:r>
            <a:r>
              <a:rPr lang="cs-CZ" dirty="0" err="1"/>
              <a:t>Tammi</a:t>
            </a:r>
            <a:r>
              <a:rPr lang="cs-CZ" dirty="0"/>
              <a:t>, Otava</a:t>
            </a:r>
          </a:p>
          <a:p>
            <a:pPr lvl="1"/>
            <a:r>
              <a:rPr lang="cs-CZ" dirty="0"/>
              <a:t>české: Argo, Kniha </a:t>
            </a:r>
            <a:r>
              <a:rPr lang="cs-CZ" dirty="0" err="1"/>
              <a:t>Zlin</a:t>
            </a:r>
            <a:r>
              <a:rPr lang="cs-CZ" dirty="0"/>
              <a:t>, Host… server </a:t>
            </a:r>
            <a:r>
              <a:rPr lang="cs-CZ" dirty="0" err="1"/>
              <a:t>iliteratura</a:t>
            </a:r>
            <a:r>
              <a:rPr lang="cs-CZ" dirty="0"/>
              <a:t>: </a:t>
            </a:r>
            <a:r>
              <a:rPr lang="cs-CZ" dirty="0" err="1">
                <a:hlinkClick r:id="rId2"/>
              </a:rPr>
              <a:t>kirja</a:t>
            </a:r>
            <a:r>
              <a:rPr lang="cs-CZ" dirty="0">
                <a:hlinkClick r:id="rId2"/>
              </a:rPr>
              <a:t> : Finsko - iLiteratura.cz</a:t>
            </a:r>
            <a:endParaRPr lang="cs-CZ" dirty="0"/>
          </a:p>
          <a:p>
            <a:r>
              <a:rPr lang="cs-CZ" dirty="0"/>
              <a:t>literární/kulturní agentury</a:t>
            </a:r>
          </a:p>
          <a:p>
            <a:pPr lvl="1"/>
            <a:r>
              <a:rPr lang="cs-CZ" dirty="0"/>
              <a:t>FILI: www.finlit.fi/fili</a:t>
            </a:r>
          </a:p>
          <a:p>
            <a:pPr lvl="1"/>
            <a:r>
              <a:rPr lang="cs-CZ" dirty="0"/>
              <a:t>Elina </a:t>
            </a:r>
            <a:r>
              <a:rPr lang="cs-CZ" dirty="0" err="1"/>
              <a:t>Ahlbäck</a:t>
            </a:r>
            <a:r>
              <a:rPr lang="cs-CZ" dirty="0"/>
              <a:t>: </a:t>
            </a:r>
            <a:r>
              <a:rPr lang="cs-CZ" dirty="0">
                <a:hlinkClick r:id="rId3"/>
              </a:rPr>
              <a:t>www.ahlbackagency.com</a:t>
            </a:r>
            <a:endParaRPr lang="cs-CZ" dirty="0"/>
          </a:p>
          <a:p>
            <a:pPr lvl="2"/>
            <a:r>
              <a:rPr lang="cs-CZ" dirty="0"/>
              <a:t>www.theparisreview.org/blog/2018/07/16/how-finland-rebranded-itself-as-a-literary-country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9" y="6042026"/>
            <a:ext cx="11195462" cy="63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05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cap="small" dirty="0">
                <a:latin typeface="Century" panose="02040604050505020304" pitchFamily="18" charset="0"/>
              </a:rPr>
              <a:t>80. Léta a nástup postmodernismu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svoboda a bloudění</a:t>
            </a:r>
          </a:p>
          <a:p>
            <a:r>
              <a:rPr lang="cs-CZ" dirty="0"/>
              <a:t>globalizace</a:t>
            </a:r>
          </a:p>
          <a:p>
            <a:r>
              <a:rPr lang="cs-CZ" dirty="0"/>
              <a:t>postmodernismus</a:t>
            </a:r>
          </a:p>
          <a:p>
            <a:pPr lvl="1"/>
            <a:r>
              <a:rPr lang="cs-CZ" dirty="0"/>
              <a:t>Jean-</a:t>
            </a:r>
            <a:r>
              <a:rPr lang="cs-CZ" dirty="0" err="1"/>
              <a:t>François</a:t>
            </a:r>
            <a:r>
              <a:rPr lang="cs-CZ" dirty="0"/>
              <a:t> Lyotard (1924-1998): Postmoderní situace (1979)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7" y="3811979"/>
            <a:ext cx="11614066" cy="2513415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7" y="528701"/>
            <a:ext cx="11708014" cy="55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4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46343"/>
            <a:ext cx="10515600" cy="1325563"/>
          </a:xfrm>
        </p:spPr>
        <p:txBody>
          <a:bodyPr/>
          <a:lstStyle/>
          <a:p>
            <a:pPr algn="ctr"/>
            <a:r>
              <a:rPr lang="cs-CZ" sz="5400" cap="small" dirty="0">
                <a:latin typeface="Century" panose="02040604050505020304" pitchFamily="18" charset="0"/>
              </a:rPr>
              <a:t>Postmodernismus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1380583"/>
            <a:ext cx="10515600" cy="4351338"/>
          </a:xfrm>
        </p:spPr>
        <p:txBody>
          <a:bodyPr/>
          <a:lstStyle/>
          <a:p>
            <a:r>
              <a:rPr lang="cs-CZ" dirty="0"/>
              <a:t>charakteristika:</a:t>
            </a:r>
          </a:p>
          <a:p>
            <a:pPr lvl="1"/>
            <a:r>
              <a:rPr lang="cs-CZ" dirty="0"/>
              <a:t>obrat zpět k jazyku</a:t>
            </a:r>
          </a:p>
          <a:p>
            <a:pPr lvl="1"/>
            <a:r>
              <a:rPr lang="cs-CZ" dirty="0"/>
              <a:t>obtížná </a:t>
            </a:r>
            <a:r>
              <a:rPr lang="cs-CZ" dirty="0" err="1"/>
              <a:t>interpretovatelnost</a:t>
            </a:r>
            <a:r>
              <a:rPr lang="cs-CZ" dirty="0"/>
              <a:t>/mnohost interpretací</a:t>
            </a:r>
          </a:p>
          <a:p>
            <a:pPr lvl="1"/>
            <a:r>
              <a:rPr lang="cs-CZ" dirty="0"/>
              <a:t>mísení žánrů (literární pastiše, koláže…)</a:t>
            </a:r>
          </a:p>
          <a:p>
            <a:pPr lvl="1"/>
            <a:r>
              <a:rPr lang="cs-CZ" dirty="0" err="1"/>
              <a:t>metaliterárnost</a:t>
            </a:r>
            <a:r>
              <a:rPr lang="cs-CZ" dirty="0"/>
              <a:t>/</a:t>
            </a:r>
            <a:r>
              <a:rPr lang="cs-CZ" dirty="0" err="1"/>
              <a:t>sebereflektivnost</a:t>
            </a:r>
            <a:endParaRPr lang="cs-CZ" dirty="0"/>
          </a:p>
          <a:p>
            <a:pPr lvl="1"/>
            <a:r>
              <a:rPr lang="cs-CZ" dirty="0"/>
              <a:t>fragmentárnost + nedůvěra k „velkým příběhům“</a:t>
            </a:r>
          </a:p>
          <a:p>
            <a:pPr lvl="1"/>
            <a:r>
              <a:rPr lang="cs-CZ" dirty="0"/>
              <a:t>autor vs. čtenář (viz Roland Barthes: </a:t>
            </a:r>
            <a:r>
              <a:rPr lang="cs-CZ" i="1" dirty="0"/>
              <a:t>Smrt autora</a:t>
            </a:r>
            <a:r>
              <a:rPr lang="cs-CZ" dirty="0"/>
              <a:t>, 1967)</a:t>
            </a:r>
          </a:p>
          <a:p>
            <a:pPr lvl="1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7" y="4405745"/>
            <a:ext cx="11614066" cy="229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9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cap="small" dirty="0">
                <a:latin typeface="Century" panose="02040604050505020304" pitchFamily="18" charset="0"/>
              </a:rPr>
              <a:t>Próza 80. let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21864"/>
            <a:ext cx="10515600" cy="4351338"/>
          </a:xfrm>
        </p:spPr>
        <p:txBody>
          <a:bodyPr/>
          <a:lstStyle/>
          <a:p>
            <a:r>
              <a:rPr lang="cs-CZ" dirty="0"/>
              <a:t>hlavní rysy:</a:t>
            </a:r>
          </a:p>
          <a:p>
            <a:pPr lvl="1"/>
            <a:r>
              <a:rPr lang="cs-CZ" dirty="0"/>
              <a:t>zájem o povídku</a:t>
            </a:r>
          </a:p>
          <a:p>
            <a:pPr lvl="1"/>
            <a:r>
              <a:rPr lang="cs-CZ" dirty="0"/>
              <a:t>ústup domácí problematiky</a:t>
            </a:r>
          </a:p>
          <a:p>
            <a:pPr lvl="1"/>
            <a:r>
              <a:rPr lang="cs-CZ" dirty="0"/>
              <a:t>obecná perspektiva bez idejí/iluzí</a:t>
            </a:r>
          </a:p>
          <a:p>
            <a:pPr lvl="1"/>
            <a:r>
              <a:rPr lang="cs-CZ" dirty="0"/>
              <a:t>úsilí o nová formální řešení</a:t>
            </a:r>
          </a:p>
          <a:p>
            <a:r>
              <a:rPr lang="cs-CZ" dirty="0"/>
              <a:t>ex. </a:t>
            </a:r>
            <a:r>
              <a:rPr lang="cs-CZ" dirty="0" err="1"/>
              <a:t>Matti</a:t>
            </a:r>
            <a:r>
              <a:rPr lang="cs-CZ" dirty="0"/>
              <a:t> </a:t>
            </a:r>
            <a:r>
              <a:rPr lang="cs-CZ" dirty="0" err="1"/>
              <a:t>Pulkkinen</a:t>
            </a:r>
            <a:r>
              <a:rPr lang="cs-CZ" dirty="0"/>
              <a:t> (1944-2011): </a:t>
            </a:r>
            <a:r>
              <a:rPr lang="cs-CZ" i="1" dirty="0" err="1"/>
              <a:t>Romaanihenkilön</a:t>
            </a:r>
            <a:r>
              <a:rPr lang="cs-CZ" i="1" dirty="0"/>
              <a:t> </a:t>
            </a:r>
            <a:r>
              <a:rPr lang="cs-CZ" i="1" dirty="0" err="1"/>
              <a:t>kuolema</a:t>
            </a:r>
            <a:r>
              <a:rPr lang="cs-CZ" i="1" dirty="0"/>
              <a:t> </a:t>
            </a:r>
            <a:r>
              <a:rPr lang="cs-CZ" dirty="0"/>
              <a:t>(1985)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7" y="4821382"/>
            <a:ext cx="11614066" cy="188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6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17517"/>
            <a:ext cx="10515600" cy="4215740"/>
          </a:xfrm>
        </p:spPr>
        <p:txBody>
          <a:bodyPr/>
          <a:lstStyle/>
          <a:p>
            <a:r>
              <a:rPr lang="cs-CZ" dirty="0"/>
              <a:t>nové žánry</a:t>
            </a:r>
          </a:p>
          <a:p>
            <a:pPr lvl="1"/>
            <a:r>
              <a:rPr lang="cs-CZ" dirty="0"/>
              <a:t>esej: Erno </a:t>
            </a:r>
            <a:r>
              <a:rPr lang="cs-CZ" dirty="0" err="1"/>
              <a:t>Paasilinna</a:t>
            </a:r>
            <a:r>
              <a:rPr lang="cs-CZ" dirty="0"/>
              <a:t> (bratr humoristy </a:t>
            </a:r>
            <a:r>
              <a:rPr lang="cs-CZ" dirty="0" err="1"/>
              <a:t>Arta</a:t>
            </a:r>
            <a:r>
              <a:rPr lang="cs-CZ" dirty="0"/>
              <a:t> P.)</a:t>
            </a:r>
          </a:p>
          <a:p>
            <a:pPr lvl="1"/>
            <a:r>
              <a:rPr lang="cs-CZ" dirty="0"/>
              <a:t>sci-fi: </a:t>
            </a:r>
            <a:r>
              <a:rPr lang="cs-CZ" dirty="0" err="1"/>
              <a:t>Leena</a:t>
            </a:r>
            <a:r>
              <a:rPr lang="cs-CZ" dirty="0"/>
              <a:t> </a:t>
            </a:r>
            <a:r>
              <a:rPr lang="cs-CZ" dirty="0" err="1"/>
              <a:t>Krohn</a:t>
            </a:r>
            <a:r>
              <a:rPr lang="cs-CZ" dirty="0"/>
              <a:t>: </a:t>
            </a:r>
            <a:r>
              <a:rPr lang="cs-CZ" i="1" dirty="0" err="1"/>
              <a:t>Tainaron</a:t>
            </a:r>
            <a:r>
              <a:rPr lang="cs-CZ" dirty="0"/>
              <a:t>, </a:t>
            </a:r>
            <a:r>
              <a:rPr lang="cs-CZ" i="1" dirty="0"/>
              <a:t>Durman</a:t>
            </a:r>
            <a:r>
              <a:rPr lang="cs-CZ" dirty="0"/>
              <a:t> (2001), Johanna Sinisalo</a:t>
            </a:r>
          </a:p>
          <a:p>
            <a:r>
              <a:rPr lang="cs-CZ" dirty="0"/>
              <a:t>vzestup </a:t>
            </a:r>
            <a:r>
              <a:rPr lang="cs-CZ" dirty="0" err="1"/>
              <a:t>sámské</a:t>
            </a:r>
            <a:r>
              <a:rPr lang="cs-CZ" dirty="0"/>
              <a:t> literatury – </a:t>
            </a:r>
            <a:r>
              <a:rPr lang="cs-CZ" dirty="0" err="1"/>
              <a:t>Nils-Aslak</a:t>
            </a:r>
            <a:r>
              <a:rPr lang="cs-CZ" dirty="0"/>
              <a:t> </a:t>
            </a:r>
            <a:r>
              <a:rPr lang="cs-CZ" dirty="0" err="1"/>
              <a:t>Valkeapää</a:t>
            </a:r>
            <a:r>
              <a:rPr lang="cs-CZ" dirty="0"/>
              <a:t>: </a:t>
            </a:r>
            <a:r>
              <a:rPr lang="cs-CZ" i="1" dirty="0"/>
              <a:t>Slunce, můj otec </a:t>
            </a:r>
            <a:r>
              <a:rPr lang="cs-CZ" dirty="0"/>
              <a:t>(CSR 1991)</a:t>
            </a:r>
          </a:p>
          <a:p>
            <a:r>
              <a:rPr lang="cs-CZ" dirty="0"/>
              <a:t>linie </a:t>
            </a:r>
            <a:r>
              <a:rPr lang="cs-CZ" i="1" dirty="0" err="1"/>
              <a:t>tunnustusproosa</a:t>
            </a:r>
            <a:r>
              <a:rPr lang="cs-CZ" dirty="0"/>
              <a:t> – autobiografické, hodně autorky: </a:t>
            </a:r>
            <a:r>
              <a:rPr lang="cs-CZ" dirty="0" err="1"/>
              <a:t>Tytti</a:t>
            </a:r>
            <a:r>
              <a:rPr lang="cs-CZ" dirty="0"/>
              <a:t> </a:t>
            </a:r>
            <a:r>
              <a:rPr lang="cs-CZ" dirty="0" err="1"/>
              <a:t>Parras</a:t>
            </a:r>
            <a:r>
              <a:rPr lang="cs-CZ" dirty="0"/>
              <a:t>, </a:t>
            </a:r>
            <a:r>
              <a:rPr lang="cs-CZ" dirty="0" err="1"/>
              <a:t>Pirkko</a:t>
            </a:r>
            <a:r>
              <a:rPr lang="cs-CZ" dirty="0"/>
              <a:t> </a:t>
            </a:r>
            <a:r>
              <a:rPr lang="cs-CZ" dirty="0" err="1"/>
              <a:t>Saisio</a:t>
            </a:r>
            <a:r>
              <a:rPr lang="cs-CZ" dirty="0"/>
              <a:t>, Anna-</a:t>
            </a:r>
            <a:r>
              <a:rPr lang="cs-CZ" dirty="0" err="1"/>
              <a:t>Leena</a:t>
            </a:r>
            <a:r>
              <a:rPr lang="cs-CZ" dirty="0"/>
              <a:t> </a:t>
            </a:r>
            <a:r>
              <a:rPr lang="cs-CZ" dirty="0" err="1"/>
              <a:t>Härkönen</a:t>
            </a:r>
            <a:r>
              <a:rPr lang="cs-CZ" dirty="0"/>
              <a:t>: </a:t>
            </a:r>
            <a:r>
              <a:rPr lang="cs-CZ" i="1" dirty="0"/>
              <a:t>Akvárium lásky </a:t>
            </a:r>
            <a:r>
              <a:rPr lang="cs-CZ" dirty="0"/>
              <a:t>(2000), Anja </a:t>
            </a:r>
            <a:r>
              <a:rPr lang="cs-CZ" dirty="0" err="1"/>
              <a:t>Kauranen-Snellman</a:t>
            </a:r>
            <a:r>
              <a:rPr lang="cs-CZ" dirty="0"/>
              <a:t>: </a:t>
            </a:r>
            <a:r>
              <a:rPr lang="cs-CZ" i="1" dirty="0"/>
              <a:t>Byla tady Soňa O. </a:t>
            </a:r>
            <a:r>
              <a:rPr lang="cs-CZ" dirty="0"/>
              <a:t>(1981)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7" y="5070764"/>
            <a:ext cx="11614066" cy="163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4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6000" cap="small" dirty="0">
                <a:latin typeface="Century" panose="02040604050505020304" pitchFamily="18" charset="0"/>
              </a:rPr>
              <a:t>Próza 90. let a nultých let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medializace spisovatelů a komercionalizace</a:t>
            </a:r>
          </a:p>
          <a:p>
            <a:r>
              <a:rPr lang="cs-CZ" dirty="0"/>
              <a:t>témata:</a:t>
            </a:r>
          </a:p>
          <a:p>
            <a:pPr lvl="1"/>
            <a:r>
              <a:rPr lang="cs-CZ" sz="2800" dirty="0"/>
              <a:t>autobiografie a </a:t>
            </a:r>
            <a:r>
              <a:rPr lang="cs-CZ" sz="2800" dirty="0" err="1"/>
              <a:t>autofikce</a:t>
            </a:r>
            <a:endParaRPr lang="cs-CZ" sz="2800" dirty="0"/>
          </a:p>
          <a:p>
            <a:pPr lvl="1"/>
            <a:r>
              <a:rPr lang="cs-CZ" sz="2800" dirty="0"/>
              <a:t>gender a vztahy</a:t>
            </a:r>
          </a:p>
          <a:p>
            <a:pPr lvl="1"/>
            <a:r>
              <a:rPr lang="cs-CZ" sz="2800" dirty="0"/>
              <a:t>hledání identity</a:t>
            </a:r>
          </a:p>
          <a:p>
            <a:pPr lvl="1"/>
            <a:r>
              <a:rPr lang="cs-CZ" sz="2800" dirty="0"/>
              <a:t>zpochybňování tradičního podání dějin</a:t>
            </a:r>
          </a:p>
          <a:p>
            <a:pPr lvl="1"/>
            <a:r>
              <a:rPr lang="cs-CZ" sz="2800" dirty="0"/>
              <a:t>relativizace „vyšších“ a „nižších“ žánrů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7" y="5415148"/>
            <a:ext cx="11614066" cy="128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63138"/>
            <a:ext cx="10515600" cy="5713825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cs-CZ" sz="3000" dirty="0"/>
              <a:t>Kari </a:t>
            </a:r>
            <a:r>
              <a:rPr lang="cs-CZ" sz="3000" dirty="0" err="1"/>
              <a:t>Hotakainen</a:t>
            </a:r>
            <a:r>
              <a:rPr lang="cs-CZ" sz="3000" dirty="0"/>
              <a:t>: </a:t>
            </a:r>
            <a:r>
              <a:rPr lang="cs-CZ" sz="3000" i="1" dirty="0" err="1"/>
              <a:t>Buster</a:t>
            </a:r>
            <a:r>
              <a:rPr lang="cs-CZ" sz="3000" i="1" dirty="0"/>
              <a:t> </a:t>
            </a:r>
            <a:r>
              <a:rPr lang="cs-CZ" sz="3000" i="1" dirty="0" err="1"/>
              <a:t>Keaton</a:t>
            </a:r>
            <a:r>
              <a:rPr lang="cs-CZ" sz="3000" i="1" dirty="0"/>
              <a:t>: život a činy </a:t>
            </a:r>
            <a:r>
              <a:rPr lang="cs-CZ" sz="3000" dirty="0"/>
              <a:t>(1991), </a:t>
            </a:r>
            <a:r>
              <a:rPr lang="cs-CZ" sz="3000" i="1" dirty="0" err="1"/>
              <a:t>Klassikko</a:t>
            </a:r>
            <a:r>
              <a:rPr lang="cs-CZ" sz="3000" dirty="0"/>
              <a:t> (1997); </a:t>
            </a:r>
            <a:r>
              <a:rPr lang="cs-CZ" sz="3000" dirty="0" err="1"/>
              <a:t>Pirkko</a:t>
            </a:r>
            <a:r>
              <a:rPr lang="cs-CZ" sz="3000" dirty="0"/>
              <a:t> </a:t>
            </a:r>
            <a:r>
              <a:rPr lang="cs-CZ" sz="3000" dirty="0" err="1"/>
              <a:t>Saisio</a:t>
            </a:r>
            <a:r>
              <a:rPr lang="cs-CZ" sz="3000" dirty="0"/>
              <a:t> alias </a:t>
            </a:r>
            <a:r>
              <a:rPr lang="cs-CZ" sz="3000" dirty="0" err="1"/>
              <a:t>Jukka</a:t>
            </a:r>
            <a:r>
              <a:rPr lang="cs-CZ" sz="3000" dirty="0"/>
              <a:t> </a:t>
            </a:r>
            <a:r>
              <a:rPr lang="cs-CZ" sz="3000" dirty="0" err="1"/>
              <a:t>Larsson</a:t>
            </a:r>
            <a:r>
              <a:rPr lang="cs-CZ" sz="3000" dirty="0"/>
              <a:t> alias Eva </a:t>
            </a:r>
            <a:r>
              <a:rPr lang="cs-CZ" sz="3000" dirty="0" err="1"/>
              <a:t>Wein</a:t>
            </a:r>
            <a:r>
              <a:rPr lang="cs-CZ" sz="3000" dirty="0"/>
              <a:t>; Helena </a:t>
            </a:r>
            <a:r>
              <a:rPr lang="cs-CZ" sz="3000" dirty="0" err="1"/>
              <a:t>Sinervo</a:t>
            </a:r>
            <a:r>
              <a:rPr lang="cs-CZ" sz="3000" dirty="0"/>
              <a:t>: </a:t>
            </a:r>
            <a:r>
              <a:rPr lang="cs-CZ" sz="3000" i="1" dirty="0"/>
              <a:t>V domě básnířky </a:t>
            </a:r>
            <a:r>
              <a:rPr lang="cs-CZ" sz="3000" dirty="0"/>
              <a:t>(2004) – o </a:t>
            </a:r>
            <a:r>
              <a:rPr lang="cs-CZ" sz="3000" dirty="0" err="1"/>
              <a:t>Eevě-Liise</a:t>
            </a:r>
            <a:r>
              <a:rPr lang="cs-CZ" sz="3000" dirty="0"/>
              <a:t> </a:t>
            </a:r>
            <a:r>
              <a:rPr lang="cs-CZ" sz="3000" dirty="0" err="1"/>
              <a:t>Mannerové</a:t>
            </a:r>
            <a:endParaRPr lang="cs-CZ" sz="3000" dirty="0"/>
          </a:p>
          <a:p>
            <a:pPr marL="514350" indent="-514350">
              <a:buAutoNum type="arabicParenR"/>
            </a:pPr>
            <a:r>
              <a:rPr lang="cs-CZ" sz="3000" dirty="0"/>
              <a:t>A) A. </a:t>
            </a:r>
            <a:r>
              <a:rPr lang="cs-CZ" sz="3000" dirty="0" err="1"/>
              <a:t>Kauranen</a:t>
            </a:r>
            <a:r>
              <a:rPr lang="cs-CZ" sz="3000" dirty="0"/>
              <a:t>: </a:t>
            </a:r>
            <a:r>
              <a:rPr lang="cs-CZ" sz="3000" i="1" dirty="0"/>
              <a:t>Čas dotyků</a:t>
            </a:r>
            <a:r>
              <a:rPr lang="cs-CZ" sz="3000" dirty="0"/>
              <a:t> (1993), </a:t>
            </a:r>
            <a:r>
              <a:rPr lang="cs-CZ" sz="3000" dirty="0" err="1"/>
              <a:t>Härkönen</a:t>
            </a:r>
            <a:r>
              <a:rPr lang="cs-CZ" sz="3000" dirty="0"/>
              <a:t>, </a:t>
            </a:r>
            <a:r>
              <a:rPr lang="cs-CZ" sz="3000" dirty="0" err="1"/>
              <a:t>Pirjo</a:t>
            </a:r>
            <a:r>
              <a:rPr lang="cs-CZ" sz="3000" dirty="0"/>
              <a:t> </a:t>
            </a:r>
            <a:r>
              <a:rPr lang="cs-CZ" sz="3000" dirty="0" err="1"/>
              <a:t>Hassinen</a:t>
            </a:r>
            <a:r>
              <a:rPr lang="cs-CZ" sz="3000" dirty="0"/>
              <a:t>: </a:t>
            </a:r>
            <a:r>
              <a:rPr lang="cs-CZ" sz="3000" i="1" dirty="0"/>
              <a:t>Silné ženy</a:t>
            </a:r>
            <a:r>
              <a:rPr lang="cs-CZ" sz="3000" dirty="0"/>
              <a:t> (1996), S. Oksanen: </a:t>
            </a:r>
            <a:r>
              <a:rPr lang="cs-CZ" sz="3000" i="1" dirty="0"/>
              <a:t>Stalinovy krávy </a:t>
            </a:r>
            <a:r>
              <a:rPr lang="cs-CZ" sz="3000" dirty="0"/>
              <a:t>(2002)</a:t>
            </a:r>
          </a:p>
          <a:p>
            <a:pPr marL="457200" lvl="1" indent="0">
              <a:buNone/>
            </a:pPr>
            <a:r>
              <a:rPr lang="cs-CZ" sz="3000" dirty="0"/>
              <a:t>B) obraz finského muže: </a:t>
            </a:r>
            <a:r>
              <a:rPr lang="cs-CZ" sz="3000" dirty="0" err="1"/>
              <a:t>Juha</a:t>
            </a:r>
            <a:r>
              <a:rPr lang="cs-CZ" sz="3000" dirty="0"/>
              <a:t> </a:t>
            </a:r>
            <a:r>
              <a:rPr lang="cs-CZ" sz="3000" dirty="0" err="1"/>
              <a:t>Seppälä</a:t>
            </a:r>
            <a:r>
              <a:rPr lang="cs-CZ" sz="3000" dirty="0"/>
              <a:t> (*1956): </a:t>
            </a:r>
            <a:r>
              <a:rPr lang="cs-CZ" sz="3000" i="1" dirty="0"/>
              <a:t>Velké příběhy</a:t>
            </a:r>
            <a:r>
              <a:rPr lang="cs-CZ" sz="3000" dirty="0"/>
              <a:t> (2000), Kari </a:t>
            </a:r>
            <a:r>
              <a:rPr lang="cs-CZ" sz="3000" dirty="0" err="1"/>
              <a:t>Hotakainen</a:t>
            </a:r>
            <a:r>
              <a:rPr lang="cs-CZ" sz="3000" dirty="0"/>
              <a:t> (*1957): </a:t>
            </a:r>
            <a:r>
              <a:rPr lang="cs-CZ" sz="3000" i="1" dirty="0"/>
              <a:t>Na domácí frontě </a:t>
            </a:r>
            <a:r>
              <a:rPr lang="cs-CZ" sz="3000" dirty="0"/>
              <a:t>(2002), </a:t>
            </a:r>
            <a:r>
              <a:rPr lang="cs-CZ" sz="3000" i="1" dirty="0"/>
              <a:t>Chrám sv. Izáka </a:t>
            </a:r>
            <a:r>
              <a:rPr lang="cs-CZ" sz="3000" dirty="0"/>
              <a:t>(2004), </a:t>
            </a:r>
            <a:r>
              <a:rPr lang="cs-CZ" sz="3000" i="1" dirty="0"/>
              <a:t>Role člověka</a:t>
            </a:r>
            <a:r>
              <a:rPr lang="cs-CZ" sz="3000" dirty="0"/>
              <a:t> (2009), Hannu </a:t>
            </a:r>
            <a:r>
              <a:rPr lang="cs-CZ" sz="3000" dirty="0" err="1"/>
              <a:t>Raittila</a:t>
            </a:r>
            <a:r>
              <a:rPr lang="cs-CZ" sz="3000" dirty="0"/>
              <a:t> (*1956): </a:t>
            </a:r>
            <a:r>
              <a:rPr lang="cs-CZ" sz="3000" i="1" dirty="0" err="1"/>
              <a:t>Canal</a:t>
            </a:r>
            <a:r>
              <a:rPr lang="cs-CZ" sz="3000" i="1" dirty="0"/>
              <a:t> Grande</a:t>
            </a:r>
            <a:r>
              <a:rPr lang="cs-CZ" sz="3000" dirty="0"/>
              <a:t> (2001); </a:t>
            </a:r>
            <a:r>
              <a:rPr lang="cs-CZ" sz="3000" dirty="0" err="1"/>
              <a:t>Petri</a:t>
            </a:r>
            <a:r>
              <a:rPr lang="cs-CZ" sz="3000" dirty="0"/>
              <a:t> </a:t>
            </a:r>
            <a:r>
              <a:rPr lang="cs-CZ" sz="3000" dirty="0" err="1"/>
              <a:t>Tamminen</a:t>
            </a:r>
            <a:r>
              <a:rPr lang="cs-CZ" sz="3000" dirty="0"/>
              <a:t> (*1966): </a:t>
            </a:r>
            <a:r>
              <a:rPr lang="cs-CZ" sz="3000" i="1" dirty="0"/>
              <a:t>Strýčkova ponaučení</a:t>
            </a:r>
            <a:r>
              <a:rPr lang="cs-CZ" sz="3000" dirty="0"/>
              <a:t> (2006)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7" y="5735782"/>
            <a:ext cx="11614066" cy="96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4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3650C842-E105-41CC-AD85-5C4D7B7F52D8}"/>
              </a:ext>
            </a:extLst>
          </p:cNvPr>
          <p:cNvSpPr txBox="1"/>
          <p:nvPr/>
        </p:nvSpPr>
        <p:spPr>
          <a:xfrm>
            <a:off x="876419" y="657469"/>
            <a:ext cx="1073631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arenR" startAt="3"/>
            </a:pPr>
            <a:r>
              <a:rPr lang="cs-CZ" sz="3600" dirty="0"/>
              <a:t>Imigrantská literatura: </a:t>
            </a:r>
            <a:r>
              <a:rPr lang="cs-CZ" sz="3600" dirty="0" err="1"/>
              <a:t>Ranya</a:t>
            </a:r>
            <a:r>
              <a:rPr lang="cs-CZ" sz="3600" dirty="0"/>
              <a:t> </a:t>
            </a:r>
            <a:r>
              <a:rPr lang="cs-CZ" sz="3600" dirty="0" err="1"/>
              <a:t>ElRamly</a:t>
            </a:r>
            <a:r>
              <a:rPr lang="cs-CZ" sz="3600" dirty="0"/>
              <a:t> </a:t>
            </a:r>
            <a:r>
              <a:rPr lang="cs-CZ" sz="3600" dirty="0" err="1"/>
              <a:t>Passonen</a:t>
            </a:r>
            <a:r>
              <a:rPr lang="cs-CZ" sz="3600" dirty="0"/>
              <a:t>: </a:t>
            </a:r>
            <a:r>
              <a:rPr lang="cs-CZ" sz="3600" i="1" dirty="0" err="1"/>
              <a:t>Auringon</a:t>
            </a:r>
            <a:r>
              <a:rPr lang="cs-CZ" sz="3600" i="1" dirty="0"/>
              <a:t> </a:t>
            </a:r>
            <a:r>
              <a:rPr lang="cs-CZ" sz="3600" i="1" dirty="0" err="1"/>
              <a:t>asema</a:t>
            </a:r>
            <a:r>
              <a:rPr lang="cs-CZ" sz="3600" dirty="0"/>
              <a:t> (2002), Zinaida </a:t>
            </a:r>
            <a:r>
              <a:rPr lang="cs-CZ" sz="3600" dirty="0" err="1"/>
              <a:t>Lindén</a:t>
            </a:r>
            <a:r>
              <a:rPr lang="cs-CZ" sz="3600" dirty="0"/>
              <a:t>; </a:t>
            </a:r>
            <a:r>
              <a:rPr lang="cs-CZ" sz="3600" dirty="0" err="1"/>
              <a:t>Maarit</a:t>
            </a:r>
            <a:r>
              <a:rPr lang="cs-CZ" sz="3600" dirty="0"/>
              <a:t> </a:t>
            </a:r>
            <a:r>
              <a:rPr lang="cs-CZ" sz="3600" dirty="0" err="1"/>
              <a:t>Verronen</a:t>
            </a:r>
            <a:r>
              <a:rPr lang="cs-CZ" sz="3600" dirty="0"/>
              <a:t>: </a:t>
            </a:r>
            <a:r>
              <a:rPr lang="cs-CZ" sz="3600" i="1" dirty="0" err="1"/>
              <a:t>Pimeästä</a:t>
            </a:r>
            <a:r>
              <a:rPr lang="cs-CZ" sz="3600" i="1" dirty="0"/>
              <a:t> </a:t>
            </a:r>
            <a:r>
              <a:rPr lang="cs-CZ" sz="3600" i="1" dirty="0" err="1"/>
              <a:t>maasta</a:t>
            </a:r>
            <a:r>
              <a:rPr lang="cs-CZ" sz="3600" dirty="0"/>
              <a:t> (95), homosexualita (Sinisalo: </a:t>
            </a:r>
            <a:r>
              <a:rPr lang="cs-CZ" sz="3600" i="1" dirty="0"/>
              <a:t>Ne před slunce západem </a:t>
            </a:r>
            <a:r>
              <a:rPr lang="cs-CZ" sz="3600" dirty="0"/>
              <a:t>(2000), </a:t>
            </a:r>
            <a:r>
              <a:rPr lang="cs-CZ" sz="3600" dirty="0" err="1"/>
              <a:t>Pentti</a:t>
            </a:r>
            <a:r>
              <a:rPr lang="cs-CZ" sz="3600" dirty="0"/>
              <a:t> </a:t>
            </a:r>
            <a:r>
              <a:rPr lang="cs-CZ" sz="3600" dirty="0" err="1"/>
              <a:t>Holappa</a:t>
            </a:r>
            <a:r>
              <a:rPr lang="cs-CZ" sz="3600" dirty="0"/>
              <a:t>: </a:t>
            </a:r>
            <a:r>
              <a:rPr lang="cs-CZ" sz="3600" i="1" dirty="0" err="1"/>
              <a:t>Ystävän</a:t>
            </a:r>
            <a:r>
              <a:rPr lang="cs-CZ" sz="3600" i="1" dirty="0"/>
              <a:t> </a:t>
            </a:r>
            <a:r>
              <a:rPr lang="cs-CZ" sz="3600" i="1" dirty="0" err="1"/>
              <a:t>muotokuva</a:t>
            </a:r>
            <a:r>
              <a:rPr lang="cs-CZ" sz="3600" dirty="0"/>
              <a:t> (1998), Oksanen: </a:t>
            </a:r>
            <a:r>
              <a:rPr lang="cs-CZ" sz="3600" i="1" dirty="0"/>
              <a:t>Baby Jane</a:t>
            </a:r>
            <a:r>
              <a:rPr lang="cs-CZ" sz="3600" dirty="0"/>
              <a:t>, 2005)</a:t>
            </a:r>
          </a:p>
          <a:p>
            <a:pPr marL="514350" indent="-514350">
              <a:buAutoNum type="arabicParenR" startAt="3"/>
            </a:pPr>
            <a:r>
              <a:rPr lang="cs-CZ" sz="3600" dirty="0" err="1"/>
              <a:t>Seppälä</a:t>
            </a:r>
            <a:r>
              <a:rPr lang="cs-CZ" sz="3600" dirty="0"/>
              <a:t>, Liksom: </a:t>
            </a:r>
            <a:r>
              <a:rPr lang="cs-CZ" sz="3600" i="1" dirty="0" err="1"/>
              <a:t>Kreisland</a:t>
            </a:r>
            <a:r>
              <a:rPr lang="cs-CZ" sz="3600" dirty="0"/>
              <a:t> (1996)</a:t>
            </a:r>
          </a:p>
          <a:p>
            <a:pPr marL="514350" indent="-514350">
              <a:buAutoNum type="arabicParenR" startAt="3"/>
            </a:pPr>
            <a:r>
              <a:rPr lang="cs-CZ" sz="3600" dirty="0" err="1"/>
              <a:t>Leena</a:t>
            </a:r>
            <a:r>
              <a:rPr lang="cs-CZ" sz="3600" dirty="0"/>
              <a:t> </a:t>
            </a:r>
            <a:r>
              <a:rPr lang="cs-CZ" sz="3600" dirty="0" err="1"/>
              <a:t>Lehtolainen</a:t>
            </a:r>
            <a:r>
              <a:rPr lang="cs-CZ" sz="3600" dirty="0"/>
              <a:t> (detektivky s Marjou </a:t>
            </a:r>
            <a:r>
              <a:rPr lang="cs-CZ" sz="3600" dirty="0" err="1"/>
              <a:t>Kallio</a:t>
            </a:r>
            <a:r>
              <a:rPr lang="cs-CZ" sz="3600" dirty="0"/>
              <a:t>) + </a:t>
            </a:r>
            <a:r>
              <a:rPr lang="cs-CZ" sz="3600" dirty="0" err="1"/>
              <a:t>Antti</a:t>
            </a:r>
            <a:r>
              <a:rPr lang="cs-CZ" sz="3600" dirty="0"/>
              <a:t> </a:t>
            </a:r>
            <a:r>
              <a:rPr lang="cs-CZ" sz="3600" dirty="0" err="1"/>
              <a:t>Tuomainen</a:t>
            </a:r>
            <a:r>
              <a:rPr lang="cs-CZ" sz="3600" dirty="0"/>
              <a:t>, Sinisalo („finské podivno“)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9BBC572-1BCF-4307-A0F3-8021F5644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7" y="5735782"/>
            <a:ext cx="11614066" cy="96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9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r="30182" b="-3"/>
          <a:stretch/>
        </p:blipFill>
        <p:spPr>
          <a:xfrm>
            <a:off x="20" y="10"/>
            <a:ext cx="2970445" cy="3383269"/>
          </a:xfrm>
          <a:prstGeom prst="rect">
            <a:avLst/>
          </a:prstGeom>
        </p:spPr>
      </p:pic>
      <p:pic>
        <p:nvPicPr>
          <p:cNvPr id="11" name="Zástupný symbol pro obsah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" b="8511"/>
          <a:stretch/>
        </p:blipFill>
        <p:spPr>
          <a:xfrm>
            <a:off x="3072956" y="10"/>
            <a:ext cx="2970465" cy="3383268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" r="35293"/>
          <a:stretch/>
        </p:blipFill>
        <p:spPr>
          <a:xfrm>
            <a:off x="6145909" y="10"/>
            <a:ext cx="2971800" cy="3383268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8" r="29755" b="-1"/>
          <a:stretch/>
        </p:blipFill>
        <p:spPr>
          <a:xfrm>
            <a:off x="9220200" y="10"/>
            <a:ext cx="2971800" cy="3383268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" r="-1" b="-1"/>
          <a:stretch/>
        </p:blipFill>
        <p:spPr>
          <a:xfrm>
            <a:off x="-1018" y="3474720"/>
            <a:ext cx="6044438" cy="338328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654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Content Placeholder 20">
            <a:extLst>
              <a:ext uri="{FF2B5EF4-FFF2-40B4-BE49-F238E27FC236}">
                <a16:creationId xmlns:a16="http://schemas.microsoft.com/office/drawing/2014/main" id="{DA78977D-3EB2-473D-A364-DB1EAD2BC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648" y="3600450"/>
            <a:ext cx="5366610" cy="2983230"/>
          </a:xfrm>
        </p:spPr>
        <p:txBody>
          <a:bodyPr>
            <a:normAutofit/>
          </a:bodyPr>
          <a:lstStyle/>
          <a:p>
            <a:r>
              <a:rPr lang="cs-CZ" sz="2300" dirty="0">
                <a:solidFill>
                  <a:srgbClr val="FFFFFF"/>
                </a:solidFill>
              </a:rPr>
              <a:t>Laura Lindstedt: </a:t>
            </a:r>
            <a:r>
              <a:rPr lang="cs-CZ" sz="2300" i="1" dirty="0">
                <a:solidFill>
                  <a:srgbClr val="FFFFFF"/>
                </a:solidFill>
              </a:rPr>
              <a:t>Oneiron (F 2015)</a:t>
            </a:r>
          </a:p>
          <a:p>
            <a:r>
              <a:rPr lang="cs-CZ" sz="2300" dirty="0">
                <a:solidFill>
                  <a:srgbClr val="FFFFFF"/>
                </a:solidFill>
              </a:rPr>
              <a:t>Helena Sinisalo: </a:t>
            </a:r>
            <a:r>
              <a:rPr lang="cs-CZ" sz="2300" i="1" dirty="0">
                <a:solidFill>
                  <a:srgbClr val="FFFFFF"/>
                </a:solidFill>
              </a:rPr>
              <a:t>Jádro Slunce</a:t>
            </a:r>
          </a:p>
          <a:p>
            <a:r>
              <a:rPr lang="cs-CZ" sz="2300" dirty="0">
                <a:solidFill>
                  <a:srgbClr val="FFFFFF"/>
                </a:solidFill>
              </a:rPr>
              <a:t>Rosa Liksom: </a:t>
            </a:r>
            <a:r>
              <a:rPr lang="cs-CZ" sz="2300" i="1" dirty="0">
                <a:solidFill>
                  <a:srgbClr val="FFFFFF"/>
                </a:solidFill>
              </a:rPr>
              <a:t>Prázdné cesty, Život je jen náhoda, </a:t>
            </a:r>
            <a:r>
              <a:rPr lang="cs-CZ" sz="2300" i="1" dirty="0" err="1">
                <a:solidFill>
                  <a:srgbClr val="FFFFFF"/>
                </a:solidFill>
              </a:rPr>
              <a:t>BamaLama</a:t>
            </a:r>
            <a:r>
              <a:rPr lang="cs-CZ" sz="2300" i="1" dirty="0">
                <a:solidFill>
                  <a:srgbClr val="FFFFFF"/>
                </a:solidFill>
              </a:rPr>
              <a:t>, Paní </a:t>
            </a:r>
            <a:r>
              <a:rPr lang="cs-CZ" sz="2300" i="1" dirty="0" err="1">
                <a:solidFill>
                  <a:srgbClr val="FFFFFF"/>
                </a:solidFill>
              </a:rPr>
              <a:t>plukovníková</a:t>
            </a:r>
            <a:endParaRPr lang="cs-CZ" sz="2300" i="1" dirty="0">
              <a:solidFill>
                <a:srgbClr val="FFFFFF"/>
              </a:solidFill>
            </a:endParaRPr>
          </a:p>
          <a:p>
            <a:r>
              <a:rPr lang="cs-CZ" sz="2300" dirty="0">
                <a:solidFill>
                  <a:srgbClr val="FFFFFF"/>
                </a:solidFill>
              </a:rPr>
              <a:t>Katja Kettu: </a:t>
            </a:r>
            <a:r>
              <a:rPr lang="cs-CZ" sz="2300" i="1" dirty="0">
                <a:solidFill>
                  <a:srgbClr val="FFFFFF"/>
                </a:solidFill>
              </a:rPr>
              <a:t>Porodní bába, Sběratel dýmek, Vlčí růže</a:t>
            </a:r>
          </a:p>
          <a:p>
            <a:r>
              <a:rPr lang="cs-CZ" sz="2300" dirty="0">
                <a:solidFill>
                  <a:srgbClr val="FFFFFF"/>
                </a:solidFill>
              </a:rPr>
              <a:t>Sofi Oksanen: </a:t>
            </a:r>
            <a:r>
              <a:rPr lang="cs-CZ" sz="2300" i="1" dirty="0">
                <a:solidFill>
                  <a:srgbClr val="FFFFFF"/>
                </a:solidFill>
              </a:rPr>
              <a:t>Očista </a:t>
            </a:r>
            <a:r>
              <a:rPr lang="cs-CZ" sz="2300" dirty="0">
                <a:solidFill>
                  <a:srgbClr val="FFFFFF"/>
                </a:solidFill>
              </a:rPr>
              <a:t>(F 2008)</a:t>
            </a:r>
            <a:endParaRPr lang="en-US" sz="2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064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615</Words>
  <Application>Microsoft Office PowerPoint</Application>
  <PresentationFormat>Širokoúhlá obrazovka</PresentationFormat>
  <Paragraphs>63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</vt:lpstr>
      <vt:lpstr>Motiv Office</vt:lpstr>
      <vt:lpstr>80. a 90. léta ve finské literatuře</vt:lpstr>
      <vt:lpstr>80. Léta a nástup postmodernismu</vt:lpstr>
      <vt:lpstr>Postmodernismus</vt:lpstr>
      <vt:lpstr>Próza 80. let</vt:lpstr>
      <vt:lpstr>Prezentace aplikace PowerPoint</vt:lpstr>
      <vt:lpstr>Próza 90. let a nultých let</vt:lpstr>
      <vt:lpstr>Prezentace aplikace PowerPoint</vt:lpstr>
      <vt:lpstr>Prezentace aplikace PowerPoint</vt:lpstr>
      <vt:lpstr>Prezentace aplikace PowerPoint</vt:lpstr>
      <vt:lpstr>Prezentace aplikace PowerPoint</vt:lpstr>
      <vt:lpstr>Kde čerpat informace o současné finské literatuře?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80. a 90. léta ve finské literatuře</dc:title>
  <dc:creator>Jan-Marek Šík</dc:creator>
  <cp:lastModifiedBy>Jan-Marek Šík</cp:lastModifiedBy>
  <cp:revision>10</cp:revision>
  <dcterms:created xsi:type="dcterms:W3CDTF">2021-01-14T14:25:52Z</dcterms:created>
  <dcterms:modified xsi:type="dcterms:W3CDTF">2022-12-14T14:50:25Z</dcterms:modified>
</cp:coreProperties>
</file>