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>
        <p:scale>
          <a:sx n="119" d="100"/>
          <a:sy n="119" d="100"/>
        </p:scale>
        <p:origin x="84" y="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" TargetMode="External"/><Relationship Id="rId2" Type="http://schemas.openxmlformats.org/officeDocument/2006/relationships/hyperlink" Target="https://edicee.ucl.cas.cz/lexikon/40-lexik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blio.hiu.cas.cz/#!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uscriptorium.com/cs" TargetMode="External"/><Relationship Id="rId7" Type="http://schemas.openxmlformats.org/officeDocument/2006/relationships/hyperlink" Target="https://vokabular.ujc.cas.cz/" TargetMode="External"/><Relationship Id="rId2" Type="http://schemas.openxmlformats.org/officeDocument/2006/relationships/hyperlink" Target="https://www.encyklopedieknihy.cz/index.php?title=Hlavn%C3%AD_stra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usicologica.cz/melodiarium/" TargetMode="External"/><Relationship Id="rId5" Type="http://schemas.openxmlformats.org/officeDocument/2006/relationships/hyperlink" Target="http://www.clavmon.cz/htb/" TargetMode="External"/><Relationship Id="rId4" Type="http://schemas.openxmlformats.org/officeDocument/2006/relationships/hyperlink" Target="http://www.knihopis.cz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nazory.aktualne.cz/komentare/chteli-jste-studovat-literaturu-budete-se-ucit-o-rasach-a-se/r~bd3af4ce71e511eb9f15ac1f6b220ee8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Qbja9-qNLA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Starší česká lit. pro Bc.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Starší česká literatura pro Bc.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071946"/>
            <a:ext cx="11361600" cy="742954"/>
          </a:xfrm>
        </p:spPr>
        <p:txBody>
          <a:bodyPr/>
          <a:lstStyle/>
          <a:p>
            <a:r>
              <a:rPr lang="cs-CZ" dirty="0"/>
              <a:t>Úvod, organizace semináře, zdroje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74011D-E21D-BF41-DE44-F8D1B11808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Starší česká lit. pro Bc.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8CA7C2-5CDF-984F-EFD0-07FD00D9D4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0E705D6-3C5C-4246-4E55-3E39BD74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hledat zdroje: odborná literatura a prameny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D31104F-782E-B91C-52A1-B08BDD98D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Lexikon české literatury </a:t>
            </a:r>
            <a:r>
              <a:rPr lang="cs-CZ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hlinkClick r:id="rId2"/>
              </a:rPr>
              <a:t>https://edicee.ucl.cas.cz/lexikon/40-lexikon</a:t>
            </a:r>
            <a:endParaRPr lang="cs-CZ" sz="18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1800" b="0" i="0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3"/>
              </a:rPr>
              <a:t>MUNI Discovery: </a:t>
            </a:r>
            <a:r>
              <a:rPr lang="cs-CZ" sz="18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3"/>
              </a:rPr>
              <a:t>https://ezdroje.muni.cz/</a:t>
            </a:r>
            <a:endParaRPr lang="cs-CZ" sz="18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Historická bibliografie od roku 1990</a:t>
            </a:r>
          </a:p>
          <a:p>
            <a:pPr marL="457200" rtl="0">
              <a:spcBef>
                <a:spcPts val="0"/>
              </a:spcBef>
              <a:spcAft>
                <a:spcPts val="1200"/>
              </a:spcAft>
            </a:pPr>
            <a:r>
              <a:rPr lang="cs-CZ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4"/>
              </a:rPr>
              <a:t>https://biblio.hiu.cas.cz/#!/</a:t>
            </a:r>
            <a:endParaRPr lang="cs-CZ" b="0" dirty="0">
              <a:effectLst/>
            </a:endParaRP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2199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6DC5AF-544D-9B0C-1CD6-4079A9E175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Starší česká lit. pro Bc.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1444E2-405A-98E9-0EF3-16998DC339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3702C6-EC95-C32D-1C00-4997CA9A4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hledat: odborná literatura a prameny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605DF16-B687-7676-6EC1-D6474A6D6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Encyklopedie knihy: </a:t>
            </a:r>
            <a:r>
              <a:rPr lang="cs-CZ" sz="20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hlinkClick r:id="rId2"/>
              </a:rPr>
              <a:t>https://www.encyklopedieknihy.cz/index.php?title=Hlavn%C3%AD_strana</a:t>
            </a:r>
            <a:endParaRPr lang="cs-CZ" sz="20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Prameny (rukopisy a staré tisky): </a:t>
            </a:r>
            <a:r>
              <a:rPr lang="cs-CZ" sz="20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3"/>
              </a:rPr>
              <a:t>http://www.manuscriptorium.com/cs</a:t>
            </a:r>
            <a:endParaRPr lang="cs-CZ" sz="20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Knihopis: </a:t>
            </a:r>
            <a:r>
              <a:rPr lang="cs-CZ" sz="20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hlinkClick r:id="rId4"/>
              </a:rPr>
              <a:t>http://www.knihopis.cz/</a:t>
            </a:r>
            <a:endParaRPr lang="cs-CZ" sz="20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Duchovní písně: </a:t>
            </a:r>
            <a:r>
              <a:rPr lang="cs-CZ" sz="20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5"/>
              </a:rPr>
              <a:t>http://www.clavmon.cz/htb/</a:t>
            </a:r>
            <a:endParaRPr lang="cs-CZ" sz="2000" b="0" i="0" u="sng" strike="noStrike" dirty="0">
              <a:solidFill>
                <a:srgbClr val="0097A7"/>
              </a:solidFill>
              <a:effectLst/>
              <a:latin typeface="Arial" panose="020B0604020202020204" pitchFamily="34" charset="0"/>
            </a:endParaRPr>
          </a:p>
          <a:p>
            <a:pPr marL="72000" indent="0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hlinkClick r:id="rId6"/>
              </a:rPr>
              <a:t>   http://www.musicologica.cz/melodiarium/</a:t>
            </a:r>
            <a:endParaRPr lang="cs-CZ" sz="20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Slovníky staré češtiny: </a:t>
            </a:r>
            <a:r>
              <a:rPr lang="cs-CZ" sz="20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  <a:hlinkClick r:id="rId7"/>
              </a:rPr>
              <a:t>https://vokabular.ujc.cas.cz/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3548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11117F-A390-10B9-1F82-D4CADA5CF2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Starší česká lit. Pro Bc.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AA6B73-3F02-2275-58BD-18DF9814F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ADE585-B1E9-9DED-07D0-3DEB3D78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Kosmas a jeho budování </a:t>
            </a:r>
            <a:r>
              <a:rPr lang="cs-CZ" sz="2200" err="1"/>
              <a:t>koletivní</a:t>
            </a:r>
            <a:r>
              <a:rPr lang="cs-CZ" sz="2200"/>
              <a:t> identity</a:t>
            </a:r>
          </a:p>
        </p:txBody>
      </p:sp>
      <p:sp>
        <p:nvSpPr>
          <p:cNvPr id="2055" name="Content Placeholder 4">
            <a:extLst>
              <a:ext uri="{FF2B5EF4-FFF2-40B4-BE49-F238E27FC236}">
                <a16:creationId xmlns:a16="http://schemas.microsoft.com/office/drawing/2014/main" id="{A6EEEC8D-DCEA-FA71-9C7B-01ECD6E81DBE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564721" y="1428790"/>
            <a:ext cx="5219998" cy="4139998"/>
          </a:xfrm>
        </p:spPr>
        <p:txBody>
          <a:bodyPr/>
          <a:lstStyle/>
          <a:p>
            <a:r>
              <a:rPr lang="cs-CZ" dirty="0"/>
              <a:t>Archeolog Petr Charvát (UK)</a:t>
            </a:r>
          </a:p>
          <a:p>
            <a:endParaRPr lang="en-US" dirty="0"/>
          </a:p>
        </p:txBody>
      </p:sp>
      <p:pic>
        <p:nvPicPr>
          <p:cNvPr id="2050" name="Picture 2" descr="Orientalista prof. Petr Charvát o největším objevu české orientalistiky |  Plus">
            <a:extLst>
              <a:ext uri="{FF2B5EF4-FFF2-40B4-BE49-F238E27FC236}">
                <a16:creationId xmlns:a16="http://schemas.microsoft.com/office/drawing/2014/main" id="{CE3A358D-83A7-9BB4-5CD6-77333663F602}"/>
              </a:ext>
            </a:extLst>
          </p:cNvPr>
          <p:cNvPicPr>
            <a:picLocks noGrp="1" noChangeAspect="1" noChangeArrowheads="1"/>
          </p:cNvPicPr>
          <p:nvPr>
            <p:ph idx="3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41" b="2"/>
          <a:stretch/>
        </p:blipFill>
        <p:spPr bwMode="auto">
          <a:xfrm>
            <a:off x="6251280" y="1701505"/>
            <a:ext cx="5219998" cy="413999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říběhy dávného času - Staré pověsti české dnes - Petr Charvát | Knihy -  LUXOR 📚">
            <a:extLst>
              <a:ext uri="{FF2B5EF4-FFF2-40B4-BE49-F238E27FC236}">
                <a16:creationId xmlns:a16="http://schemas.microsoft.com/office/drawing/2014/main" id="{38696DDF-6F61-A259-7E96-F9288E3FE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83" y="2719744"/>
            <a:ext cx="1790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093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7E97F9-B3BE-D351-C972-8C7F21A582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Starší česká lit. pro Bc.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9F430A-D885-B414-EDBD-E73ECE29C3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2EC1DF-9A16-8432-8040-2E5FE29E9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         Děkuji Vám za pozornost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0CD8EF5-227B-BEE9-6CBE-D26D10719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7" t="29667" r="37345" b="41167"/>
          <a:stretch/>
        </p:blipFill>
        <p:spPr>
          <a:xfrm>
            <a:off x="4084583" y="1821571"/>
            <a:ext cx="4024422" cy="388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42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632813-FBC5-2D9A-74A3-9BD4C540D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Starší česká lit. pro Bc.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199411-9BCC-5592-BD21-44F5719BBE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D97A3F-D054-E1BA-00F5-B0D16B4BC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53453"/>
            <a:ext cx="10753200" cy="618123"/>
          </a:xfrm>
        </p:spPr>
        <p:txBody>
          <a:bodyPr/>
          <a:lstStyle/>
          <a:p>
            <a:r>
              <a:rPr lang="cs-CZ" dirty="0"/>
              <a:t>Co se Vám vybaví, když se řekne „starší česká literatura“</a:t>
            </a:r>
          </a:p>
        </p:txBody>
      </p:sp>
      <p:pic>
        <p:nvPicPr>
          <p:cNvPr id="1026" name="Picture 2" descr="Česká literatura – Wikipedie">
            <a:extLst>
              <a:ext uri="{FF2B5EF4-FFF2-40B4-BE49-F238E27FC236}">
                <a16:creationId xmlns:a16="http://schemas.microsoft.com/office/drawing/2014/main" id="{6A76B5EE-B1D0-E240-55EE-FD71D96EBE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598" y="3466141"/>
            <a:ext cx="161925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ředověká literatura - Wikiwand">
            <a:extLst>
              <a:ext uri="{FF2B5EF4-FFF2-40B4-BE49-F238E27FC236}">
                <a16:creationId xmlns:a16="http://schemas.microsoft.com/office/drawing/2014/main" id="{E11BD956-BD4F-E5DA-B328-97216353F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347" y="1171576"/>
            <a:ext cx="20955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ší česká literatura : úvod do studia - Hrabák, Josef - knihobot.cz">
            <a:extLst>
              <a:ext uri="{FF2B5EF4-FFF2-40B4-BE49-F238E27FC236}">
                <a16:creationId xmlns:a16="http://schemas.microsoft.com/office/drawing/2014/main" id="{AEB7E11D-D42C-D955-EA3A-F196EC63B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821" y="1764631"/>
            <a:ext cx="3328737" cy="33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an Amos Komenský: Věhlasný Učitel národů nám ani zdaleka nedal jen „školu  hrou“ - Prima Zoom">
            <a:extLst>
              <a:ext uri="{FF2B5EF4-FFF2-40B4-BE49-F238E27FC236}">
                <a16:creationId xmlns:a16="http://schemas.microsoft.com/office/drawing/2014/main" id="{D10E2084-9D0B-8B3D-3450-F400310B7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678" y="1475584"/>
            <a:ext cx="2575966" cy="144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d literárních dějin k textům. Jak (ne)otrávit studentům literaturu – A2larm">
            <a:extLst>
              <a:ext uri="{FF2B5EF4-FFF2-40B4-BE49-F238E27FC236}">
                <a16:creationId xmlns:a16="http://schemas.microsoft.com/office/drawing/2014/main" id="{CD316A3A-4D66-5033-C8E1-B7B425E58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096" y="3793456"/>
            <a:ext cx="2804397" cy="189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00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784DC1-75A9-A15D-10B1-2F52A09138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Starší česká lit. pro Bc.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BFD88E-53A9-8397-27B5-AD5099FA22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759676-40DA-998D-7D25-42075B211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Patří STARÁ/STARŠÍ literatura  na vysoké školy?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C3274CF-3586-3F72-B749-DA1D56DFF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https://nazory.aktualne.cz/komentare/chteli-jste-studovat-literaturu-budete-se-ucit-o-rasach-a-se/r~bd3af4ce71e511eb9f15ac1f6b220ee8/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7418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EC50EA-DB8C-6167-113B-12D321B113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Starší česká lit. pro Bc.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246CA3-A095-2668-0732-50DCB59CC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E2D22D-26BB-3605-829A-AE679CD7B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Minulost a současnost. Ivan </a:t>
            </a:r>
            <a:r>
              <a:rPr lang="cs-CZ" dirty="0" err="1"/>
              <a:t>Foletti</a:t>
            </a:r>
            <a:endParaRPr lang="cs-CZ" dirty="0"/>
          </a:p>
        </p:txBody>
      </p:sp>
      <p:pic>
        <p:nvPicPr>
          <p:cNvPr id="6" name="Online médium 5" title="Řečník Science slamu 10: Ivan Foletti">
            <a:hlinkClick r:id="" action="ppaction://media"/>
            <a:extLst>
              <a:ext uri="{FF2B5EF4-FFF2-40B4-BE49-F238E27FC236}">
                <a16:creationId xmlns:a16="http://schemas.microsoft.com/office/drawing/2014/main" id="{17DD92B7-F22D-2780-3C3E-0787F7E11CB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33638" y="1692275"/>
            <a:ext cx="73279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6443A8-346E-5134-B774-733AB2002B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Jak číst starší českou literaturu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978953-6AB6-E9FB-C2EB-3E88EDA586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78B86F-2DC0-8D6A-7B05-1CDF3931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347BF8-1470-A768-DD27-FBFE8B4B6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„Myslím si, že každá evropská kultura měla tak či onak středověk, renesanci, baroko, klasicismus, romantismus, realismus, modernu a postmodernu, a to jak ve filozofii, tak v literatuře a v jiných kulturních sférách. Mezi evropskými kulturami jsou určitě rozdíly, ale z perspektivy každé, i české, můžete sledovat toto vše.“</a:t>
            </a:r>
          </a:p>
          <a:p>
            <a:endParaRPr lang="cs-CZ" dirty="0"/>
          </a:p>
          <a:p>
            <a:r>
              <a:rPr lang="cs-CZ" dirty="0"/>
              <a:t>Matteo </a:t>
            </a:r>
            <a:r>
              <a:rPr lang="cs-CZ" dirty="0" err="1"/>
              <a:t>Colombi</a:t>
            </a:r>
            <a:r>
              <a:rPr lang="cs-CZ" dirty="0"/>
              <a:t>, 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Leipzig</a:t>
            </a:r>
            <a:r>
              <a:rPr lang="cs-CZ" dirty="0"/>
              <a:t>  </a:t>
            </a:r>
          </a:p>
        </p:txBody>
      </p:sp>
      <p:pic>
        <p:nvPicPr>
          <p:cNvPr id="1032" name="Picture 8" descr="Universität Leipzig: Dr. Matteo Colombi">
            <a:extLst>
              <a:ext uri="{FF2B5EF4-FFF2-40B4-BE49-F238E27FC236}">
                <a16:creationId xmlns:a16="http://schemas.microsoft.com/office/drawing/2014/main" id="{CD736610-020C-5A23-D9CA-39EB54B1D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87" y="4042739"/>
            <a:ext cx="2182226" cy="218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4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672537-E682-9E95-A615-D461307930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Starší česká lit. pro Bc.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0FEE57-BDFE-2074-CAB0-4CD31363D0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F8FE46-9F5F-D606-8251-2A71622A4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při studiu starší české lit.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E2299A-0E45-4A08-A47C-EA877B446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Dostupnost</a:t>
            </a:r>
          </a:p>
          <a:p>
            <a:r>
              <a:rPr lang="cs-CZ" dirty="0"/>
              <a:t>Písmo</a:t>
            </a:r>
          </a:p>
          <a:p>
            <a:r>
              <a:rPr lang="cs-CZ" dirty="0"/>
              <a:t>Jazyk (i latina, němčina, příp. jidiš)</a:t>
            </a:r>
          </a:p>
          <a:p>
            <a:r>
              <a:rPr lang="cs-CZ" dirty="0"/>
              <a:t>Odlišný kulturní a historický kontext</a:t>
            </a:r>
          </a:p>
          <a:p>
            <a:r>
              <a:rPr lang="cs-CZ" dirty="0"/>
              <a:t>Jiné literární „normy“, jiné funkce</a:t>
            </a:r>
          </a:p>
          <a:p>
            <a:r>
              <a:rPr lang="cs-CZ" dirty="0"/>
              <a:t>Většina textů je </a:t>
            </a:r>
            <a:r>
              <a:rPr lang="cs-CZ" dirty="0" err="1"/>
              <a:t>spjatya</a:t>
            </a:r>
            <a:r>
              <a:rPr lang="cs-CZ" dirty="0"/>
              <a:t> s náboženstvím</a:t>
            </a:r>
          </a:p>
          <a:p>
            <a:r>
              <a:rPr lang="cs-CZ" dirty="0"/>
              <a:t>Adresáti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137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9E8CC3-77D6-865C-B6DC-55AF095EC7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754A25-08D3-5365-F615-663AC0460B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62CD59F-B100-6F94-DA88-813F478F0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 semináře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B1678F4-10FD-DDB9-DF27-463EC77E7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21. 9. 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Úvod, organizace semináře, zdroje</a:t>
            </a:r>
            <a:endParaRPr lang="cs-CZ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 10. Kosmova kronika. Středověká epika: Alexandreida</a:t>
            </a:r>
          </a:p>
          <a:p>
            <a:r>
              <a:rPr lang="cs-CZ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12. 10. Exkurze do Moravské zemské knihovny</a:t>
            </a:r>
            <a:endParaRPr lang="cs-CZ" sz="1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19. 10. Středověké legendy. Legenda o svaté Kateřině, o svatém Prokopu </a:t>
            </a:r>
          </a:p>
          <a:p>
            <a:r>
              <a:rPr lang="cs-CZ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26. 10. 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Středověká světská a duchovní lyrika (včetně žákovské poezie)</a:t>
            </a:r>
          </a:p>
          <a:p>
            <a:r>
              <a:rPr lang="cs-CZ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2. 11. 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Středověké drama: Mastičkář</a:t>
            </a:r>
          </a:p>
          <a:p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9. 11. Literatura doby husitské: Tomáš Štítný, Jan Hus, Petr Chelčický</a:t>
            </a:r>
          </a:p>
          <a:p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16. 11. Alegorie: Tkadleček, Nová rada, </a:t>
            </a:r>
            <a:r>
              <a:rPr lang="cs-CZ" sz="1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Theriobulia</a:t>
            </a:r>
            <a:endParaRPr lang="cs-CZ" sz="1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cs-CZ" sz="1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cs-CZ" sz="1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cs-CZ" sz="1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cs-CZ" sz="1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5592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4FC10B-52EC-8C75-451D-AFFD580CD5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Starší česká lit. pro Bc.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E55B57-4AC0-E7B6-CA69-336ED09EFB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67C22C0-7833-9497-54CF-F2BD7E93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 semináře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07109D7-6420-46B4-E07D-5527BEDF4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23. 11. Renesanční zábavná literatura, humanistická literatura</a:t>
            </a:r>
          </a:p>
          <a:p>
            <a:r>
              <a:rPr lang="cs-CZ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30. 11. 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Jan Blahoslav. Jan Amos Komenský: Labyrint světa a ráj srdce</a:t>
            </a:r>
          </a:p>
          <a:p>
            <a:r>
              <a:rPr lang="cs-CZ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7. 12. 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Barokní básnictví: Bedřich </a:t>
            </a:r>
            <a:r>
              <a:rPr lang="cs-CZ" sz="1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Bridel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  Barokní kázání</a:t>
            </a:r>
          </a:p>
          <a:p>
            <a:r>
              <a:rPr lang="cs-CZ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14. 12. 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Vánoční hry a písně. Rakovnická vánoční hra. Ukončení semináře</a:t>
            </a:r>
          </a:p>
          <a:p>
            <a:endParaRPr lang="cs-CZ" sz="1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218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5B9113-9A09-B239-54BD-145A498B71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Starší česká lit. pro Bc.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68B12B-515F-7E6D-0981-DC644CE997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7352C3-D156-2EE2-3473-5B7C66E65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získání zápočtu (a zkoušky)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3803387-3B4F-E03B-D65D-E6CDD06AE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>
                <a:solidFill>
                  <a:srgbClr val="595959"/>
                </a:solidFill>
                <a:latin typeface="Arial" panose="020B0604020202020204" pitchFamily="34" charset="0"/>
              </a:rPr>
              <a:t>P</a:t>
            </a:r>
            <a:r>
              <a:rPr lang="cs-CZ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rezentace na semináři na vybrané téma 10-15 minut, handout?</a:t>
            </a:r>
          </a:p>
          <a:p>
            <a:r>
              <a:rPr lang="cs-CZ" sz="1800" dirty="0">
                <a:solidFill>
                  <a:srgbClr val="595959"/>
                </a:solidFill>
                <a:latin typeface="Arial" panose="020B0604020202020204" pitchFamily="34" charset="0"/>
              </a:rPr>
              <a:t>E</a:t>
            </a:r>
            <a:r>
              <a:rPr lang="cs-CZ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sej na konkrétní téma k textu, o němž byla prezentace (například </a:t>
            </a:r>
            <a:r>
              <a:rPr lang="cs-CZ" sz="1800" b="0" i="1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Obraz ženy v Kosmově kronice</a:t>
            </a:r>
            <a:r>
              <a:rPr lang="cs-CZ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), rozsah 4 - 6 normostran, poznámkový aparát, seznam zdrojů, termín odevzdání do 14. 12. 2022</a:t>
            </a:r>
          </a:p>
          <a:p>
            <a:r>
              <a:rPr lang="cs-CZ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V eseji je důležité formulovat jasnou hlavní tezi a tu v textu sledovat. V závěru by mělo být shrnutí, zobecnění, </a:t>
            </a:r>
            <a:r>
              <a:rPr lang="cs-CZ" sz="1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kontextualizace</a:t>
            </a:r>
            <a:endParaRPr lang="cs-CZ" sz="1800" dirty="0">
              <a:solidFill>
                <a:srgbClr val="595959"/>
              </a:solidFill>
              <a:latin typeface="Arial" panose="020B0604020202020204" pitchFamily="34" charset="0"/>
            </a:endParaRPr>
          </a:p>
          <a:p>
            <a:r>
              <a:rPr lang="cs-CZ" sz="1800" dirty="0">
                <a:solidFill>
                  <a:srgbClr val="595959"/>
                </a:solidFill>
                <a:latin typeface="Arial" panose="020B0604020202020204" pitchFamily="34" charset="0"/>
              </a:rPr>
              <a:t>Pro zkoušku: četba (seznam ne webu), beseda o četbě (doktorandi)</a:t>
            </a:r>
          </a:p>
          <a:p>
            <a:r>
              <a:rPr lang="cs-CZ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Zkouška: 1 známý a 1 neznámý text, otázky, širší kontext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216697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muni-arts-prezentace-16-9-cz-v11 (1)</Template>
  <TotalTime>0</TotalTime>
  <Words>685</Words>
  <Application>Microsoft Office PowerPoint</Application>
  <PresentationFormat>Širokoúhlá obrazovka</PresentationFormat>
  <Paragraphs>81</Paragraphs>
  <Slides>13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Tahoma</vt:lpstr>
      <vt:lpstr>Times New Roman</vt:lpstr>
      <vt:lpstr>Wingdings</vt:lpstr>
      <vt:lpstr>Prezentace_MU_CZ</vt:lpstr>
      <vt:lpstr>Starší česká literatura pro Bc.</vt:lpstr>
      <vt:lpstr>Co se Vám vybaví, když se řekne „starší česká literatura“</vt:lpstr>
      <vt:lpstr>Patří STARÁ/STARŠÍ literatura  na vysoké školy?</vt:lpstr>
      <vt:lpstr>Minulost a současnost. Ivan Foletti</vt:lpstr>
      <vt:lpstr>Prezentace aplikace PowerPoint</vt:lpstr>
      <vt:lpstr>Problémy při studiu starší české lit.</vt:lpstr>
      <vt:lpstr>Osnova semináře</vt:lpstr>
      <vt:lpstr>Osnova semináře</vt:lpstr>
      <vt:lpstr>Podmínky získání zápočtu (a zkoušky)</vt:lpstr>
      <vt:lpstr>Kde hledat zdroje: odborná literatura a prameny</vt:lpstr>
      <vt:lpstr>Kde hledat: odborná literatura a prameny</vt:lpstr>
      <vt:lpstr>Kosmas a jeho budování koletivní identity</vt:lpstr>
      <vt:lpstr>           Děkuji Vám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Starší česká literatura pro Bc.</dc:title>
  <dc:creator>Marie Hanzelková</dc:creator>
  <cp:lastModifiedBy>Marie Hanzelková</cp:lastModifiedBy>
  <cp:revision>1</cp:revision>
  <cp:lastPrinted>1601-01-01T00:00:00Z</cp:lastPrinted>
  <dcterms:created xsi:type="dcterms:W3CDTF">2022-09-21T06:58:33Z</dcterms:created>
  <dcterms:modified xsi:type="dcterms:W3CDTF">2022-09-21T08:00:48Z</dcterms:modified>
</cp:coreProperties>
</file>