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66" r:id="rId4"/>
    <p:sldId id="267" r:id="rId5"/>
    <p:sldId id="268" r:id="rId6"/>
    <p:sldId id="269" r:id="rId7"/>
    <p:sldId id="270" r:id="rId8"/>
    <p:sldId id="263" r:id="rId9"/>
  </p:sldIdLst>
  <p:sldSz cx="12192000" cy="6858000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6395" autoAdjust="0"/>
  </p:normalViewPr>
  <p:slideViewPr>
    <p:cSldViewPr snapToGrid="0">
      <p:cViewPr>
        <p:scale>
          <a:sx n="75" d="100"/>
          <a:sy n="75" d="100"/>
        </p:scale>
        <p:origin x="989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26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DF300-313C-45E5-9291-889976AA2F93}" type="datetime1">
              <a:rPr lang="es-ES" smtClean="0"/>
              <a:t>14/12/2022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CB539-9A5D-4AF6-B828-904F9A58154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45306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C0691F-D333-4AB5-88C2-1AAA8F438C35}" type="datetime1">
              <a:rPr lang="es-ES" smtClean="0"/>
              <a:pPr/>
              <a:t>14/12/2022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noProof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Editar estilos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noProof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365A9-1A4B-4161-A1B8-F6A54F37C60E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4076265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65A9-1A4B-4161-A1B8-F6A54F37C60E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63001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65A9-1A4B-4161-A1B8-F6A54F37C60E}" type="slidenum">
              <a:rPr lang="es-ES" smtClean="0"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83671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65A9-1A4B-4161-A1B8-F6A54F37C60E}" type="slidenum">
              <a:rPr lang="es-ES" smtClean="0"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50212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65A9-1A4B-4161-A1B8-F6A54F37C60E}" type="slidenum">
              <a:rPr lang="es-ES" smtClean="0"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816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65A9-1A4B-4161-A1B8-F6A54F37C60E}" type="slidenum">
              <a:rPr lang="es-ES" smtClean="0"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751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65A9-1A4B-4161-A1B8-F6A54F37C60E}" type="slidenum">
              <a:rPr lang="es-ES" smtClean="0"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85462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65A9-1A4B-4161-A1B8-F6A54F37C60E}" type="slidenum">
              <a:rPr lang="es-ES" smtClean="0"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83811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365A9-1A4B-4161-A1B8-F6A54F37C60E}" type="slidenum">
              <a:rPr lang="es-ES" smtClean="0"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344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bre 6" title="círculo festoneado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rtlCol="0" anchor="ctr">
            <a:noAutofit/>
          </a:bodyPr>
          <a:lstStyle>
            <a:lvl1pPr algn="ctr">
              <a:defRPr sz="10000" spc="800" baseline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 smtClean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B17A0E8D-0A3C-4F31-83C8-F71AC8E6A053}" type="datetime1">
              <a:rPr lang="es-ES" noProof="0" smtClean="0"/>
              <a:t>14/12/2022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 rtlCol="0"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3" name="Rectángulo 12" title="borde derecho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05246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F4D248-301F-4057-9A4A-78731C5F119F}" type="datetime1">
              <a:rPr lang="es-ES" noProof="0" smtClean="0"/>
              <a:t>14/12/2022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2219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C4E26E-8AA6-4E0F-84C6-DF18EF3062C4}" type="datetime1">
              <a:rPr lang="es-ES" noProof="0" smtClean="0"/>
              <a:t>14/12/2022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8359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782A32-CF78-4E7F-81FB-FEDEEB7D32B2}" type="datetime1">
              <a:rPr lang="es-ES" noProof="0" smtClean="0"/>
              <a:t>14/12/2022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6961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rtlCol="0" anchor="b">
            <a:noAutofit/>
          </a:bodyPr>
          <a:lstStyle>
            <a:lvl1pPr>
              <a:defRPr sz="7700" spc="800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E7214141-8C18-4575-A767-8E8994E5F60B}" type="datetime1">
              <a:rPr lang="es-ES" noProof="0" smtClean="0"/>
              <a:t>14/12/2022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 rtlCol="0"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  <p:grpSp>
        <p:nvGrpSpPr>
          <p:cNvPr id="7" name="Grupo 6" title="borde izquierdo festoneado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orma libre 6" title="borde izquierdo festoneado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orma libre 11" title="festón izquierdo en línea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13194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98E888-FCB7-4B39-8CEB-CC1273DFC806}" type="datetime1">
              <a:rPr lang="es-ES" noProof="0" smtClean="0"/>
              <a:t>14/12/2022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0027440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rtlCol="0"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 rtlCol="0"/>
          <a:lstStyle/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28D840-1328-4A1B-B36F-D04BB4A10FBE}" type="datetime1">
              <a:rPr lang="es-ES" noProof="0" smtClean="0"/>
              <a:t>14/12/2022</a:t>
            </a:fld>
            <a:endParaRPr lang="es-ES" noProof="0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5832357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33C09E8-F9D8-421A-8FAD-17CE63729D09}" type="datetime1">
              <a:rPr lang="es-ES" noProof="0" smtClean="0"/>
              <a:t>14/12/2022</a:t>
            </a:fld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849935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B9246A-84FB-4D31-8050-9CD16408E09C}" type="datetime1">
              <a:rPr lang="es-ES" noProof="0" smtClean="0"/>
              <a:t>14/12/2022</a:t>
            </a:fld>
            <a:endParaRPr lang="es-ES" noProof="0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16351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orma libre 11" title="forma de fondo de festoneado derecho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 rtlCol="0"/>
          <a:lstStyle/>
          <a:p>
            <a:pPr rtl="0"/>
            <a:fld id="{C9A22350-E23C-4073-840F-F2090314CCB8}" type="datetime1">
              <a:rPr lang="es-ES" noProof="0" smtClean="0"/>
              <a:t>14/12/2022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 rtlCol="0"/>
          <a:lstStyle/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Rectángulo 7" title="borde derecho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886372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11" name="Forma libre 11" title="forma de fondo de festoneado derecho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ángulo 11" title="borde derecho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rtlCol="0"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 rtlCol="0"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 rtlCol="0"/>
          <a:lstStyle/>
          <a:p>
            <a:pPr rtl="0"/>
            <a:fld id="{6E619F51-7777-4442-8709-C2808BEA3077}" type="datetime1">
              <a:rPr lang="es-ES" noProof="0" smtClean="0"/>
              <a:t>14/12/2022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 rtlCol="0"/>
          <a:lstStyle/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5383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FDBE0A9B-0585-4086-9BC0-9FE43F1A96B6}" type="datetime1">
              <a:rPr lang="es-ES" noProof="0" smtClean="0"/>
              <a:t>14/12/2022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fld id="{299DD5A9-4EF1-497E-92EF-2D23CF305E03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1" name="Forma libre 6" title="Borde izquierdo festoneado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ángulo 11" title="borde derecho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18072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OTYeW8KDo4s" TargetMode="External"/><Relationship Id="rId3" Type="http://schemas.openxmlformats.org/officeDocument/2006/relationships/image" Target="../media/image34.png"/><Relationship Id="rId7" Type="http://schemas.openxmlformats.org/officeDocument/2006/relationships/hyperlink" Target="https://www.youtube.com/watch?v=r5NXOvDl2zQ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iBsnLk0bGKA" TargetMode="External"/><Relationship Id="rId5" Type="http://schemas.openxmlformats.org/officeDocument/2006/relationships/hyperlink" Target="https://www.youtube.com/watch?v=vHuDzjJ-qLU" TargetMode="External"/><Relationship Id="rId4" Type="http://schemas.openxmlformats.org/officeDocument/2006/relationships/hyperlink" Target="https://www.youtube.com/watch?v=tI1W5VOHDw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b="11669"/>
          <a:stretch/>
        </p:blipFill>
        <p:spPr>
          <a:xfrm>
            <a:off x="4925485" y="3891281"/>
            <a:ext cx="2461934" cy="201168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54188DD-3717-47D0-B979-D111D81B46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8843" y="844388"/>
            <a:ext cx="10318418" cy="4394988"/>
          </a:xfrm>
        </p:spPr>
        <p:txBody>
          <a:bodyPr rtlCol="0"/>
          <a:lstStyle/>
          <a:p>
            <a:pPr rtl="0"/>
            <a:r>
              <a:rPr lang="es-ES" sz="5400" dirty="0" smtClean="0">
                <a:latin typeface="Bodoni MT" panose="02070603080606020203" pitchFamily="18" charset="0"/>
              </a:rPr>
              <a:t>TRADICIONES I COSTUMBRES DE CATALUNYA</a:t>
            </a:r>
            <a:endParaRPr lang="es-ES" sz="54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017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598" y="1894340"/>
            <a:ext cx="3721921" cy="206938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EDAE078-3CB3-4D1F-8E4E-75C6D5DA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845729" cy="1630346"/>
          </a:xfrm>
        </p:spPr>
        <p:txBody>
          <a:bodyPr rtlCol="0">
            <a:normAutofit/>
          </a:bodyPr>
          <a:lstStyle/>
          <a:p>
            <a:pPr rtl="0"/>
            <a:r>
              <a:rPr lang="es-E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FIESTAS Y CELEBRACIONES</a:t>
            </a:r>
            <a:r>
              <a:rPr lang="es-ES" sz="4800" dirty="0" smtClean="0">
                <a:latin typeface="Bodoni MT" panose="02070603080606020203" pitchFamily="18" charset="0"/>
              </a:rPr>
              <a:t/>
            </a:r>
            <a:br>
              <a:rPr lang="es-ES" sz="4800" dirty="0" smtClean="0">
                <a:latin typeface="Bodoni MT" panose="02070603080606020203" pitchFamily="18" charset="0"/>
              </a:rPr>
            </a:br>
            <a:r>
              <a:rPr lang="es-ES" sz="3600" b="1" dirty="0" err="1" smtClean="0">
                <a:latin typeface="Bodoni MT" panose="02070603080606020203" pitchFamily="18" charset="0"/>
              </a:rPr>
              <a:t>Els</a:t>
            </a:r>
            <a:r>
              <a:rPr lang="es-ES" sz="3600" b="1" dirty="0" smtClean="0">
                <a:latin typeface="Bodoni MT" panose="02070603080606020203" pitchFamily="18" charset="0"/>
              </a:rPr>
              <a:t> </a:t>
            </a:r>
            <a:r>
              <a:rPr lang="es-ES" sz="3600" b="1" dirty="0" err="1" smtClean="0">
                <a:latin typeface="Bodoni MT" panose="02070603080606020203" pitchFamily="18" charset="0"/>
              </a:rPr>
              <a:t>correfocs</a:t>
            </a:r>
            <a:r>
              <a:rPr lang="es-ES" sz="3600" b="1" dirty="0" smtClean="0">
                <a:latin typeface="Bodoni MT" panose="02070603080606020203" pitchFamily="18" charset="0"/>
              </a:rPr>
              <a:t> (“Corre-fuegos”)</a:t>
            </a:r>
            <a:endParaRPr lang="es-ES" sz="4800" b="1" dirty="0">
              <a:latin typeface="Bodoni MT" panose="020706030806060202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994" y="4381238"/>
            <a:ext cx="4227006" cy="2476762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52866" y="2552313"/>
            <a:ext cx="3954751" cy="263515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9786" y="1951866"/>
            <a:ext cx="3760052" cy="207272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9786" y="4044707"/>
            <a:ext cx="3760053" cy="2285523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7659786" y="6330230"/>
            <a:ext cx="3760052" cy="40011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/>
              <a:t>La </a:t>
            </a:r>
            <a:r>
              <a:rPr lang="en-CA" sz="2000" b="1" dirty="0" err="1"/>
              <a:t>P</a:t>
            </a:r>
            <a:r>
              <a:rPr lang="en-CA" sz="2000" b="1" dirty="0" err="1" smtClean="0"/>
              <a:t>atum</a:t>
            </a:r>
            <a:r>
              <a:rPr lang="en-CA" sz="2000" b="1" dirty="0" smtClean="0"/>
              <a:t>, </a:t>
            </a:r>
            <a:r>
              <a:rPr lang="en-CA" sz="2000" b="1" dirty="0" err="1"/>
              <a:t>B</a:t>
            </a:r>
            <a:r>
              <a:rPr lang="en-CA" sz="2000" b="1" dirty="0" err="1" smtClean="0"/>
              <a:t>erga</a:t>
            </a:r>
            <a:endParaRPr lang="en-CA" sz="20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996772" y="3947447"/>
            <a:ext cx="3099022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err="1" smtClean="0"/>
              <a:t>Diables</a:t>
            </a:r>
            <a:r>
              <a:rPr lang="en-CA" sz="2000" b="1" dirty="0" smtClean="0"/>
              <a:t> (“diablos”)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1040409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astellers.net/tutorial/musica/media/grallers_CV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842" y="1893773"/>
            <a:ext cx="3244310" cy="216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736" y="1904146"/>
            <a:ext cx="3854317" cy="216805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EDAE078-3CB3-4D1F-8E4E-75C6D5DA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845729" cy="1630346"/>
          </a:xfrm>
        </p:spPr>
        <p:txBody>
          <a:bodyPr rtlCol="0">
            <a:normAutofit/>
          </a:bodyPr>
          <a:lstStyle/>
          <a:p>
            <a:pPr rtl="0"/>
            <a:r>
              <a:rPr lang="es-E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FIESTAS Y CELEBRACIONES</a:t>
            </a:r>
            <a:r>
              <a:rPr lang="es-ES" sz="4800" dirty="0" smtClean="0">
                <a:latin typeface="Bodoni MT" panose="02070603080606020203" pitchFamily="18" charset="0"/>
              </a:rPr>
              <a:t/>
            </a:r>
            <a:br>
              <a:rPr lang="es-ES" sz="4800" dirty="0" smtClean="0">
                <a:latin typeface="Bodoni MT" panose="02070603080606020203" pitchFamily="18" charset="0"/>
              </a:rPr>
            </a:br>
            <a:r>
              <a:rPr lang="es-ES" sz="3600" b="1" dirty="0" err="1" smtClean="0">
                <a:latin typeface="Bodoni MT" panose="02070603080606020203" pitchFamily="18" charset="0"/>
              </a:rPr>
              <a:t>Els</a:t>
            </a:r>
            <a:r>
              <a:rPr lang="es-ES" sz="3600" b="1" dirty="0" smtClean="0">
                <a:latin typeface="Bodoni MT" panose="02070603080606020203" pitchFamily="18" charset="0"/>
              </a:rPr>
              <a:t> CASTELLERS (CASTELL=CASTILLO)</a:t>
            </a:r>
            <a:endParaRPr lang="es-ES" sz="4800" b="1" dirty="0">
              <a:latin typeface="Bodoni MT" panose="02070603080606020203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064" y="4094388"/>
            <a:ext cx="3861989" cy="2575162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988486" y="3971425"/>
            <a:ext cx="3099022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err="1" smtClean="0"/>
              <a:t>Gralles</a:t>
            </a:r>
            <a:r>
              <a:rPr lang="en-CA" sz="2000" b="1" dirty="0" smtClean="0"/>
              <a:t> </a:t>
            </a:r>
            <a:r>
              <a:rPr lang="en-CA" sz="2000" b="1" dirty="0" err="1" smtClean="0"/>
              <a:t>i</a:t>
            </a:r>
            <a:r>
              <a:rPr lang="en-CA" sz="2000" b="1" dirty="0" smtClean="0"/>
              <a:t> </a:t>
            </a:r>
            <a:r>
              <a:rPr lang="en-CA" sz="2000" b="1" dirty="0" err="1" smtClean="0"/>
              <a:t>timbals</a:t>
            </a:r>
            <a:endParaRPr lang="en-CA" sz="2000" b="1" dirty="0"/>
          </a:p>
        </p:txBody>
      </p:sp>
      <p:pic>
        <p:nvPicPr>
          <p:cNvPr id="3" name="Picture 2" descr="http://www.castellers.net/tutorial/castells/media/estructur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796" y="1880089"/>
            <a:ext cx="2776363" cy="219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2411" y="4435157"/>
            <a:ext cx="6010193" cy="2234393"/>
          </a:xfrm>
          <a:prstGeom prst="rect">
            <a:avLst/>
          </a:prstGeom>
        </p:spPr>
      </p:pic>
      <p:pic>
        <p:nvPicPr>
          <p:cNvPr id="6" name="matinad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88063" y="3360738"/>
            <a:ext cx="487362" cy="487362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342547" y="3894333"/>
            <a:ext cx="3099022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err="1" smtClean="0"/>
              <a:t>Diades</a:t>
            </a:r>
            <a:r>
              <a:rPr lang="en-CA" sz="2000" b="1" dirty="0" smtClean="0"/>
              <a:t> de </a:t>
            </a:r>
            <a:r>
              <a:rPr lang="en-CA" sz="2000" b="1" dirty="0" err="1" smtClean="0"/>
              <a:t>castellers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386261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EDAE078-3CB3-4D1F-8E4E-75C6D5DA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845729" cy="1630346"/>
          </a:xfrm>
        </p:spPr>
        <p:txBody>
          <a:bodyPr rtlCol="0">
            <a:normAutofit/>
          </a:bodyPr>
          <a:lstStyle/>
          <a:p>
            <a:pPr rtl="0"/>
            <a:r>
              <a:rPr lang="es-E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FIESTAS Y CELEBRACIONES</a:t>
            </a:r>
            <a:r>
              <a:rPr lang="es-ES" sz="4800" dirty="0" smtClean="0">
                <a:latin typeface="Bodoni MT" panose="02070603080606020203" pitchFamily="18" charset="0"/>
              </a:rPr>
              <a:t/>
            </a:r>
            <a:br>
              <a:rPr lang="es-ES" sz="4800" dirty="0" smtClean="0">
                <a:latin typeface="Bodoni MT" panose="02070603080606020203" pitchFamily="18" charset="0"/>
              </a:rPr>
            </a:br>
            <a:r>
              <a:rPr lang="es-ES" sz="3600" b="1" dirty="0" smtClean="0">
                <a:latin typeface="Bodoni MT" panose="02070603080606020203" pitchFamily="18" charset="0"/>
              </a:rPr>
              <a:t>SANT JORDI. EL DÍA DEL LIBRO</a:t>
            </a:r>
            <a:endParaRPr lang="es-ES" sz="4800" b="1" dirty="0">
              <a:latin typeface="Bodoni MT" panose="02070603080606020203" pitchFamily="18" charset="0"/>
            </a:endParaRPr>
          </a:p>
        </p:txBody>
      </p:sp>
      <p:pic>
        <p:nvPicPr>
          <p:cNvPr id="2050" name="Picture 2" descr="4 rincones de Barcelona para disfrutar en Sant Jord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8" y="1872925"/>
            <a:ext cx="3576163" cy="2682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023 Festival Sant Jordi en Barcelona: Día de San Valentín de Cataluny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839" y="4107385"/>
            <a:ext cx="3677921" cy="245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ant Jordi, la princesa y el dragón: El mito, la nación y el enemi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" r="3144"/>
          <a:stretch/>
        </p:blipFill>
        <p:spPr bwMode="auto">
          <a:xfrm>
            <a:off x="5689600" y="1872925"/>
            <a:ext cx="3291840" cy="353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etites gotes fredes tremolant. Roger Casero Gumbau. Girona: La llegenda  (actualitzada) de Sant Jord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22" y="4107385"/>
            <a:ext cx="3330575" cy="257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8330852" y="3662809"/>
            <a:ext cx="3312445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/>
              <a:t>La </a:t>
            </a:r>
            <a:r>
              <a:rPr lang="en-CA" sz="2000" b="1" dirty="0" err="1" smtClean="0"/>
              <a:t>Leyenda</a:t>
            </a:r>
            <a:r>
              <a:rPr lang="en-CA" sz="2000" b="1" dirty="0" smtClean="0"/>
              <a:t> de </a:t>
            </a:r>
            <a:r>
              <a:rPr lang="en-CA" sz="2000" b="1" dirty="0" err="1" smtClean="0"/>
              <a:t>Sant</a:t>
            </a:r>
            <a:r>
              <a:rPr lang="en-CA" sz="2000" b="1" dirty="0" smtClean="0"/>
              <a:t> Jordi</a:t>
            </a:r>
            <a:endParaRPr lang="en-CA" sz="2000" b="1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293396" y="3907330"/>
            <a:ext cx="3312445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/>
              <a:t>El </a:t>
            </a:r>
            <a:r>
              <a:rPr lang="en-CA" sz="2000" b="1" dirty="0" err="1" smtClean="0"/>
              <a:t>libro</a:t>
            </a:r>
            <a:r>
              <a:rPr lang="en-CA" sz="2000" b="1" dirty="0" smtClean="0"/>
              <a:t> y la </a:t>
            </a:r>
            <a:r>
              <a:rPr lang="en-CA" sz="2000" b="1" dirty="0" err="1" smtClean="0"/>
              <a:t>rosa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151873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aga Tió - 59722 - Biodiversidad Virtual / Etnografí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80" y="1816223"/>
            <a:ext cx="3432445" cy="3095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ga Tió a Can Maluquer | Ajuntament de Sant Joan Despí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20" y="1816223"/>
            <a:ext cx="3232889" cy="215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EDAE078-3CB3-4D1F-8E4E-75C6D5DA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845729" cy="1630346"/>
          </a:xfrm>
        </p:spPr>
        <p:txBody>
          <a:bodyPr rtlCol="0">
            <a:normAutofit/>
          </a:bodyPr>
          <a:lstStyle/>
          <a:p>
            <a:pPr rtl="0"/>
            <a:r>
              <a:rPr lang="es-E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NAVIDADES. “NADAL”</a:t>
            </a:r>
            <a:r>
              <a:rPr lang="es-ES" sz="4800" dirty="0" smtClean="0">
                <a:latin typeface="Bodoni MT" panose="02070603080606020203" pitchFamily="18" charset="0"/>
              </a:rPr>
              <a:t/>
            </a:r>
            <a:br>
              <a:rPr lang="es-ES" sz="4800" dirty="0" smtClean="0">
                <a:latin typeface="Bodoni MT" panose="02070603080606020203" pitchFamily="18" charset="0"/>
              </a:rPr>
            </a:br>
            <a:r>
              <a:rPr lang="es-ES" sz="3600" b="1" dirty="0" smtClean="0">
                <a:latin typeface="Bodoni MT" panose="02070603080606020203" pitchFamily="18" charset="0"/>
              </a:rPr>
              <a:t>NOCHEBUENA I NAVIDAD. “EL TIÓ”</a:t>
            </a:r>
            <a:endParaRPr lang="es-ES" sz="4800" b="1" dirty="0">
              <a:latin typeface="Bodoni MT" panose="02070603080606020203" pitchFamily="18" charset="0"/>
            </a:endParaRPr>
          </a:p>
        </p:txBody>
      </p:sp>
      <p:pic>
        <p:nvPicPr>
          <p:cNvPr id="3074" name="Picture 2" descr="Caga Tió!!! | Escola Salo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" t="4225" b="12020"/>
          <a:stretch/>
        </p:blipFill>
        <p:spPr bwMode="auto">
          <a:xfrm>
            <a:off x="1087120" y="4135119"/>
            <a:ext cx="2938810" cy="259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3883690" y="4843788"/>
            <a:ext cx="3099022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/>
              <a:t>El “</a:t>
            </a:r>
            <a:r>
              <a:rPr lang="en-CA" sz="2000" b="1" dirty="0" err="1" smtClean="0"/>
              <a:t>Tió</a:t>
            </a:r>
            <a:r>
              <a:rPr lang="en-CA" sz="2000" b="1" dirty="0" smtClean="0"/>
              <a:t> de </a:t>
            </a:r>
            <a:r>
              <a:rPr lang="en-CA" sz="2000" b="1" dirty="0" err="1" smtClean="0"/>
              <a:t>Nadal</a:t>
            </a:r>
            <a:r>
              <a:rPr lang="en-CA" sz="2000" b="1" dirty="0" smtClean="0"/>
              <a:t>”</a:t>
            </a:r>
            <a:endParaRPr lang="en-CA" sz="2000" b="1" dirty="0"/>
          </a:p>
        </p:txBody>
      </p:sp>
      <p:pic>
        <p:nvPicPr>
          <p:cNvPr id="3080" name="Picture 8" descr="A Catalunya lo tipic per dinar avui dia de Nadal es l.escudella i la carn  d.olla!!! | Comida, Gastronomia, Din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585" y="1811625"/>
            <a:ext cx="3366135" cy="252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La història real dels canelons de Sant Este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585" y="4647261"/>
            <a:ext cx="3366135" cy="150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adroTexto 14"/>
          <p:cNvSpPr txBox="1"/>
          <p:nvPr/>
        </p:nvSpPr>
        <p:spPr>
          <a:xfrm>
            <a:off x="8194141" y="4240562"/>
            <a:ext cx="3099022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err="1" smtClean="0"/>
              <a:t>Escudella</a:t>
            </a:r>
            <a:r>
              <a:rPr lang="en-CA" sz="2000" b="1" dirty="0" smtClean="0"/>
              <a:t> </a:t>
            </a:r>
            <a:r>
              <a:rPr lang="en-CA" sz="2000" b="1" dirty="0" err="1" smtClean="0"/>
              <a:t>i</a:t>
            </a:r>
            <a:r>
              <a:rPr lang="en-CA" sz="2000" b="1" dirty="0" smtClean="0"/>
              <a:t> </a:t>
            </a:r>
            <a:r>
              <a:rPr lang="en-CA" sz="2000" b="1" dirty="0" err="1" smtClean="0"/>
              <a:t>carn</a:t>
            </a:r>
            <a:r>
              <a:rPr lang="en-CA" sz="2000" b="1" dirty="0" smtClean="0"/>
              <a:t> </a:t>
            </a:r>
            <a:r>
              <a:rPr lang="en-CA" sz="2000" b="1" dirty="0" err="1" smtClean="0"/>
              <a:t>d’olla</a:t>
            </a:r>
            <a:endParaRPr lang="en-CA" sz="2000" b="1" dirty="0"/>
          </a:p>
        </p:txBody>
      </p:sp>
      <p:sp>
        <p:nvSpPr>
          <p:cNvPr id="16" name="CuadroTexto 15"/>
          <p:cNvSpPr txBox="1"/>
          <p:nvPr/>
        </p:nvSpPr>
        <p:spPr>
          <a:xfrm>
            <a:off x="8194141" y="6200744"/>
            <a:ext cx="3099022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err="1" smtClean="0"/>
              <a:t>Canelons</a:t>
            </a:r>
            <a:r>
              <a:rPr lang="en-CA" sz="2000" b="1" dirty="0" smtClean="0"/>
              <a:t>. </a:t>
            </a:r>
            <a:r>
              <a:rPr lang="en-CA" sz="2000" b="1" dirty="0" err="1" smtClean="0"/>
              <a:t>Sant</a:t>
            </a:r>
            <a:r>
              <a:rPr lang="en-CA" sz="2000" b="1" dirty="0" smtClean="0"/>
              <a:t> </a:t>
            </a:r>
            <a:r>
              <a:rPr lang="en-CA" sz="2000" b="1" dirty="0" err="1" smtClean="0"/>
              <a:t>Esteve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108570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La cavalcada de Reis de Barcelona canvia el recorregut i no passarà pel  centre de la ciut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45" y="1955876"/>
            <a:ext cx="3238766" cy="182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EDAE078-3CB3-4D1F-8E4E-75C6D5DA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845729" cy="1630346"/>
          </a:xfrm>
        </p:spPr>
        <p:txBody>
          <a:bodyPr rtlCol="0">
            <a:normAutofit/>
          </a:bodyPr>
          <a:lstStyle/>
          <a:p>
            <a:pPr rtl="0"/>
            <a:r>
              <a:rPr lang="es-E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NAVIDADES. “NADAL”</a:t>
            </a:r>
            <a:r>
              <a:rPr lang="es-ES" sz="4800" dirty="0" smtClean="0">
                <a:latin typeface="Bodoni MT" panose="02070603080606020203" pitchFamily="18" charset="0"/>
              </a:rPr>
              <a:t/>
            </a:r>
            <a:br>
              <a:rPr lang="es-ES" sz="4800" dirty="0" smtClean="0">
                <a:latin typeface="Bodoni MT" panose="02070603080606020203" pitchFamily="18" charset="0"/>
              </a:rPr>
            </a:br>
            <a:r>
              <a:rPr lang="es-ES" sz="3600" b="1" dirty="0" smtClean="0">
                <a:latin typeface="Bodoni MT" panose="02070603080606020203" pitchFamily="18" charset="0"/>
              </a:rPr>
              <a:t>LOS REYES MAGOS i el belén</a:t>
            </a:r>
            <a:endParaRPr lang="es-ES" sz="4800" b="1" dirty="0">
              <a:latin typeface="Bodoni MT" panose="02070603080606020203" pitchFamily="18" charset="0"/>
            </a:endParaRPr>
          </a:p>
        </p:txBody>
      </p:sp>
      <p:pic>
        <p:nvPicPr>
          <p:cNvPr id="4098" name="Picture 2" descr="Cavalcada de Reis de Barcelona: horaris i recorregut | Quadern | EL PAÍ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45" y="3882687"/>
            <a:ext cx="2949235" cy="221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ns visiten els reis mags d'Orient! | CEE Els Ànge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585" y="1924784"/>
            <a:ext cx="2447053" cy="2341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348029" y="3632849"/>
            <a:ext cx="2543251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/>
              <a:t>La </a:t>
            </a:r>
            <a:r>
              <a:rPr lang="en-CA" sz="2000" b="1" dirty="0" err="1" smtClean="0"/>
              <a:t>cavalcada</a:t>
            </a:r>
            <a:endParaRPr lang="en-CA" sz="2000" b="1" dirty="0"/>
          </a:p>
        </p:txBody>
      </p:sp>
      <p:pic>
        <p:nvPicPr>
          <p:cNvPr id="4104" name="Picture 8" descr="Dia de Reis - Reis d'Ori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62" y="4540270"/>
            <a:ext cx="2331517" cy="155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uadroTexto 15"/>
          <p:cNvSpPr txBox="1"/>
          <p:nvPr/>
        </p:nvSpPr>
        <p:spPr>
          <a:xfrm>
            <a:off x="3525709" y="4247923"/>
            <a:ext cx="3099022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err="1" smtClean="0"/>
              <a:t>Els</a:t>
            </a:r>
            <a:r>
              <a:rPr lang="en-CA" sz="2000" b="1" dirty="0" smtClean="0"/>
              <a:t> </a:t>
            </a:r>
            <a:r>
              <a:rPr lang="en-CA" sz="2000" b="1" dirty="0" err="1" smtClean="0"/>
              <a:t>reis</a:t>
            </a:r>
            <a:r>
              <a:rPr lang="en-CA" sz="2000" b="1" dirty="0" smtClean="0"/>
              <a:t> </a:t>
            </a:r>
            <a:r>
              <a:rPr lang="en-CA" sz="2000" b="1" dirty="0" err="1" smtClean="0"/>
              <a:t>mags</a:t>
            </a:r>
            <a:r>
              <a:rPr lang="en-CA" sz="2000" b="1" dirty="0" smtClean="0"/>
              <a:t> </a:t>
            </a:r>
            <a:r>
              <a:rPr lang="en-CA" sz="2000" b="1" dirty="0" err="1" smtClean="0"/>
              <a:t>d’Orient</a:t>
            </a:r>
            <a:endParaRPr lang="en-CA" sz="2000" b="1" dirty="0"/>
          </a:p>
        </p:txBody>
      </p:sp>
      <p:pic>
        <p:nvPicPr>
          <p:cNvPr id="4110" name="Picture 14" descr="Así es el belén del Museo de San Isidro de Madri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517" y="1834961"/>
            <a:ext cx="3996055" cy="224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Lewandowski, Meloni y Feijóo ya tienen cagan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755" y="4082742"/>
            <a:ext cx="3519652" cy="197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6732758" y="3832904"/>
            <a:ext cx="230823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/>
              <a:t>El </a:t>
            </a:r>
            <a:r>
              <a:rPr lang="en-CA" sz="2000" b="1" dirty="0" err="1" smtClean="0"/>
              <a:t>Belén</a:t>
            </a:r>
            <a:endParaRPr lang="en-CA" sz="2000" b="1" dirty="0"/>
          </a:p>
        </p:txBody>
      </p:sp>
      <p:pic>
        <p:nvPicPr>
          <p:cNvPr id="4108" name="Picture 12" descr="Catalonia's cheeky Christmas caganer | Speakeasy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/>
          <a:stretch/>
        </p:blipFill>
        <p:spPr bwMode="auto">
          <a:xfrm>
            <a:off x="6387638" y="4540270"/>
            <a:ext cx="2348580" cy="195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8597081" y="5890733"/>
            <a:ext cx="230823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/>
              <a:t>El “</a:t>
            </a:r>
            <a:r>
              <a:rPr lang="en-CA" sz="2000" b="1" dirty="0" err="1" smtClean="0"/>
              <a:t>caganer</a:t>
            </a:r>
            <a:r>
              <a:rPr lang="en-CA" sz="2000" b="1" dirty="0" smtClean="0"/>
              <a:t>”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62033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Diada 2022: qué es y que se celebra en esta fiesta de Cataluña | Có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440" y="4062936"/>
            <a:ext cx="4257196" cy="2544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8EDAE078-3CB3-4D1F-8E4E-75C6D5DA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845729" cy="1630346"/>
          </a:xfrm>
        </p:spPr>
        <p:txBody>
          <a:bodyPr rtlCol="0">
            <a:normAutofit/>
          </a:bodyPr>
          <a:lstStyle/>
          <a:p>
            <a:pPr rtl="0"/>
            <a:r>
              <a:rPr lang="es-E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OTRAS TRADICIONES</a:t>
            </a:r>
            <a:r>
              <a:rPr lang="es-ES" sz="4800" dirty="0" smtClean="0">
                <a:latin typeface="Bodoni MT" panose="02070603080606020203" pitchFamily="18" charset="0"/>
              </a:rPr>
              <a:t/>
            </a:r>
            <a:br>
              <a:rPr lang="es-ES" sz="4800" dirty="0" smtClean="0">
                <a:latin typeface="Bodoni MT" panose="02070603080606020203" pitchFamily="18" charset="0"/>
              </a:rPr>
            </a:br>
            <a:endParaRPr lang="es-ES" sz="4800" b="1" dirty="0">
              <a:latin typeface="Bodoni MT" panose="02070603080606020203" pitchFamily="18" charset="0"/>
            </a:endParaRPr>
          </a:p>
        </p:txBody>
      </p:sp>
      <p:pic>
        <p:nvPicPr>
          <p:cNvPr id="5122" name="Picture 2" descr="Sardana - Viquipèdia, l'enciclopèdia lli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015" y="1564033"/>
            <a:ext cx="4180666" cy="243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3647010" y="3795732"/>
            <a:ext cx="230823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/>
              <a:t>Les </a:t>
            </a:r>
            <a:r>
              <a:rPr lang="en-CA" sz="2000" b="1" dirty="0" err="1" smtClean="0"/>
              <a:t>Sardanes</a:t>
            </a:r>
            <a:endParaRPr lang="en-CA" sz="2000" b="1" dirty="0"/>
          </a:p>
        </p:txBody>
      </p:sp>
      <p:pic>
        <p:nvPicPr>
          <p:cNvPr id="5124" name="Picture 4" descr="Panellets de gustos variados hechos con Thermomix® - Postres y dulces -  Blog de MILA MORENO SOLSONA de Thermomix® Barcelona Centr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8" y="4295869"/>
            <a:ext cx="2771299" cy="207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1742953" y="6252184"/>
            <a:ext cx="230823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err="1" smtClean="0"/>
              <a:t>Els</a:t>
            </a:r>
            <a:r>
              <a:rPr lang="en-CA" sz="2000" b="1" dirty="0" smtClean="0"/>
              <a:t> </a:t>
            </a:r>
            <a:r>
              <a:rPr lang="en-CA" sz="2000" b="1" dirty="0" err="1" smtClean="0"/>
              <a:t>panellets</a:t>
            </a:r>
            <a:endParaRPr lang="en-CA" sz="2000" b="1" dirty="0"/>
          </a:p>
        </p:txBody>
      </p:sp>
      <p:pic>
        <p:nvPicPr>
          <p:cNvPr id="5126" name="Picture 6" descr="Cómo hacer una calçotada fuera de Cataluñ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909" y="1376412"/>
            <a:ext cx="42862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7468955" y="3795732"/>
            <a:ext cx="3302216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err="1" smtClean="0"/>
              <a:t>Els</a:t>
            </a:r>
            <a:r>
              <a:rPr lang="en-CA" sz="2000" b="1" dirty="0" smtClean="0"/>
              <a:t> </a:t>
            </a:r>
            <a:r>
              <a:rPr lang="en-CA" sz="2000" b="1" dirty="0" err="1" smtClean="0"/>
              <a:t>calçots</a:t>
            </a:r>
            <a:r>
              <a:rPr lang="en-CA" sz="2000" b="1" dirty="0" smtClean="0"/>
              <a:t> </a:t>
            </a:r>
            <a:r>
              <a:rPr lang="en-CA" sz="2000" b="1" dirty="0" err="1" smtClean="0"/>
              <a:t>i</a:t>
            </a:r>
            <a:r>
              <a:rPr lang="en-CA" sz="2000" b="1" dirty="0" smtClean="0"/>
              <a:t> les </a:t>
            </a:r>
            <a:r>
              <a:rPr lang="en-CA" sz="2000" b="1" dirty="0" err="1" smtClean="0"/>
              <a:t>calçotades</a:t>
            </a:r>
            <a:endParaRPr lang="en-CA" sz="2000" b="1" dirty="0"/>
          </a:p>
        </p:txBody>
      </p:sp>
      <p:pic>
        <p:nvPicPr>
          <p:cNvPr id="5130" name="Picture 10" descr="banner diada esp - Ferrocarrils de la Generalitat de Cataluny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055" y="4309880"/>
            <a:ext cx="1966512" cy="198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/>
          <p:cNvSpPr txBox="1"/>
          <p:nvPr/>
        </p:nvSpPr>
        <p:spPr>
          <a:xfrm>
            <a:off x="7275915" y="6274314"/>
            <a:ext cx="3893682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err="1" smtClean="0"/>
              <a:t>Diada</a:t>
            </a:r>
            <a:r>
              <a:rPr lang="en-CA" sz="2000" b="1" dirty="0" smtClean="0"/>
              <a:t> </a:t>
            </a:r>
            <a:r>
              <a:rPr lang="en-CA" sz="2000" b="1" dirty="0" err="1" smtClean="0"/>
              <a:t>Nacional</a:t>
            </a:r>
            <a:r>
              <a:rPr lang="en-CA" sz="2000" b="1" dirty="0" smtClean="0"/>
              <a:t> de </a:t>
            </a:r>
            <a:r>
              <a:rPr lang="en-CA" sz="2000" b="1" dirty="0" err="1" smtClean="0"/>
              <a:t>Catalunya</a:t>
            </a:r>
            <a:endParaRPr lang="en-CA" sz="2000" b="1" dirty="0"/>
          </a:p>
        </p:txBody>
      </p:sp>
    </p:spTree>
    <p:extLst>
      <p:ext uri="{BB962C8B-B14F-4D97-AF65-F5344CB8AC3E}">
        <p14:creationId xmlns:p14="http://schemas.microsoft.com/office/powerpoint/2010/main" val="187252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a libre 6">
            <a:extLst>
              <a:ext uri="{FF2B5EF4-FFF2-40B4-BE49-F238E27FC236}">
                <a16:creationId xmlns="" xmlns:a16="http://schemas.microsoft.com/office/drawing/2014/main" id="{B217C2AD-51B4-40CE-A71F-F5D3F846D97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ángulo 11">
            <a:extLst>
              <a:ext uri="{FF2B5EF4-FFF2-40B4-BE49-F238E27FC236}">
                <a16:creationId xmlns="" xmlns:a16="http://schemas.microsoft.com/office/drawing/2014/main" id="{6F1BF92E-23CF-4BFE-9E1F-C359BACFA3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4" name="Rectángulo 13">
            <a:extLst>
              <a:ext uri="{FF2B5EF4-FFF2-40B4-BE49-F238E27FC236}">
                <a16:creationId xmlns="" xmlns:a16="http://schemas.microsoft.com/office/drawing/2014/main" id="{B89090F2-B101-458B-9AFF-27327443BB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/>
              <a:t>https://www.youtube.com/watch?v=r5NXOvDl2zQ</a:t>
            </a:r>
            <a:endParaRPr lang="es-ES" dirty="0"/>
          </a:p>
        </p:txBody>
      </p:sp>
      <p:sp>
        <p:nvSpPr>
          <p:cNvPr id="16" name="Forma libre 6">
            <a:extLst>
              <a:ext uri="{FF2B5EF4-FFF2-40B4-BE49-F238E27FC236}">
                <a16:creationId xmlns="" xmlns:a16="http://schemas.microsoft.com/office/drawing/2014/main" id="{526C103B-17BD-4B48-AB6F-0D9EF826AA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8" name="Rectángulo 17">
            <a:extLst>
              <a:ext uri="{FF2B5EF4-FFF2-40B4-BE49-F238E27FC236}">
                <a16:creationId xmlns="" xmlns:a16="http://schemas.microsoft.com/office/drawing/2014/main" id="{E9EC3243-CA25-4485-A7FE-8B01419238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2BA12E3-E0DD-4573-B106-10742AA3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2591" y="66154"/>
            <a:ext cx="6548882" cy="332526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 rtl="0"/>
            <a:r>
              <a:rPr lang="es-ES" sz="4000" spc="800" dirty="0" smtClean="0">
                <a:latin typeface="Bodoni MT" panose="02070603080606020203" pitchFamily="18" charset="0"/>
              </a:rPr>
              <a:t>Si queréis saber más…</a:t>
            </a:r>
            <a:endParaRPr lang="es-ES" sz="4000" spc="800" dirty="0">
              <a:latin typeface="Bodoni MT" panose="02070603080606020203" pitchFamily="18" charset="0"/>
            </a:endParaRP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="" xmlns:a16="http://schemas.microsoft.com/office/drawing/2014/main" id="{C5419D58-BC25-49DA-8347-58B287F90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960" y="5188584"/>
            <a:ext cx="6300215" cy="10200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 rtl="0">
              <a:lnSpc>
                <a:spcPct val="100000"/>
              </a:lnSpc>
              <a:buNone/>
            </a:pPr>
            <a:r>
              <a:rPr lang="es-ES" sz="2800" b="1" cap="all" spc="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¿Qué preguntas os gustaría </a:t>
            </a:r>
            <a:r>
              <a:rPr lang="es-ES" sz="2800" b="1" cap="all" spc="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Hacerme</a:t>
            </a:r>
            <a:r>
              <a:rPr lang="es-ES" sz="2800" b="1" cap="all" spc="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Gráfico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1691207"/>
            <a:ext cx="3400425" cy="3400425"/>
          </a:xfrm>
          <a:prstGeom prst="rect">
            <a:avLst/>
          </a:prstGeom>
        </p:spPr>
      </p:pic>
      <p:sp>
        <p:nvSpPr>
          <p:cNvPr id="11" name="Rectángulo 10">
            <a:hlinkClick r:id="rId4"/>
          </p:cNvPr>
          <p:cNvSpPr/>
          <p:nvPr/>
        </p:nvSpPr>
        <p:spPr>
          <a:xfrm>
            <a:off x="4192588" y="2609990"/>
            <a:ext cx="755237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 smtClean="0"/>
              <a:t>La </a:t>
            </a:r>
            <a:r>
              <a:rPr lang="en-CA" dirty="0" err="1" smtClean="0"/>
              <a:t>Patum</a:t>
            </a:r>
            <a:r>
              <a:rPr lang="en-CA" dirty="0"/>
              <a:t>: </a:t>
            </a:r>
            <a:r>
              <a:rPr lang="en-CA" dirty="0">
                <a:hlinkClick r:id="rId5"/>
              </a:rPr>
              <a:t>https://</a:t>
            </a:r>
            <a:r>
              <a:rPr lang="en-CA" dirty="0" smtClean="0">
                <a:hlinkClick r:id="rId5"/>
              </a:rPr>
              <a:t>www.youtube.com/watch?v=vHuDzjJ-qLU</a:t>
            </a:r>
            <a:r>
              <a:rPr lang="en-CA" dirty="0" smtClean="0"/>
              <a:t> </a:t>
            </a:r>
            <a:endParaRPr lang="en-CA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 err="1" smtClean="0"/>
              <a:t>Castellers</a:t>
            </a:r>
            <a:r>
              <a:rPr lang="en-CA" dirty="0" smtClean="0"/>
              <a:t>: </a:t>
            </a:r>
            <a:r>
              <a:rPr lang="en-CA" dirty="0" smtClean="0">
                <a:hlinkClick r:id="rId4"/>
              </a:rPr>
              <a:t>https</a:t>
            </a:r>
            <a:r>
              <a:rPr lang="en-CA" dirty="0">
                <a:hlinkClick r:id="rId4"/>
              </a:rPr>
              <a:t>://</a:t>
            </a:r>
            <a:r>
              <a:rPr lang="en-CA" dirty="0" smtClean="0">
                <a:hlinkClick r:id="rId4"/>
              </a:rPr>
              <a:t>www.youtube.com/watch?v=tI1W5VOHDws</a:t>
            </a:r>
            <a:endParaRPr lang="en-CA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 err="1" smtClean="0"/>
              <a:t>Tió</a:t>
            </a:r>
            <a:r>
              <a:rPr lang="en-CA" dirty="0" smtClean="0"/>
              <a:t> de </a:t>
            </a:r>
            <a:r>
              <a:rPr lang="en-CA" dirty="0" err="1" smtClean="0"/>
              <a:t>Nadal</a:t>
            </a:r>
            <a:r>
              <a:rPr lang="en-CA" dirty="0" smtClean="0"/>
              <a:t>: </a:t>
            </a:r>
            <a:r>
              <a:rPr lang="en-CA" dirty="0">
                <a:hlinkClick r:id="rId6"/>
              </a:rPr>
              <a:t>https://</a:t>
            </a:r>
            <a:r>
              <a:rPr lang="en-CA" dirty="0" smtClean="0">
                <a:hlinkClick r:id="rId6"/>
              </a:rPr>
              <a:t>www.youtube.com/watch?v=iBsnLk0bGKA</a:t>
            </a:r>
            <a:r>
              <a:rPr lang="en-CA" dirty="0" smtClean="0"/>
              <a:t> </a:t>
            </a:r>
            <a:endParaRPr lang="en-CA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 err="1" smtClean="0"/>
              <a:t>Historia</a:t>
            </a:r>
            <a:r>
              <a:rPr lang="en-CA" dirty="0" smtClean="0"/>
              <a:t> de </a:t>
            </a:r>
            <a:r>
              <a:rPr lang="en-CA" dirty="0" err="1" smtClean="0"/>
              <a:t>Catalunya</a:t>
            </a:r>
            <a:r>
              <a:rPr lang="en-CA" dirty="0" smtClean="0"/>
              <a:t>: </a:t>
            </a:r>
            <a:r>
              <a:rPr lang="en-CA" dirty="0" smtClean="0">
                <a:hlinkClick r:id="rId7"/>
              </a:rPr>
              <a:t>https</a:t>
            </a:r>
            <a:r>
              <a:rPr lang="en-CA" dirty="0">
                <a:hlinkClick r:id="rId7"/>
              </a:rPr>
              <a:t>://</a:t>
            </a:r>
            <a:r>
              <a:rPr lang="en-CA" dirty="0" smtClean="0">
                <a:hlinkClick r:id="rId7"/>
              </a:rPr>
              <a:t>www.youtube.com/watch?v=r5NXOvDl2zQ</a:t>
            </a:r>
            <a:r>
              <a:rPr lang="en-CA" dirty="0" smtClean="0"/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CA" dirty="0" smtClean="0"/>
              <a:t>La </a:t>
            </a:r>
            <a:r>
              <a:rPr lang="en-CA" dirty="0" err="1" smtClean="0"/>
              <a:t>Sardana</a:t>
            </a:r>
            <a:r>
              <a:rPr lang="en-CA" dirty="0"/>
              <a:t>: </a:t>
            </a:r>
            <a:r>
              <a:rPr lang="en-CA" dirty="0">
                <a:hlinkClick r:id="rId8"/>
              </a:rPr>
              <a:t>https://</a:t>
            </a:r>
            <a:r>
              <a:rPr lang="en-CA" dirty="0" smtClean="0">
                <a:hlinkClick r:id="rId8"/>
              </a:rPr>
              <a:t>www.youtube.com/watch?v=OTYeW8KDo4s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30570103"/>
      </p:ext>
    </p:extLst>
  </p:cSld>
  <p:clrMapOvr>
    <a:masterClrMapping/>
  </p:clrMapOvr>
</p:sld>
</file>

<file path=ppt/theme/theme1.xml><?xml version="1.0" encoding="utf-8"?>
<a:theme xmlns:a="http://schemas.openxmlformats.org/drawingml/2006/main" name="Insignia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307877_TF55916208" id="{DDD4904C-D356-49D0-B12A-5C83F9C6E98F}" vid="{68A48F48-8BAF-4751-8C10-D2662AB3FB8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Conocer al profesor</Template>
  <TotalTime>0</TotalTime>
  <Words>143</Words>
  <Application>Microsoft Office PowerPoint</Application>
  <PresentationFormat>Panorámica</PresentationFormat>
  <Paragraphs>40</Paragraphs>
  <Slides>8</Slides>
  <Notes>8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5" baseType="lpstr">
      <vt:lpstr>Arial</vt:lpstr>
      <vt:lpstr>Bodoni MT</vt:lpstr>
      <vt:lpstr>Calibri</vt:lpstr>
      <vt:lpstr>Gill Sans MT</vt:lpstr>
      <vt:lpstr>Impact</vt:lpstr>
      <vt:lpstr>Times New Roman</vt:lpstr>
      <vt:lpstr>Insignia</vt:lpstr>
      <vt:lpstr>TRADICIONES I COSTUMBRES DE CATALUNYA</vt:lpstr>
      <vt:lpstr>FIESTAS Y CELEBRACIONES Els correfocs (“Corre-fuegos”)</vt:lpstr>
      <vt:lpstr>FIESTAS Y CELEBRACIONES Els CASTELLERS (CASTELL=CASTILLO)</vt:lpstr>
      <vt:lpstr>FIESTAS Y CELEBRACIONES SANT JORDI. EL DÍA DEL LIBRO</vt:lpstr>
      <vt:lpstr>NAVIDADES. “NADAL” NOCHEBUENA I NAVIDAD. “EL TIÓ”</vt:lpstr>
      <vt:lpstr>NAVIDADES. “NADAL” LOS REYES MAGOS i el belén</vt:lpstr>
      <vt:lpstr>OTRAS TRADICIONES </vt:lpstr>
      <vt:lpstr>Si queréis saber más…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2022-12-14T11:32:56Z</dcterms:created>
  <dcterms:modified xsi:type="dcterms:W3CDTF">2022-12-14T20:19:23Z</dcterms:modified>
</cp:coreProperties>
</file>