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3" r:id="rId2"/>
    <p:sldId id="336" r:id="rId3"/>
    <p:sldId id="337" r:id="rId4"/>
    <p:sldId id="348" r:id="rId5"/>
    <p:sldId id="338" r:id="rId6"/>
    <p:sldId id="350" r:id="rId7"/>
    <p:sldId id="353" r:id="rId8"/>
    <p:sldId id="351" r:id="rId9"/>
    <p:sldId id="352" r:id="rId10"/>
    <p:sldId id="354" r:id="rId11"/>
    <p:sldId id="355" r:id="rId12"/>
    <p:sldId id="356" r:id="rId13"/>
    <p:sldId id="346" r:id="rId14"/>
    <p:sldId id="347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A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19"/>
  </p:normalViewPr>
  <p:slideViewPr>
    <p:cSldViewPr snapToGrid="0" snapToObjects="1">
      <p:cViewPr varScale="1">
        <p:scale>
          <a:sx n="116" d="100"/>
          <a:sy n="116" d="100"/>
        </p:scale>
        <p:origin x="4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E7AE21-6798-C149-979A-09758AFBE6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A3469AD-B043-9746-BE28-36AD2EA70E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14473E2-AC3A-F243-A4BC-E4E753A79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14.10.22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49EF8E-599A-1242-9208-EC55D461B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E9FD76-8E15-5B43-A34C-62139E053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3389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9B6354-570E-394A-99C2-5C8DA327C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592769B-3C54-4B4D-86A4-2ACEBA01F3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75F4521-EB7C-824F-8A27-C95B967A6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14.10.22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C43E377-5902-2649-9B38-9FBBEDDCD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5464DEF-6046-C246-8928-96928D7AA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219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1737AE2-BA40-A549-9EB5-E144E7D02C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339C0C3-97E9-7040-867F-A85C4063B2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F80498-F6DD-A241-ACC4-9EAD0B375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14.10.22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F277473-4E36-5E43-A6B8-5D67177F3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1391984-2578-0446-8DAE-C8BE43EE3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4224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2EFE1B-4D86-944C-AB4D-BB9784506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5269CF-1A02-2949-9FA4-63E3A5378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657603C-F610-F34C-AEF0-893E614BC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14.10.22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FFC425D-CE4C-E648-A003-34DB898A9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259717-75A2-6841-B781-8EE6954FF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2862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D65EF9-5C62-7845-B662-4965C09E5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5E8C0A5-68F4-154C-B300-E3DAD48974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F076334-D713-FB49-B234-A55FDD463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14.10.22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4DA438-1967-524C-996D-DF9326E1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38FAE8-3844-E046-BF14-E84FDDEC8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5519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5FBD74-C68C-5841-8EE8-F192E4DCA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8B3ECA-C4BF-6A49-9739-3FBA092947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537CA10-B72A-5247-A291-485B271D25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EBB975C-1EA6-664C-A541-B877FC3FA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14.10.22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16F535A-00C6-8445-B03F-F9D897694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6DFED4A-C03F-1D4C-BA0F-7E2F704DA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9158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CD6D42-CC65-414A-8B29-0EDF38975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B16B759-DD45-C84B-91D7-AEC082223C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B4131FA-78A3-8C48-9C44-ED98402AD5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EBBC988-8B78-B049-B3C3-4FD75819C0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9ED0CA4-73E5-194B-9048-95B1152047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0BFDE9D-7E43-134B-9A8E-8EE8BFA7A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14.10.22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8842AE3-4110-D149-AF0A-4816DB4FA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4BDC476-F173-0740-92AF-5F9810820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805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8C1301-05B1-C948-BE2C-21093EA48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4900465-8A4D-F145-B3D6-19BE9A5E3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14.10.22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4EB3E71-FC49-4848-B416-31ACB2AFA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940772E-ED1F-0E46-A38F-4AC8715E9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4972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E8673E7-4309-664B-9C18-D95C4898E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14.10.22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B66DADB-04A2-3743-8131-C4E7817DB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4C0394C-81E1-C94D-A0E5-C7F409D25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127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AEE3A8-B7B8-C44C-BFE7-D9AA40959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81EC8F-3F12-DC4F-B2E7-AC8B602CC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0AD9C66-9065-2A4B-8212-DF1C5E25D8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2BBAF68-7127-EA4D-8B52-0CC02B3A6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14.10.22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060436-000D-5A40-B142-2A21B281C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742EFAF-5B3E-A247-BDFD-659292092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8137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50C5DC-57A8-F541-AE45-C9D7109C0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6CCE586-4FA9-6B48-B3DC-C7098EB887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86D46BB-4FA9-724E-A9CE-0AF96D2DE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DE3F50A-F376-E64C-9F16-ED2CD1DB5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14.10.22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85108EE-F74B-9D4D-87E8-76675A29E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414F4E4-D8DD-5E4C-9155-FF0538996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481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41249C6-963F-5E4F-94C0-52D1BBDAA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CD00839-9757-3E4E-964E-5D85773846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410CC0-01CF-2644-A03D-B6765C10A2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4EF4E-19BF-1E49-BEB4-1AC18EF6C300}" type="datetimeFigureOut">
              <a:rPr lang="cs-CZ" smtClean="0"/>
              <a:t>14.10.22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4186B0-87E6-DF49-961F-61CCB1000A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B8B390-A3F2-534D-86B0-8C7279FA38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5200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iscovery.muni.cz/" TargetMode="External"/><Relationship Id="rId2" Type="http://schemas.openxmlformats.org/officeDocument/2006/relationships/hyperlink" Target="https://eds.s.ebscohost.com/eds/search/basic?sid=c4e78644-9b58-4ede-a86c-89bbe585666f%40redis&amp;vid=1&amp;lg=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zdroje.muni.cz/index.php?lang=en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penaire.eu/" TargetMode="External"/><Relationship Id="rId2" Type="http://schemas.openxmlformats.org/officeDocument/2006/relationships/hyperlink" Target="http://scholar.google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aj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endoar.org/" TargetMode="External"/><Relationship Id="rId7" Type="http://schemas.openxmlformats.org/officeDocument/2006/relationships/hyperlink" Target="http://www.worldcat.org/" TargetMode="External"/><Relationship Id="rId2" Type="http://schemas.openxmlformats.org/officeDocument/2006/relationships/hyperlink" Target="http://www.ndltd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utenberg.org/" TargetMode="External"/><Relationship Id="rId5" Type="http://schemas.openxmlformats.org/officeDocument/2006/relationships/hyperlink" Target="http://www.archive.org/" TargetMode="External"/><Relationship Id="rId4" Type="http://schemas.openxmlformats.org/officeDocument/2006/relationships/hyperlink" Target="http://www.europeana.eu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ezdroje.muni.cz/prehled/zdroj.php?lang=cs&amp;id=447" TargetMode="External"/><Relationship Id="rId3" Type="http://schemas.openxmlformats.org/officeDocument/2006/relationships/hyperlink" Target="https://ezdroje.muni.cz/prehled/zdroj.php?lang=cs&amp;id=38" TargetMode="External"/><Relationship Id="rId7" Type="http://schemas.openxmlformats.org/officeDocument/2006/relationships/hyperlink" Target="https://ezdroje.muni.cz/prehled/zdroj.php?lang=cs&amp;id=34" TargetMode="External"/><Relationship Id="rId2" Type="http://schemas.openxmlformats.org/officeDocument/2006/relationships/hyperlink" Target="https://ezdroje.muni.cz/prehled/zdroj.php?lang=cs&amp;id=22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library.muni.cz/ezdroje/zdroj.php?lang=cs&amp;id=34" TargetMode="External"/><Relationship Id="rId5" Type="http://schemas.openxmlformats.org/officeDocument/2006/relationships/hyperlink" Target="https://ezdroje.muni.cz/prehled/zdroj.php?lang=cs&amp;id=59" TargetMode="External"/><Relationship Id="rId4" Type="http://schemas.openxmlformats.org/officeDocument/2006/relationships/hyperlink" Target="https://ezdroje.muni.cz/prehled/zdroj.php?lang=cs&amp;id=53" TargetMode="External"/><Relationship Id="rId9" Type="http://schemas.openxmlformats.org/officeDocument/2006/relationships/hyperlink" Target="https://ezdroje.muni.cz/prehled/zdroj.php?lang=cs&amp;id=102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ezdroje.muni.cz/prehled/zdroj.php?lang=cs&amp;id=478" TargetMode="External"/><Relationship Id="rId3" Type="http://schemas.openxmlformats.org/officeDocument/2006/relationships/hyperlink" Target="https://ezdroje.muni.cz/prehled/zdroj.php?lang=cs&amp;id=433&amp;obor=21" TargetMode="External"/><Relationship Id="rId7" Type="http://schemas.openxmlformats.org/officeDocument/2006/relationships/hyperlink" Target="http://knihovna.phil.muni.cz/nase-sluzby/e-knihy/stazeni/" TargetMode="External"/><Relationship Id="rId2" Type="http://schemas.openxmlformats.org/officeDocument/2006/relationships/hyperlink" Target="http://ezdroje.muni.cz/prehled/zdroj.php?lang=cs&amp;id=33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zdroje.muni.cz/prehled/zdroj.php?lang=cs&amp;id=34&amp;fakulta=3" TargetMode="External"/><Relationship Id="rId5" Type="http://schemas.openxmlformats.org/officeDocument/2006/relationships/hyperlink" Target="http://ezdroje.muni.cz/prehled/zdroj.php?lang=cs&amp;id=60" TargetMode="External"/><Relationship Id="rId4" Type="http://schemas.openxmlformats.org/officeDocument/2006/relationships/hyperlink" Target="http://ezdroje.muni.cz/prehled/zdroj.php?lang=cs&amp;id=2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A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EFEF4-9CFF-4E49-AAEA-8155233B6D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Academic skills</a:t>
            </a:r>
          </a:p>
        </p:txBody>
      </p:sp>
      <p:sp>
        <p:nvSpPr>
          <p:cNvPr id="15362" name="Subtitle 2">
            <a:extLst>
              <a:ext uri="{FF2B5EF4-FFF2-40B4-BE49-F238E27FC236}">
                <a16:creationId xmlns:a16="http://schemas.microsoft.com/office/drawing/2014/main" id="{BA154368-B697-864A-9532-9878AF74BB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47850" y="3886201"/>
            <a:ext cx="8496300" cy="2422525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Week Four</a:t>
            </a:r>
          </a:p>
          <a:p>
            <a:pPr eaLnBrk="1" hangingPunct="1">
              <a:spcBef>
                <a:spcPct val="0"/>
              </a:spcBef>
            </a:pP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Development Seminar III: Secondary Sources</a:t>
            </a:r>
          </a:p>
          <a:p>
            <a:pPr eaLnBrk="1" hangingPunct="1">
              <a:spcBef>
                <a:spcPct val="0"/>
              </a:spcBef>
            </a:pP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Šárka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Gmiterková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280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A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F30D50-0B63-5843-8DB1-4278616EE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0C60AC-0160-0740-8726-568142C4F0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access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plethora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licensed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databases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portal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cs-CZ" altLang="cs-CZ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https://eds.s.ebscohost.com/eds/search/basic?sid=c4e78644-9b58-4ede-a86c-89bbe585666f%40redis&amp;vid=1&amp;lg=1</a:t>
            </a:r>
            <a:endParaRPr lang="cs-CZ" altLang="cs-CZ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http://discovery.muni.cz/</a:t>
            </a:r>
            <a:endParaRPr lang="cs-CZ" altLang="cs-CZ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access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directly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EID: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https://ezdroje.muni.cz/index.php?lang=en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461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A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3844DB-DCEA-3A4E-BB21-A74F63488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online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search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780FC8-1F5C-7C46-AF00-DB7EE28005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cs-CZ" alt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source </a:t>
            </a:r>
            <a:r>
              <a:rPr lang="cs-CZ" alt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alt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looking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field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topic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question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type </a:t>
            </a:r>
            <a:r>
              <a:rPr lang="cs-CZ" alt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document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>
              <a:lnSpc>
                <a:spcPct val="80000"/>
              </a:lnSpc>
              <a:spcBef>
                <a:spcPct val="70000"/>
              </a:spcBef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=&gt;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searching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Articles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books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facts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statements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in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English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Czech,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Spanish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Russian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…)</a:t>
            </a:r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cs-CZ" alt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search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provides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too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much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narrow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seach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too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little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widen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Read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Help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page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tutorials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FAQs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</a:t>
            </a:r>
            <a:r>
              <a:rPr lang="cs-CZ" alt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functions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search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software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provides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indexes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advanced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search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86889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A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F0DF62-4852-044C-BB6E-FF5E09D96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formulate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database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search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6955EB-D8DD-5649-AE18-CDBBEC2FD0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8" y="1725608"/>
            <a:ext cx="11772900" cy="4860925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tabLst>
                <a:tab pos="355600" algn="l"/>
              </a:tabLst>
            </a:pPr>
            <a:r>
              <a:rPr lang="cs-CZ" alt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Boolean</a:t>
            </a:r>
            <a:r>
              <a:rPr lang="cs-CZ" alt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logical</a:t>
            </a:r>
            <a:r>
              <a:rPr lang="cs-CZ" alt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alt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operators</a:t>
            </a:r>
            <a:endParaRPr lang="cs-CZ" alt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tabLst>
                <a:tab pos="355600" algn="l"/>
              </a:tabLst>
            </a:pP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cs-CZ" alt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define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relations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searched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terms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phrases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narrow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widen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search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tabLst>
                <a:tab pos="355600" algn="l"/>
              </a:tabLst>
            </a:pPr>
            <a:r>
              <a:rPr lang="cs-CZ" altLang="cs-CZ" sz="18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looking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both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terms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narrows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search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down</a:t>
            </a:r>
            <a:endParaRPr lang="cs-CZ" alt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tabLst>
                <a:tab pos="355600" algn="l"/>
              </a:tabLst>
            </a:pP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f.e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</a:t>
            </a:r>
            <a:r>
              <a:rPr lang="cs-CZ" altLang="cs-CZ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cs-CZ" alt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children</a:t>
            </a:r>
            <a:endParaRPr lang="cs-CZ" alt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tabLst>
                <a:tab pos="355600" algn="l"/>
              </a:tabLst>
            </a:pPr>
            <a:r>
              <a:rPr lang="cs-CZ" altLang="cs-CZ" sz="18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–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least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terms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widens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search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f.e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altLang="cs-CZ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cs-CZ" alt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cs-CZ" altLang="cs-CZ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None/>
              <a:tabLst>
                <a:tab pos="355600" algn="l"/>
              </a:tabLst>
            </a:pPr>
            <a:r>
              <a:rPr lang="cs-CZ" altLang="cs-CZ" sz="18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excludes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documents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materials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f.e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..: </a:t>
            </a:r>
            <a:r>
              <a:rPr lang="cs-CZ" altLang="cs-CZ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cs-CZ" alt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adult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</a:t>
            </a:r>
            <a:r>
              <a:rPr lang="cs-CZ" altLang="cs-CZ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children</a:t>
            </a:r>
            <a:r>
              <a:rPr lang="cs-CZ" alt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cs-CZ" altLang="cs-CZ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advanced</a:t>
            </a:r>
            <a:r>
              <a:rPr lang="cs-CZ" alt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search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altLang="cs-CZ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adult</a:t>
            </a:r>
            <a:r>
              <a:rPr lang="cs-CZ" alt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(</a:t>
            </a:r>
            <a:r>
              <a:rPr lang="cs-CZ" altLang="cs-CZ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cs-CZ" alt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cs-CZ" altLang="cs-CZ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  <a:r>
              <a:rPr lang="cs-CZ" alt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cs-CZ" altLang="cs-CZ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teaching</a:t>
            </a:r>
            <a:r>
              <a:rPr lang="cs-CZ" alt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alt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70000"/>
              </a:spcBef>
              <a:buClr>
                <a:schemeClr val="tx1"/>
              </a:buClr>
              <a:tabLst>
                <a:tab pos="355600" algn="l"/>
              </a:tabLst>
            </a:pPr>
            <a:r>
              <a:rPr lang="cs-CZ" alt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Proximity</a:t>
            </a:r>
            <a:r>
              <a:rPr lang="cs-CZ" alt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operators</a:t>
            </a:r>
            <a:r>
              <a:rPr lang="cs-CZ" alt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(distance,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positional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alt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ct val="25000"/>
              </a:spcBef>
              <a:buClr>
                <a:schemeClr val="tx1"/>
              </a:buClr>
              <a:buFontTx/>
              <a:buNone/>
              <a:tabLst>
                <a:tab pos="355600" algn="l"/>
              </a:tabLst>
            </a:pPr>
            <a:r>
              <a:rPr lang="cs-CZ" alt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cs-CZ" alt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alt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define</a:t>
            </a:r>
            <a:r>
              <a:rPr lang="cs-CZ" alt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distance </a:t>
            </a:r>
            <a:r>
              <a:rPr lang="cs-CZ" alt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cs-CZ" alt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cs-CZ" alt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alt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cs-CZ" alt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and/</a:t>
            </a:r>
            <a:r>
              <a:rPr lang="cs-CZ" alt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sequence</a:t>
            </a:r>
            <a:endParaRPr lang="cs-CZ" alt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35000"/>
              </a:spcBef>
              <a:buClr>
                <a:schemeClr val="tx1"/>
              </a:buClr>
              <a:buFontTx/>
              <a:buNone/>
              <a:tabLst>
                <a:tab pos="355600" algn="l"/>
              </a:tabLst>
            </a:pPr>
            <a:r>
              <a:rPr lang="cs-CZ" altLang="cs-CZ" sz="18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NEAR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searches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accordingly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distance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sequence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being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factor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usually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up to 10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tabLst>
                <a:tab pos="355600" algn="l"/>
              </a:tabLst>
            </a:pPr>
            <a:r>
              <a:rPr lang="cs-CZ" altLang="cs-CZ" sz="18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ADJ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adjacent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endParaRPr lang="cs-CZ" alt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tabLst>
                <a:tab pos="355600" algn="l"/>
              </a:tabLst>
            </a:pP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  </a:t>
            </a:r>
            <a:r>
              <a:rPr lang="cs-CZ" altLang="cs-CZ" sz="18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</a:p>
          <a:p>
            <a:pPr>
              <a:lnSpc>
                <a:spcPct val="85000"/>
              </a:lnSpc>
              <a:tabLst>
                <a:tab pos="355600" algn="l"/>
              </a:tabLst>
            </a:pPr>
            <a:r>
              <a:rPr lang="cs-CZ" alt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Phrases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b="1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”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chains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to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exact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sequence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searched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endParaRPr lang="cs-CZ" alt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Clr>
                <a:schemeClr val="tx1"/>
              </a:buClr>
              <a:tabLst>
                <a:tab pos="355600" algn="l"/>
              </a:tabLst>
            </a:pPr>
            <a:r>
              <a:rPr lang="cs-CZ" alt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Truncation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shortening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 to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exclude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various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forms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nouns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adjectives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verbes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(</a:t>
            </a:r>
            <a:r>
              <a:rPr lang="cs-CZ" altLang="cs-CZ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socio</a:t>
            </a:r>
            <a:r>
              <a:rPr lang="cs-CZ" alt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*)</a:t>
            </a:r>
            <a:endParaRPr lang="cs-CZ" alt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Clr>
                <a:schemeClr val="tx1"/>
              </a:buClr>
              <a:tabLst>
                <a:tab pos="355600" algn="l"/>
              </a:tabLst>
            </a:pPr>
            <a:r>
              <a:rPr lang="cs-CZ" alt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Wild</a:t>
            </a:r>
            <a:r>
              <a:rPr lang="cs-CZ" alt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cards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*</a:t>
            </a:r>
            <a:r>
              <a:rPr lang="cs-CZ" alt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more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ways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spelling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exist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globali</a:t>
            </a:r>
            <a:r>
              <a:rPr lang="cs-CZ" alt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cs-CZ" altLang="cs-CZ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ation</a:t>
            </a:r>
            <a:r>
              <a:rPr lang="cs-CZ" alt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8506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A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5F292B-A68B-F145-956C-FC62C2646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Take-aways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18BA1B-758A-E249-AB79-0AADBD51D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researchers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methodological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framework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determinates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topic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case,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able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formulate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interests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vis-s-vis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object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questions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opinions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discourse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performance,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Secondary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help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finding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contextual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(in case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Especially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context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carefull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 to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overload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essay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background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asked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list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secondary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paper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Knowing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difference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those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groups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demonstrate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firm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hold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thesis and 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argumentation</a:t>
            </a:r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3832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A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F8567C-AB3D-044E-B4B8-97B809840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FDCD42-D809-4B46-AC3D-7D99C0379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20. 10. </a:t>
            </a:r>
          </a:p>
          <a:p>
            <a:r>
              <a:rPr lang="cs-CZ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Instructor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Richard </a:t>
            </a:r>
          </a:p>
          <a:p>
            <a:r>
              <a:rPr lang="cs-CZ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Topic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Refresher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Seminar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</a:t>
            </a:r>
          </a:p>
          <a:p>
            <a:r>
              <a:rPr lang="cs-CZ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Outcome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Sharpening our critical analysis skills.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Prepare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Richard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provide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Quentin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Tarantino‘s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short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TV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interviews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MS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Teams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page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look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think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these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auteur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extraordinaire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question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formulate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these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7041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A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72D21-D591-EA4D-A591-C37EC6136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u="sng" dirty="0">
                <a:latin typeface="Times" charset="0"/>
                <a:ea typeface="Times" charset="0"/>
                <a:cs typeface="Times" charset="0"/>
              </a:rPr>
              <a:t>Agenda</a:t>
            </a:r>
          </a:p>
        </p:txBody>
      </p:sp>
      <p:sp>
        <p:nvSpPr>
          <p:cNvPr id="16386" name="Content Placeholder 2">
            <a:extLst>
              <a:ext uri="{FF2B5EF4-FFF2-40B4-BE49-F238E27FC236}">
                <a16:creationId xmlns:a16="http://schemas.microsoft.com/office/drawing/2014/main" id="{E8C6030D-D5D5-B64E-8753-BF9A9E3C2F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700214"/>
            <a:ext cx="8229600" cy="4708525"/>
          </a:xfrm>
        </p:spPr>
        <p:txBody>
          <a:bodyPr/>
          <a:lstStyle/>
          <a:p>
            <a:pPr marL="0" indent="0">
              <a:spcBef>
                <a:spcPct val="0"/>
              </a:spcBef>
              <a:buNone/>
              <a:defRPr/>
            </a:pPr>
            <a:r>
              <a:rPr lang="en-US" altLang="en-US" b="1" u="sng" dirty="0">
                <a:latin typeface="Times New Roman" panose="02020603050405020304" pitchFamily="18" charset="0"/>
                <a:ea typeface="Times" pitchFamily="2" charset="0"/>
                <a:cs typeface="Times New Roman" panose="02020603050405020304" pitchFamily="18" charset="0"/>
              </a:rPr>
              <a:t>Structure 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n-US" altLang="en-US" b="1" u="sng" dirty="0">
              <a:latin typeface="Times New Roman" panose="02020603050405020304" pitchFamily="18" charset="0"/>
              <a:ea typeface="Times" pitchFamily="2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n-US" altLang="en-US" dirty="0">
                <a:latin typeface="Times New Roman" panose="02020603050405020304" pitchFamily="18" charset="0"/>
                <a:ea typeface="Times" pitchFamily="2" charset="0"/>
                <a:cs typeface="Times New Roman" panose="02020603050405020304" pitchFamily="18" charset="0"/>
              </a:rPr>
              <a:t>Identifying your secondary sources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n-US" altLang="en-US" dirty="0">
              <a:latin typeface="Times New Roman" panose="02020603050405020304" pitchFamily="18" charset="0"/>
              <a:ea typeface="Times" pitchFamily="2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n-US" altLang="en-US" dirty="0">
                <a:latin typeface="Times New Roman" panose="02020603050405020304" pitchFamily="18" charset="0"/>
                <a:ea typeface="Times" pitchFamily="2" charset="0"/>
                <a:cs typeface="Times New Roman" panose="02020603050405020304" pitchFamily="18" charset="0"/>
              </a:rPr>
              <a:t>Electronic databases (and how to search in them)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n-US" altLang="en-US" dirty="0">
              <a:latin typeface="Times New Roman" panose="02020603050405020304" pitchFamily="18" charset="0"/>
              <a:ea typeface="Times" pitchFamily="2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n-US" altLang="en-US" b="1" u="sng" dirty="0">
              <a:latin typeface="Times New Roman" panose="02020603050405020304" pitchFamily="18" charset="0"/>
              <a:ea typeface="Times" pitchFamily="2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n-US" altLang="en-US" b="1" u="sng" dirty="0">
                <a:latin typeface="Times New Roman" panose="02020603050405020304" pitchFamily="18" charset="0"/>
                <a:ea typeface="Times" pitchFamily="2" charset="0"/>
                <a:cs typeface="Times New Roman" panose="02020603050405020304" pitchFamily="18" charset="0"/>
              </a:rPr>
              <a:t>Targeted Learning Outcome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n-US" altLang="en-US" dirty="0">
              <a:latin typeface="Times New Roman" panose="02020603050405020304" pitchFamily="18" charset="0"/>
              <a:ea typeface="Times" pitchFamily="2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n-US" altLang="en-US" dirty="0">
                <a:latin typeface="Times New Roman" panose="02020603050405020304" pitchFamily="18" charset="0"/>
                <a:ea typeface="Times" pitchFamily="2" charset="0"/>
                <a:cs typeface="Times New Roman" panose="02020603050405020304" pitchFamily="18" charset="0"/>
              </a:rPr>
              <a:t>Knowing your secondary sources and where to find them</a:t>
            </a:r>
          </a:p>
        </p:txBody>
      </p:sp>
    </p:spTree>
    <p:extLst>
      <p:ext uri="{BB962C8B-B14F-4D97-AF65-F5344CB8AC3E}">
        <p14:creationId xmlns:p14="http://schemas.microsoft.com/office/powerpoint/2010/main" val="220130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A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0834D5D-A100-584E-BCBA-3539C94DE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03AF552-9343-6741-B44D-6F4791C9A7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3933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secondary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source?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Especially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topic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planning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write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secondary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(as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methodological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framework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as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argument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agree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disagree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as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contextual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background)?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many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(…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more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better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..?) 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scholarship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articles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chapters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monographs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are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always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secondary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8362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A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A9E532-81BB-5447-B1BD-99C56ED5D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883747" cy="1325563"/>
          </a:xfrm>
          <a:solidFill>
            <a:srgbClr val="FFBAF4"/>
          </a:solidFill>
        </p:spPr>
        <p:txBody>
          <a:bodyPr>
            <a:normAutofit fontScale="90000"/>
          </a:bodyPr>
          <a:lstStyle/>
          <a:p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secondary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topics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642C7F-2019-C642-987A-F2E54BBAA1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2233"/>
            <a:ext cx="10515600" cy="4351338"/>
          </a:xfrm>
          <a:solidFill>
            <a:srgbClr val="FFBAF4"/>
          </a:solidFill>
        </p:spPr>
        <p:txBody>
          <a:bodyPr>
            <a:normAutofit lnSpcReduction="10000"/>
          </a:bodyPr>
          <a:lstStyle/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Gianluca‘s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representation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Latin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Americans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Hollywood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audiovisual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Statistical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data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Latin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American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characters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performers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)?</a:t>
            </a:r>
          </a:p>
          <a:p>
            <a:pPr lvl="1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Documentaries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Biographies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Historical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representation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Latin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Americans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literature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music /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Demijan‘s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Harry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Potter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fanbase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growing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up</a:t>
            </a:r>
          </a:p>
          <a:p>
            <a:pPr lvl="1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Qualitative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built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around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similar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hypothesis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fans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growing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up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fiction) </a:t>
            </a:r>
          </a:p>
          <a:p>
            <a:pPr lvl="1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Scholarship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fandom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fanfiction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Making-of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documentaries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films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book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160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A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6EF8CC-44AF-2D4E-8E0C-87E0B02BB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Secondary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source 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(to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put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differently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…)</a:t>
            </a:r>
            <a:b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F0A17F-F6B2-1249-8A21-96BBB49CD7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6306"/>
            <a:ext cx="10515600" cy="4351338"/>
          </a:xfrm>
        </p:spPr>
        <p:txBody>
          <a:bodyPr>
            <a:normAutofit fontScale="77500" lnSpcReduction="20000"/>
          </a:bodyPr>
          <a:lstStyle/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Although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much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higher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piece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scholarship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combines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both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 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source 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source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analyzing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writer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mediary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text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 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secondary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source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source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done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similar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topic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use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source to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discuss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argument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source.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secondary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source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mediary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source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Secondary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help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credibility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writer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use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writing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shows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done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topic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enter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conversation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topic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writers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Secondary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support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original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thesis –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give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tools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analyzing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arguments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against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provide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necessary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context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looking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background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contextual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paper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please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remember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exclude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questionable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websites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obviously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biased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writing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0642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A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46E44E-AC2D-F044-B0CB-A7D71B58E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535"/>
            <a:ext cx="10515600" cy="1325563"/>
          </a:xfrm>
        </p:spPr>
        <p:txBody>
          <a:bodyPr/>
          <a:lstStyle/>
          <a:p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Electronical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databases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(EID)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37C89A-952E-0B4D-B91A-F61A6044D9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311" y="1482723"/>
            <a:ext cx="11801475" cy="4351338"/>
          </a:xfrm>
        </p:spPr>
        <p:txBody>
          <a:bodyPr>
            <a:noAutofit/>
          </a:bodyPr>
          <a:lstStyle/>
          <a:p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Electronical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stored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accessed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digitally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computer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webs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ways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digital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data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distribution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(DVD, CD-ROM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accessed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either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freely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licensed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electronical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databases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cs-CZ" altLang="cs-CZ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Free </a:t>
            </a:r>
            <a:r>
              <a:rPr lang="cs-CZ" altLang="cs-CZ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electronical</a:t>
            </a:r>
            <a:r>
              <a:rPr lang="cs-CZ" altLang="cs-CZ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databases</a:t>
            </a:r>
            <a:r>
              <a:rPr lang="cs-CZ" altLang="cs-CZ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unreliable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risk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high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&gt;&gt;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verify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review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think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who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published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article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bibliography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Reliable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chemeClr val="tx1"/>
              </a:buClr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Google Scholar 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provides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scientific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data (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scholarship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technical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manuals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guidelines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reports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…)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chemeClr val="tx1"/>
              </a:buClr>
            </a:pP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Digital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libraries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open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archives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created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universities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national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libraries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full text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academic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disertations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published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academic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researchers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…,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https://www.openaire.eu/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chemeClr val="tx1"/>
              </a:buClr>
            </a:pP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Academic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journals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open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access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https://doaj.org/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chemeClr val="tx1"/>
              </a:buClr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26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A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89DF00-53D8-E242-AA75-CE6B1B2AB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77563" cy="1325563"/>
          </a:xfrm>
        </p:spPr>
        <p:txBody>
          <a:bodyPr>
            <a:normAutofit/>
          </a:bodyPr>
          <a:lstStyle/>
          <a:p>
            <a:r>
              <a:rPr lang="cs-CZ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open </a:t>
            </a:r>
            <a:r>
              <a:rPr lang="cs-CZ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access</a:t>
            </a: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repositories</a:t>
            </a: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databases</a:t>
            </a: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catalogues</a:t>
            </a:r>
            <a:endParaRPr lang="cs-CZ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24F517-87DA-A44A-985B-064810AEA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spcBef>
                <a:spcPct val="60000"/>
              </a:spcBef>
            </a:pPr>
            <a:r>
              <a:rPr lang="cs-CZ" alt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Networked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Digital </a:t>
            </a:r>
            <a:r>
              <a:rPr lang="cs-CZ" alt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Library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Theses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Dissertations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(NDLTD) </a:t>
            </a:r>
            <a:r>
              <a:rPr lang="cs-CZ" altLang="cs-CZ" sz="28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http://www.ndltd.org</a:t>
            </a:r>
            <a:endParaRPr lang="cs-CZ" altLang="cs-CZ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600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Directory of Open Access Repositories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http://www.opendoar.org/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Europeana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http://www.europeana.eu</a:t>
            </a: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Internet Archive  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http://www.archive.org</a:t>
            </a: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</a:t>
            </a:r>
            <a:r>
              <a:rPr lang="cs-CZ" alt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Gutenberg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http://www.gutenberg.org</a:t>
            </a: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Worldcat</a:t>
            </a: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309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A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016A41-894A-2145-97AE-2C653C3D2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6355"/>
            <a:ext cx="10515600" cy="1325563"/>
          </a:xfrm>
        </p:spPr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EID –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licensed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databases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888AE1-CB65-944B-8681-468AB18E5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5850"/>
            <a:ext cx="10515600" cy="5091113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second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group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provide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access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quality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scholarship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reviewed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articles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significant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publishers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no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researcher‘s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own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verification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provided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data</a:t>
            </a:r>
          </a:p>
          <a:p>
            <a:pPr lvl="1"/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Better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search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engine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anotations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key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period,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source materiál… (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under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advanced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search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pPr lvl="1"/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Search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carried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multiple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databases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maximum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effort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full-text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exact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accurate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Access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covered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educational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cultural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institution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individual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access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expensive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EID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provided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MUNI:</a:t>
            </a:r>
          </a:p>
          <a:p>
            <a:pPr eaLnBrk="1" hangingPunct="1"/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ProQuest Central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EBSCO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SpringerLINK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ScienceDirect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Wiley Online Library - Journals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  <a:hlinkClick r:id="rId6"/>
            </a:endParaRPr>
          </a:p>
          <a:p>
            <a:pPr eaLnBrk="1" hangingPunct="1"/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JSTOR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Taylor &amp; Francis Online </a:t>
            </a:r>
          </a:p>
          <a:p>
            <a:pPr eaLnBrk="1" hangingPunct="1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Oxford Journals - Humanities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    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864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A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104F4C-11F5-5F49-80F3-71D095EA0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EID – e-</a:t>
            </a:r>
            <a:r>
              <a:rPr lang="cs-CZ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books</a:t>
            </a: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media </a:t>
            </a:r>
            <a:r>
              <a:rPr lang="cs-CZ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databases</a:t>
            </a: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accessed</a:t>
            </a: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MUNI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196165-8200-7243-A2F6-519169A9B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EBSCO eBooks</a:t>
            </a: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ebrary Perpetual Titles</a:t>
            </a:r>
            <a:endParaRPr lang="cs-CZ" alt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GALE e-books </a:t>
            </a: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Wiley e-books</a:t>
            </a: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Books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JSTOR</a:t>
            </a: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eReading</a:t>
            </a: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PressReader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full-text </a:t>
            </a:r>
            <a:r>
              <a:rPr lang="cs-CZ" alt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articles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more </a:t>
            </a:r>
            <a:r>
              <a:rPr lang="cs-CZ" alt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5000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dailies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magazines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 </a:t>
            </a:r>
            <a:r>
              <a:rPr lang="cs-CZ" alt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languages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more </a:t>
            </a:r>
            <a:r>
              <a:rPr lang="cs-CZ" alt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countries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4587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22EC7539CC12746A69C71063DD3E861" ma:contentTypeVersion="2" ma:contentTypeDescription="Vytvoří nový dokument" ma:contentTypeScope="" ma:versionID="a830d185ce32260ba17a807638ba7ac7">
  <xsd:schema xmlns:xsd="http://www.w3.org/2001/XMLSchema" xmlns:xs="http://www.w3.org/2001/XMLSchema" xmlns:p="http://schemas.microsoft.com/office/2006/metadata/properties" xmlns:ns2="d537199e-9348-4114-b8ea-cf78e0cce2e6" targetNamespace="http://schemas.microsoft.com/office/2006/metadata/properties" ma:root="true" ma:fieldsID="6794f15c5317afd73ba4626c472c4e89" ns2:_="">
    <xsd:import namespace="d537199e-9348-4114-b8ea-cf78e0cce2e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37199e-9348-4114-b8ea-cf78e0cce2e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0851CD4-AEA1-4143-B6E3-54D1C98C5819}"/>
</file>

<file path=customXml/itemProps2.xml><?xml version="1.0" encoding="utf-8"?>
<ds:datastoreItem xmlns:ds="http://schemas.openxmlformats.org/officeDocument/2006/customXml" ds:itemID="{7D6AC061-80DD-4CC2-A066-FB128E6E9D05}"/>
</file>

<file path=customXml/itemProps3.xml><?xml version="1.0" encoding="utf-8"?>
<ds:datastoreItem xmlns:ds="http://schemas.openxmlformats.org/officeDocument/2006/customXml" ds:itemID="{938A28B9-89C9-40ED-87CD-EC04AF96FEC4}"/>
</file>

<file path=docProps/app.xml><?xml version="1.0" encoding="utf-8"?>
<Properties xmlns="http://schemas.openxmlformats.org/officeDocument/2006/extended-properties" xmlns:vt="http://schemas.openxmlformats.org/officeDocument/2006/docPropsVTypes">
  <TotalTime>2760</TotalTime>
  <Words>1428</Words>
  <Application>Microsoft Macintosh PowerPoint</Application>
  <PresentationFormat>Širokoúhlá obrazovka</PresentationFormat>
  <Paragraphs>123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</vt:lpstr>
      <vt:lpstr>Times New Roman</vt:lpstr>
      <vt:lpstr>Motiv Office</vt:lpstr>
      <vt:lpstr>Academic skills</vt:lpstr>
      <vt:lpstr>Agenda</vt:lpstr>
      <vt:lpstr>Prezentace aplikace PowerPoint</vt:lpstr>
      <vt:lpstr>For example: What are the secondary for some of your topics?</vt:lpstr>
      <vt:lpstr>Primary / Secondary source  (to put it differently…) </vt:lpstr>
      <vt:lpstr>Electronical information databases (EID)</vt:lpstr>
      <vt:lpstr>Also open access repositories, databases and catalogues</vt:lpstr>
      <vt:lpstr>EID – licensed databases</vt:lpstr>
      <vt:lpstr>EID – e-books and media databases accessed by MUNI </vt:lpstr>
      <vt:lpstr>However…</vt:lpstr>
      <vt:lpstr>General online search rules</vt:lpstr>
      <vt:lpstr>How to formulate your database search </vt:lpstr>
      <vt:lpstr>Take-aways</vt:lpstr>
      <vt:lpstr>Next time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skills</dc:title>
  <dc:creator>Šárka Gmiterková</dc:creator>
  <cp:lastModifiedBy>Šárka Gmiterková</cp:lastModifiedBy>
  <cp:revision>13</cp:revision>
  <dcterms:created xsi:type="dcterms:W3CDTF">2022-10-05T12:48:32Z</dcterms:created>
  <dcterms:modified xsi:type="dcterms:W3CDTF">2022-10-14T14:56:58Z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0x010100822EC7539CC12746A69C71063DD3E861</vt:lpwstr>
  </property>
</Properties>
</file>