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908BD-91C4-82D3-D03C-6DE88B327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Umění rozhovoru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DB420F-0ED3-B7BD-D0B4-EA74F592C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Martina Fojtů</a:t>
            </a:r>
          </a:p>
          <a:p>
            <a:r>
              <a:rPr lang="cs-CZ" dirty="0"/>
              <a:t>ex MF Dnes, MUNI</a:t>
            </a:r>
          </a:p>
          <a:p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ve strategicko-kreativní agentuře </a:t>
            </a:r>
            <a:r>
              <a:rPr lang="cs-CZ" dirty="0" err="1"/>
              <a:t>Aetna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69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C107E-A863-1DCD-A989-86D775DE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když… </a:t>
            </a:r>
            <a:r>
              <a:rPr lang="cs-CZ" b="1" dirty="0"/>
              <a:t>potřebuju něco vylepšit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1C04A-CD07-1A68-15FE-D431826D3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Zajímá mě:</a:t>
            </a:r>
          </a:p>
          <a:p>
            <a:r>
              <a:rPr lang="cs-CZ" dirty="0"/>
              <a:t>- co přesně daný člověk dělá a jak se ho týká budoucí řešení</a:t>
            </a:r>
          </a:p>
          <a:p>
            <a:r>
              <a:rPr lang="cs-CZ" dirty="0"/>
              <a:t>- jaký bude mít k řešení vztah, jestli ho bude jen „konzumovat“ nebo do něj bude něco dodávat, nějak na jeho existenci aktivně participovat</a:t>
            </a:r>
          </a:p>
          <a:p>
            <a:r>
              <a:rPr lang="cs-CZ" dirty="0"/>
              <a:t>- taky předchozí pracovní zkušenosti nebo vzdělanostní background – zjistím z toho, do jaké míry je člověk pro navrhování nového řešení relevantní – třeba vůbec, ale třeba už taky někde v minulosti u řešení něčeho takového byl a může mi pomoct ještě víc, než si aktuálně myslím</a:t>
            </a:r>
          </a:p>
          <a:p>
            <a:r>
              <a:rPr lang="cs-CZ" dirty="0"/>
              <a:t>- jak hodnotí (pozitivně/negativně) stávající řešení a jaké má návrhy pro zlepšení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20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E0171-3E50-EE31-AFC3-6A3F62C8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když… </a:t>
            </a:r>
            <a:r>
              <a:rPr lang="cs-CZ" b="1" dirty="0"/>
              <a:t>navrhuju nový produkt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BDD6E-FB8B-6B6A-C55D-E2734CB32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mě:</a:t>
            </a:r>
          </a:p>
          <a:p>
            <a:r>
              <a:rPr lang="cs-CZ" dirty="0"/>
              <a:t>- obecné sociodemografické charakteristiky (věk, pohlaví, přibližný příjem, místo bydliště, způsob života,…) – protože svrchně kvašenou </a:t>
            </a:r>
            <a:r>
              <a:rPr lang="cs-CZ" dirty="0" err="1"/>
              <a:t>ipu</a:t>
            </a:r>
            <a:r>
              <a:rPr lang="cs-CZ" dirty="0"/>
              <a:t> za 89,- korun půllitr si bude kupovat někdo úplně jiný než klasickou jedenáctku ležák. </a:t>
            </a:r>
          </a:p>
          <a:p>
            <a:r>
              <a:rPr lang="cs-CZ" dirty="0"/>
              <a:t>Tedy, dnes to tak je. </a:t>
            </a:r>
          </a:p>
          <a:p>
            <a:r>
              <a:rPr lang="cs-CZ" dirty="0"/>
              <a:t>Ale třeba se do budoucna bude trh posunovat (vzpomeňte si na Jägermeister před pár lety) a tohle se zachycuje právě na oněch sociodemografických charakteristikách – může se stát, že mladí do budoucna nebudou chtít konzumovat alkohol a přece jen většinou „tvrdší“ </a:t>
            </a:r>
            <a:r>
              <a:rPr lang="cs-CZ" dirty="0" err="1"/>
              <a:t>ipy</a:t>
            </a:r>
            <a:r>
              <a:rPr lang="cs-CZ" dirty="0"/>
              <a:t> se stanou doménou starých pánů, vyznavačů „poctivého“ plnotučného piva. Kdo ví. </a:t>
            </a:r>
          </a:p>
        </p:txBody>
      </p:sp>
    </p:spTree>
    <p:extLst>
      <p:ext uri="{BB962C8B-B14F-4D97-AF65-F5344CB8AC3E}">
        <p14:creationId xmlns:p14="http://schemas.microsoft.com/office/powerpoint/2010/main" val="420417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E0171-3E50-EE31-AFC3-6A3F62C8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když… </a:t>
            </a:r>
            <a:r>
              <a:rPr lang="cs-CZ" b="1" dirty="0"/>
              <a:t>navrhuju nový produkt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BDD6E-FB8B-6B6A-C55D-E2734CB32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Otázek ale může být kvantum, záleží na typu produktu a služby a vašich záměrech. </a:t>
            </a:r>
          </a:p>
          <a:p>
            <a:r>
              <a:rPr lang="cs-CZ" dirty="0"/>
              <a:t>U nového produktu ale obzvlášť záleží na tom </a:t>
            </a:r>
            <a:r>
              <a:rPr lang="cs-CZ" b="1" dirty="0"/>
              <a:t>vcítit se do cílové skupiny</a:t>
            </a:r>
            <a:r>
              <a:rPr lang="cs-CZ" dirty="0"/>
              <a:t>. Zapomeňte na to, co jste vy, co si myslíte a co běžně děláte, nebo že např. nemáte rádi </a:t>
            </a:r>
            <a:r>
              <a:rPr lang="cs-CZ" dirty="0" err="1"/>
              <a:t>TikTok</a:t>
            </a:r>
            <a:r>
              <a:rPr lang="cs-CZ" dirty="0"/>
              <a:t>. Pokud ho cílovka miluje, jděte si ho proklikat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Pokud chcete např. nějaké řešení „omladit“, bavte se s respondenty o tom, jak běžně tráví čas, jak nakupují, co si myslím o dnešním světě… Nikdy nevíte, co vás navede. </a:t>
            </a:r>
          </a:p>
        </p:txBody>
      </p:sp>
    </p:spTree>
    <p:extLst>
      <p:ext uri="{BB962C8B-B14F-4D97-AF65-F5344CB8AC3E}">
        <p14:creationId xmlns:p14="http://schemas.microsoft.com/office/powerpoint/2010/main" val="368826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6E6BA-C1A1-30AE-4738-CDF616B42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Face to face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7D2800-B088-AFFD-E752-F26F3B52E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…aneb manuál k průběhu rozhovoru</a:t>
            </a:r>
          </a:p>
        </p:txBody>
      </p:sp>
    </p:spTree>
    <p:extLst>
      <p:ext uri="{BB962C8B-B14F-4D97-AF65-F5344CB8AC3E}">
        <p14:creationId xmlns:p14="http://schemas.microsoft.com/office/powerpoint/2010/main" val="415193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38652-C411-E724-901F-DB0AFE43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Rozhovor je dialog</a:t>
            </a:r>
            <a:r>
              <a:rPr lang="cs-CZ" dirty="0"/>
              <a:t>, nemá to být tak, že si „odjedete“ svoje otázky, druhá strana poslušně odpoví a pak si zamáváte a jdete domů. </a:t>
            </a:r>
          </a:p>
          <a:p>
            <a:r>
              <a:rPr lang="cs-CZ" dirty="0"/>
              <a:t>Doptávejte se. </a:t>
            </a:r>
          </a:p>
          <a:p>
            <a:r>
              <a:rPr lang="cs-CZ" dirty="0"/>
              <a:t>Rozvíjejte doplňujícími otázkami myšlenky druhé strany. Ptejte se na to, co vám není jasné, nebo o čem víte, že to nebude jasné těm, kdo to pak budou číst, poslouchat.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87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690DE-6701-A75E-799A-525912B6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Jsou lidé, kteří se stydí. </a:t>
            </a:r>
          </a:p>
          <a:p>
            <a:r>
              <a:rPr lang="cs-CZ" dirty="0"/>
              <a:t>(Nebo bojí, třeba když v práce řešíte něco, u čeho si myslí, že je za jejich názor může někdo popotahovat. Vytvořte bezpečnou atmosféru.)</a:t>
            </a:r>
          </a:p>
          <a:p>
            <a:r>
              <a:rPr lang="cs-CZ" dirty="0"/>
              <a:t>Stydí se tím spíš, když na ně vytáhnete diktafon/kameru. Proto musí respondent vždycky dopředu vědět, jak to bude probíhat (vám přijde použití diktafonu jasné, protože to děláte každý den, ale druhá strana diktafon třeba nikdy neviděla). Na začátek pomůže </a:t>
            </a:r>
            <a:r>
              <a:rPr lang="cs-CZ" b="1" dirty="0" err="1"/>
              <a:t>small</a:t>
            </a:r>
            <a:r>
              <a:rPr lang="cs-CZ" b="1" dirty="0"/>
              <a:t> talk a lehký start</a:t>
            </a:r>
            <a:r>
              <a:rPr lang="cs-CZ" dirty="0"/>
              <a:t>, otázka na to, jak se člověk k současné práci dostal nebo co ho baví na tématu rozhovoru. Lidi se rozmluví a najednou je pro ně jednodušší mluvit dál a zamýšlet se nad složitějšími otázkami. </a:t>
            </a:r>
            <a:r>
              <a:rPr lang="cs-CZ" b="1" dirty="0"/>
              <a:t>Vyjádřete pochopení </a:t>
            </a:r>
            <a:r>
              <a:rPr lang="cs-CZ" dirty="0"/>
              <a:t>pro strasti druhé strany, </a:t>
            </a:r>
            <a:r>
              <a:rPr lang="cs-CZ" b="1" dirty="0"/>
              <a:t>trochu pochlebujte</a:t>
            </a:r>
            <a:r>
              <a:rPr lang="cs-CZ" dirty="0"/>
              <a:t>, že jste si daného člověka vybrali právě proto, že dané věci rozumí. </a:t>
            </a:r>
          </a:p>
        </p:txBody>
      </p:sp>
    </p:spTree>
    <p:extLst>
      <p:ext uri="{BB962C8B-B14F-4D97-AF65-F5344CB8AC3E}">
        <p14:creationId xmlns:p14="http://schemas.microsoft.com/office/powerpoint/2010/main" val="410454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7F631A-B713-7FAF-20AE-546353364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Co když je někdo naštvaný</a:t>
            </a:r>
            <a:r>
              <a:rPr lang="cs-CZ" dirty="0"/>
              <a:t>, „že jste už 20., kdo si myslí, že něco změní, ale ono to bude stejně zase stejné a vůbec nemá smysl, se o tom bavit“? </a:t>
            </a:r>
          </a:p>
          <a:p>
            <a:r>
              <a:rPr lang="cs-CZ" b="1" dirty="0"/>
              <a:t>Tihle lidé jsou na rozhovor skvělí!</a:t>
            </a:r>
            <a:r>
              <a:rPr lang="cs-CZ" dirty="0"/>
              <a:t> Člověk sice musí překonat prvotní odpor, ale oni pak často dovedou popsat, kde je přesně problém předchozího řešení, proč nefunguje/nepoužívá se. Přesně tyhle chcete, ne leklé ryby, kterým je to jedno. Pamatujte, že ten, </a:t>
            </a:r>
            <a:r>
              <a:rPr lang="cs-CZ" b="1" dirty="0"/>
              <a:t>kdo je naštvaný, tomu to není jedno a stojí o změnu. </a:t>
            </a:r>
          </a:p>
        </p:txBody>
      </p:sp>
    </p:spTree>
    <p:extLst>
      <p:ext uri="{BB962C8B-B14F-4D97-AF65-F5344CB8AC3E}">
        <p14:creationId xmlns:p14="http://schemas.microsoft.com/office/powerpoint/2010/main" val="328561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26621-DEFD-4389-4D05-C58EBCB2A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Co když máte problém sami se sebou spíš vy jako tazatelé? Klid </a:t>
            </a:r>
            <a:r>
              <a:rPr lang="cs-CZ" dirty="0"/>
              <a:t>😊 </a:t>
            </a:r>
          </a:p>
          <a:p>
            <a:pPr marL="0" indent="0">
              <a:buNone/>
            </a:pPr>
            <a:r>
              <a:rPr lang="cs-CZ" dirty="0"/>
              <a:t>Napište si otázky na papír, klidně je čtete (dobrá finta je dělat si na ten samý papír poznámky, vypadáte horlivě a druhou stranu nenapadne, že jste tak v háji, že si potřebujete každou jednotlivou otázku přečíst). </a:t>
            </a:r>
          </a:p>
        </p:txBody>
      </p:sp>
    </p:spTree>
    <p:extLst>
      <p:ext uri="{BB962C8B-B14F-4D97-AF65-F5344CB8AC3E}">
        <p14:creationId xmlns:p14="http://schemas.microsoft.com/office/powerpoint/2010/main" val="174400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D7FC7-94DD-C7E5-CBB4-F5E400C4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Pozor na servilitu a rektální alpinismus. </a:t>
            </a:r>
          </a:p>
          <a:p>
            <a:pPr marL="0" indent="0">
              <a:buNone/>
            </a:pPr>
            <a:r>
              <a:rPr lang="cs-CZ" dirty="0"/>
              <a:t>Zvlášť když jdete mluvit s vyššími šaržemi, člověk má tendence být milý, pokládat banální otázky a říkat něco jako „ó, vy jste ale úžasný“. </a:t>
            </a:r>
          </a:p>
          <a:p>
            <a:pPr marL="0" indent="0">
              <a:buNone/>
            </a:pPr>
            <a:r>
              <a:rPr lang="cs-CZ" dirty="0"/>
              <a:t>Ne. </a:t>
            </a:r>
          </a:p>
          <a:p>
            <a:pPr marL="0" indent="0">
              <a:buNone/>
            </a:pPr>
            <a:r>
              <a:rPr lang="cs-CZ" dirty="0"/>
              <a:t>Vy na rozhovor nejdete kvůli pochlebování, ale </a:t>
            </a:r>
            <a:r>
              <a:rPr lang="cs-CZ" b="1" dirty="0"/>
              <a:t>abyste něco zjistili</a:t>
            </a:r>
            <a:r>
              <a:rPr lang="cs-CZ" dirty="0"/>
              <a:t>. Nechcete se zalíbit protějšku na rande. Otázkami máte jít do nitra věcí, ptát se i na nepříjemné záležitosti. Ano, </a:t>
            </a:r>
            <a:r>
              <a:rPr lang="cs-CZ" b="1" dirty="0"/>
              <a:t>pokud jde o nepříjemná témata, chce to víc přípravy a pečlivější formulace</a:t>
            </a:r>
            <a:r>
              <a:rPr lang="cs-CZ" dirty="0"/>
              <a:t>, aby si člověk k takovým otázkám vyšlapal cestičku, ale je potřeba je položit. Můj kamarád novinář se kdysi motorkáře půl roku po ochrnutí v rozhovoru zeptal, jak to má sexem, když má novou přítelkyni… Jsou situace a účely, kdy je opravdu relevantní ptát se i na takové věci. </a:t>
            </a:r>
          </a:p>
        </p:txBody>
      </p:sp>
    </p:spTree>
    <p:extLst>
      <p:ext uri="{BB962C8B-B14F-4D97-AF65-F5344CB8AC3E}">
        <p14:creationId xmlns:p14="http://schemas.microsoft.com/office/powerpoint/2010/main" val="323612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5328A-4C8C-0580-9453-BFA75FCA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Ptejte se na danému člověku blízké věci.</a:t>
            </a:r>
          </a:p>
          <a:p>
            <a:r>
              <a:rPr lang="cs-CZ" dirty="0"/>
              <a:t>Lidé vám namluví kde co a kde co si myslí a mají na kde co názor, ale to ještě neznamená, že podle jejich názoru by se měla nová služba/produkt designovat. Václava Klause staršího se můžete ptát na ekonomickou transformaci, ale jeho názor na globální oteplování zkrátka není relevantní. </a:t>
            </a:r>
          </a:p>
        </p:txBody>
      </p:sp>
    </p:spTree>
    <p:extLst>
      <p:ext uri="{BB962C8B-B14F-4D97-AF65-F5344CB8AC3E}">
        <p14:creationId xmlns:p14="http://schemas.microsoft.com/office/powerpoint/2010/main" val="125361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5C573-73D4-6023-CDBD-2B81972C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rozhovor?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1B55E-49D7-2DAF-5918-A6EB069F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- rozhovor je nejlepší cesta, jak zjistit to, co nevím – i když si myslím, že „vím“, tak je lepší si dva tři rozhovory udělat, protože většinou zjistím, že to nemám na 100 procent jasné, v něčem jsem se trochu mýlil/a nebo mě někdo přivede ještě na další aspekt.</a:t>
            </a:r>
          </a:p>
          <a:p>
            <a:r>
              <a:rPr lang="cs-CZ" dirty="0"/>
              <a:t>- rozhovor dává skvělý signál druhé straně – pokud budete designovat službu, tak když půjdete do rozhovorů, znamená to, že vás zajímá názor druhé strany a dalších lidí – extrémně doporučuju, pokud pracujete na nějaké změně ve vašem pracovním týmu nebo větší korporaci. Dáte tím lidem najevo, že </a:t>
            </a:r>
            <a:r>
              <a:rPr lang="cs-CZ" b="1" dirty="0"/>
              <a:t>jsou součástí změny</a:t>
            </a:r>
            <a:r>
              <a:rPr lang="cs-CZ" dirty="0"/>
              <a:t>, mají právo a prostor vyjádřit se, můžete je vtáhnout do dění a změn. </a:t>
            </a:r>
          </a:p>
          <a:p>
            <a:r>
              <a:rPr lang="cs-CZ" dirty="0"/>
              <a:t>A naopak, </a:t>
            </a:r>
            <a:r>
              <a:rPr lang="cs-CZ" b="1" dirty="0"/>
              <a:t>pokud dopředu víte, že budou někteří kverulovat </a:t>
            </a:r>
            <a:r>
              <a:rPr lang="cs-CZ" dirty="0"/>
              <a:t>(vždycky se najdou) je ideální právě tyto lidi do rozhovorů zatáhnout, protože když už vám řeknou svůj názor a vy ho následně (v tom lepším případě, ne vždycky to jde) zapracujete, těžko pak můžou nové řešení úplně shazovat.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08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05DBE2-618B-59DE-3D1D-A470A9911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Personalizujte a šijte na míru.</a:t>
            </a:r>
          </a:p>
          <a:p>
            <a:r>
              <a:rPr lang="cs-CZ" dirty="0"/>
              <a:t>Design služeb má občas hrozný problém v tom, že mluví v lidem nesrozumitelných termínech. Lidé ale většinou netuší, co znamená například </a:t>
            </a:r>
            <a:r>
              <a:rPr lang="cs-CZ" dirty="0" err="1"/>
              <a:t>facilitovat</a:t>
            </a:r>
            <a:r>
              <a:rPr lang="cs-CZ" dirty="0"/>
              <a:t>. Ptejte se lidsky srozumitelnou řečí, dávejte konkrétní příklady blízké životu respondenta. Nemá to být manipulativní, ale oběma stranám má být zkrátka jasno, o čem je řeč. </a:t>
            </a:r>
          </a:p>
          <a:p>
            <a:r>
              <a:rPr lang="cs-CZ" dirty="0"/>
              <a:t>Pokud budete mluvit s lidmi na různých pracovních pozicích/vzděláním/různého věku, rozhovor jim přizpůsobujte. </a:t>
            </a:r>
          </a:p>
        </p:txBody>
      </p:sp>
    </p:spTree>
    <p:extLst>
      <p:ext uri="{BB962C8B-B14F-4D97-AF65-F5344CB8AC3E}">
        <p14:creationId xmlns:p14="http://schemas.microsoft.com/office/powerpoint/2010/main" val="427948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C1CD0-A5A4-9F60-DD6A-F704CC68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ještě…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A16B4-7E4F-DB31-40F9-E23E2C7B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Utnutí respondenta </a:t>
            </a:r>
            <a:r>
              <a:rPr lang="cs-CZ" dirty="0"/>
              <a:t>a skok do řeči je občas nutný, nestyďte se, ať si pak nenadáváte, že jste měli být důraznější. </a:t>
            </a:r>
          </a:p>
          <a:p>
            <a:r>
              <a:rPr lang="cs-CZ" dirty="0"/>
              <a:t>Pokud si vyhodnotíte, že potřebujete rozhovor, </a:t>
            </a:r>
            <a:r>
              <a:rPr lang="cs-CZ" b="1" dirty="0"/>
              <a:t>nepřistupujte na mailovou formu (teď není řeč o dotazníku)</a:t>
            </a:r>
            <a:r>
              <a:rPr lang="cs-CZ" dirty="0"/>
              <a:t>, má daleko menší vypovídající hodnotu – respondenti se při odpovídání většinou mění ve strohé úředníky. (Sami asi znáte, jak odlišně lidé umí působit, když je znáte jenom přes mail a pak se potkáte osobně.)</a:t>
            </a:r>
          </a:p>
          <a:p>
            <a:r>
              <a:rPr lang="cs-CZ" dirty="0"/>
              <a:t>Základ, na který se zapomíná: </a:t>
            </a:r>
            <a:r>
              <a:rPr lang="cs-CZ" b="1" dirty="0"/>
              <a:t>zkontrolujte si </a:t>
            </a:r>
            <a:r>
              <a:rPr lang="cs-CZ" dirty="0"/>
              <a:t>před startem baterky v diktafonu nebo kameře, kapacitu úložiště nebo to, že jede zvuk.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76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C4CDC-0780-465A-F7CE-E1A1B801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„</a:t>
            </a:r>
            <a:r>
              <a:rPr lang="cs-CZ" dirty="0" err="1"/>
              <a:t>fahrplanu</a:t>
            </a:r>
            <a:r>
              <a:rPr lang="cs-CZ" dirty="0"/>
              <a:t>“ přípravy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DCB0B8-3AC9-60E9-B353-F13507115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Příklad, když se jdete ptát do firmy:</a:t>
            </a:r>
          </a:p>
          <a:p>
            <a:r>
              <a:rPr lang="cs-CZ" dirty="0"/>
              <a:t>- informace o firmě a její vztah s organizací, pro kterého rozhovor zpracováváte</a:t>
            </a:r>
          </a:p>
          <a:p>
            <a:r>
              <a:rPr lang="cs-CZ" dirty="0"/>
              <a:t>- informace o samotném respondenti (LinkedIn, sociální sítě osobní i firemní)</a:t>
            </a:r>
          </a:p>
          <a:p>
            <a:r>
              <a:rPr lang="cs-CZ" dirty="0"/>
              <a:t>- „mediální historie“ - je zvyklý na vystoupení?</a:t>
            </a:r>
          </a:p>
          <a:p>
            <a:r>
              <a:rPr lang="cs-CZ" dirty="0"/>
              <a:t>- pozadí firmy, její pozice v regionu (nejen jako zaměstnavatele, ale i jako politického hráče), zapojení do mediálních, politických kauz</a:t>
            </a:r>
          </a:p>
          <a:p>
            <a:r>
              <a:rPr lang="cs-CZ" dirty="0"/>
              <a:t>- pozice firmy v odvětví, kde firma působí, a obecně to, jak se danému odvětví daří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10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B63C9-B7C9-7175-1041-19F6452A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A tady to může všechno skončit. Sbalíte informace, rozloučíte se a jdete analyzovat.</a:t>
            </a:r>
            <a:br>
              <a:rPr lang="cs-CZ" sz="6600" dirty="0"/>
            </a:br>
            <a:r>
              <a:rPr lang="cs-CZ" sz="6600" dirty="0"/>
              <a:t>Nebo…</a:t>
            </a:r>
          </a:p>
        </p:txBody>
      </p:sp>
    </p:spTree>
    <p:extLst>
      <p:ext uri="{BB962C8B-B14F-4D97-AF65-F5344CB8AC3E}">
        <p14:creationId xmlns:p14="http://schemas.microsoft.com/office/powerpoint/2010/main" val="600391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1B7CF-8500-0BAF-B537-5A457C2BD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prezentovat </a:t>
            </a:r>
            <a:br>
              <a:rPr lang="cs-CZ" dirty="0"/>
            </a:br>
            <a:r>
              <a:rPr lang="cs-CZ" dirty="0"/>
              <a:t>výstupy rozhovoru</a:t>
            </a:r>
          </a:p>
        </p:txBody>
      </p:sp>
    </p:spTree>
    <p:extLst>
      <p:ext uri="{BB962C8B-B14F-4D97-AF65-F5344CB8AC3E}">
        <p14:creationId xmlns:p14="http://schemas.microsoft.com/office/powerpoint/2010/main" val="1797429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110ED-9D5B-8906-D01A-D13AB278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mají výstupy mít podobu?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1C2B1F-238A-715C-5204-FA4938E06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jen kusý přepis</a:t>
            </a:r>
          </a:p>
          <a:p>
            <a:r>
              <a:rPr lang="cs-CZ" dirty="0"/>
              <a:t>- rozhovor např. do zaměstnaneckého časopisu</a:t>
            </a:r>
          </a:p>
          <a:p>
            <a:r>
              <a:rPr lang="cs-CZ" dirty="0"/>
              <a:t>- audio</a:t>
            </a:r>
          </a:p>
          <a:p>
            <a:r>
              <a:rPr lang="cs-CZ" dirty="0"/>
              <a:t>- video</a:t>
            </a:r>
          </a:p>
        </p:txBody>
      </p:sp>
    </p:spTree>
    <p:extLst>
      <p:ext uri="{BB962C8B-B14F-4D97-AF65-F5344CB8AC3E}">
        <p14:creationId xmlns:p14="http://schemas.microsoft.com/office/powerpoint/2010/main" val="365543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52D40-12C9-1996-D8A6-D4852C6C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na web/časopis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DBF3D-1C09-C7CF-59F6-CA90CCC86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Respondent mluví volně na diktafon, klidně s chybami, protože výsledek je stejně upravený do čitelné podoby – vyhazují se plevelná slova, opakující se části výpovědi atd.</a:t>
            </a:r>
          </a:p>
          <a:p>
            <a:r>
              <a:rPr lang="cs-CZ" dirty="0"/>
              <a:t>Pamatujte: Velká část nahrávky je „odpad“. Hodně se upravuje, protože lidé používají spoustu slovní vaty, hodně opakují slova a nedoříkávají myšlenky. Postup je často takový, že se jejich výpověď rozstříhá na dílky a pak se znovu sešívá do výsledné formy. Výsledný text je destilát, ale vaše zodpovědnost je, aby se tahle pálenka dala pít, data byla využitelná a ne aby z ní někdo oslepnul…</a:t>
            </a:r>
          </a:p>
        </p:txBody>
      </p:sp>
    </p:spTree>
    <p:extLst>
      <p:ext uri="{BB962C8B-B14F-4D97-AF65-F5344CB8AC3E}">
        <p14:creationId xmlns:p14="http://schemas.microsoft.com/office/powerpoint/2010/main" val="136207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2AEF3-73D7-C573-311D-439AFA25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Audiorozhovor</a:t>
            </a:r>
            <a:r>
              <a:rPr lang="cs-CZ" dirty="0"/>
              <a:t> nebo </a:t>
            </a:r>
            <a:r>
              <a:rPr lang="cs-CZ" dirty="0" err="1"/>
              <a:t>podcast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486D2-28A9-D9F1-6875-FD78C7698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živě nebo nahrávaný předem – je třeba upozornit, zda se bude stříhat, nebo se „jede“ rovnou naostro</a:t>
            </a:r>
          </a:p>
          <a:p>
            <a:r>
              <a:rPr lang="cs-CZ" dirty="0"/>
              <a:t>- pokud se jede bez střihu, pak upozornění na respondenta, ať si hlídá délku odpovědí, ať to není jeho monolog (moderátor hlídá očním kontaktem)</a:t>
            </a:r>
          </a:p>
          <a:p>
            <a:r>
              <a:rPr lang="cs-CZ" dirty="0"/>
              <a:t>- na vizuálu, oblečení nesejde, dobré je ale hlídat </a:t>
            </a:r>
            <a:r>
              <a:rPr lang="cs-CZ" dirty="0" err="1"/>
              <a:t>posez</a:t>
            </a:r>
            <a:r>
              <a:rPr lang="cs-CZ" dirty="0"/>
              <a:t> respondenta (špatný </a:t>
            </a:r>
            <a:r>
              <a:rPr lang="cs-CZ" dirty="0" err="1"/>
              <a:t>posez</a:t>
            </a:r>
            <a:r>
              <a:rPr lang="cs-CZ" dirty="0"/>
              <a:t> znamená špatný dech; úsměv je slyšet)</a:t>
            </a:r>
          </a:p>
          <a:p>
            <a:r>
              <a:rPr lang="cs-CZ" dirty="0"/>
              <a:t>- pozor na bižuterii (cinká v mikrofonu), hodinky na ruce a nervózní klepání do stolu</a:t>
            </a:r>
          </a:p>
          <a:p>
            <a:r>
              <a:rPr lang="cs-CZ" dirty="0"/>
              <a:t>- pozor na pozici mikrofonu (</a:t>
            </a:r>
            <a:r>
              <a:rPr lang="cs-CZ" dirty="0" err="1"/>
              <a:t>klopák</a:t>
            </a:r>
            <a:r>
              <a:rPr lang="cs-CZ" dirty="0"/>
              <a:t> vs. </a:t>
            </a:r>
            <a:r>
              <a:rPr lang="cs-CZ" dirty="0" err="1"/>
              <a:t>handka</a:t>
            </a:r>
            <a:r>
              <a:rPr lang="cs-CZ" dirty="0"/>
              <a:t> vs. stolní)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47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C012-3808-0B4F-6B15-7ADBED0B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Videorozhovor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52C71-B634-A166-315F-2783FBD9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- platí to, co u audia, ale navíc:</a:t>
            </a:r>
          </a:p>
          <a:p>
            <a:r>
              <a:rPr lang="cs-CZ" dirty="0"/>
              <a:t>- pozor na oblečení kamera některé nemá ráda (drobný vzor na mužských košilích, velké vzory kolem krku u dam)</a:t>
            </a:r>
          </a:p>
          <a:p>
            <a:r>
              <a:rPr lang="cs-CZ" dirty="0"/>
              <a:t>- kamera snese výraznější make-up a make up i pro muže</a:t>
            </a:r>
          </a:p>
          <a:p>
            <a:r>
              <a:rPr lang="cs-CZ" dirty="0"/>
              <a:t>- pozor na </a:t>
            </a:r>
            <a:r>
              <a:rPr lang="cs-CZ" dirty="0" err="1"/>
              <a:t>posez</a:t>
            </a:r>
            <a:r>
              <a:rPr lang="cs-CZ" dirty="0"/>
              <a:t>. Ledabylý působí nehezky, kamera všechno „vytáhne“</a:t>
            </a:r>
          </a:p>
          <a:p>
            <a:r>
              <a:rPr lang="cs-CZ" dirty="0"/>
              <a:t>- pozor na těkání očima a koukání do stropu nebo do země a houpání nebo točení na židli</a:t>
            </a:r>
          </a:p>
          <a:p>
            <a:r>
              <a:rPr lang="cs-CZ" dirty="0"/>
              <a:t>- pokud se „jede“ na víc kamer, je třeba se mít pořád v pozoru </a:t>
            </a:r>
          </a:p>
          <a:p>
            <a:r>
              <a:rPr lang="cs-CZ" dirty="0"/>
              <a:t>- fixace rukou</a:t>
            </a:r>
          </a:p>
          <a:p>
            <a:r>
              <a:rPr lang="cs-CZ" dirty="0"/>
              <a:t>- vyjasnit si, zda budou slyšet otázky moderátora a tomu přizpůsobit odpovědi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934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AED27-CF50-1461-E83F-1A95C0D4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ještě drobnosti…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C8DCD-2CAE-8B8C-C304-926E9EA6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budu materiál zpracovávat a bude ho někdo číst, chce to barevnost – neopakujte to, co říkají všichni, resp. řekněte, že „tohle a tohle“ říkají všichni, ale </a:t>
            </a:r>
            <a:r>
              <a:rPr lang="cs-CZ" b="1" dirty="0"/>
              <a:t>vypíchněte pak ve zpracování aspekty, které jsou unikátní a do budoucna můžou pomoct</a:t>
            </a:r>
            <a:r>
              <a:rPr lang="cs-CZ" dirty="0"/>
              <a:t>. </a:t>
            </a:r>
          </a:p>
          <a:p>
            <a:r>
              <a:rPr lang="cs-CZ" b="1" dirty="0"/>
              <a:t>Fotky/dokumentace… </a:t>
            </a:r>
            <a:r>
              <a:rPr lang="cs-CZ" dirty="0"/>
              <a:t>může pomoct – pokud designuju nový produkt, může se hodit vyfotit si respondenta například v prostředí, ve kterém žije, je to informace navíc, ale chce to předchozí souhlas.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06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F792C-9433-FB45-3F4E-F9926ADB2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3600" dirty="0"/>
              <a:t>Rozhovorem dost pravděpodobně zjistíte něco, co se vám nebude líbit a bude to muset být celé jinak 😊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3454B-9B1E-FF02-9CB7-4075DCB1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060297" cy="1645920"/>
          </a:xfrm>
        </p:spPr>
        <p:txBody>
          <a:bodyPr>
            <a:normAutofit/>
          </a:bodyPr>
          <a:lstStyle/>
          <a:p>
            <a:pPr algn="r"/>
            <a:endParaRPr lang="cs-CZ" sz="2400" i="1" dirty="0"/>
          </a:p>
          <a:p>
            <a:pPr algn="r"/>
            <a:r>
              <a:rPr lang="cs-CZ" sz="2400" i="1" dirty="0"/>
              <a:t>…a ano, je to moment, kdy máte mít radost. Znamená to, že výsledek pak bude dávat větší smysl</a:t>
            </a:r>
          </a:p>
        </p:txBody>
      </p:sp>
    </p:spTree>
    <p:extLst>
      <p:ext uri="{BB962C8B-B14F-4D97-AF65-F5344CB8AC3E}">
        <p14:creationId xmlns:p14="http://schemas.microsoft.com/office/powerpoint/2010/main" val="131133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DD5C2-2BA5-8939-80B8-267B785F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neptat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1D924CF-1BAF-A9CC-A0FD-728E0C7B9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899" y="376323"/>
            <a:ext cx="4531493" cy="6105353"/>
          </a:xfrm>
        </p:spPr>
      </p:pic>
    </p:spTree>
    <p:extLst>
      <p:ext uri="{BB962C8B-B14F-4D97-AF65-F5344CB8AC3E}">
        <p14:creationId xmlns:p14="http://schemas.microsoft.com/office/powerpoint/2010/main" val="1028539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AB346-4C9F-4CEB-7029-EFD3E793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víte, že to </a:t>
            </a:r>
            <a:br>
              <a:rPr lang="cs-CZ" dirty="0"/>
            </a:br>
            <a:r>
              <a:rPr lang="cs-CZ" dirty="0"/>
              <a:t>bude bolet…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723B55-4AD0-E6BF-368B-567EA7936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014690" y="1152361"/>
            <a:ext cx="6071037" cy="4553277"/>
          </a:xfrm>
        </p:spPr>
      </p:pic>
    </p:spTree>
    <p:extLst>
      <p:ext uri="{BB962C8B-B14F-4D97-AF65-F5344CB8AC3E}">
        <p14:creationId xmlns:p14="http://schemas.microsoft.com/office/powerpoint/2010/main" val="238970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5E93A-39ED-4C4E-0204-0B3726A8A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Díky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0B0B59-4A50-1B47-88DE-9642FD0F0A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fojtu@aetna.cz</a:t>
            </a:r>
          </a:p>
        </p:txBody>
      </p:sp>
    </p:spTree>
    <p:extLst>
      <p:ext uri="{BB962C8B-B14F-4D97-AF65-F5344CB8AC3E}">
        <p14:creationId xmlns:p14="http://schemas.microsoft.com/office/powerpoint/2010/main" val="399651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75A73-69C2-DF72-37D7-EF4E2CED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jakými lidmi potřebuju mluvit?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6AA91-981C-BE82-D51E-82573FFD2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b="1" dirty="0"/>
              <a:t>podle toho, co potřebuju řešit </a:t>
            </a:r>
            <a:r>
              <a:rPr lang="cs-CZ" dirty="0"/>
              <a:t>– např. při designování nového systému interní komunikace na univerzitě jsme mluvili jsme s lidmi z rektorátu (centrály) i fakult (poboček), „vlastníky“ jednotlivých silových agend (věda, výzkum, agenda studenti, facility management, projekty, …) šéfy oddělení i běžnými zaměstnanci, lidmi z fakult i rektorátu (úkolem portálu bylo mimo jiné zajistit lepší kooperaci rektorátu a fakult a fakult mezi sebou navzájem, tzn. zástupci těchto částí mají být v rozhovorech zastoupení)</a:t>
            </a:r>
          </a:p>
        </p:txBody>
      </p:sp>
    </p:spTree>
    <p:extLst>
      <p:ext uri="{BB962C8B-B14F-4D97-AF65-F5344CB8AC3E}">
        <p14:creationId xmlns:p14="http://schemas.microsoft.com/office/powerpoint/2010/main" val="224977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8F1A8-4287-AB93-F19D-9882DDAF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jakými lidmi potřebuju mluvit?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9580B-C6FF-6BB7-D4F8-71975E8A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pokud je to služba pro někoho zvenčí (třeba nový web k nějakému produktu), tak se </a:t>
            </a:r>
            <a:r>
              <a:rPr lang="cs-CZ" b="1" dirty="0"/>
              <a:t>VŽDYCKY ptám potenciálních zákazníků a nikdy ne jen sám sebe, kolegů nebo kamarádů </a:t>
            </a:r>
            <a:r>
              <a:rPr lang="cs-CZ" dirty="0"/>
              <a:t>– vy službu/produkt znáte, vy už žádný web nepotřebujete, takže vám (většinou) nedojde, co potřebuje a jak se tam chová člověk, který se s vaším produktem teprve seznamuje nebo ho zkrátka neřeší každý den</a:t>
            </a:r>
          </a:p>
        </p:txBody>
      </p:sp>
    </p:spTree>
    <p:extLst>
      <p:ext uri="{BB962C8B-B14F-4D97-AF65-F5344CB8AC3E}">
        <p14:creationId xmlns:p14="http://schemas.microsoft.com/office/powerpoint/2010/main" val="288401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561E9-AF02-8D39-760F-366F7544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chci zjistit?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EF5AE-2391-D915-5844-54FB73FBD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 jsou chyby současného nastavení. Co lidem vadí?</a:t>
            </a:r>
          </a:p>
          <a:p>
            <a:r>
              <a:rPr lang="cs-CZ" dirty="0"/>
              <a:t>Kde je podle nich chyba – třeba si uvědomují, že je něco špatně, ale jen někdy ví, proč se to děje – typicky nejsou lidi/peníze. </a:t>
            </a:r>
          </a:p>
          <a:p>
            <a:r>
              <a:rPr lang="cs-CZ" dirty="0"/>
              <a:t>Jak by to podle nich bylo lepší?</a:t>
            </a:r>
          </a:p>
          <a:p>
            <a:r>
              <a:rPr lang="cs-CZ" dirty="0"/>
              <a:t>Jak by si to představovali v ideálním případě, kdyby neexistovala omezení.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46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4E621-8FA9-140F-DB7C-C8637ED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…tohle všechno předpokládá, že respondenti jsou do budoucí podoby produktu/služby nějak zaangažovaní už teď. Můžu ale dělat rozhovor s lidmi úplně nepolíbenými, to třeba v případě, že se chystám jít na trh s úplnou novinkou, převratnou záležitostí a chci zjistit, jestli je na to připravený někdo mimo mě samotného jako tvůrce (denní chleba startupových programů JIC)</a:t>
            </a:r>
          </a:p>
        </p:txBody>
      </p:sp>
    </p:spTree>
    <p:extLst>
      <p:ext uri="{BB962C8B-B14F-4D97-AF65-F5344CB8AC3E}">
        <p14:creationId xmlns:p14="http://schemas.microsoft.com/office/powerpoint/2010/main" val="386551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ED2EB-0294-CD44-5122-A9A472D19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Příprava je základ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9D1BE0-450A-0C52-42D3-8A19471E5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…aneb udělejte si domácí úkoly. Když se na to vykašlete, nedostanete pětku, ale výsledky k ničemu. Což je horší</a:t>
            </a:r>
          </a:p>
        </p:txBody>
      </p:sp>
    </p:spTree>
    <p:extLst>
      <p:ext uri="{BB962C8B-B14F-4D97-AF65-F5344CB8AC3E}">
        <p14:creationId xmlns:p14="http://schemas.microsoft.com/office/powerpoint/2010/main" val="262917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417A83-E3E5-A14A-C0ED-913AFB95B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 ideálním případě se při rozhovoru dozvíte spoustu věcí, které už víte. </a:t>
            </a:r>
          </a:p>
          <a:p>
            <a:r>
              <a:rPr lang="cs-CZ" sz="3200" dirty="0"/>
              <a:t>Ale to v ničem nevadí. Právě naopak, když se část výpovědi respondenta shoduje s tím, co jste si zjistili při rešerši, je to takové malé potvrzení toho, že nejste úplně mimo. </a:t>
            </a:r>
          </a:p>
        </p:txBody>
      </p:sp>
    </p:spTree>
    <p:extLst>
      <p:ext uri="{BB962C8B-B14F-4D97-AF65-F5344CB8AC3E}">
        <p14:creationId xmlns:p14="http://schemas.microsoft.com/office/powerpoint/2010/main" val="72360811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1023</TotalTime>
  <Words>2349</Words>
  <Application>Microsoft Office PowerPoint</Application>
  <PresentationFormat>Širokoúhlá obrazovka</PresentationFormat>
  <Paragraphs>107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 Light</vt:lpstr>
      <vt:lpstr>Metropole</vt:lpstr>
      <vt:lpstr>Umění rozhovoru</vt:lpstr>
      <vt:lpstr>Proč rozhovor?</vt:lpstr>
      <vt:lpstr>Rozhovorem dost pravděpodobně zjistíte něco, co se vám nebude líbit a bude to muset být celé jinak 😊</vt:lpstr>
      <vt:lpstr>S jakými lidmi potřebuju mluvit?</vt:lpstr>
      <vt:lpstr>S jakými lidmi potřebuju mluvit?</vt:lpstr>
      <vt:lpstr>Co chci zjistit?</vt:lpstr>
      <vt:lpstr>…tohle všechno předpokládá, že respondenti jsou do budoucí podoby produktu/služby nějak zaangažovaní už teď. Můžu ale dělat rozhovor s lidmi úplně nepolíbenými, to třeba v případě, že se chystám jít na trh s úplnou novinkou, převratnou záležitostí a chci zjistit, jestli je na to připravený někdo mimo mě samotného jako tvůrce (denní chleba startupových programů JIC)</vt:lpstr>
      <vt:lpstr>Příprava je základ</vt:lpstr>
      <vt:lpstr>Prezentace aplikace PowerPoint</vt:lpstr>
      <vt:lpstr>Příprava když… potřebuju něco vylepšit</vt:lpstr>
      <vt:lpstr>Příprava když… navrhuju nový produkt</vt:lpstr>
      <vt:lpstr>Příprava když… navrhuju nový produkt</vt:lpstr>
      <vt:lpstr>Face to face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ještě…</vt:lpstr>
      <vt:lpstr>Vzor „fahrplanu“ přípravy</vt:lpstr>
      <vt:lpstr>A tady to může všechno skončit. Sbalíte informace, rozloučíte se a jdete analyzovat. Nebo…</vt:lpstr>
      <vt:lpstr>Jak prezentovat  výstupy rozhovoru</vt:lpstr>
      <vt:lpstr>Jakou mají výstupy mít podobu?</vt:lpstr>
      <vt:lpstr>Rozhovor na web/časopis</vt:lpstr>
      <vt:lpstr>Audiorozhovor nebo podcast</vt:lpstr>
      <vt:lpstr>Videorozhovor</vt:lpstr>
      <vt:lpstr>A ještě drobnosti…</vt:lpstr>
      <vt:lpstr>Jak se neptat</vt:lpstr>
      <vt:lpstr>Když víte, že to  bude bolet…</vt:lpstr>
      <vt:lpstr>Díky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rozhovoru</dc:title>
  <dc:creator>Martina Fojtů</dc:creator>
  <cp:lastModifiedBy>Martina Fojtů</cp:lastModifiedBy>
  <cp:revision>12</cp:revision>
  <dcterms:created xsi:type="dcterms:W3CDTF">2022-09-18T17:52:22Z</dcterms:created>
  <dcterms:modified xsi:type="dcterms:W3CDTF">2022-09-25T04:18:12Z</dcterms:modified>
</cp:coreProperties>
</file>