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99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8" r:id="rId4"/>
    <p:sldId id="274" r:id="rId5"/>
    <p:sldId id="277" r:id="rId6"/>
    <p:sldId id="275" r:id="rId7"/>
    <p:sldId id="278" r:id="rId8"/>
    <p:sldId id="273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BC8FF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C6BB9ACC-C3A4-4A4B-BEFD-392425B24B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CB04877-8D0D-7C41-9C65-72660263D5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3F0C79E9-977A-324A-B94F-9582489F7D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2934461-5870-1C45-9A0F-E3BD9CD79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3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prezen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E05DC23B-0ACB-437F-8CAD-711B943E8CC6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4B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1699E10-FBB6-4892-8D01-B53078B181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865673"/>
            <a:ext cx="7570278" cy="1309512"/>
          </a:xfrm>
        </p:spPr>
        <p:txBody>
          <a:bodyPr anchor="t">
            <a:normAutofit/>
          </a:bodyPr>
          <a:lstStyle>
            <a:lvl1pPr>
              <a:lnSpc>
                <a:spcPts val="4400"/>
              </a:lnSpc>
              <a:defRPr sz="4400"/>
            </a:lvl1pPr>
          </a:lstStyle>
          <a:p>
            <a:r>
              <a:rPr lang="cs-CZ" dirty="0"/>
              <a:t>Zde bude hlavní nadpis prezentace.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334C6EA-92BC-4AE1-AECB-5B89F097657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194136"/>
            <a:ext cx="7570278" cy="74187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0000D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Zde je prostor pro podnadpis prezentace, který může mít několik řádků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A0D9C729-91FA-4006-B1FB-18BC1E52E6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#Hastag Konference</a:t>
            </a:r>
            <a:endParaRPr lang="cs-CZ" dirty="0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A4AD3A0D-E0B6-4459-9ECD-F8425210AA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79248E-A2BE-4DDC-8C2D-3AE2F36B43AD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0F4EED4B-4BA5-7742-A836-7E632C776C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1225" y="659428"/>
            <a:ext cx="1726931" cy="118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7168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ělovní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AA8854EB-10EE-4BAB-B628-2235B50B13BD}"/>
              </a:ext>
            </a:extLst>
          </p:cNvPr>
          <p:cNvSpPr/>
          <p:nvPr userDrawn="1"/>
        </p:nvSpPr>
        <p:spPr>
          <a:xfrm>
            <a:off x="1" y="0"/>
            <a:ext cx="6096000" cy="6858000"/>
          </a:xfrm>
          <a:prstGeom prst="rect">
            <a:avLst/>
          </a:prstGeom>
          <a:solidFill>
            <a:srgbClr val="4B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obrázku 9">
            <a:extLst>
              <a:ext uri="{FF2B5EF4-FFF2-40B4-BE49-F238E27FC236}">
                <a16:creationId xmlns:a16="http://schemas.microsoft.com/office/drawing/2014/main" id="{4E4A2ABB-7047-44E5-9371-26DEDFEF50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3EF68A76-9EA3-4769-89CC-3E3242CA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865673"/>
            <a:ext cx="4827078" cy="1309512"/>
          </a:xfrm>
        </p:spPr>
        <p:txBody>
          <a:bodyPr anchor="t">
            <a:normAutofit/>
          </a:bodyPr>
          <a:lstStyle>
            <a:lvl1pPr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Zde bude nadpis nové kapitoly</a:t>
            </a:r>
            <a:br>
              <a:rPr lang="cs-CZ" dirty="0"/>
            </a:br>
            <a:endParaRPr lang="cs-CZ" dirty="0"/>
          </a:p>
        </p:txBody>
      </p:sp>
      <p:sp>
        <p:nvSpPr>
          <p:cNvPr id="12" name="Zástupný text 2">
            <a:extLst>
              <a:ext uri="{FF2B5EF4-FFF2-40B4-BE49-F238E27FC236}">
                <a16:creationId xmlns:a16="http://schemas.microsoft.com/office/drawing/2014/main" id="{6EC5477C-5035-4DF7-B956-67C193255C5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192437"/>
            <a:ext cx="4827078" cy="74187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Zde je prostor pro podnadpis nové kapitoly</a:t>
            </a:r>
          </a:p>
        </p:txBody>
      </p:sp>
    </p:spTree>
    <p:extLst>
      <p:ext uri="{BB962C8B-B14F-4D97-AF65-F5344CB8AC3E}">
        <p14:creationId xmlns:p14="http://schemas.microsoft.com/office/powerpoint/2010/main" val="172470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9F8C8789-9758-484D-AE5B-0C11AEEC3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E3FE1988-DEB1-4659-B14F-004B8C3C2FDF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4B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263908-2D8E-4397-B245-CDADAD4048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704550"/>
          </a:xfrm>
        </p:spPr>
        <p:txBody>
          <a:bodyPr anchor="t"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2EE420-7DDB-44FD-BE8E-B6FB39753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5891"/>
            <a:ext cx="10515600" cy="448732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CB50C834-CC67-4D15-8942-33178A6869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#Hastag Konference</a:t>
            </a:r>
            <a:endParaRPr lang="cs-CZ" dirty="0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A21EE5B4-9AB7-48A1-9F80-86BC010321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79248E-A2BE-4DDC-8C2D-3AE2F36B43A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57435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>
            <a:extLst>
              <a:ext uri="{FF2B5EF4-FFF2-40B4-BE49-F238E27FC236}">
                <a16:creationId xmlns:a16="http://schemas.microsoft.com/office/drawing/2014/main" id="{886B44EB-9E47-4BA0-B80C-E3B970D42D0D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4B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000ACD-3285-4D87-B507-B75492EDE8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87298"/>
          </a:xfrm>
        </p:spPr>
        <p:txBody>
          <a:bodyPr anchor="t"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0C16B7-93C4-421D-9DB3-6F370AE6CB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94301"/>
            <a:ext cx="5181600" cy="44889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CAE875-615F-49A4-85FB-11CDBD04F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94301"/>
            <a:ext cx="5181600" cy="44889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D997956-04A4-492B-865C-089159D745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#Hastag Konference</a:t>
            </a:r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63D511B-B5A7-408E-B07D-E9AB4EA077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79248E-A2BE-4DDC-8C2D-3AE2F36B43A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0492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6A59724A-8142-41A6-AE78-E1F6281040A0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4B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263908-2D8E-4397-B245-CDADAD4048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756308"/>
          </a:xfrm>
        </p:spPr>
        <p:txBody>
          <a:bodyPr anchor="t"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CB50C834-CC67-4D15-8942-33178A6869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#Hastag Konference</a:t>
            </a:r>
            <a:endParaRPr lang="cs-CZ" dirty="0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A21EE5B4-9AB7-48A1-9F80-86BC010321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79248E-A2BE-4DDC-8C2D-3AE2F36B43A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25233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>
            <a:extLst>
              <a:ext uri="{FF2B5EF4-FFF2-40B4-BE49-F238E27FC236}">
                <a16:creationId xmlns:a16="http://schemas.microsoft.com/office/drawing/2014/main" id="{C2AE5670-E46B-4FAD-BEF9-D372E7CE38EA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4B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0FFE8153-9F50-402E-901B-2142C939C5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#Hastag Konference</a:t>
            </a:r>
            <a:endParaRPr lang="cs-CZ" dirty="0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9412476B-32CF-44E9-BD59-8EDEF4A5FE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79248E-A2BE-4DDC-8C2D-3AE2F36B43A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72324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er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>
            <a:extLst>
              <a:ext uri="{FF2B5EF4-FFF2-40B4-BE49-F238E27FC236}">
                <a16:creationId xmlns:a16="http://schemas.microsoft.com/office/drawing/2014/main" id="{C2AE5670-E46B-4FAD-BEF9-D372E7CE38EA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4B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0FFE8153-9F50-402E-901B-2142C939C5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#Hastag Konference</a:t>
            </a:r>
            <a:endParaRPr lang="cs-CZ" dirty="0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9412476B-32CF-44E9-BD59-8EDEF4A5FE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79248E-A2BE-4DDC-8C2D-3AE2F36B43A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DA6AA7C-22FA-456B-AEF3-841F0E099B3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17432" y="577850"/>
            <a:ext cx="4797212" cy="270854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7" name="Zástupný symbol obrázku 2">
            <a:extLst>
              <a:ext uri="{FF2B5EF4-FFF2-40B4-BE49-F238E27FC236}">
                <a16:creationId xmlns:a16="http://schemas.microsoft.com/office/drawing/2014/main" id="{E6EF555B-D212-4788-B60C-9E0C3C1857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56472" y="577850"/>
            <a:ext cx="6043404" cy="5253607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16" name="Zástupný symbol obrázku 2">
            <a:extLst>
              <a:ext uri="{FF2B5EF4-FFF2-40B4-BE49-F238E27FC236}">
                <a16:creationId xmlns:a16="http://schemas.microsoft.com/office/drawing/2014/main" id="{B43D41BB-3863-4EFD-AAC0-EE36CF1B305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7433" y="3422920"/>
            <a:ext cx="2327692" cy="2408537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17" name="Zástupný symbol obrázku 2">
            <a:extLst>
              <a:ext uri="{FF2B5EF4-FFF2-40B4-BE49-F238E27FC236}">
                <a16:creationId xmlns:a16="http://schemas.microsoft.com/office/drawing/2014/main" id="{CF5BB52A-669D-47D6-9E5B-000EB134913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186952" y="3422919"/>
            <a:ext cx="2327692" cy="2408537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cs-CZ"/>
              <a:t>Kliknutím na ikonu přidáte obrázek.</a:t>
            </a:r>
          </a:p>
        </p:txBody>
      </p:sp>
    </p:spTree>
    <p:extLst>
      <p:ext uri="{BB962C8B-B14F-4D97-AF65-F5344CB8AC3E}">
        <p14:creationId xmlns:p14="http://schemas.microsoft.com/office/powerpoint/2010/main" val="24318519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 MU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1D6C39EC-9967-423C-AF20-9ED8940686A5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000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79A91CFD-230F-5A4C-8607-39E00DD3BE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317" y="2717010"/>
            <a:ext cx="4977364" cy="1423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7376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ymbol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1D6C39EC-9967-423C-AF20-9ED8940686A5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000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B79A253-8E19-4CAF-8C23-030A4C7E686A}"/>
              </a:ext>
            </a:extLst>
          </p:cNvPr>
          <p:cNvSpPr txBox="1"/>
          <p:nvPr userDrawn="1"/>
        </p:nvSpPr>
        <p:spPr>
          <a:xfrm>
            <a:off x="2559169" y="205040"/>
            <a:ext cx="707366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1300" dirty="0">
                <a:solidFill>
                  <a:schemeClr val="bg1"/>
                </a:solidFill>
                <a:latin typeface="Muni Bold" panose="00000500000000000000" pitchFamily="2" charset="-18"/>
              </a:rPr>
              <a:t>m</a:t>
            </a:r>
            <a:endParaRPr lang="cs-CZ" sz="49600" dirty="0">
              <a:solidFill>
                <a:schemeClr val="bg1"/>
              </a:solidFill>
              <a:latin typeface="Muni Bold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3680084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B907E0B-5A9A-1F40-B66A-089160DCB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203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D582FC6E-E02B-9847-845F-C4E9F8BA4F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69BFF73-61C8-B347-8E6C-A3DFA79A95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3A470884-4B82-A845-9A48-81F9BEAFF6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B907E0B-5A9A-1F40-B66A-089160DCB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7D0311E5-13E6-CB46-80C5-D54A502DC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B7D74CAA-738C-B24F-BD74-82686E1450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6608F1C3-884D-984E-A42A-469BB440F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1BF1FC-03B7-4A0B-ABC8-C4894B3F0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3FC6D6-A20F-4CBD-B0B5-BCBAF4FBB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2BEF99-0ECB-4CB0-A7C8-9CB0CAF1F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7433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  <a:latin typeface="Muni Bold" panose="00000500000000000000" pitchFamily="2" charset="-18"/>
              </a:defRPr>
            </a:lvl1pPr>
          </a:lstStyle>
          <a:p>
            <a:r>
              <a:rPr lang="cs-CZ"/>
              <a:t>#Hastag Konference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BB64C3-505F-4769-86D8-D266149F2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Muni Bold" panose="00000500000000000000" pitchFamily="2" charset="-18"/>
              </a:defRPr>
            </a:lvl1pPr>
          </a:lstStyle>
          <a:p>
            <a:fld id="{2179248E-A2BE-4DDC-8C2D-3AE2F36B43A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891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00DC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00DC"/>
        </a:buClr>
        <a:buFont typeface="Arial" panose="020B0604020202020204" pitchFamily="34" charset="0"/>
        <a:buChar char="̶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00DC"/>
        </a:buClr>
        <a:buFont typeface="Arial" panose="020B0604020202020204" pitchFamily="34" charset="0"/>
        <a:buChar char="̶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00DC"/>
        </a:buClr>
        <a:buFont typeface="Arial" panose="020B0604020202020204" pitchFamily="34" charset="0"/>
        <a:buChar char="̶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00DC"/>
        </a:buClr>
        <a:buFont typeface="Arial" panose="020B0604020202020204" pitchFamily="34" charset="0"/>
        <a:buChar char="̶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00DC"/>
        </a:buClr>
        <a:buFont typeface="Arial" panose="020B0604020202020204" pitchFamily="34" charset="0"/>
        <a:buChar char="̶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culus.com/experiences/rift/1551378638305527/" TargetMode="External"/><Relationship Id="rId2" Type="http://schemas.openxmlformats.org/officeDocument/2006/relationships/hyperlink" Target="https://www.oculus.com/experiences/rift/933665076734267/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oculus.com/experiences/quest/5144370308968476/" TargetMode="External"/><Relationship Id="rId4" Type="http://schemas.openxmlformats.org/officeDocument/2006/relationships/hyperlink" Target="https://www.oculus.com/experiences/quest/2926036530794417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oculus.com/manage/organizations/create/" TargetMode="External"/><Relationship Id="rId2" Type="http://schemas.openxmlformats.org/officeDocument/2006/relationships/hyperlink" Target="https://uploadvr.com/sideloading-quest-how-to/#:~:text=You%20might%20also%20find%20Quest,which%20SideQuest%20will%20then%20install." TargetMode="Externa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asasinkova@mail.muni.cz" TargetMode="External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VR: teorie a praxe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VR: teorie a praxe</a:t>
            </a: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Alžběta Šašinková</a:t>
            </a:r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086E4-2764-76FF-2884-2B6E07E94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Virtuální realita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A2AD3CB-C7D7-4E5A-6EC8-668784F7C9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noProof="0" dirty="0"/>
          </a:p>
          <a:p>
            <a:r>
              <a:rPr lang="cs-CZ" noProof="0" dirty="0"/>
              <a:t>VR: teorie a praxe</a:t>
            </a:r>
            <a:endParaRPr lang="en-GB" noProof="0" dirty="0"/>
          </a:p>
          <a:p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D809930-23D6-BF94-5719-3B5CD35D66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8F4D557-96C1-10FA-6EC8-E9EB04F20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824779"/>
            <a:ext cx="9959185" cy="3208441"/>
          </a:xfrm>
        </p:spPr>
        <p:txBody>
          <a:bodyPr/>
          <a:lstStyle/>
          <a:p>
            <a:pPr marL="72000" indent="0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 studiu: 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video + články v interaktivní osnově</a:t>
            </a:r>
          </a:p>
          <a:p>
            <a:pPr marL="72000" indent="0">
              <a:buNone/>
            </a:pP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K testování:</a:t>
            </a:r>
          </a:p>
          <a:p>
            <a:pPr marL="72000" indent="0">
              <a:buNone/>
            </a:pP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1) </a:t>
            </a:r>
            <a:r>
              <a:rPr lang="en-US" b="0" i="0" dirty="0">
                <a:solidFill>
                  <a:schemeClr val="tx2"/>
                </a:solidFill>
                <a:effectLst/>
                <a:latin typeface="Segoe UI" panose="020B0502040204020203" pitchFamily="34" charset="0"/>
                <a:hlinkClick r:id="rId2"/>
              </a:rPr>
              <a:t>The Stanford Ocean Acidification Experience</a:t>
            </a:r>
            <a:endParaRPr lang="cs-CZ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2000" indent="0">
              <a:buNone/>
            </a:pP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2)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hlinkClick r:id="rId3"/>
              </a:rPr>
              <a:t>Coral Compass: Fighting Climate Change in Palau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2000" indent="0">
              <a:buNone/>
            </a:pP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3)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  <a:hlinkClick r:id="rId4"/>
              </a:rPr>
              <a:t>ecosphere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hlinkClick r:id="rId4"/>
              </a:rPr>
              <a:t> 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2000" indent="0">
              <a:buNone/>
            </a:pP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4)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  <a:hlinkClick r:id="rId5"/>
              </a:rPr>
              <a:t>Climate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hlinkClick r:id="rId5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  <a:hlinkClick r:id="rId5"/>
              </a:rPr>
              <a:t>Change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hlinkClick r:id="rId5"/>
              </a:rPr>
              <a:t> Pinball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72000" indent="0">
              <a:buNone/>
            </a:pPr>
            <a:endParaRPr lang="cs-CZ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2000" indent="0">
              <a:buNone/>
            </a:pP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+ 5) Klimatické pásy 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E505F7CD-FEC6-5339-7C61-DEC97D6B7F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Úkoly a ukončení</a:t>
            </a:r>
          </a:p>
        </p:txBody>
      </p:sp>
    </p:spTree>
    <p:extLst>
      <p:ext uri="{BB962C8B-B14F-4D97-AF65-F5344CB8AC3E}">
        <p14:creationId xmlns:p14="http://schemas.microsoft.com/office/powerpoint/2010/main" val="2522949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7159AC-BE16-963E-B1A5-150A38E96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předmětu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6974930-F5CB-0E62-27C0-C8D8EB7E69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19" name="Zástupný text 6">
            <a:extLst>
              <a:ext uri="{FF2B5EF4-FFF2-40B4-BE49-F238E27FC236}">
                <a16:creationId xmlns:a16="http://schemas.microsoft.com/office/drawing/2014/main" id="{0B3D684D-3073-6A15-1E99-83F78B21B6BC}"/>
              </a:ext>
            </a:extLst>
          </p:cNvPr>
          <p:cNvSpPr txBox="1">
            <a:spLocks/>
          </p:cNvSpPr>
          <p:nvPr/>
        </p:nvSpPr>
        <p:spPr>
          <a:xfrm>
            <a:off x="906881" y="1323264"/>
            <a:ext cx="10752138" cy="2715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base" latinLnBrk="0" hangingPunct="1">
              <a:lnSpc>
                <a:spcPts val="23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20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3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Tx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Uvidíme se v lednu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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Zástupný obsah 4">
            <a:extLst>
              <a:ext uri="{FF2B5EF4-FFF2-40B4-BE49-F238E27FC236}">
                <a16:creationId xmlns:a16="http://schemas.microsoft.com/office/drawing/2014/main" id="{42919C62-6A0D-483A-A55F-8AD2F31A2893}"/>
              </a:ext>
            </a:extLst>
          </p:cNvPr>
          <p:cNvSpPr txBox="1">
            <a:spLocks/>
          </p:cNvSpPr>
          <p:nvPr/>
        </p:nvSpPr>
        <p:spPr>
          <a:xfrm>
            <a:off x="666000" y="1897567"/>
            <a:ext cx="11132300" cy="37650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Tx/>
              <a:buChar char="-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 </a:t>
            </a:r>
            <a:r>
              <a:rPr lang="cs-CZ" kern="0" dirty="0">
                <a:solidFill>
                  <a:srgbClr val="000000"/>
                </a:solidFill>
                <a:latin typeface="Arial"/>
              </a:rPr>
              <a:t>se vám bude hodit?</a:t>
            </a:r>
          </a:p>
          <a:p>
            <a:pPr lvl="1">
              <a:lnSpc>
                <a:spcPts val="3600"/>
              </a:lnSpc>
              <a:buClr>
                <a:srgbClr val="0000DC"/>
              </a:buClr>
              <a:buFontTx/>
              <a:buChar char="-"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Pokud jste udělali rozhovor s kolegou*</a:t>
            </a:r>
            <a:r>
              <a:rPr kumimoji="0" lang="cs-CZ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yní</a:t>
            </a: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poznámky z rozhovoru</a:t>
            </a:r>
          </a:p>
          <a:p>
            <a:pPr lvl="1">
              <a:lnSpc>
                <a:spcPts val="3600"/>
              </a:lnSpc>
              <a:buClr>
                <a:srgbClr val="0000DC"/>
              </a:buClr>
              <a:buFontTx/>
              <a:buChar char="-"/>
              <a:defRPr/>
            </a:pPr>
            <a:r>
              <a:rPr lang="cs-CZ" kern="0" dirty="0">
                <a:solidFill>
                  <a:srgbClr val="000000"/>
                </a:solidFill>
                <a:latin typeface="Arial"/>
              </a:rPr>
              <a:t>Zápisky z testování aplikací:</a:t>
            </a:r>
          </a:p>
          <a:p>
            <a:pPr lvl="2">
              <a:lnSpc>
                <a:spcPts val="3600"/>
              </a:lnSpc>
              <a:buClr>
                <a:srgbClr val="0000DC"/>
              </a:buClr>
              <a:buFontTx/>
              <a:buChar char="-"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Jak na vás aplikace celkově působila? A působila vůbec? </a:t>
            </a:r>
            <a:r>
              <a:rPr lang="cs-CZ" kern="0" dirty="0">
                <a:solidFill>
                  <a:srgbClr val="000000"/>
                </a:solidFill>
                <a:latin typeface="Arial"/>
              </a:rPr>
              <a:t>Případně j</a:t>
            </a:r>
            <a:r>
              <a:rPr kumimoji="0" lang="cs-CZ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akými</a:t>
            </a: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prostředky?</a:t>
            </a:r>
          </a:p>
          <a:p>
            <a:pPr lvl="2">
              <a:lnSpc>
                <a:spcPts val="3600"/>
              </a:lnSpc>
              <a:buClr>
                <a:srgbClr val="0000DC"/>
              </a:buClr>
              <a:buFontTx/>
              <a:buChar char="-"/>
              <a:defRPr/>
            </a:pPr>
            <a:r>
              <a:rPr lang="cs-CZ" kern="0" dirty="0">
                <a:solidFill>
                  <a:srgbClr val="000000"/>
                </a:solidFill>
                <a:latin typeface="Arial"/>
              </a:rPr>
              <a:t> K čemu podle vás aplikace může být dobrá, jakých slabin jste si všiml*a?</a:t>
            </a:r>
            <a:endParaRPr kumimoji="0" lang="cs-CZ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>
              <a:lnSpc>
                <a:spcPts val="3600"/>
              </a:lnSpc>
              <a:buClr>
                <a:srgbClr val="0000DC"/>
              </a:buClr>
              <a:buFontTx/>
              <a:buChar char="-"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Testování Klimatických pásů   -&gt;   Zápisky z testování: Na základě předchozích zkušeností se pokuste navrhnout způsob využití a/nebo úpravu prototypu, aby mohl fungovat pro účely environmentální výchovy.</a:t>
            </a:r>
          </a:p>
          <a:p>
            <a:pPr marR="0" lvl="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Tx/>
              <a:buChar char="-"/>
              <a:tabLst/>
              <a:defRPr/>
            </a:pPr>
            <a:endParaRPr lang="cs-CZ" kern="0" dirty="0">
              <a:solidFill>
                <a:srgbClr val="000000"/>
              </a:solidFill>
              <a:latin typeface="Arial"/>
            </a:endParaRPr>
          </a:p>
          <a:p>
            <a:pPr marR="0" lvl="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Tx/>
              <a:buChar char="-"/>
              <a:tabLst/>
              <a:defRPr/>
            </a:pP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B7688C8A-1486-3439-35CB-DCE77481C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endParaRPr lang="cs-CZ" noProof="0" dirty="0">
              <a:solidFill>
                <a:srgbClr val="0000DC"/>
              </a:solidFill>
            </a:endParaRPr>
          </a:p>
          <a:p>
            <a:r>
              <a:rPr lang="cs-CZ" sz="1200" noProof="0" dirty="0">
                <a:solidFill>
                  <a:srgbClr val="0000DC"/>
                </a:solidFill>
                <a:latin typeface="+mj-lt"/>
              </a:rPr>
              <a:t>VR: teorie a praxe</a:t>
            </a:r>
            <a:endParaRPr lang="en-GB" sz="1200" noProof="0" dirty="0">
              <a:solidFill>
                <a:srgbClr val="0000DC"/>
              </a:solidFill>
              <a:latin typeface="+mj-lt"/>
            </a:endParaRPr>
          </a:p>
          <a:p>
            <a:endParaRPr lang="en-GB" noProof="0" dirty="0">
              <a:solidFill>
                <a:srgbClr val="0000DC"/>
              </a:solidFill>
            </a:endParaRPr>
          </a:p>
        </p:txBody>
      </p:sp>
      <p:sp>
        <p:nvSpPr>
          <p:cNvPr id="6" name="Zástupný symbol pro číslo snímku 3">
            <a:extLst>
              <a:ext uri="{FF2B5EF4-FFF2-40B4-BE49-F238E27FC236}">
                <a16:creationId xmlns:a16="http://schemas.microsoft.com/office/drawing/2014/main" id="{34FC53F7-28EB-C0F7-A57C-4DE8E29DE34E}"/>
              </a:ext>
            </a:extLst>
          </p:cNvPr>
          <p:cNvSpPr txBox="1">
            <a:spLocks/>
          </p:cNvSpPr>
          <p:nvPr/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Muni Bold" panose="00000500000000000000" pitchFamily="2" charset="-18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en-GB" altLang="cs-CZ" sz="1200" smtClean="0">
                <a:solidFill>
                  <a:srgbClr val="0000DC"/>
                </a:solidFill>
                <a:latin typeface="+mj-lt"/>
              </a:rPr>
              <a:pPr/>
              <a:t>3</a:t>
            </a:fld>
            <a:endParaRPr lang="en-GB" altLang="cs-CZ" sz="1200" dirty="0">
              <a:solidFill>
                <a:srgbClr val="0000D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1808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7159AC-BE16-963E-B1A5-150A38E96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předmětu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6974930-F5CB-0E62-27C0-C8D8EB7E69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19" name="Zástupný text 6">
            <a:extLst>
              <a:ext uri="{FF2B5EF4-FFF2-40B4-BE49-F238E27FC236}">
                <a16:creationId xmlns:a16="http://schemas.microsoft.com/office/drawing/2014/main" id="{0B3D684D-3073-6A15-1E99-83F78B21B6BC}"/>
              </a:ext>
            </a:extLst>
          </p:cNvPr>
          <p:cNvSpPr txBox="1">
            <a:spLocks/>
          </p:cNvSpPr>
          <p:nvPr/>
        </p:nvSpPr>
        <p:spPr>
          <a:xfrm>
            <a:off x="906881" y="1323264"/>
            <a:ext cx="10752138" cy="2715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base" latinLnBrk="0" hangingPunct="1">
              <a:lnSpc>
                <a:spcPts val="23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20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3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Tx/>
              <a:buNone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Uvidíme se v lednu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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Zástupný obsah 4">
            <a:extLst>
              <a:ext uri="{FF2B5EF4-FFF2-40B4-BE49-F238E27FC236}">
                <a16:creationId xmlns:a16="http://schemas.microsoft.com/office/drawing/2014/main" id="{42919C62-6A0D-483A-A55F-8AD2F31A2893}"/>
              </a:ext>
            </a:extLst>
          </p:cNvPr>
          <p:cNvSpPr txBox="1">
            <a:spLocks/>
          </p:cNvSpPr>
          <p:nvPr/>
        </p:nvSpPr>
        <p:spPr>
          <a:xfrm>
            <a:off x="666000" y="1897567"/>
            <a:ext cx="11132300" cy="320844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Tx/>
              <a:buChar char="-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 setkání:</a:t>
            </a:r>
          </a:p>
          <a:p>
            <a:pPr marL="72000" marR="0" lvl="0" indent="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None/>
              <a:tabLst/>
              <a:defRPr/>
            </a:pPr>
            <a:r>
              <a:rPr lang="cs-CZ" kern="0" dirty="0">
                <a:solidFill>
                  <a:srgbClr val="000000"/>
                </a:solidFill>
                <a:latin typeface="Arial"/>
              </a:rPr>
              <a:t>	1)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 skupinou 3 kolegů*</a:t>
            </a:r>
            <a:r>
              <a:rPr kumimoji="0" lang="cs-CZ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yň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na testování </a:t>
            </a:r>
            <a:r>
              <a:rPr kumimoji="0" lang="cs-CZ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Klimapásů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termíny si určíte sami?</a:t>
            </a:r>
          </a:p>
          <a:p>
            <a:pPr marL="72000" marR="0" lvl="0" indent="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None/>
              <a:tabLst/>
              <a:defRPr/>
            </a:pPr>
            <a:r>
              <a:rPr lang="cs-CZ" kern="0" dirty="0">
                <a:solidFill>
                  <a:srgbClr val="000000"/>
                </a:solidFill>
                <a:latin typeface="Arial"/>
              </a:rPr>
              <a:t>	2) Online kolokvium po 5-6 studentech: „zkouškové“ termíny vypsané v </a:t>
            </a:r>
            <a:r>
              <a:rPr lang="cs-CZ" kern="0" dirty="0" err="1">
                <a:solidFill>
                  <a:srgbClr val="000000"/>
                </a:solidFill>
                <a:latin typeface="Arial"/>
              </a:rPr>
              <a:t>ISu</a:t>
            </a:r>
            <a:r>
              <a:rPr lang="cs-CZ" kern="0" dirty="0">
                <a:solidFill>
                  <a:srgbClr val="000000"/>
                </a:solidFill>
                <a:latin typeface="Arial"/>
              </a:rPr>
              <a:t> – reflexe všech 	     aplikací + zpětná vazba na prototyp </a:t>
            </a:r>
            <a:r>
              <a:rPr lang="cs-CZ" kern="0" dirty="0" err="1">
                <a:solidFill>
                  <a:srgbClr val="000000"/>
                </a:solidFill>
                <a:latin typeface="Arial"/>
              </a:rPr>
              <a:t>Klimapásů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B7688C8A-1486-3439-35CB-DCE77481C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endParaRPr lang="cs-CZ" noProof="0" dirty="0">
              <a:solidFill>
                <a:srgbClr val="0000DC"/>
              </a:solidFill>
            </a:endParaRPr>
          </a:p>
          <a:p>
            <a:r>
              <a:rPr lang="cs-CZ" sz="1200" noProof="0" dirty="0">
                <a:solidFill>
                  <a:srgbClr val="0000DC"/>
                </a:solidFill>
                <a:latin typeface="+mj-lt"/>
              </a:rPr>
              <a:t>VR: teorie a praxe</a:t>
            </a:r>
            <a:endParaRPr lang="en-GB" sz="1200" noProof="0" dirty="0">
              <a:solidFill>
                <a:srgbClr val="0000DC"/>
              </a:solidFill>
              <a:latin typeface="+mj-lt"/>
            </a:endParaRPr>
          </a:p>
          <a:p>
            <a:endParaRPr lang="en-GB" noProof="0" dirty="0">
              <a:solidFill>
                <a:srgbClr val="0000DC"/>
              </a:solidFill>
            </a:endParaRPr>
          </a:p>
        </p:txBody>
      </p:sp>
      <p:sp>
        <p:nvSpPr>
          <p:cNvPr id="6" name="Zástupný symbol pro číslo snímku 3">
            <a:extLst>
              <a:ext uri="{FF2B5EF4-FFF2-40B4-BE49-F238E27FC236}">
                <a16:creationId xmlns:a16="http://schemas.microsoft.com/office/drawing/2014/main" id="{34FC53F7-28EB-C0F7-A57C-4DE8E29DE34E}"/>
              </a:ext>
            </a:extLst>
          </p:cNvPr>
          <p:cNvSpPr txBox="1">
            <a:spLocks/>
          </p:cNvSpPr>
          <p:nvPr/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Muni Bold" panose="00000500000000000000" pitchFamily="2" charset="-18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en-GB" altLang="cs-CZ" sz="1200" smtClean="0">
                <a:solidFill>
                  <a:srgbClr val="0000DC"/>
                </a:solidFill>
                <a:latin typeface="+mj-lt"/>
              </a:rPr>
              <a:pPr/>
              <a:t>4</a:t>
            </a:fld>
            <a:endParaRPr lang="en-GB" altLang="cs-CZ" sz="1200" dirty="0">
              <a:solidFill>
                <a:srgbClr val="0000D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79715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2C9FB-5CC8-CAE8-6C5B-9757C7820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Aplikace z neznámých zdrojů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0D2540-FE74-AAE3-F456-7D7EA2C367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918B44-267F-5F31-13BB-53EDB0C70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8339"/>
            <a:ext cx="10184934" cy="3208441"/>
          </a:xfrm>
        </p:spPr>
        <p:txBody>
          <a:bodyPr/>
          <a:lstStyle/>
          <a:p>
            <a:r>
              <a:rPr lang="cs-CZ" dirty="0"/>
              <a:t>Instalace přes aplikaci </a:t>
            </a:r>
            <a:r>
              <a:rPr lang="cs-CZ" dirty="0" err="1"/>
              <a:t>SideQuest</a:t>
            </a:r>
            <a:r>
              <a:rPr lang="cs-CZ" dirty="0"/>
              <a:t> (</a:t>
            </a:r>
            <a:r>
              <a:rPr lang="cs-CZ" dirty="0">
                <a:hlinkClick r:id="rId2"/>
              </a:rPr>
              <a:t>podrobný návod najdete tady</a:t>
            </a:r>
            <a:r>
              <a:rPr lang="cs-CZ" dirty="0"/>
              <a:t>):</a:t>
            </a:r>
          </a:p>
          <a:p>
            <a:pPr lvl="1"/>
            <a:r>
              <a:rPr lang="cs-CZ" dirty="0"/>
              <a:t>Na </a:t>
            </a:r>
            <a:r>
              <a:rPr lang="cs-CZ" dirty="0">
                <a:hlinkClick r:id="rId3"/>
              </a:rPr>
              <a:t>téhle stránce</a:t>
            </a:r>
            <a:r>
              <a:rPr lang="cs-CZ" dirty="0"/>
              <a:t> se zaregistrujete jako developer</a:t>
            </a:r>
          </a:p>
          <a:p>
            <a:pPr lvl="1"/>
            <a:r>
              <a:rPr lang="cs-CZ" dirty="0"/>
              <a:t>V mobilu v aplikaci Meta </a:t>
            </a:r>
            <a:r>
              <a:rPr lang="cs-CZ" dirty="0" err="1"/>
              <a:t>Quest</a:t>
            </a:r>
            <a:r>
              <a:rPr lang="cs-CZ" dirty="0"/>
              <a:t> si zapnete „developer mode“, pak restartujete svůj headset</a:t>
            </a:r>
          </a:p>
          <a:p>
            <a:pPr lvl="1"/>
            <a:r>
              <a:rPr lang="cs-CZ" dirty="0"/>
              <a:t>Dále máte dvě možnosti – instalovat si </a:t>
            </a:r>
            <a:r>
              <a:rPr lang="cs-CZ" dirty="0" err="1"/>
              <a:t>SideQuest</a:t>
            </a:r>
            <a:r>
              <a:rPr lang="cs-CZ" dirty="0"/>
              <a:t> do headsetu (</a:t>
            </a:r>
            <a:r>
              <a:rPr lang="cs-CZ" dirty="0" err="1"/>
              <a:t>easy</a:t>
            </a:r>
            <a:r>
              <a:rPr lang="cs-CZ" dirty="0"/>
              <a:t> </a:t>
            </a:r>
            <a:r>
              <a:rPr lang="cs-CZ" dirty="0" err="1"/>
              <a:t>installer</a:t>
            </a:r>
            <a:r>
              <a:rPr lang="cs-CZ" dirty="0"/>
              <a:t>), nebo do počítače (</a:t>
            </a:r>
            <a:r>
              <a:rPr lang="cs-CZ" dirty="0" err="1"/>
              <a:t>advanced</a:t>
            </a:r>
            <a:r>
              <a:rPr lang="cs-CZ" dirty="0"/>
              <a:t> </a:t>
            </a:r>
            <a:r>
              <a:rPr lang="cs-CZ" dirty="0" err="1"/>
              <a:t>installer</a:t>
            </a:r>
            <a:r>
              <a:rPr lang="cs-CZ" dirty="0"/>
              <a:t>) a podle návodu si pak skrz </a:t>
            </a:r>
            <a:r>
              <a:rPr lang="cs-CZ" dirty="0" err="1"/>
              <a:t>SideQuest</a:t>
            </a:r>
            <a:r>
              <a:rPr lang="cs-CZ" dirty="0"/>
              <a:t> naistalujete do headsetu aplikaci Klimatické pásy. Tu pak v headsetu najdete v knihovně aplikací, záložka </a:t>
            </a:r>
            <a:r>
              <a:rPr lang="cs-CZ" i="1" dirty="0"/>
              <a:t>Z neznámého zdroje</a:t>
            </a:r>
            <a:r>
              <a:rPr lang="cs-CZ" dirty="0"/>
              <a:t> 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2F479D16-CE1E-F669-A26C-81FEB24658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05312" y="1334811"/>
            <a:ext cx="10752138" cy="27157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Klimatické pásy</a:t>
            </a:r>
          </a:p>
        </p:txBody>
      </p:sp>
      <p:sp>
        <p:nvSpPr>
          <p:cNvPr id="8" name="Zástupný symbol pro zápatí 2">
            <a:extLst>
              <a:ext uri="{FF2B5EF4-FFF2-40B4-BE49-F238E27FC236}">
                <a16:creationId xmlns:a16="http://schemas.microsoft.com/office/drawing/2014/main" id="{A6E380F2-8A16-510E-BF7D-66EDFF6C19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endParaRPr lang="cs-CZ" noProof="0" dirty="0"/>
          </a:p>
          <a:p>
            <a:r>
              <a:rPr lang="cs-CZ" sz="1200" noProof="0" dirty="0">
                <a:solidFill>
                  <a:srgbClr val="0000DC"/>
                </a:solidFill>
                <a:latin typeface="+mj-lt"/>
              </a:rPr>
              <a:t>VR: teorie a praxe</a:t>
            </a:r>
            <a:endParaRPr lang="en-GB" sz="1200" noProof="0" dirty="0">
              <a:solidFill>
                <a:srgbClr val="0000DC"/>
              </a:solidFill>
              <a:latin typeface="+mj-lt"/>
            </a:endParaRPr>
          </a:p>
          <a:p>
            <a:endParaRPr lang="en-GB" noProof="0" dirty="0"/>
          </a:p>
        </p:txBody>
      </p:sp>
      <p:sp>
        <p:nvSpPr>
          <p:cNvPr id="9" name="Zástupný symbol pro číslo snímku 3">
            <a:extLst>
              <a:ext uri="{FF2B5EF4-FFF2-40B4-BE49-F238E27FC236}">
                <a16:creationId xmlns:a16="http://schemas.microsoft.com/office/drawing/2014/main" id="{BA5BDAE8-A75B-F6B7-ECA5-6E412021DA64}"/>
              </a:ext>
            </a:extLst>
          </p:cNvPr>
          <p:cNvSpPr txBox="1">
            <a:spLocks/>
          </p:cNvSpPr>
          <p:nvPr/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Muni Bold" panose="00000500000000000000" pitchFamily="2" charset="-18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en-GB" altLang="cs-CZ" sz="1200" smtClean="0">
                <a:solidFill>
                  <a:srgbClr val="0000DC"/>
                </a:solidFill>
                <a:latin typeface="+mj-lt"/>
              </a:rPr>
              <a:pPr/>
              <a:t>5</a:t>
            </a:fld>
            <a:endParaRPr lang="en-GB" altLang="cs-CZ" dirty="0">
              <a:solidFill>
                <a:srgbClr val="0000D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38191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2C9FB-5CC8-CAE8-6C5B-9757C7820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Potíže?	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0D2540-FE74-AAE3-F456-7D7EA2C367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918B44-267F-5F31-13BB-53EDB0C70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8339"/>
            <a:ext cx="10184934" cy="3208441"/>
          </a:xfrm>
        </p:spPr>
        <p:txBody>
          <a:bodyPr/>
          <a:lstStyle/>
          <a:p>
            <a:r>
              <a:rPr lang="cs-CZ" dirty="0"/>
              <a:t>Pokud narazíte na technickou potíž, pište na e-mail </a:t>
            </a:r>
            <a:r>
              <a:rPr lang="cs-CZ" dirty="0">
                <a:hlinkClick r:id="rId2"/>
              </a:rPr>
              <a:t>asasinkova@mail.muni.cz</a:t>
            </a:r>
            <a:r>
              <a:rPr lang="cs-CZ" dirty="0"/>
              <a:t> nebo na Teams.</a:t>
            </a:r>
          </a:p>
          <a:p>
            <a:r>
              <a:rPr lang="cs-CZ" dirty="0"/>
              <a:t>Pokud se vám nebude hodit žádný termín kolokvia, ozvěte se mi</a:t>
            </a:r>
            <a:r>
              <a:rPr lang="cs-CZ"/>
              <a:t>, najdeme jiný.</a:t>
            </a:r>
          </a:p>
          <a:p>
            <a:endParaRPr 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2F479D16-CE1E-F669-A26C-81FEB24658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05312" y="1334811"/>
            <a:ext cx="10752138" cy="27157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Pište, volejte</a:t>
            </a:r>
          </a:p>
        </p:txBody>
      </p:sp>
      <p:sp>
        <p:nvSpPr>
          <p:cNvPr id="8" name="Zástupný symbol pro zápatí 2">
            <a:extLst>
              <a:ext uri="{FF2B5EF4-FFF2-40B4-BE49-F238E27FC236}">
                <a16:creationId xmlns:a16="http://schemas.microsoft.com/office/drawing/2014/main" id="{A6E380F2-8A16-510E-BF7D-66EDFF6C19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endParaRPr lang="cs-CZ" noProof="0" dirty="0"/>
          </a:p>
          <a:p>
            <a:r>
              <a:rPr lang="cs-CZ" sz="1200" noProof="0" dirty="0">
                <a:solidFill>
                  <a:srgbClr val="0000DC"/>
                </a:solidFill>
                <a:latin typeface="+mj-lt"/>
              </a:rPr>
              <a:t>VR: teorie a praxe</a:t>
            </a:r>
            <a:endParaRPr lang="en-GB" sz="1200" noProof="0" dirty="0">
              <a:solidFill>
                <a:srgbClr val="0000DC"/>
              </a:solidFill>
              <a:latin typeface="+mj-lt"/>
            </a:endParaRPr>
          </a:p>
          <a:p>
            <a:endParaRPr lang="en-GB" noProof="0" dirty="0"/>
          </a:p>
        </p:txBody>
      </p:sp>
      <p:sp>
        <p:nvSpPr>
          <p:cNvPr id="9" name="Zástupný symbol pro číslo snímku 3">
            <a:extLst>
              <a:ext uri="{FF2B5EF4-FFF2-40B4-BE49-F238E27FC236}">
                <a16:creationId xmlns:a16="http://schemas.microsoft.com/office/drawing/2014/main" id="{BA5BDAE8-A75B-F6B7-ECA5-6E412021DA64}"/>
              </a:ext>
            </a:extLst>
          </p:cNvPr>
          <p:cNvSpPr txBox="1">
            <a:spLocks/>
          </p:cNvSpPr>
          <p:nvPr/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Muni Bold" panose="00000500000000000000" pitchFamily="2" charset="-18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en-GB" altLang="cs-CZ" sz="1200" smtClean="0">
                <a:solidFill>
                  <a:srgbClr val="0000DC"/>
                </a:solidFill>
                <a:latin typeface="+mj-lt"/>
              </a:rPr>
              <a:pPr/>
              <a:t>6</a:t>
            </a:fld>
            <a:endParaRPr lang="en-GB" altLang="cs-CZ" dirty="0">
              <a:solidFill>
                <a:srgbClr val="0000D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70444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0386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537D0685-485C-4667-BE81-13AAC725A250}" vid="{DA130814-F9B3-4022-8252-F2F2B6A7EA6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Hlavní nastavení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ácia57" id="{FCDE2B37-AC07-DF4D-B56B-455E8A407781}" vid="{3848D047-E878-9648-BA42-F2FF5AADCD29}"/>
    </a:ext>
  </a:ext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muni-arts-prezentace-16-9-en-v10</Template>
  <TotalTime>496</TotalTime>
  <Words>374</Words>
  <Application>Microsoft Office PowerPoint</Application>
  <PresentationFormat>Širokoúhlá obrazovka</PresentationFormat>
  <Paragraphs>57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Muni Bold</vt:lpstr>
      <vt:lpstr>Segoe UI</vt:lpstr>
      <vt:lpstr>Tahoma</vt:lpstr>
      <vt:lpstr>Wingdings</vt:lpstr>
      <vt:lpstr>Presentation_MU_EN</vt:lpstr>
      <vt:lpstr>Motiv Office</vt:lpstr>
      <vt:lpstr>VR: teorie a praxe</vt:lpstr>
      <vt:lpstr>Virtuální realita</vt:lpstr>
      <vt:lpstr>Závěr předmětu</vt:lpstr>
      <vt:lpstr>Závěr předmětu</vt:lpstr>
      <vt:lpstr>Aplikace z neznámých zdrojů</vt:lpstr>
      <vt:lpstr>Potíže?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VR, Education, and Masaryk</dc:title>
  <dc:creator>Alžběta Strnadová</dc:creator>
  <cp:lastModifiedBy>Alžběta Strnadová</cp:lastModifiedBy>
  <cp:revision>4</cp:revision>
  <cp:lastPrinted>1601-01-01T00:00:00Z</cp:lastPrinted>
  <dcterms:created xsi:type="dcterms:W3CDTF">2022-12-08T10:19:37Z</dcterms:created>
  <dcterms:modified xsi:type="dcterms:W3CDTF">2022-12-16T08:47:40Z</dcterms:modified>
</cp:coreProperties>
</file>