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7" r:id="rId4"/>
    <p:sldId id="306" r:id="rId5"/>
    <p:sldId id="258" r:id="rId6"/>
    <p:sldId id="260" r:id="rId7"/>
    <p:sldId id="299" r:id="rId8"/>
    <p:sldId id="259" r:id="rId9"/>
    <p:sldId id="300" r:id="rId10"/>
    <p:sldId id="293" r:id="rId11"/>
    <p:sldId id="301" r:id="rId12"/>
    <p:sldId id="292" r:id="rId13"/>
    <p:sldId id="261" r:id="rId14"/>
    <p:sldId id="262" r:id="rId15"/>
    <p:sldId id="296" r:id="rId16"/>
    <p:sldId id="295" r:id="rId17"/>
    <p:sldId id="277" r:id="rId18"/>
    <p:sldId id="263" r:id="rId19"/>
    <p:sldId id="264" r:id="rId20"/>
    <p:sldId id="265" r:id="rId21"/>
    <p:sldId id="294" r:id="rId22"/>
    <p:sldId id="266" r:id="rId23"/>
    <p:sldId id="267" r:id="rId24"/>
    <p:sldId id="268" r:id="rId25"/>
    <p:sldId id="269" r:id="rId26"/>
    <p:sldId id="270" r:id="rId27"/>
    <p:sldId id="308" r:id="rId28"/>
    <p:sldId id="309" r:id="rId29"/>
    <p:sldId id="310" r:id="rId30"/>
    <p:sldId id="311" r:id="rId31"/>
    <p:sldId id="286" r:id="rId32"/>
    <p:sldId id="287" r:id="rId33"/>
    <p:sldId id="297" r:id="rId34"/>
    <p:sldId id="291" r:id="rId35"/>
    <p:sldId id="288" r:id="rId36"/>
    <p:sldId id="289" r:id="rId37"/>
    <p:sldId id="271" r:id="rId38"/>
    <p:sldId id="278" r:id="rId39"/>
    <p:sldId id="298" r:id="rId40"/>
    <p:sldId id="282" r:id="rId41"/>
    <p:sldId id="283" r:id="rId42"/>
    <p:sldId id="285" r:id="rId43"/>
    <p:sldId id="281" r:id="rId44"/>
    <p:sldId id="302" r:id="rId45"/>
    <p:sldId id="303" r:id="rId46"/>
    <p:sldId id="304" r:id="rId47"/>
    <p:sldId id="275" r:id="rId48"/>
    <p:sldId id="279" r:id="rId49"/>
    <p:sldId id="280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7751-75F3-425A-A9F4-4C3C0D516C18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A460-03A2-4A78-A111-4C054371C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7751-75F3-425A-A9F4-4C3C0D516C18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A460-03A2-4A78-A111-4C054371C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61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7751-75F3-425A-A9F4-4C3C0D516C18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A460-03A2-4A78-A111-4C054371C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48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7751-75F3-425A-A9F4-4C3C0D516C18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A460-03A2-4A78-A111-4C054371C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6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7751-75F3-425A-A9F4-4C3C0D516C18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A460-03A2-4A78-A111-4C054371C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7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7751-75F3-425A-A9F4-4C3C0D516C18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A460-03A2-4A78-A111-4C054371C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46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7751-75F3-425A-A9F4-4C3C0D516C18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A460-03A2-4A78-A111-4C054371C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01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7751-75F3-425A-A9F4-4C3C0D516C18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A460-03A2-4A78-A111-4C054371C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23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7751-75F3-425A-A9F4-4C3C0D516C18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A460-03A2-4A78-A111-4C054371C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38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7751-75F3-425A-A9F4-4C3C0D516C18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A460-03A2-4A78-A111-4C054371C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66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7751-75F3-425A-A9F4-4C3C0D516C18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A460-03A2-4A78-A111-4C054371C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D7751-75F3-425A-A9F4-4C3C0D516C18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EA460-03A2-4A78-A111-4C054371C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17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Stimmhafter_labiodentaler_Frikativ" TargetMode="External"/><Relationship Id="rId13" Type="http://schemas.openxmlformats.org/officeDocument/2006/relationships/hyperlink" Target="https://de.wikipedia.org/wiki/He_(Hebr%C3%A4isch)" TargetMode="External"/><Relationship Id="rId18" Type="http://schemas.openxmlformats.org/officeDocument/2006/relationships/hyperlink" Target="https://de.wikipedia.org/wiki/Chet" TargetMode="External"/><Relationship Id="rId26" Type="http://schemas.openxmlformats.org/officeDocument/2006/relationships/image" Target="../media/image43.png"/><Relationship Id="rId3" Type="http://schemas.openxmlformats.org/officeDocument/2006/relationships/hyperlink" Target="https://de.wikipedia.org/wiki/Hebr%C3%A4ische_Schreibschrift" TargetMode="External"/><Relationship Id="rId21" Type="http://schemas.openxmlformats.org/officeDocument/2006/relationships/hyperlink" Target="https://de.wikipedia.org/wiki/Stimmloser_alveolarer_Plosiv" TargetMode="External"/><Relationship Id="rId7" Type="http://schemas.openxmlformats.org/officeDocument/2006/relationships/hyperlink" Target="https://de.wikipedia.org/wiki/Stimmhafter_bilabialer_Plosiv" TargetMode="External"/><Relationship Id="rId12" Type="http://schemas.openxmlformats.org/officeDocument/2006/relationships/hyperlink" Target="https://de.wikipedia.org/wiki/Stimmhafter_alveolarer_Plosiv" TargetMode="External"/><Relationship Id="rId17" Type="http://schemas.openxmlformats.org/officeDocument/2006/relationships/hyperlink" Target="https://de.wikipedia.org/wiki/Stimmhafter_alveolarer_Frikativ" TargetMode="External"/><Relationship Id="rId25" Type="http://schemas.openxmlformats.org/officeDocument/2006/relationships/image" Target="../media/image42.png"/><Relationship Id="rId2" Type="http://schemas.openxmlformats.org/officeDocument/2006/relationships/hyperlink" Target="https://de.wikipedia.org/wiki/Quadratschrift" TargetMode="External"/><Relationship Id="rId16" Type="http://schemas.openxmlformats.org/officeDocument/2006/relationships/hyperlink" Target="https://de.wikipedia.org/wiki/Zajin" TargetMode="External"/><Relationship Id="rId20" Type="http://schemas.openxmlformats.org/officeDocument/2006/relationships/hyperlink" Target="https://de.wikipedia.org/wiki/Tet_(Buchstabe)" TargetMode="External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Beth" TargetMode="External"/><Relationship Id="rId11" Type="http://schemas.openxmlformats.org/officeDocument/2006/relationships/hyperlink" Target="https://de.wikipedia.org/wiki/Daleth" TargetMode="External"/><Relationship Id="rId24" Type="http://schemas.openxmlformats.org/officeDocument/2006/relationships/image" Target="../media/image41.png"/><Relationship Id="rId5" Type="http://schemas.openxmlformats.org/officeDocument/2006/relationships/hyperlink" Target="https://de.wikipedia.org/wiki/Stimmloser_glottaler_Plosiv" TargetMode="External"/><Relationship Id="rId15" Type="http://schemas.openxmlformats.org/officeDocument/2006/relationships/hyperlink" Target="https://de.wikipedia.org/wiki/Waw_(Hebr%C3%A4isch)" TargetMode="External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hyperlink" Target="https://de.wikipedia.org/wiki/Stimmhafter_velarer_Plosiv" TargetMode="External"/><Relationship Id="rId19" Type="http://schemas.openxmlformats.org/officeDocument/2006/relationships/hyperlink" Target="https://de.wikipedia.org/wiki/Stimmloser_uvularer_Frikativ" TargetMode="External"/><Relationship Id="rId4" Type="http://schemas.openxmlformats.org/officeDocument/2006/relationships/hyperlink" Target="https://de.wikipedia.org/wiki/Aleph" TargetMode="External"/><Relationship Id="rId9" Type="http://schemas.openxmlformats.org/officeDocument/2006/relationships/hyperlink" Target="https://de.wikipedia.org/wiki/Gimel_(Hebr%C3%A4isch)" TargetMode="External"/><Relationship Id="rId14" Type="http://schemas.openxmlformats.org/officeDocument/2006/relationships/hyperlink" Target="https://de.wikipedia.org/wiki/Stimmloser_glottaler_Frikativ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Písma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4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keilschr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413385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32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 descr="http://www.pinselpark.org/images/geschichte/gilgamesch/keil_akkadisch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86869"/>
            <a:ext cx="51816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7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keilschrif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50" y="1600200"/>
            <a:ext cx="71275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55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D:\Users\827\Pictures\klínop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343944"/>
            <a:ext cx="43815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36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D:\Users\827\Pictures\hornststlychammurapihozkonk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480" y="1600200"/>
            <a:ext cx="33190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1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keilschrif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383631"/>
            <a:ext cx="59690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90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keilschrif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48631"/>
            <a:ext cx="714375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Thovt</a:t>
            </a:r>
            <a:endParaRPr lang="cs-CZ" dirty="0"/>
          </a:p>
        </p:txBody>
      </p:sp>
      <p:pic>
        <p:nvPicPr>
          <p:cNvPr id="20482" name="Picture 2" descr="F:\Thovt z Abyd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06" y="1600200"/>
            <a:ext cx="754638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7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Hieroglyfy</a:t>
            </a:r>
            <a:endParaRPr lang="cs-CZ" dirty="0"/>
          </a:p>
        </p:txBody>
      </p:sp>
      <p:pic>
        <p:nvPicPr>
          <p:cNvPr id="7171" name="Picture 3" descr="D:\Users\827\Pictures\hieroglyf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339181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229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5" name="Picture 3" descr="D:\Users\827\Pictures\hier.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810544"/>
            <a:ext cx="62103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Kultura </a:t>
            </a:r>
            <a:r>
              <a:rPr lang="cs-CZ" dirty="0" err="1" smtClean="0"/>
              <a:t>Vinča</a:t>
            </a:r>
            <a:r>
              <a:rPr lang="cs-CZ" dirty="0" smtClean="0"/>
              <a:t> (5700-4500)</a:t>
            </a:r>
            <a:endParaRPr lang="cs-CZ" dirty="0"/>
          </a:p>
        </p:txBody>
      </p:sp>
      <p:pic>
        <p:nvPicPr>
          <p:cNvPr id="16386" name="Picture 2" descr="Výsledek obrázku pro vin&amp;ccaron;a-kult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086894"/>
            <a:ext cx="50863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87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D:\Users\827\Pictures\hier.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748631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84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werbedesign.at/r_stadler/mediendesigner/1mmt_01entwicklung_der_schrift/image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13" y="1600200"/>
            <a:ext cx="45409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19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D:\Users\827\Pictures\hierat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420888"/>
            <a:ext cx="63500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05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D:\Users\827\Pictures\cyper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40" y="1912461"/>
            <a:ext cx="52019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21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D:\Users\827\Pictures\písař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101181"/>
            <a:ext cx="10096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12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D:\Users\827\Pictures\papyrus, Egyp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24" y="2302605"/>
            <a:ext cx="312115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43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démotické</a:t>
            </a:r>
            <a:endParaRPr lang="cs-CZ" dirty="0"/>
          </a:p>
        </p:txBody>
      </p:sp>
      <p:pic>
        <p:nvPicPr>
          <p:cNvPr id="14338" name="Picture 2" descr="D:\Users\827\Pictures\demot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2963069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6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58784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82081"/>
            <a:ext cx="6858000" cy="2362200"/>
          </a:xfrm>
        </p:spPr>
      </p:pic>
    </p:spTree>
    <p:extLst>
      <p:ext uri="{BB962C8B-B14F-4D97-AF65-F5344CB8AC3E}">
        <p14:creationId xmlns:p14="http://schemas.microsoft.com/office/powerpoint/2010/main" val="3208274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82081"/>
            <a:ext cx="6858000" cy="2362200"/>
          </a:xfrm>
        </p:spPr>
      </p:pic>
    </p:spTree>
    <p:extLst>
      <p:ext uri="{BB962C8B-B14F-4D97-AF65-F5344CB8AC3E}">
        <p14:creationId xmlns:p14="http://schemas.microsoft.com/office/powerpoint/2010/main" val="205383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https://upload.wikimedia.org/wikipedia/commons/4/4f/Tartaria_amulet_retouch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25336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ýsledek obrázku pro vin&amp;ccaron;a-kult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5913"/>
            <a:ext cx="4000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317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82081"/>
            <a:ext cx="6858000" cy="2362200"/>
          </a:xfrm>
        </p:spPr>
      </p:pic>
    </p:spTree>
    <p:extLst>
      <p:ext uri="{BB962C8B-B14F-4D97-AF65-F5344CB8AC3E}">
        <p14:creationId xmlns:p14="http://schemas.microsoft.com/office/powerpoint/2010/main" val="3194811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 descr="D:\Users\827\Pictures\disk z Faist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08" y="2061813"/>
            <a:ext cx="3377184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93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mínójské</a:t>
            </a:r>
            <a:endParaRPr lang="cs-CZ" dirty="0"/>
          </a:p>
        </p:txBody>
      </p:sp>
      <p:pic>
        <p:nvPicPr>
          <p:cNvPr id="31746" name="Picture 2" descr="D:\Users\827\Pictures\mínoj.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08" y="2293461"/>
            <a:ext cx="2005584" cy="31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14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s://upload.wikimedia.org/wikipedia/commons/thumb/b/bd/Linear_A_cup.png/1024px-Linear_A_cu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27" y="1600200"/>
            <a:ext cx="470994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22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mykénské</a:t>
            </a:r>
            <a:endParaRPr lang="cs-CZ" dirty="0"/>
          </a:p>
        </p:txBody>
      </p:sp>
      <p:pic>
        <p:nvPicPr>
          <p:cNvPr id="4" name="Picture 2" descr="F:\mínójská abece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70" y="1600200"/>
            <a:ext cx="301166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5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0" name="Picture 2" descr="F:\mínójské na tab. -- ořeo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552700"/>
            <a:ext cx="317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59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mykénské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4" name="Picture 2" descr="F:\mykénské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43063"/>
            <a:ext cx="6667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91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protosinajské</a:t>
            </a:r>
            <a:endParaRPr lang="cs-CZ" dirty="0"/>
          </a:p>
        </p:txBody>
      </p:sp>
      <p:pic>
        <p:nvPicPr>
          <p:cNvPr id="15362" name="Picture 2" descr="D:\Users\827\Pictures\protosinai.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68" y="2707626"/>
            <a:ext cx="3492064" cy="231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719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jihofoinícké</a:t>
            </a:r>
            <a:endParaRPr lang="cs-CZ" dirty="0"/>
          </a:p>
        </p:txBody>
      </p:sp>
      <p:pic>
        <p:nvPicPr>
          <p:cNvPr id="21506" name="Picture 2" descr="F:\foinícké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03158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89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1" y="1603851"/>
          <a:ext cx="8229597" cy="4518660"/>
        </p:xfrm>
        <a:graphic>
          <a:graphicData uri="http://schemas.openxmlformats.org/drawingml/2006/table">
            <a:tbl>
              <a:tblPr/>
              <a:tblGrid>
                <a:gridCol w="774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62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6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6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hlinkClick r:id="rId2" tooltip="Quadratschrift"/>
                        </a:rPr>
                        <a:t>klassische Druckschrift</a:t>
                      </a:r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hlinkClick r:id="rId3" tooltip="Hebräische Schreibschrift"/>
                        </a:rPr>
                        <a:t>moderne Handschrift</a:t>
                      </a:r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e-IL">
                          <a:effectLst/>
                          <a:hlinkClick r:id="rId4" tooltip="Aleph"/>
                        </a:rPr>
                        <a:t>א</a:t>
                      </a:r>
                      <a:endParaRPr lang="he-IL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hlinkClick r:id="rId5" tooltip="Stimmloser glottaler Plosiv"/>
                        </a:rPr>
                        <a:t>ʔ</a:t>
                      </a:r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'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'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Aleph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e-IL">
                          <a:effectLst/>
                          <a:hlinkClick r:id="rId6" tooltip="Beth"/>
                        </a:rPr>
                        <a:t>ב</a:t>
                      </a:r>
                      <a:endParaRPr lang="he-IL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hlinkClick r:id="rId7" tooltip="Stimmhafter bilabialer Plosiv"/>
                        </a:rPr>
                        <a:t>b</a:t>
                      </a:r>
                      <a:r>
                        <a:rPr lang="cs-CZ"/>
                        <a:t>/</a:t>
                      </a:r>
                      <a:r>
                        <a:rPr lang="cs-CZ">
                          <a:hlinkClick r:id="rId8" tooltip="Stimmhafter labiodentaler Frikativ"/>
                        </a:rPr>
                        <a:t>v</a:t>
                      </a:r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b/v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b/w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Beth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e-IL">
                          <a:effectLst/>
                          <a:hlinkClick r:id="rId9" tooltip="Gimel (Hebräisch)"/>
                        </a:rPr>
                        <a:t>ג</a:t>
                      </a:r>
                      <a:endParaRPr lang="he-IL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hlinkClick r:id="rId10" tooltip="Stimmhafter velarer Plosiv"/>
                        </a:rPr>
                        <a:t>g</a:t>
                      </a:r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Gimel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e-IL">
                          <a:effectLst/>
                          <a:hlinkClick r:id="rId11" tooltip="Daleth"/>
                        </a:rPr>
                        <a:t>ד</a:t>
                      </a:r>
                      <a:endParaRPr lang="he-IL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hlinkClick r:id="rId12" tooltip="Stimmhafter alveolarer Plosiv"/>
                        </a:rPr>
                        <a:t>d</a:t>
                      </a:r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Daleth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e-IL">
                          <a:effectLst/>
                          <a:hlinkClick r:id="rId13" tooltip="He (Hebräisch)"/>
                        </a:rPr>
                        <a:t>ה</a:t>
                      </a:r>
                      <a:endParaRPr lang="he-IL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hlinkClick r:id="rId14" tooltip="Stimmloser glottaler Frikativ"/>
                        </a:rPr>
                        <a:t>h</a:t>
                      </a:r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He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5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e-IL">
                          <a:effectLst/>
                          <a:hlinkClick r:id="rId15" tooltip="Waw (Hebräisch)"/>
                        </a:rPr>
                        <a:t>ו</a:t>
                      </a:r>
                      <a:endParaRPr lang="he-IL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hlinkClick r:id="rId8" tooltip="Stimmhafter labiodentaler Frikativ"/>
                        </a:rPr>
                        <a:t>v</a:t>
                      </a:r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v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w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Waw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6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e-IL">
                          <a:effectLst/>
                          <a:hlinkClick r:id="rId16" tooltip="Zajin"/>
                        </a:rPr>
                        <a:t>ז</a:t>
                      </a:r>
                      <a:endParaRPr lang="he-IL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hlinkClick r:id="rId17" tooltip="Stimmhafter alveolarer Frikativ"/>
                        </a:rPr>
                        <a:t>z</a:t>
                      </a:r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z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Zajin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7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e-IL">
                          <a:effectLst/>
                          <a:hlinkClick r:id="rId18" tooltip="Chet"/>
                        </a:rPr>
                        <a:t>ח</a:t>
                      </a:r>
                      <a:endParaRPr lang="he-IL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>
                          <a:hlinkClick r:id="rId19" tooltip="Stimmloser uvularer Frikativ"/>
                        </a:rPr>
                        <a:t>χ</a:t>
                      </a:r>
                      <a:endParaRPr lang="el-GR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ẖ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ch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Chet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8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e-IL">
                          <a:effectLst/>
                          <a:hlinkClick r:id="rId20" tooltip="Tet (Buchstabe)"/>
                        </a:rPr>
                        <a:t>ט</a:t>
                      </a:r>
                      <a:endParaRPr lang="he-IL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hlinkClick r:id="rId21" tooltip="Stimmloser alveolarer Plosiv"/>
                        </a:rPr>
                        <a:t>t</a:t>
                      </a:r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t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t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Tet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169" name="Picture 1" descr="Hebrew letter Alef handwriting.sv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3375"/>
            <a:ext cx="161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ebrew letter Bet handwriting.sv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3375"/>
            <a:ext cx="161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ebrew letter Gimel handwriting.sv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3375"/>
            <a:ext cx="161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ebrew letter Daled handwriting.sv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3375"/>
            <a:ext cx="161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ebrew letter He handwriting.sv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3375"/>
            <a:ext cx="161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ebrew letter Vav handwriting.sv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3375"/>
            <a:ext cx="161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ebrew letter Zayin handwriting.sv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3375"/>
            <a:ext cx="161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ebrew letter Het handwriting.sv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3375"/>
            <a:ext cx="161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ebrew letter Tet handwriting.sv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3375"/>
            <a:ext cx="161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5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 descr="https://upload.wikimedia.org/wikipedia/commons/thumb/0/02/European-middle-neolithic-en.svg/300px-European-middle-neolithic-en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39219"/>
            <a:ext cx="28575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081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 descr="D:\Users\827\Pictures\alfab. starší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6" y="2256832"/>
            <a:ext cx="4736508" cy="32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190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D:\Users\827\Pictures\alfab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2246313"/>
            <a:ext cx="5241925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414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 descr="D:\Users\827\Pictures\Řecko-koloniza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9" y="1600200"/>
            <a:ext cx="794284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85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5603" name="Picture 3" descr="D:\Users\827\Pictures\Římská říše za Traian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07" y="1600200"/>
            <a:ext cx="565618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864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File:馬-oracle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4344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060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Výsledek obrázku pro futha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2767806"/>
            <a:ext cx="40671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506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Výsledek obrázku pro glagol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2582069"/>
            <a:ext cx="47339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307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 descr="F:\svitk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844824"/>
            <a:ext cx="4896000" cy="434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4510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 descr="F:\voskové tabulk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7" y="1600200"/>
            <a:ext cx="819410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556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 descr="D:\Users\827\Pictures\ostra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428081"/>
            <a:ext cx="63500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9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Eratosthen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36" y="2093817"/>
            <a:ext cx="5900928" cy="353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9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Počátky </a:t>
            </a:r>
            <a:r>
              <a:rPr lang="cs-CZ" dirty="0" err="1" smtClean="0"/>
              <a:t>klínopisu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098" name="Picture 2" descr="D:\Users\827\Pictures\počátky klínopisu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482056"/>
            <a:ext cx="3905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45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://www.waldorf-ideen-pool.de/medien/Faecher/Geschichte/Mesopotamien/Keilschrif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4638"/>
            <a:ext cx="38100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80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Piktogramy</a:t>
            </a:r>
            <a:endParaRPr lang="cs-CZ" dirty="0"/>
          </a:p>
        </p:txBody>
      </p:sp>
      <p:pic>
        <p:nvPicPr>
          <p:cNvPr id="3074" name="Picture 2" descr="F:\piktogram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52" y="1600200"/>
            <a:ext cx="625769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23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http://www.pinselpark.org/images/geschichte/gilgamesch/keil_ke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23526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070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Předvádění na obrazovce (4:3)</PresentationFormat>
  <Paragraphs>68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2" baseType="lpstr">
      <vt:lpstr>Arial</vt:lpstr>
      <vt:lpstr>Calibri</vt:lpstr>
      <vt:lpstr>Motiv systému Office</vt:lpstr>
      <vt:lpstr>Písma</vt:lpstr>
      <vt:lpstr>Kultura Vinča (5700-4500)</vt:lpstr>
      <vt:lpstr>Prezentace aplikace PowerPoint</vt:lpstr>
      <vt:lpstr>Prezentace aplikace PowerPoint</vt:lpstr>
      <vt:lpstr>Prezentace aplikace PowerPoint</vt:lpstr>
      <vt:lpstr>Počátky klínopisu </vt:lpstr>
      <vt:lpstr>Prezentace aplikace PowerPoint</vt:lpstr>
      <vt:lpstr>Piktogramy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Thovt</vt:lpstr>
      <vt:lpstr>Hieroglyfy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démotické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mínójské</vt:lpstr>
      <vt:lpstr>Prezentace aplikace PowerPoint</vt:lpstr>
      <vt:lpstr>mykénské</vt:lpstr>
      <vt:lpstr>Prezentace aplikace PowerPoint</vt:lpstr>
      <vt:lpstr>mykénské</vt:lpstr>
      <vt:lpstr>protosinajské</vt:lpstr>
      <vt:lpstr>jihofoinícké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Písma</dc:title>
  <dc:creator>Jarmila Bednaříková</dc:creator>
  <cp:lastModifiedBy>Jarmila Bednaříková</cp:lastModifiedBy>
  <cp:revision>18</cp:revision>
  <dcterms:created xsi:type="dcterms:W3CDTF">2014-10-06T13:44:38Z</dcterms:created>
  <dcterms:modified xsi:type="dcterms:W3CDTF">2020-09-10T06:54:56Z</dcterms:modified>
</cp:coreProperties>
</file>