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80" r:id="rId6"/>
    <p:sldId id="259" r:id="rId7"/>
    <p:sldId id="260" r:id="rId8"/>
    <p:sldId id="261" r:id="rId9"/>
    <p:sldId id="262" r:id="rId10"/>
    <p:sldId id="263" r:id="rId11"/>
    <p:sldId id="271" r:id="rId12"/>
    <p:sldId id="272" r:id="rId13"/>
    <p:sldId id="273" r:id="rId14"/>
    <p:sldId id="264" r:id="rId15"/>
    <p:sldId id="265" r:id="rId16"/>
    <p:sldId id="274" r:id="rId17"/>
    <p:sldId id="275" r:id="rId18"/>
    <p:sldId id="276" r:id="rId19"/>
    <p:sldId id="277" r:id="rId20"/>
    <p:sldId id="278" r:id="rId21"/>
    <p:sldId id="266" r:id="rId22"/>
    <p:sldId id="267" r:id="rId23"/>
    <p:sldId id="268" r:id="rId24"/>
    <p:sldId id="269" r:id="rId25"/>
    <p:sldId id="27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56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14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58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6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77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27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75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33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5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8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5B292-B6F7-4004-9FF7-2CC49B18C141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1D602-D502-4E16-B47D-0F0AE7A0C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91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oboru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54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profesor specializovaných starověkých dějin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Vladimír Groh (</a:t>
            </a:r>
            <a:r>
              <a:rPr lang="cs-CZ" dirty="0"/>
              <a:t>1895–1941) </a:t>
            </a:r>
          </a:p>
          <a:p>
            <a:r>
              <a:rPr lang="cs-CZ" dirty="0"/>
              <a:t>Zahraniční habilitační stipendium a tvůrčí volno  </a:t>
            </a:r>
            <a:r>
              <a:rPr lang="cs-CZ" dirty="0" err="1"/>
              <a:t>vŘímě</a:t>
            </a:r>
            <a:r>
              <a:rPr lang="cs-CZ" dirty="0"/>
              <a:t>. Za místo pobytu si zvolil Řím</a:t>
            </a:r>
          </a:p>
          <a:p>
            <a:r>
              <a:rPr lang="cs-CZ" dirty="0"/>
              <a:t> </a:t>
            </a:r>
            <a:r>
              <a:rPr lang="cs-CZ" dirty="0" err="1"/>
              <a:t>Ettore</a:t>
            </a:r>
            <a:r>
              <a:rPr lang="cs-CZ" dirty="0"/>
              <a:t> </a:t>
            </a:r>
            <a:r>
              <a:rPr lang="cs-CZ" dirty="0" err="1"/>
              <a:t>Pais</a:t>
            </a:r>
            <a:r>
              <a:rPr lang="cs-CZ" dirty="0"/>
              <a:t> (1856-1939), s kterým polemizoval ohledně názorů na vznik Říma a jeho nejstarší dějiny.. Účastnil se archeologických výzkumů na pahorku Palatinu, také v Ostii, kolonii římských občanů v ústí Tiberu, založené ve 4. stol. př. n. l., kde došlo k významným objevům římských obytných domů.  Známy mu byly i nejnovější výsledky výzkumů v Pompejích. Studoval v římských knihovnách, sbírkách nápisných památek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12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roce 1916 tu jako jedenadvacetiletý student zveřejnil velmi obsáhlou stať </a:t>
            </a:r>
            <a:r>
              <a:rPr lang="cs-CZ" i="1" dirty="0" err="1"/>
              <a:t>Transitio</a:t>
            </a:r>
            <a:r>
              <a:rPr lang="cs-CZ" i="1" dirty="0"/>
              <a:t> ad </a:t>
            </a:r>
            <a:r>
              <a:rPr lang="cs-CZ" i="1" dirty="0" err="1"/>
              <a:t>plebem</a:t>
            </a:r>
            <a:r>
              <a:rPr lang="cs-CZ" i="1" dirty="0"/>
              <a:t>,</a:t>
            </a:r>
            <a:r>
              <a:rPr lang="cs-CZ" dirty="0"/>
              <a:t> která vznikla v semináři Josefa Krále (později, r. 1918, bylo toto téma předloženo jako jeho práce k rigoróznímu řízení).  </a:t>
            </a:r>
          </a:p>
          <a:p>
            <a:r>
              <a:rPr lang="cs-CZ" dirty="0"/>
              <a:t>Habilitace o tribunech lidu</a:t>
            </a:r>
          </a:p>
          <a:p>
            <a:r>
              <a:rPr lang="cs-CZ" dirty="0"/>
              <a:t>Již velmi brzy publikoval Groh také významné studie, týkající se řeckých dějin</a:t>
            </a:r>
          </a:p>
          <a:p>
            <a:r>
              <a:rPr lang="cs-CZ" dirty="0"/>
              <a:t>V roce 1917 to byl článek </a:t>
            </a:r>
            <a:r>
              <a:rPr lang="cs-CZ" i="1" dirty="0"/>
              <a:t>Sdružení </a:t>
            </a:r>
            <a:r>
              <a:rPr lang="cs-CZ" i="1" dirty="0" err="1"/>
              <a:t>panionské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791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Samostatné postavení starověkých dějin bylo na pražské univerzitě po smrti prof. Emanuela Peroutky obnoveno právě díky Grohově habilitaci a habilitaci Josefa Dobiáše, narozeného roku 1888.</a:t>
            </a:r>
          </a:p>
          <a:p>
            <a:r>
              <a:rPr lang="cs-CZ" dirty="0"/>
              <a:t>V roce 1922 podal František Novotný návrh, aby stolice dějin starověku byla zřízena také na Masarykově univerzitě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76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roce 1926 byl jmenován mimořádným profesorem dějin starověku na Masarykově univerzitě v Brně a r. 1931 se zde stal řádným profesorem  tohoto oboru.</a:t>
            </a:r>
          </a:p>
        </p:txBody>
      </p:sp>
    </p:spTree>
    <p:extLst>
      <p:ext uri="{BB962C8B-B14F-4D97-AF65-F5344CB8AC3E}">
        <p14:creationId xmlns:p14="http://schemas.microsoft.com/office/powerpoint/2010/main" val="1779332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Významná díla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Řím. Studie o jeho počátcích</a:t>
            </a:r>
            <a:r>
              <a:rPr lang="cs-CZ" dirty="0"/>
              <a:t>,  1923</a:t>
            </a:r>
          </a:p>
          <a:p>
            <a:r>
              <a:rPr lang="cs-CZ" i="1" dirty="0"/>
              <a:t>Starý Řím</a:t>
            </a:r>
            <a:r>
              <a:rPr lang="cs-CZ" dirty="0"/>
              <a:t> (504 stran) vyšla poprvé roku 1931 a opakovaně pak do počátku II. světové války ještě třikrát.</a:t>
            </a:r>
          </a:p>
          <a:p>
            <a:r>
              <a:rPr lang="cs-CZ" i="1" dirty="0"/>
              <a:t>Tvůrcové dějin: </a:t>
            </a:r>
            <a:r>
              <a:rPr lang="cs-CZ" dirty="0"/>
              <a:t>o králi-reformátoru </a:t>
            </a:r>
            <a:r>
              <a:rPr lang="cs-CZ" dirty="0" err="1"/>
              <a:t>Serviu</a:t>
            </a:r>
            <a:r>
              <a:rPr lang="cs-CZ" dirty="0"/>
              <a:t> </a:t>
            </a:r>
            <a:r>
              <a:rPr lang="cs-CZ" dirty="0" err="1"/>
              <a:t>Tulliovi</a:t>
            </a:r>
            <a:r>
              <a:rPr lang="cs-CZ" dirty="0"/>
              <a:t>. </a:t>
            </a:r>
          </a:p>
          <a:p>
            <a:r>
              <a:rPr lang="cs-CZ" dirty="0"/>
              <a:t>Dě</a:t>
            </a:r>
            <a:r>
              <a:rPr lang="cs-CZ" i="1" dirty="0"/>
              <a:t>jiny lidstva od pravěku k dnešku</a:t>
            </a:r>
            <a:r>
              <a:rPr lang="cs-CZ" dirty="0"/>
              <a:t>, které vycházelo pod redakcí Josefa Šusty, zpracoval část dějin starověkého Předního Východu, historii prvních starověkých kultur Egejské oblasti, vývoj Řecka od doby mykénské do počátků helénismu a římské dějiny do konce republikánského období. </a:t>
            </a:r>
          </a:p>
          <a:p>
            <a:r>
              <a:rPr lang="cs-CZ" dirty="0"/>
              <a:t>V r. 1935 vydalo nakladatelství </a:t>
            </a:r>
            <a:r>
              <a:rPr lang="cs-CZ" dirty="0" err="1"/>
              <a:t>Melantrich</a:t>
            </a:r>
            <a:r>
              <a:rPr lang="cs-CZ" dirty="0"/>
              <a:t> první díl jeho vysokoškolské učebnice starověku, a to </a:t>
            </a:r>
            <a:r>
              <a:rPr lang="cs-CZ" i="1" dirty="0"/>
              <a:t>Dějiny Blízkého východu a řeckých počátků</a:t>
            </a:r>
            <a:r>
              <a:rPr lang="cs-CZ" dirty="0"/>
              <a:t>.</a:t>
            </a:r>
          </a:p>
          <a:p>
            <a:r>
              <a:rPr lang="cs-CZ" dirty="0"/>
              <a:t>výbor z díla historika T. Livia.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009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 letech 1936-37 zastával  </a:t>
            </a:r>
            <a:r>
              <a:rPr lang="cs-CZ" dirty="0" err="1"/>
              <a:t>Vl</a:t>
            </a:r>
            <a:r>
              <a:rPr lang="cs-CZ" dirty="0"/>
              <a:t>. Groh  funkci děkana Filozofické fakulty Masarykovy univerzity</a:t>
            </a:r>
          </a:p>
          <a:p>
            <a:r>
              <a:rPr lang="cs-CZ" dirty="0"/>
              <a:t>Popularizační činnost (přednášky pro veřejnost, ČMM, Věda a život)</a:t>
            </a:r>
          </a:p>
          <a:p>
            <a:r>
              <a:rPr lang="cs-CZ" dirty="0"/>
              <a:t>O něm: </a:t>
            </a:r>
            <a:r>
              <a:rPr lang="cs-CZ" i="1" dirty="0" err="1"/>
              <a:t>Mnema</a:t>
            </a:r>
            <a:r>
              <a:rPr lang="cs-CZ" i="1" dirty="0"/>
              <a:t> Vladimír Groh</a:t>
            </a:r>
            <a:r>
              <a:rPr lang="cs-CZ" dirty="0"/>
              <a:t> z roku 1964.</a:t>
            </a:r>
          </a:p>
        </p:txBody>
      </p:sp>
    </p:spTree>
    <p:extLst>
      <p:ext uri="{BB962C8B-B14F-4D97-AF65-F5344CB8AC3E}">
        <p14:creationId xmlns:p14="http://schemas.microsoft.com/office/powerpoint/2010/main" val="2557141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Významní představitelé brněnského veřejného, kulturního a vědeckého života se začali  z politických důvodů intenzivněji stýkat hned po Mnichovu. Spojovalo je mimo jiné členství v České obci sokolské, ve sdružení křesťanské mládeže YMCA a zednářské lóži Cestou světla. Nemálo z nich byli učitelé Masarykovy univerzity.  Profesora pedagogiky Jana Uhra kontaktoval ohledně práce proti německému nacistickému nebezpečí muzikolog a zakladatel oddělení hudební vědy na Masarykově univerzitě  prof. Vladimír </a:t>
            </a:r>
            <a:r>
              <a:rPr lang="cs-CZ" dirty="0" err="1"/>
              <a:t>Helfert</a:t>
            </a:r>
            <a:r>
              <a:rPr lang="cs-CZ" dirty="0"/>
              <a:t>. Zapojil také </a:t>
            </a:r>
            <a:r>
              <a:rPr lang="cs-CZ" dirty="0" err="1"/>
              <a:t>Vl</a:t>
            </a:r>
            <a:r>
              <a:rPr lang="cs-CZ" dirty="0"/>
              <a:t>. Groha</a:t>
            </a:r>
          </a:p>
        </p:txBody>
      </p:sp>
    </p:spTree>
    <p:extLst>
      <p:ext uri="{BB962C8B-B14F-4D97-AF65-F5344CB8AC3E}">
        <p14:creationId xmlns:p14="http://schemas.microsoft.com/office/powerpoint/2010/main" val="3693362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Jedním z prvních úspěchů antifašistické skupiny, do níž patřili učitelé Masarykovy univerzity, bylo vypracování materiálu, který měl prokázat, že zábor pohraničních krajů Čech a Moravy neodpovídá ujednáním mnichovské dohody. Doc. Otakar Peterka ze Zeměpisného ústavu Masarykovy univerzity jej odvezl do Prahy a předal JUDr. Bohuslavu Ečerovi, který s ním 27. 10. 1938 odletěl do Londýna</a:t>
            </a:r>
          </a:p>
        </p:txBody>
      </p:sp>
    </p:spTree>
    <p:extLst>
      <p:ext uri="{BB962C8B-B14F-4D97-AF65-F5344CB8AC3E}">
        <p14:creationId xmlns:p14="http://schemas.microsoft.com/office/powerpoint/2010/main" val="2321348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Grohova účast v odboji byla velmi aktivní. Vedle Jana Uhra byl jedním z hlavních iniciátorů napojení brněnského sokolského odboje na Zemský národní výbor a Obranu národa. Pracoval jako zpravodajská spojka v buňce, sdružené kolem vysílačky v Brně-Židenicích, která zprostředkovávala spojení s protinacistickou cizinou Po volbách v červnu 1939 se Groh stal členem předsednictva ČOS.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396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Jako zednář se </a:t>
            </a:r>
            <a:r>
              <a:rPr lang="cs-CZ" dirty="0" err="1"/>
              <a:t>Vl</a:t>
            </a:r>
            <a:r>
              <a:rPr lang="cs-CZ" dirty="0"/>
              <a:t>. Groh ocitl na seznamu fašistického politika a novináře, člena Vlajky Jana Rysa – Rozsévače a ze stejného důvodu byl také napaden v hanopisu </a:t>
            </a:r>
            <a:r>
              <a:rPr lang="cs-CZ" i="1" dirty="0"/>
              <a:t>Golem, metla Čechů</a:t>
            </a:r>
            <a:r>
              <a:rPr lang="cs-CZ" dirty="0"/>
              <a:t>, jehož autorem byl vedoucí pražské služebny </a:t>
            </a:r>
            <a:r>
              <a:rPr lang="cs-CZ" dirty="0" err="1"/>
              <a:t>Sicherheitsdienstu</a:t>
            </a:r>
            <a:r>
              <a:rPr lang="cs-CZ" dirty="0"/>
              <a:t> Walter </a:t>
            </a:r>
            <a:r>
              <a:rPr lang="cs-CZ" dirty="0" err="1"/>
              <a:t>Jacobi</a:t>
            </a:r>
            <a:r>
              <a:rPr lang="cs-CZ" dirty="0"/>
              <a:t>.</a:t>
            </a:r>
          </a:p>
          <a:p>
            <a:r>
              <a:rPr lang="cs-CZ" dirty="0"/>
              <a:t>Zastřelen 30. 9. 1941.</a:t>
            </a:r>
          </a:p>
          <a:p>
            <a:r>
              <a:rPr lang="cs-CZ" dirty="0"/>
              <a:t>Již 1. října reagoval v londýnském rozhlase na tyto události ministr zahraničí exilové vlády Jan Masaryk: </a:t>
            </a:r>
            <a:r>
              <a:rPr lang="cs-CZ" i="1" dirty="0"/>
              <a:t>" Tak Eliáše už taky zavraždili… Naši noví nesmrtelní jsou </a:t>
            </a:r>
            <a:r>
              <a:rPr lang="cs-CZ" dirty="0"/>
              <a:t>vražděni </a:t>
            </a:r>
            <a:r>
              <a:rPr lang="cs-CZ" i="1" dirty="0"/>
              <a:t>za to</a:t>
            </a:r>
            <a:r>
              <a:rPr lang="cs-CZ" dirty="0"/>
              <a:t>, čemu </a:t>
            </a:r>
            <a:r>
              <a:rPr lang="cs-CZ" i="1" dirty="0"/>
              <a:t>Heydrich </a:t>
            </a:r>
            <a:r>
              <a:rPr lang="cs-CZ" dirty="0"/>
              <a:t>říká </a:t>
            </a:r>
            <a:r>
              <a:rPr lang="cs-CZ" i="1" dirty="0"/>
              <a:t>zrada . Zradit ďábla nebo Hitlera je </a:t>
            </a:r>
            <a:r>
              <a:rPr lang="cs-CZ" i="1" dirty="0" err="1"/>
              <a:t>contradictio</a:t>
            </a:r>
            <a:r>
              <a:rPr lang="cs-CZ" i="1" dirty="0"/>
              <a:t> in </a:t>
            </a:r>
            <a:r>
              <a:rPr lang="cs-CZ" i="1" dirty="0" err="1"/>
              <a:t>adiecto</a:t>
            </a:r>
            <a:r>
              <a:rPr lang="cs-CZ" i="1" dirty="0"/>
              <a:t>.  Zradit </a:t>
            </a:r>
            <a:r>
              <a:rPr lang="cs-CZ" dirty="0"/>
              <a:t>můžeme </a:t>
            </a:r>
            <a:r>
              <a:rPr lang="cs-CZ" i="1" dirty="0"/>
              <a:t>jen to, </a:t>
            </a:r>
            <a:r>
              <a:rPr lang="cs-CZ" dirty="0"/>
              <a:t>čeho </a:t>
            </a:r>
            <a:r>
              <a:rPr lang="cs-CZ" i="1" dirty="0"/>
              <a:t>si máme vážit – svou</a:t>
            </a:r>
            <a:r>
              <a:rPr lang="cs-CZ" dirty="0"/>
              <a:t> </a:t>
            </a:r>
            <a:r>
              <a:rPr lang="cs-CZ" i="1" dirty="0"/>
              <a:t>vlast, rodinu, svého kamaráda. Jidáš zradil Krista, Eliáš,</a:t>
            </a:r>
            <a:r>
              <a:rPr lang="cs-CZ" dirty="0"/>
              <a:t> </a:t>
            </a:r>
            <a:r>
              <a:rPr lang="cs-CZ" i="1" dirty="0"/>
              <a:t>Bílý, Vojta, </a:t>
            </a:r>
            <a:r>
              <a:rPr lang="cs-CZ" i="1" dirty="0" err="1"/>
              <a:t>Pechlát</a:t>
            </a:r>
            <a:r>
              <a:rPr lang="cs-CZ" i="1" dirty="0"/>
              <a:t>, </a:t>
            </a:r>
            <a:r>
              <a:rPr lang="cs-CZ" i="1" dirty="0" err="1"/>
              <a:t>Winsch</a:t>
            </a:r>
            <a:r>
              <a:rPr lang="cs-CZ" i="1" dirty="0"/>
              <a:t>, Groh, Fischer a všichni ti naši noví</a:t>
            </a:r>
            <a:r>
              <a:rPr lang="cs-CZ" dirty="0"/>
              <a:t> </a:t>
            </a:r>
            <a:r>
              <a:rPr lang="cs-CZ" i="1" dirty="0"/>
              <a:t>nesmrtelní padli pro to, co je nám nejsvětější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63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Znalci antiky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Cosmas</a:t>
            </a:r>
            <a:r>
              <a:rPr lang="cs-CZ" dirty="0"/>
              <a:t> a jeho Chronika </a:t>
            </a:r>
            <a:r>
              <a:rPr lang="cs-CZ" dirty="0" err="1"/>
              <a:t>Bohemorum</a:t>
            </a:r>
            <a:endParaRPr lang="cs-CZ" dirty="0"/>
          </a:p>
          <a:p>
            <a:r>
              <a:rPr lang="cs-CZ" dirty="0"/>
              <a:t>Dvůr Karla IV</a:t>
            </a:r>
          </a:p>
          <a:p>
            <a:r>
              <a:rPr lang="cs-CZ" dirty="0"/>
              <a:t>Kryštof Harant</a:t>
            </a:r>
          </a:p>
        </p:txBody>
      </p:sp>
    </p:spTree>
    <p:extLst>
      <p:ext uri="{BB962C8B-B14F-4D97-AF65-F5344CB8AC3E}">
        <p14:creationId xmlns:p14="http://schemas.microsoft.com/office/powerpoint/2010/main" val="3068425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Vladimír Groh byl historikem, který vycházel z pozitivistického pojetí historického bádání, jeho díla se vyznačovala vědeckým racionalismem a kritickým přístupem k pramenům, třebaže hyperkritičnost k antickému podání nejstarší římské historie u něj, na rozdíl od řady badatelů 19. stol. či jeho současníků, nepřevládla.  Pečlivé studium a bystrá, avšak nikoli svévolná  interpretace pramenů byly u něj vždy na prvním místě a k úspěchu mu značně pomáhala též jeho znalost pomocných věd historických, klasické i moderní archeologie a schopnost pracovat s poznatky přírodních věd. Jeho dílo je mimo jiné důležité svou výzvou k uskutečňování širší interdisciplinární spolupráce na poli historického bádání  a důrazem, kladeným na pojetí historie jako vzájemně se ovlivňujícího komplexu politických,  ekonomických, sociálních, kulturních, náboženských a myšlenkových procesů.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336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Jaroslav Ludvíkovský </a:t>
            </a:r>
            <a:r>
              <a:rPr lang="cs-CZ" dirty="0"/>
              <a:t>(1895–1984), vrstevník Vladimíra Groha, přišel na brněnskou univerzitu v r. 1939 z Bratislavy.</a:t>
            </a:r>
          </a:p>
          <a:p>
            <a:r>
              <a:rPr lang="cs-CZ" dirty="0"/>
              <a:t>Jeho studie se vztahem k našemu území uspořádala Jana Nechutová a vydala je v nakladatelství Masarykovy univerzity v roce 2002 pod titulem monografie </a:t>
            </a:r>
            <a:r>
              <a:rPr lang="cs-CZ" b="1" i="1" dirty="0"/>
              <a:t>Antika, Čechy a evropská tradice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r>
              <a:rPr lang="cs-CZ" dirty="0"/>
              <a:t>Zde i o něm.</a:t>
            </a:r>
          </a:p>
        </p:txBody>
      </p:sp>
    </p:spTree>
    <p:extLst>
      <p:ext uri="{BB962C8B-B14F-4D97-AF65-F5344CB8AC3E}">
        <p14:creationId xmlns:p14="http://schemas.microsoft.com/office/powerpoint/2010/main" val="1280646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Prof. Hošek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Radislav</a:t>
            </a:r>
            <a:r>
              <a:rPr lang="cs-CZ" b="1" dirty="0"/>
              <a:t> Hošek</a:t>
            </a:r>
            <a:r>
              <a:rPr lang="cs-CZ" dirty="0"/>
              <a:t> </a:t>
            </a:r>
            <a:r>
              <a:rPr lang="cs-CZ" b="1" dirty="0"/>
              <a:t> </a:t>
            </a:r>
            <a:r>
              <a:rPr lang="cs-CZ" dirty="0"/>
              <a:t>(1922–2005) působil na brněnské univerzitě, v roce 1965 přešel na Univerzitu Karlovu. V posledních letech života vyučoval na Trnavské univerzitě. </a:t>
            </a:r>
          </a:p>
          <a:p>
            <a:r>
              <a:rPr lang="cs-CZ" dirty="0"/>
              <a:t>Zabýval se problematikou antického polyteismu i křesťanského náboženství, životem římských provincií, etniky, která sousedila s antickým světem, řeckou i římskou epigrafikou, dějinami Řecka a jeho literaturou i dějinami římskými.</a:t>
            </a:r>
          </a:p>
        </p:txBody>
      </p:sp>
    </p:spTree>
    <p:extLst>
      <p:ext uri="{BB962C8B-B14F-4D97-AF65-F5344CB8AC3E}">
        <p14:creationId xmlns:p14="http://schemas.microsoft.com/office/powerpoint/2010/main" val="687150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Země bohů a lidí. Pohledy do řeckého dávnověku</a:t>
            </a:r>
            <a:r>
              <a:rPr lang="cs-CZ" dirty="0"/>
              <a:t> je název monografie z roku 1972. </a:t>
            </a:r>
          </a:p>
          <a:p>
            <a:r>
              <a:rPr lang="cs-CZ" dirty="0"/>
              <a:t>V r. 1986 vydal profesor Hošek monografii </a:t>
            </a:r>
            <a:r>
              <a:rPr lang="cs-CZ" i="1" dirty="0"/>
              <a:t>Římské náboženství</a:t>
            </a:r>
            <a:r>
              <a:rPr lang="cs-CZ" dirty="0"/>
              <a:t>, zatímco </a:t>
            </a:r>
            <a:r>
              <a:rPr lang="cs-CZ" i="1" dirty="0"/>
              <a:t>Náboženství antického Řecka </a:t>
            </a:r>
            <a:r>
              <a:rPr lang="cs-CZ" dirty="0"/>
              <a:t>vychází roku 2004. Společně s Růženou Dostálovou vytvořil publikaci </a:t>
            </a:r>
            <a:r>
              <a:rPr lang="cs-CZ" i="1" dirty="0"/>
              <a:t>Antická mystéria</a:t>
            </a:r>
            <a:r>
              <a:rPr lang="cs-CZ" dirty="0"/>
              <a:t> (1997)</a:t>
            </a:r>
          </a:p>
          <a:p>
            <a:r>
              <a:rPr lang="cs-CZ" dirty="0"/>
              <a:t> </a:t>
            </a:r>
            <a:r>
              <a:rPr lang="cs-CZ" i="1" dirty="0"/>
              <a:t>Aurelius Augustinus: Říman, člověk, světec</a:t>
            </a:r>
            <a:r>
              <a:rPr lang="cs-CZ" dirty="0"/>
              <a:t>, přinášející také překlady zajímavých vybraných úryvků z Augustinových děl.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Dějiny a život římských provincií a římských sousedů zpracoval v publikacích </a:t>
            </a:r>
            <a:r>
              <a:rPr lang="cs-CZ" i="1" dirty="0" err="1"/>
              <a:t>Noricum</a:t>
            </a:r>
            <a:r>
              <a:rPr lang="cs-CZ" i="1" dirty="0"/>
              <a:t> a </a:t>
            </a:r>
            <a:r>
              <a:rPr lang="cs-CZ" i="1" dirty="0" err="1"/>
              <a:t>Pannonie</a:t>
            </a:r>
            <a:r>
              <a:rPr lang="cs-CZ" i="1" dirty="0"/>
              <a:t> v době římské </a:t>
            </a:r>
            <a:r>
              <a:rPr lang="cs-CZ" dirty="0"/>
              <a:t>(1978) a </a:t>
            </a:r>
            <a:r>
              <a:rPr lang="cs-CZ" i="1" dirty="0"/>
              <a:t>Antické Černomoří </a:t>
            </a:r>
            <a:r>
              <a:rPr lang="cs-CZ" dirty="0"/>
              <a:t>(spolu s Janem Bouzkem, rovněž v r. 1978).</a:t>
            </a:r>
          </a:p>
        </p:txBody>
      </p:sp>
    </p:spTree>
    <p:extLst>
      <p:ext uri="{BB962C8B-B14F-4D97-AF65-F5344CB8AC3E}">
        <p14:creationId xmlns:p14="http://schemas.microsoft.com/office/powerpoint/2010/main" val="1138749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Společně s jinými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(</a:t>
            </a:r>
            <a:r>
              <a:rPr lang="cs-CZ" i="1" dirty="0" err="1"/>
              <a:t>Inscriptiones</a:t>
            </a:r>
            <a:r>
              <a:rPr lang="cs-CZ" i="1" dirty="0"/>
              <a:t> </a:t>
            </a:r>
            <a:r>
              <a:rPr lang="cs-CZ" i="1" dirty="0" err="1"/>
              <a:t>Pannoniae</a:t>
            </a:r>
            <a:r>
              <a:rPr lang="cs-CZ" i="1" dirty="0"/>
              <a:t> </a:t>
            </a:r>
            <a:r>
              <a:rPr lang="cs-CZ" i="1" dirty="0" err="1"/>
              <a:t>superioris</a:t>
            </a:r>
            <a:r>
              <a:rPr lang="cs-CZ" i="1" dirty="0"/>
              <a:t> in </a:t>
            </a:r>
            <a:r>
              <a:rPr lang="cs-CZ" i="1" dirty="0" err="1"/>
              <a:t>Slovacia</a:t>
            </a:r>
            <a:r>
              <a:rPr lang="cs-CZ" i="1" dirty="0"/>
              <a:t> </a:t>
            </a:r>
            <a:r>
              <a:rPr lang="cs-CZ" i="1" dirty="0" err="1"/>
              <a:t>Transdanubia</a:t>
            </a:r>
            <a:r>
              <a:rPr lang="cs-CZ" i="1" dirty="0"/>
              <a:t> </a:t>
            </a:r>
            <a:r>
              <a:rPr lang="cs-CZ" i="1" dirty="0" err="1"/>
              <a:t>asservatae</a:t>
            </a:r>
            <a:r>
              <a:rPr lang="cs-CZ" dirty="0"/>
              <a:t> z r. 1984). (s prof. J. Češkou)</a:t>
            </a:r>
          </a:p>
          <a:p>
            <a:r>
              <a:rPr lang="cs-CZ" i="1" dirty="0"/>
              <a:t>Řím Marka Aurelia</a:t>
            </a:r>
            <a:r>
              <a:rPr lang="cs-CZ" dirty="0"/>
              <a:t>. Je mimo jiné důležitým přehledem reálií doby vrcholného principátu. (spolu s Václavem Markem, 1994).</a:t>
            </a:r>
          </a:p>
          <a:p>
            <a:r>
              <a:rPr lang="cs-CZ" dirty="0"/>
              <a:t>Řada překladů, např. Platónovu </a:t>
            </a:r>
            <a:r>
              <a:rPr lang="cs-CZ" i="1" dirty="0"/>
              <a:t>Ústavu.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239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Josef Češka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Nar. 1925</a:t>
            </a:r>
          </a:p>
          <a:p>
            <a:r>
              <a:rPr lang="cs-CZ" dirty="0"/>
              <a:t>Prof. </a:t>
            </a:r>
            <a:r>
              <a:rPr lang="cs-CZ"/>
              <a:t>Od roku 1965.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82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studií antiky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Zikmund Hrubý z Jelení neboli </a:t>
            </a:r>
            <a:r>
              <a:rPr lang="cs-CZ" b="1" dirty="0" err="1"/>
              <a:t>Gelenius</a:t>
            </a:r>
            <a:r>
              <a:rPr lang="cs-CZ" dirty="0"/>
              <a:t> (1497–1554), spolupracovník Erasma Rotterdamského. </a:t>
            </a:r>
          </a:p>
          <a:p>
            <a:r>
              <a:rPr lang="cs-CZ" dirty="0"/>
              <a:t>Ediční práce.</a:t>
            </a:r>
          </a:p>
          <a:p>
            <a:r>
              <a:rPr lang="cs-CZ" i="1" dirty="0"/>
              <a:t>Lexicon </a:t>
            </a:r>
            <a:r>
              <a:rPr lang="cs-CZ" i="1" dirty="0" err="1"/>
              <a:t>symphonum</a:t>
            </a:r>
            <a:r>
              <a:rPr lang="cs-CZ" dirty="0"/>
              <a:t> - latinsko-německo-řecko-český srovnávací slovník</a:t>
            </a:r>
          </a:p>
          <a:p>
            <a:r>
              <a:rPr lang="cs-CZ" dirty="0"/>
              <a:t>Překlady z řečtiny do latiny</a:t>
            </a:r>
          </a:p>
          <a:p>
            <a:endParaRPr lang="cs-CZ" dirty="0"/>
          </a:p>
          <a:p>
            <a:r>
              <a:rPr lang="cs-CZ" dirty="0"/>
              <a:t>Na větší intenzitě však bádání v těchto oborech nabylo až ve 2. polovině 19. století.</a:t>
            </a:r>
          </a:p>
        </p:txBody>
      </p:sp>
    </p:spTree>
    <p:extLst>
      <p:ext uri="{BB962C8B-B14F-4D97-AF65-F5344CB8AC3E}">
        <p14:creationId xmlns:p14="http://schemas.microsoft.com/office/powerpoint/2010/main" val="244431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Univerzita Karlova</a:t>
            </a:r>
            <a:r>
              <a:rPr lang="cs-CZ" dirty="0"/>
              <a:t>. </a:t>
            </a:r>
          </a:p>
          <a:p>
            <a:r>
              <a:rPr lang="cs-CZ" dirty="0"/>
              <a:t>Prvním profesorem klasické filologie Jan Kvíčala (1834–1908). </a:t>
            </a:r>
          </a:p>
          <a:p>
            <a:r>
              <a:rPr lang="cs-CZ" dirty="0"/>
              <a:t>Prvním prof. starověkých dějin na české univerzitě </a:t>
            </a:r>
            <a:r>
              <a:rPr lang="cs-CZ" b="1" dirty="0"/>
              <a:t>Emanuel Peroutka </a:t>
            </a:r>
            <a:r>
              <a:rPr lang="cs-CZ" dirty="0"/>
              <a:t>(1860-1912), odborník na </a:t>
            </a:r>
            <a:r>
              <a:rPr lang="cs-CZ" b="1" dirty="0"/>
              <a:t>řecké dějiny</a:t>
            </a:r>
            <a:r>
              <a:rPr lang="cs-CZ" dirty="0"/>
              <a:t>.</a:t>
            </a:r>
          </a:p>
          <a:p>
            <a:r>
              <a:rPr lang="cs-CZ" dirty="0"/>
              <a:t> </a:t>
            </a:r>
            <a:r>
              <a:rPr lang="cs-CZ" b="1" dirty="0"/>
              <a:t>Josef Král </a:t>
            </a:r>
            <a:r>
              <a:rPr lang="cs-CZ" dirty="0"/>
              <a:t>(† 1917). Zabýval se textovou kritikou antických děl, historickou gramatikou klasických jazyků, </a:t>
            </a:r>
            <a:r>
              <a:rPr lang="cs-CZ" b="1" dirty="0"/>
              <a:t>srovnávací mytologií, antickými ústavami</a:t>
            </a:r>
            <a:r>
              <a:rPr lang="cs-CZ" dirty="0"/>
              <a:t>, ale především řeckou metrikou. </a:t>
            </a:r>
          </a:p>
          <a:p>
            <a:r>
              <a:rPr lang="cs-CZ" dirty="0"/>
              <a:t>Významné přednášky o </a:t>
            </a:r>
            <a:r>
              <a:rPr lang="cs-CZ" b="1" dirty="0"/>
              <a:t>antických reáliích.</a:t>
            </a:r>
          </a:p>
          <a:p>
            <a:r>
              <a:rPr lang="cs-CZ" dirty="0"/>
              <a:t>Žáci Josefa Krále působili již také na brněnské </a:t>
            </a:r>
            <a:r>
              <a:rPr lang="cs-CZ" b="1" dirty="0"/>
              <a:t>Masarykově univerzitě</a:t>
            </a:r>
            <a:r>
              <a:rPr lang="cs-CZ" dirty="0"/>
              <a:t>, založené roku 1919.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11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Prof. Peroutka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Dějiny řecké, díl I., vydané v r. 1908. Publikoval i v Listech filologických.</a:t>
            </a:r>
          </a:p>
          <a:p>
            <a:r>
              <a:rPr lang="cs-CZ" dirty="0"/>
              <a:t>V Listech filologických z r. 1912 (roč. 36, č. 2, s. 118) nekrolog: hodnocen jako </a:t>
            </a:r>
            <a:r>
              <a:rPr lang="cs-CZ" i="1" dirty="0"/>
              <a:t>znamenitý odborník a badatel vědecký ale i vyspělý a ryzí kulturní duch i myslitel, </a:t>
            </a:r>
            <a:r>
              <a:rPr lang="cs-CZ" i="1" dirty="0" err="1"/>
              <a:t>znatel</a:t>
            </a:r>
            <a:r>
              <a:rPr lang="cs-CZ" i="1" dirty="0"/>
              <a:t> politické, společenské, vědecké i literární kultury antické, z nejlepších, kolik jsme jich kdy měli.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06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Prvním z nich byl </a:t>
            </a:r>
            <a:r>
              <a:rPr lang="cs-CZ" b="1" dirty="0"/>
              <a:t>František Novotný </a:t>
            </a:r>
            <a:r>
              <a:rPr lang="cs-CZ" dirty="0"/>
              <a:t>(1881–1964), který se řádným profesorem univerzity v Brně stal r. 1920. </a:t>
            </a:r>
          </a:p>
          <a:p>
            <a:r>
              <a:rPr lang="cs-CZ" dirty="0"/>
              <a:t>V letech 1930–31 byl děkanem filozofické fakulty, v období 1945–1946/7 prorektorem Masarykovy univerzity. </a:t>
            </a:r>
          </a:p>
          <a:p>
            <a:r>
              <a:rPr lang="cs-CZ" dirty="0"/>
              <a:t>Nejvíce proslul překladem celého díla filozofa </a:t>
            </a:r>
            <a:r>
              <a:rPr lang="cs-CZ" b="1" dirty="0"/>
              <a:t>Platóna </a:t>
            </a:r>
            <a:r>
              <a:rPr lang="cs-CZ" dirty="0"/>
              <a:t>z řečtiny do češtiny a čtyřsvazkovou monografií o tomto filozofu.</a:t>
            </a:r>
          </a:p>
          <a:p>
            <a:r>
              <a:rPr lang="cs-CZ" dirty="0"/>
              <a:t>Ohlas Platónových myšlenek od antiky až po 20. století</a:t>
            </a:r>
          </a:p>
          <a:p>
            <a:r>
              <a:rPr lang="cs-CZ" b="1" dirty="0"/>
              <a:t>Latinsko-český slovník</a:t>
            </a:r>
          </a:p>
        </p:txBody>
      </p:sp>
    </p:spTree>
    <p:extLst>
      <p:ext uri="{BB962C8B-B14F-4D97-AF65-F5344CB8AC3E}">
        <p14:creationId xmlns:p14="http://schemas.microsoft.com/office/powerpoint/2010/main" val="206335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 err="1"/>
              <a:t>Charisteria</a:t>
            </a:r>
            <a:r>
              <a:rPr lang="cs-CZ" i="1" dirty="0"/>
              <a:t> Francisco Novotný </a:t>
            </a:r>
            <a:r>
              <a:rPr lang="cs-CZ" i="1" dirty="0" err="1"/>
              <a:t>octogeniario</a:t>
            </a:r>
            <a:r>
              <a:rPr lang="cs-CZ" b="1" dirty="0"/>
              <a:t> </a:t>
            </a:r>
            <a:r>
              <a:rPr lang="cs-CZ" i="1" dirty="0" err="1"/>
              <a:t>oblata</a:t>
            </a:r>
            <a:r>
              <a:rPr lang="cs-CZ" dirty="0"/>
              <a:t> (Opera </a:t>
            </a:r>
            <a:r>
              <a:rPr lang="cs-CZ" dirty="0" err="1"/>
              <a:t>Universitatis</a:t>
            </a:r>
            <a:r>
              <a:rPr lang="cs-CZ" dirty="0"/>
              <a:t> </a:t>
            </a:r>
            <a:r>
              <a:rPr lang="cs-CZ" dirty="0" err="1"/>
              <a:t>Purkynianae</a:t>
            </a:r>
            <a:r>
              <a:rPr lang="cs-CZ" dirty="0"/>
              <a:t> </a:t>
            </a:r>
            <a:r>
              <a:rPr lang="cs-CZ" dirty="0" err="1"/>
              <a:t>Brunensis</a:t>
            </a:r>
            <a:r>
              <a:rPr lang="cs-CZ" dirty="0"/>
              <a:t> vol. 90 z r. 1962). </a:t>
            </a:r>
          </a:p>
          <a:p>
            <a:pPr marL="0" indent="0">
              <a:buNone/>
            </a:pPr>
            <a:r>
              <a:rPr lang="cs-CZ" i="1" dirty="0"/>
              <a:t>Brněnská věda a umění meziválečného období (1918–1939) v evropském kontextu</a:t>
            </a:r>
            <a:r>
              <a:rPr lang="cs-CZ" dirty="0"/>
              <a:t>, Brno 1993.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28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 r. 1921 se řádným profesorem Masarykovy univerzity stal</a:t>
            </a:r>
            <a:r>
              <a:rPr lang="cs-CZ" b="1" dirty="0"/>
              <a:t> Karel Svoboda </a:t>
            </a:r>
            <a:r>
              <a:rPr lang="cs-CZ" dirty="0"/>
              <a:t>(1888–1960).</a:t>
            </a:r>
          </a:p>
          <a:p>
            <a:r>
              <a:rPr lang="cs-CZ" i="1" dirty="0"/>
              <a:t>Vývoj antické </a:t>
            </a:r>
            <a:r>
              <a:rPr lang="cs-CZ" b="1" i="1" dirty="0"/>
              <a:t>estetiky</a:t>
            </a:r>
          </a:p>
          <a:p>
            <a:r>
              <a:rPr lang="cs-CZ" i="1" dirty="0"/>
              <a:t>Antická a česká vzdělanost od obrození do první války světové </a:t>
            </a:r>
            <a:r>
              <a:rPr lang="cs-CZ" dirty="0"/>
              <a:t>z roku 1957 (</a:t>
            </a:r>
            <a:r>
              <a:rPr lang="cs-CZ" dirty="0" err="1"/>
              <a:t>skriptum</a:t>
            </a:r>
            <a:r>
              <a:rPr lang="cs-CZ" dirty="0"/>
              <a:t>)</a:t>
            </a:r>
          </a:p>
          <a:p>
            <a:r>
              <a:rPr lang="cs-CZ" b="1" i="1" dirty="0"/>
              <a:t>Zlomky předsokratovských myslitelů</a:t>
            </a:r>
          </a:p>
          <a:p>
            <a:r>
              <a:rPr lang="cs-CZ" b="1" i="1" dirty="0"/>
              <a:t>Bibliografie</a:t>
            </a:r>
            <a:r>
              <a:rPr lang="cs-CZ" i="1" dirty="0"/>
              <a:t> českých a slovenských prací o antice</a:t>
            </a:r>
            <a:r>
              <a:rPr lang="cs-CZ" dirty="0"/>
              <a:t> za léta 1775–1900 a 1901–1950. Založil takto tradici, na niž navázal Ladislav </a:t>
            </a:r>
            <a:r>
              <a:rPr lang="cs-CZ" dirty="0" err="1"/>
              <a:t>Vidman</a:t>
            </a:r>
            <a:r>
              <a:rPr lang="cs-CZ" dirty="0"/>
              <a:t>.</a:t>
            </a:r>
          </a:p>
          <a:p>
            <a:r>
              <a:rPr lang="cs-CZ" i="1" dirty="0"/>
              <a:t>O něm: Estetika</a:t>
            </a:r>
            <a:r>
              <a:rPr lang="cs-CZ" dirty="0"/>
              <a:t> 33, 1996, str. 39–41 či v </a:t>
            </a:r>
            <a:r>
              <a:rPr lang="cs-CZ" i="1" dirty="0"/>
              <a:t>Listech filologických</a:t>
            </a:r>
            <a:r>
              <a:rPr lang="cs-CZ" dirty="0"/>
              <a:t> 112, 1989, č. 2, s. 65 –71.</a:t>
            </a:r>
          </a:p>
        </p:txBody>
      </p:sp>
    </p:spTree>
    <p:extLst>
      <p:ext uri="{BB962C8B-B14F-4D97-AF65-F5344CB8AC3E}">
        <p14:creationId xmlns:p14="http://schemas.microsoft.com/office/powerpoint/2010/main" val="171616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Ferdinand </a:t>
            </a:r>
            <a:r>
              <a:rPr lang="cs-CZ" b="1" dirty="0" err="1"/>
              <a:t>Stiebitz</a:t>
            </a:r>
            <a:r>
              <a:rPr lang="cs-CZ" dirty="0"/>
              <a:t> (1894–1961) působil na brněnské univerzitě od r. 1931, jako řádný profesor od r. 1939.</a:t>
            </a:r>
          </a:p>
          <a:p>
            <a:r>
              <a:rPr lang="cs-CZ" b="1" dirty="0"/>
              <a:t>Překladatel</a:t>
            </a:r>
            <a:r>
              <a:rPr lang="cs-CZ" dirty="0"/>
              <a:t>: </a:t>
            </a:r>
            <a:r>
              <a:rPr lang="cs-CZ" dirty="0" err="1"/>
              <a:t>Aristofanovy</a:t>
            </a:r>
            <a:r>
              <a:rPr lang="cs-CZ" dirty="0"/>
              <a:t> komedie a některá díla </a:t>
            </a:r>
            <a:r>
              <a:rPr lang="cs-CZ" dirty="0" err="1"/>
              <a:t>Plautova</a:t>
            </a:r>
            <a:r>
              <a:rPr lang="cs-CZ" dirty="0"/>
              <a:t>, ale překládal také </a:t>
            </a:r>
            <a:r>
              <a:rPr lang="cs-CZ" dirty="0" err="1"/>
              <a:t>Sófoklea</a:t>
            </a:r>
            <a:r>
              <a:rPr lang="cs-CZ" dirty="0"/>
              <a:t> ; </a:t>
            </a:r>
            <a:r>
              <a:rPr lang="cs-CZ" i="1" dirty="0"/>
              <a:t>Řecká lyrika </a:t>
            </a:r>
            <a:r>
              <a:rPr lang="cs-CZ" dirty="0"/>
              <a:t>a </a:t>
            </a:r>
            <a:r>
              <a:rPr lang="cs-CZ" i="1" dirty="0"/>
              <a:t>Římská lyrika </a:t>
            </a:r>
            <a:r>
              <a:rPr lang="cs-CZ" dirty="0"/>
              <a:t>(1954 a 1957), překlad </a:t>
            </a:r>
            <a:r>
              <a:rPr lang="cs-CZ" dirty="0" err="1"/>
              <a:t>Apuleiova</a:t>
            </a:r>
            <a:r>
              <a:rPr lang="cs-CZ" dirty="0"/>
              <a:t> </a:t>
            </a:r>
            <a:r>
              <a:rPr lang="cs-CZ" i="1" dirty="0"/>
              <a:t>Zlatého osla</a:t>
            </a:r>
            <a:r>
              <a:rPr lang="cs-CZ" dirty="0"/>
              <a:t> nebo Ovidiových </a:t>
            </a:r>
            <a:r>
              <a:rPr lang="cs-CZ" i="1" dirty="0"/>
              <a:t>Proměn</a:t>
            </a:r>
            <a:r>
              <a:rPr lang="cs-CZ" dirty="0"/>
              <a:t>, jež poprvé vychází r. 1935.</a:t>
            </a:r>
          </a:p>
          <a:p>
            <a:r>
              <a:rPr lang="cs-CZ" dirty="0"/>
              <a:t>Učebnice dějin řecké a římské </a:t>
            </a:r>
            <a:r>
              <a:rPr lang="cs-CZ" b="1" dirty="0"/>
              <a:t>literatury</a:t>
            </a:r>
            <a:r>
              <a:rPr lang="cs-CZ" dirty="0"/>
              <a:t>.</a:t>
            </a:r>
          </a:p>
          <a:p>
            <a:r>
              <a:rPr lang="cs-CZ" dirty="0"/>
              <a:t>v r. 1944 vydal volné zpracování </a:t>
            </a:r>
            <a:r>
              <a:rPr lang="cs-CZ" b="1" i="1" dirty="0"/>
              <a:t>Eposu o </a:t>
            </a:r>
            <a:r>
              <a:rPr lang="cs-CZ" b="1" i="1" dirty="0" err="1"/>
              <a:t>Gilgamešovi</a:t>
            </a:r>
            <a:r>
              <a:rPr lang="cs-CZ" dirty="0"/>
              <a:t>.</a:t>
            </a:r>
          </a:p>
          <a:p>
            <a:r>
              <a:rPr lang="cs-CZ" dirty="0"/>
              <a:t>O něm: R. Hošek v </a:t>
            </a:r>
            <a:r>
              <a:rPr lang="cs-CZ" i="1" dirty="0"/>
              <a:t>Listech filologických</a:t>
            </a:r>
            <a:r>
              <a:rPr lang="cs-CZ" dirty="0"/>
              <a:t> CXVIII, 1955, str. 129 –140; </a:t>
            </a:r>
            <a:r>
              <a:rPr lang="cs-CZ" i="1" dirty="0"/>
              <a:t>Ottův slovník naučný nové doby</a:t>
            </a:r>
            <a:r>
              <a:rPr lang="cs-CZ" dirty="0"/>
              <a:t> (1930–1943)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808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1686</Words>
  <Application>Microsoft Office PowerPoint</Application>
  <PresentationFormat>Širokoúhlá obrazovka</PresentationFormat>
  <Paragraphs>87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Dějiny oboru v ČR</vt:lpstr>
      <vt:lpstr>Znalci antiky</vt:lpstr>
      <vt:lpstr>Počátky studií antiky</vt:lpstr>
      <vt:lpstr>Prezentace aplikace PowerPoint</vt:lpstr>
      <vt:lpstr>Prof. Peroutka</vt:lpstr>
      <vt:lpstr>Prezentace aplikace PowerPoint</vt:lpstr>
      <vt:lpstr>Prezentace aplikace PowerPoint</vt:lpstr>
      <vt:lpstr>Prezentace aplikace PowerPoint</vt:lpstr>
      <vt:lpstr>Prezentace aplikace PowerPoint</vt:lpstr>
      <vt:lpstr>První profesor specializovaných starověkých dějin</vt:lpstr>
      <vt:lpstr>Prezentace aplikace PowerPoint</vt:lpstr>
      <vt:lpstr>Prezentace aplikace PowerPoint</vt:lpstr>
      <vt:lpstr>Prezentace aplikace PowerPoint</vt:lpstr>
      <vt:lpstr>Významná díla</vt:lpstr>
      <vt:lpstr>Prezentace aplikace PowerPoint</vt:lpstr>
      <vt:lpstr>Odboj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Prof. Hošek</vt:lpstr>
      <vt:lpstr>Prezentace aplikace PowerPoint</vt:lpstr>
      <vt:lpstr>Společně s jinými</vt:lpstr>
      <vt:lpstr>Josef Češka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oboru v ČR</dc:title>
  <dc:creator>Jarmila Bednaříková</dc:creator>
  <cp:lastModifiedBy>Jarmila Bednaříková</cp:lastModifiedBy>
  <cp:revision>16</cp:revision>
  <dcterms:created xsi:type="dcterms:W3CDTF">2017-11-08T15:10:09Z</dcterms:created>
  <dcterms:modified xsi:type="dcterms:W3CDTF">2022-05-02T07:13:49Z</dcterms:modified>
</cp:coreProperties>
</file>