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5" r:id="rId3"/>
    <p:sldId id="266" r:id="rId4"/>
    <p:sldId id="262" r:id="rId5"/>
    <p:sldId id="260" r:id="rId6"/>
    <p:sldId id="261" r:id="rId7"/>
    <p:sldId id="259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1ECCE-D855-4A09-A022-DB95BD4E52BF}" type="datetimeFigureOut">
              <a:rPr lang="cs-CZ" smtClean="0"/>
              <a:t>18.09.2022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DDD3-2462-47E9-BE38-781961AA3E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8716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1ECCE-D855-4A09-A022-DB95BD4E52BF}" type="datetimeFigureOut">
              <a:rPr lang="cs-CZ" smtClean="0"/>
              <a:t>18.09.2022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DDD3-2462-47E9-BE38-781961AA3E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4178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1ECCE-D855-4A09-A022-DB95BD4E52BF}" type="datetimeFigureOut">
              <a:rPr lang="cs-CZ" smtClean="0"/>
              <a:t>18.09.2022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DDD3-2462-47E9-BE38-781961AA3E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807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1ECCE-D855-4A09-A022-DB95BD4E52BF}" type="datetimeFigureOut">
              <a:rPr lang="cs-CZ" smtClean="0"/>
              <a:t>18.09.2022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DDD3-2462-47E9-BE38-781961AA3ECE}" type="slidenum">
              <a:rPr lang="cs-CZ" smtClean="0"/>
              <a:t>‹#›</a:t>
            </a:fld>
            <a:endParaRPr lang="cs-CZ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2431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1ECCE-D855-4A09-A022-DB95BD4E52BF}" type="datetimeFigureOut">
              <a:rPr lang="cs-CZ" smtClean="0"/>
              <a:t>18.09.2022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DDD3-2462-47E9-BE38-781961AA3E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770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1ECCE-D855-4A09-A022-DB95BD4E52BF}" type="datetimeFigureOut">
              <a:rPr lang="cs-CZ" smtClean="0"/>
              <a:t>18.09.2022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DDD3-2462-47E9-BE38-781961AA3E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7987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1ECCE-D855-4A09-A022-DB95BD4E52BF}" type="datetimeFigureOut">
              <a:rPr lang="cs-CZ" smtClean="0"/>
              <a:t>18.09.2022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DDD3-2462-47E9-BE38-781961AA3E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617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1ECCE-D855-4A09-A022-DB95BD4E52BF}" type="datetimeFigureOut">
              <a:rPr lang="cs-CZ" smtClean="0"/>
              <a:t>18.09.2022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DDD3-2462-47E9-BE38-781961AA3E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0921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1ECCE-D855-4A09-A022-DB95BD4E52BF}" type="datetimeFigureOut">
              <a:rPr lang="cs-CZ" smtClean="0"/>
              <a:t>18.09.2022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DDD3-2462-47E9-BE38-781961AA3E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5812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1ECCE-D855-4A09-A022-DB95BD4E52BF}" type="datetimeFigureOut">
              <a:rPr lang="cs-CZ" smtClean="0"/>
              <a:t>18.09.2022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DDD3-2462-47E9-BE38-781961AA3E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9035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1ECCE-D855-4A09-A022-DB95BD4E52BF}" type="datetimeFigureOut">
              <a:rPr lang="cs-CZ" smtClean="0"/>
              <a:t>18.09.2022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DDD3-2462-47E9-BE38-781961AA3E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1441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1ECCE-D855-4A09-A022-DB95BD4E52BF}" type="datetimeFigureOut">
              <a:rPr lang="cs-CZ" smtClean="0"/>
              <a:t>18.09.2022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DDD3-2462-47E9-BE38-781961AA3E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8497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1ECCE-D855-4A09-A022-DB95BD4E52BF}" type="datetimeFigureOut">
              <a:rPr lang="cs-CZ" smtClean="0"/>
              <a:t>18.09.2022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DDD3-2462-47E9-BE38-781961AA3E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6638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1ECCE-D855-4A09-A022-DB95BD4E52BF}" type="datetimeFigureOut">
              <a:rPr lang="cs-CZ" smtClean="0"/>
              <a:t>18.09.2022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DDD3-2462-47E9-BE38-781961AA3E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1611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1ECCE-D855-4A09-A022-DB95BD4E52BF}" type="datetimeFigureOut">
              <a:rPr lang="cs-CZ" smtClean="0"/>
              <a:t>18.09.2022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DDD3-2462-47E9-BE38-781961AA3E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8721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1ECCE-D855-4A09-A022-DB95BD4E52BF}" type="datetimeFigureOut">
              <a:rPr lang="cs-CZ" smtClean="0"/>
              <a:t>18.09.2022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DDD3-2462-47E9-BE38-781961AA3E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6876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1ECCE-D855-4A09-A022-DB95BD4E52BF}" type="datetimeFigureOut">
              <a:rPr lang="cs-CZ" smtClean="0"/>
              <a:t>18.09.2022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DDD3-2462-47E9-BE38-781961AA3E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1741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901ECCE-D855-4A09-A022-DB95BD4E52BF}" type="datetimeFigureOut">
              <a:rPr lang="cs-CZ" smtClean="0"/>
              <a:t>18.09.2022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FDDD3-2462-47E9-BE38-781961AA3E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74740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8D7848-3FE4-4081-ACDE-C87EABD888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DSBcA07 - Dějiny starověkého Řecka II - seminář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A1DBB53-4E8F-47C3-8BEC-4E255916D9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1. hodina, spartská hegemonie, prameny k helénismu</a:t>
            </a:r>
          </a:p>
        </p:txBody>
      </p:sp>
    </p:spTree>
    <p:extLst>
      <p:ext uri="{BB962C8B-B14F-4D97-AF65-F5344CB8AC3E}">
        <p14:creationId xmlns:p14="http://schemas.microsoft.com/office/powerpoint/2010/main" val="3864417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E45DC9-BD74-B1A4-BD28-C4F465F7A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Peloponnéská</a:t>
            </a:r>
            <a:r>
              <a:rPr lang="cs-CZ" dirty="0"/>
              <a:t> válka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2C2A1B-9A8E-38C3-9462-F83E6F4A7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První </a:t>
            </a:r>
            <a:r>
              <a:rPr lang="cs-CZ" dirty="0" err="1"/>
              <a:t>peloponnéská</a:t>
            </a:r>
            <a:r>
              <a:rPr lang="cs-CZ" dirty="0"/>
              <a:t> válka (460–446 </a:t>
            </a:r>
            <a:r>
              <a:rPr lang="cs-CZ" dirty="0" err="1"/>
              <a:t>pnl</a:t>
            </a:r>
            <a:r>
              <a:rPr lang="cs-CZ" dirty="0"/>
              <a:t>)</a:t>
            </a:r>
          </a:p>
          <a:p>
            <a:r>
              <a:rPr lang="cs-CZ" dirty="0"/>
              <a:t>431–404 </a:t>
            </a:r>
            <a:r>
              <a:rPr lang="cs-CZ" dirty="0" err="1"/>
              <a:t>pnl</a:t>
            </a:r>
            <a:endParaRPr lang="cs-CZ" dirty="0"/>
          </a:p>
          <a:p>
            <a:r>
              <a:rPr lang="cs-CZ" dirty="0"/>
              <a:t>Athénský spolek x </a:t>
            </a:r>
            <a:r>
              <a:rPr lang="cs-CZ" dirty="0" err="1"/>
              <a:t>Peloponnéský</a:t>
            </a:r>
            <a:r>
              <a:rPr lang="cs-CZ" dirty="0"/>
              <a:t> spolek</a:t>
            </a:r>
          </a:p>
          <a:p>
            <a:r>
              <a:rPr lang="cs-CZ" dirty="0"/>
              <a:t>Sparta (</a:t>
            </a:r>
            <a:r>
              <a:rPr lang="cs-CZ" dirty="0" err="1"/>
              <a:t>Korint</a:t>
            </a:r>
            <a:r>
              <a:rPr lang="cs-CZ" dirty="0"/>
              <a:t>, Théby, Makedonie) x (Athény, Samos, obce v Malé Asii)</a:t>
            </a:r>
          </a:p>
          <a:p>
            <a:r>
              <a:rPr lang="cs-CZ" dirty="0"/>
              <a:t>3 fáze – </a:t>
            </a:r>
            <a:r>
              <a:rPr lang="cs-CZ" dirty="0" err="1"/>
              <a:t>Archidámská</a:t>
            </a:r>
            <a:r>
              <a:rPr lang="cs-CZ" dirty="0"/>
              <a:t> válka, </a:t>
            </a:r>
            <a:r>
              <a:rPr lang="cs-CZ" dirty="0" err="1"/>
              <a:t>Níkiův</a:t>
            </a:r>
            <a:r>
              <a:rPr lang="cs-CZ" dirty="0"/>
              <a:t> mír, </a:t>
            </a:r>
            <a:r>
              <a:rPr lang="cs-CZ" dirty="0" err="1"/>
              <a:t>Dekelejská</a:t>
            </a:r>
            <a:r>
              <a:rPr lang="cs-CZ" dirty="0"/>
              <a:t> válka</a:t>
            </a:r>
          </a:p>
          <a:p>
            <a:r>
              <a:rPr lang="cs-CZ" dirty="0" err="1"/>
              <a:t>Archidámos</a:t>
            </a:r>
            <a:r>
              <a:rPr lang="cs-CZ" dirty="0"/>
              <a:t>, </a:t>
            </a:r>
            <a:r>
              <a:rPr lang="cs-CZ" dirty="0" err="1"/>
              <a:t>Brásidás</a:t>
            </a:r>
            <a:r>
              <a:rPr lang="cs-CZ" dirty="0"/>
              <a:t>, </a:t>
            </a:r>
            <a:r>
              <a:rPr lang="cs-CZ" dirty="0" err="1"/>
              <a:t>Pausaniás</a:t>
            </a:r>
            <a:r>
              <a:rPr lang="cs-CZ" dirty="0"/>
              <a:t>, </a:t>
            </a:r>
            <a:r>
              <a:rPr lang="cs-CZ" dirty="0" err="1"/>
              <a:t>Ágis</a:t>
            </a:r>
            <a:r>
              <a:rPr lang="cs-CZ" dirty="0"/>
              <a:t> II., </a:t>
            </a:r>
            <a:r>
              <a:rPr lang="cs-CZ" dirty="0" err="1"/>
              <a:t>Lýsandros</a:t>
            </a:r>
            <a:r>
              <a:rPr lang="cs-CZ" dirty="0"/>
              <a:t> X </a:t>
            </a:r>
            <a:r>
              <a:rPr lang="cs-CZ" dirty="0" err="1"/>
              <a:t>Periklés</a:t>
            </a:r>
            <a:r>
              <a:rPr lang="cs-CZ" dirty="0"/>
              <a:t>, </a:t>
            </a:r>
            <a:r>
              <a:rPr lang="cs-CZ" dirty="0" err="1"/>
              <a:t>Kleón</a:t>
            </a:r>
            <a:r>
              <a:rPr lang="cs-CZ" dirty="0"/>
              <a:t>, </a:t>
            </a:r>
            <a:r>
              <a:rPr lang="cs-CZ" dirty="0" err="1"/>
              <a:t>Démosthenés</a:t>
            </a:r>
            <a:r>
              <a:rPr lang="cs-CZ" dirty="0"/>
              <a:t>, </a:t>
            </a:r>
            <a:r>
              <a:rPr lang="cs-CZ" dirty="0" err="1"/>
              <a:t>Níkiás</a:t>
            </a:r>
            <a:r>
              <a:rPr lang="cs-CZ" dirty="0"/>
              <a:t>, </a:t>
            </a:r>
            <a:r>
              <a:rPr lang="cs-CZ" dirty="0" err="1"/>
              <a:t>Alkibiadés</a:t>
            </a:r>
            <a:endParaRPr lang="cs-CZ" dirty="0"/>
          </a:p>
          <a:p>
            <a:r>
              <a:rPr lang="cs-CZ" dirty="0"/>
              <a:t>Nemoc v Athénách</a:t>
            </a:r>
          </a:p>
          <a:p>
            <a:r>
              <a:rPr lang="cs-CZ" dirty="0"/>
              <a:t>Tažení do </a:t>
            </a:r>
            <a:r>
              <a:rPr lang="cs-CZ" dirty="0" err="1"/>
              <a:t>Attiky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1939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7AA874-0730-5D0E-8717-69A534F47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Fáze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468953-E585-2BE4-1BFE-C600C31FE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Bitva u Pylu, u </a:t>
            </a:r>
            <a:r>
              <a:rPr lang="cs-CZ" dirty="0" err="1"/>
              <a:t>Délia</a:t>
            </a:r>
            <a:r>
              <a:rPr lang="cs-CZ" dirty="0"/>
              <a:t>, u </a:t>
            </a:r>
            <a:r>
              <a:rPr lang="cs-CZ" dirty="0" err="1"/>
              <a:t>Amfipole</a:t>
            </a:r>
            <a:endParaRPr lang="cs-CZ" dirty="0"/>
          </a:p>
          <a:p>
            <a:r>
              <a:rPr lang="cs-CZ" dirty="0"/>
              <a:t>Tažení na Sicílii (</a:t>
            </a:r>
            <a:r>
              <a:rPr lang="cs-CZ" dirty="0" err="1"/>
              <a:t>Syrákúsy</a:t>
            </a:r>
            <a:r>
              <a:rPr lang="cs-CZ" dirty="0"/>
              <a:t>)</a:t>
            </a:r>
          </a:p>
          <a:p>
            <a:r>
              <a:rPr lang="cs-CZ" dirty="0"/>
              <a:t>Tažení proti spojencům – ještě před válkou Samos, poté Mytiléné, dobytí </a:t>
            </a:r>
            <a:r>
              <a:rPr lang="cs-CZ" dirty="0" err="1"/>
              <a:t>Mélu</a:t>
            </a:r>
            <a:endParaRPr lang="cs-CZ" dirty="0"/>
          </a:p>
          <a:p>
            <a:r>
              <a:rPr lang="cs-CZ" dirty="0"/>
              <a:t>Během „míru“ </a:t>
            </a:r>
            <a:r>
              <a:rPr lang="cs-CZ" dirty="0" err="1"/>
              <a:t>protispartská</a:t>
            </a:r>
            <a:r>
              <a:rPr lang="cs-CZ" dirty="0"/>
              <a:t> koalice – </a:t>
            </a:r>
            <a:r>
              <a:rPr lang="cs-CZ" dirty="0" err="1"/>
              <a:t>Argos</a:t>
            </a:r>
            <a:r>
              <a:rPr lang="cs-CZ" dirty="0"/>
              <a:t>, </a:t>
            </a:r>
            <a:r>
              <a:rPr lang="cs-CZ" dirty="0" err="1"/>
              <a:t>Mantineia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0131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FAC93C-0304-BD1B-5991-E8A7B4AC3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Spartská hegemonie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B39349-2F9F-4556-40B1-8499C4216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Konec </a:t>
            </a:r>
            <a:r>
              <a:rPr lang="cs-CZ" dirty="0" err="1"/>
              <a:t>peloponnéské</a:t>
            </a:r>
            <a:r>
              <a:rPr lang="cs-CZ" dirty="0"/>
              <a:t> války</a:t>
            </a:r>
          </a:p>
          <a:p>
            <a:r>
              <a:rPr lang="cs-CZ" dirty="0"/>
              <a:t>Bitva u </a:t>
            </a:r>
            <a:r>
              <a:rPr lang="cs-CZ" dirty="0" err="1"/>
              <a:t>Kyziku</a:t>
            </a:r>
            <a:r>
              <a:rPr lang="cs-CZ" dirty="0"/>
              <a:t> (410 </a:t>
            </a:r>
            <a:r>
              <a:rPr lang="cs-CZ" dirty="0" err="1"/>
              <a:t>pnl</a:t>
            </a:r>
            <a:r>
              <a:rPr lang="cs-CZ" dirty="0"/>
              <a:t>)</a:t>
            </a:r>
          </a:p>
          <a:p>
            <a:r>
              <a:rPr lang="cs-CZ" dirty="0"/>
              <a:t>Sparta podpořena </a:t>
            </a:r>
            <a:r>
              <a:rPr lang="cs-CZ" dirty="0" err="1"/>
              <a:t>Achaimenovskou</a:t>
            </a:r>
            <a:r>
              <a:rPr lang="cs-CZ" dirty="0"/>
              <a:t> říší (</a:t>
            </a:r>
            <a:r>
              <a:rPr lang="cs-CZ" dirty="0" err="1"/>
              <a:t>Dáreios</a:t>
            </a:r>
            <a:r>
              <a:rPr lang="cs-CZ" dirty="0"/>
              <a:t> II., satrapa </a:t>
            </a:r>
            <a:r>
              <a:rPr lang="cs-CZ" dirty="0" err="1"/>
              <a:t>Tissafernés</a:t>
            </a:r>
            <a:r>
              <a:rPr lang="cs-CZ" dirty="0"/>
              <a:t>) – stavba flotily</a:t>
            </a:r>
          </a:p>
          <a:p>
            <a:r>
              <a:rPr lang="cs-CZ" dirty="0" err="1"/>
              <a:t>Lýsandros</a:t>
            </a:r>
            <a:r>
              <a:rPr lang="cs-CZ" dirty="0"/>
              <a:t>, </a:t>
            </a:r>
            <a:r>
              <a:rPr lang="cs-CZ" dirty="0" err="1"/>
              <a:t>Kýros</a:t>
            </a:r>
            <a:r>
              <a:rPr lang="cs-CZ" dirty="0"/>
              <a:t> mladší, návrat </a:t>
            </a:r>
            <a:r>
              <a:rPr lang="cs-CZ" dirty="0" err="1"/>
              <a:t>Alkibiada</a:t>
            </a:r>
            <a:r>
              <a:rPr lang="cs-CZ" dirty="0"/>
              <a:t> do Athén</a:t>
            </a:r>
          </a:p>
          <a:p>
            <a:r>
              <a:rPr lang="cs-CZ" dirty="0"/>
              <a:t>Bitva u </a:t>
            </a:r>
            <a:r>
              <a:rPr lang="cs-CZ" dirty="0" err="1"/>
              <a:t>Nótia</a:t>
            </a:r>
            <a:r>
              <a:rPr lang="cs-CZ" dirty="0"/>
              <a:t> (406 </a:t>
            </a:r>
            <a:r>
              <a:rPr lang="cs-CZ" dirty="0" err="1"/>
              <a:t>pnl</a:t>
            </a:r>
            <a:r>
              <a:rPr lang="cs-CZ" dirty="0"/>
              <a:t>) – </a:t>
            </a:r>
            <a:r>
              <a:rPr lang="cs-CZ" dirty="0" err="1"/>
              <a:t>Alkibiadés</a:t>
            </a:r>
            <a:r>
              <a:rPr lang="cs-CZ" dirty="0"/>
              <a:t> odchází z Athén</a:t>
            </a:r>
          </a:p>
          <a:p>
            <a:r>
              <a:rPr lang="cs-CZ" dirty="0"/>
              <a:t>Bitva u </a:t>
            </a:r>
            <a:r>
              <a:rPr lang="cs-CZ" dirty="0" err="1"/>
              <a:t>Arginús</a:t>
            </a:r>
            <a:r>
              <a:rPr lang="cs-CZ" dirty="0"/>
              <a:t> (406 </a:t>
            </a:r>
            <a:r>
              <a:rPr lang="cs-CZ" dirty="0" err="1"/>
              <a:t>pnl</a:t>
            </a:r>
            <a:r>
              <a:rPr lang="cs-CZ" dirty="0"/>
              <a:t>) – vítězství Athén, avšak → poprava velitelů</a:t>
            </a:r>
          </a:p>
          <a:p>
            <a:r>
              <a:rPr lang="cs-CZ" dirty="0"/>
              <a:t>Bitva u </a:t>
            </a:r>
            <a:r>
              <a:rPr lang="cs-CZ" dirty="0" err="1"/>
              <a:t>Aigospotamoi</a:t>
            </a:r>
            <a:r>
              <a:rPr lang="cs-CZ" dirty="0"/>
              <a:t> (405 </a:t>
            </a:r>
            <a:r>
              <a:rPr lang="cs-CZ" dirty="0" err="1"/>
              <a:t>pnl</a:t>
            </a:r>
            <a:r>
              <a:rPr lang="cs-CZ" dirty="0"/>
              <a:t>)</a:t>
            </a:r>
          </a:p>
          <a:p>
            <a:r>
              <a:rPr lang="cs-CZ" dirty="0"/>
              <a:t>Obléhání města, stržení zdí, rozpuštění spolku, flotily</a:t>
            </a:r>
          </a:p>
          <a:p>
            <a:r>
              <a:rPr lang="cs-CZ" dirty="0"/>
              <a:t>Zisky pro Spartu, ne tolik pro její spojence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5303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0C4A19-79E1-43FE-845D-08769CB04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Spartská hegemonie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24DDDB-3C18-4832-BC41-996FE053F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2" y="1676400"/>
            <a:ext cx="9404722" cy="4571999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Podpora oligarchických zřízení (vláda 30 tyranů v Athénách, Théby), </a:t>
            </a:r>
            <a:r>
              <a:rPr lang="cs-CZ" dirty="0" err="1"/>
              <a:t>Thrasybúlos</a:t>
            </a:r>
            <a:r>
              <a:rPr lang="cs-CZ" dirty="0"/>
              <a:t> → obnova demokracie</a:t>
            </a:r>
          </a:p>
          <a:p>
            <a:r>
              <a:rPr lang="cs-CZ" dirty="0"/>
              <a:t>Tažení do Malé Asie (399–394 </a:t>
            </a:r>
            <a:r>
              <a:rPr lang="cs-CZ" dirty="0" err="1"/>
              <a:t>pnl</a:t>
            </a:r>
            <a:r>
              <a:rPr lang="cs-CZ" dirty="0"/>
              <a:t>)x </a:t>
            </a:r>
            <a:r>
              <a:rPr lang="cs-CZ" dirty="0" err="1"/>
              <a:t>Tissafernés</a:t>
            </a:r>
            <a:r>
              <a:rPr lang="cs-CZ" dirty="0"/>
              <a:t>, </a:t>
            </a:r>
            <a:r>
              <a:rPr lang="cs-CZ" dirty="0" err="1"/>
              <a:t>Farnabazos</a:t>
            </a:r>
            <a:r>
              <a:rPr lang="cs-CZ" dirty="0"/>
              <a:t>, </a:t>
            </a:r>
            <a:r>
              <a:rPr lang="cs-CZ" dirty="0" err="1"/>
              <a:t>Tithraustés</a:t>
            </a:r>
            <a:endParaRPr lang="cs-CZ" dirty="0"/>
          </a:p>
          <a:p>
            <a:r>
              <a:rPr lang="cs-CZ" dirty="0" err="1"/>
              <a:t>Agésiláos</a:t>
            </a:r>
            <a:r>
              <a:rPr lang="cs-CZ" dirty="0"/>
              <a:t> (</a:t>
            </a:r>
            <a:r>
              <a:rPr lang="cs-CZ" dirty="0" err="1"/>
              <a:t>Thibrón</a:t>
            </a:r>
            <a:r>
              <a:rPr lang="cs-CZ" dirty="0"/>
              <a:t>, </a:t>
            </a:r>
            <a:r>
              <a:rPr lang="cs-CZ" dirty="0" err="1"/>
              <a:t>Derkylidás</a:t>
            </a:r>
            <a:r>
              <a:rPr lang="cs-CZ" dirty="0"/>
              <a:t>) </a:t>
            </a:r>
          </a:p>
          <a:p>
            <a:r>
              <a:rPr lang="cs-CZ" dirty="0"/>
              <a:t>Korintská válka (395–387 </a:t>
            </a:r>
            <a:r>
              <a:rPr lang="cs-CZ" dirty="0" err="1"/>
              <a:t>pnl</a:t>
            </a:r>
            <a:r>
              <a:rPr lang="cs-CZ" dirty="0"/>
              <a:t>)</a:t>
            </a:r>
          </a:p>
          <a:p>
            <a:r>
              <a:rPr lang="cs-CZ" dirty="0"/>
              <a:t>Sparta x Théby, Athény, </a:t>
            </a:r>
            <a:r>
              <a:rPr lang="cs-CZ" dirty="0" err="1"/>
              <a:t>Korint</a:t>
            </a:r>
            <a:r>
              <a:rPr lang="cs-CZ" dirty="0"/>
              <a:t>, </a:t>
            </a:r>
            <a:r>
              <a:rPr lang="cs-CZ" dirty="0" err="1"/>
              <a:t>Argos</a:t>
            </a:r>
            <a:r>
              <a:rPr lang="cs-CZ" dirty="0"/>
              <a:t> + Persie</a:t>
            </a:r>
          </a:p>
          <a:p>
            <a:r>
              <a:rPr lang="cs-CZ" dirty="0"/>
              <a:t>Bitva u </a:t>
            </a:r>
            <a:r>
              <a:rPr lang="cs-CZ" dirty="0" err="1"/>
              <a:t>Knidu</a:t>
            </a:r>
            <a:r>
              <a:rPr lang="cs-CZ" dirty="0"/>
              <a:t>, bitva u </a:t>
            </a:r>
            <a:r>
              <a:rPr lang="cs-CZ" dirty="0" err="1"/>
              <a:t>Koróneie</a:t>
            </a:r>
            <a:r>
              <a:rPr lang="cs-CZ" dirty="0"/>
              <a:t> (394 </a:t>
            </a:r>
            <a:r>
              <a:rPr lang="cs-CZ" dirty="0" err="1"/>
              <a:t>pnl</a:t>
            </a:r>
            <a:r>
              <a:rPr lang="cs-CZ" dirty="0"/>
              <a:t>)</a:t>
            </a:r>
          </a:p>
          <a:p>
            <a:r>
              <a:rPr lang="cs-CZ" dirty="0" err="1"/>
              <a:t>Antalkidův</a:t>
            </a:r>
            <a:r>
              <a:rPr lang="cs-CZ" dirty="0"/>
              <a:t> mír (Královský mír) – 387 </a:t>
            </a:r>
            <a:r>
              <a:rPr lang="cs-CZ" dirty="0" err="1"/>
              <a:t>pnl</a:t>
            </a:r>
            <a:endParaRPr lang="cs-CZ" dirty="0"/>
          </a:p>
          <a:p>
            <a:r>
              <a:rPr lang="cs-CZ" dirty="0"/>
              <a:t>Trestné výpravy (</a:t>
            </a:r>
            <a:r>
              <a:rPr lang="cs-CZ" dirty="0" err="1"/>
              <a:t>Élis</a:t>
            </a:r>
            <a:r>
              <a:rPr lang="cs-CZ" dirty="0"/>
              <a:t>, </a:t>
            </a:r>
            <a:r>
              <a:rPr lang="cs-CZ" dirty="0" err="1"/>
              <a:t>Mantineia</a:t>
            </a:r>
            <a:r>
              <a:rPr lang="cs-CZ" dirty="0"/>
              <a:t>, </a:t>
            </a:r>
            <a:r>
              <a:rPr lang="cs-CZ" dirty="0" err="1"/>
              <a:t>Olynthos</a:t>
            </a:r>
            <a:r>
              <a:rPr lang="cs-CZ" dirty="0"/>
              <a:t>)</a:t>
            </a:r>
          </a:p>
          <a:p>
            <a:r>
              <a:rPr lang="cs-CZ" dirty="0"/>
              <a:t>Částečná obnova moci Athén, vítězství i oslabení Sparty, rozhodující slovo Persie</a:t>
            </a:r>
          </a:p>
          <a:p>
            <a:r>
              <a:rPr lang="cs-CZ" dirty="0"/>
              <a:t>Válka proti Thébám - intervence Sparty v Thébách, válka od 378 </a:t>
            </a:r>
            <a:r>
              <a:rPr lang="cs-CZ" dirty="0" err="1"/>
              <a:t>pnl</a:t>
            </a:r>
            <a:r>
              <a:rPr lang="cs-CZ" dirty="0"/>
              <a:t> →</a:t>
            </a:r>
          </a:p>
        </p:txBody>
      </p:sp>
      <p:pic>
        <p:nvPicPr>
          <p:cNvPr id="5" name="Obrázek 4" descr="Obsah obrázku mapa&#10;&#10;Popis byl vytvořen automaticky">
            <a:extLst>
              <a:ext uri="{FF2B5EF4-FFF2-40B4-BE49-F238E27FC236}">
                <a16:creationId xmlns:a16="http://schemas.microsoft.com/office/drawing/2014/main" id="{EBF17B1B-DF72-4D84-B1D8-2C341F3594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475" y="2684621"/>
            <a:ext cx="2885652" cy="238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66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471ED7-D35B-4E47-A063-70380A253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Prameny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618FEF-BB45-48AF-9B34-73B595844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Xenofón</a:t>
            </a:r>
            <a:r>
              <a:rPr lang="cs-CZ" dirty="0"/>
              <a:t> – osobně přítomen (tažení 10 000, bitva u </a:t>
            </a:r>
            <a:r>
              <a:rPr lang="cs-CZ" dirty="0" err="1"/>
              <a:t>Koróneie</a:t>
            </a:r>
            <a:r>
              <a:rPr lang="cs-CZ" dirty="0"/>
              <a:t>, přítel </a:t>
            </a:r>
            <a:r>
              <a:rPr lang="cs-CZ" dirty="0" err="1"/>
              <a:t>Agésiláa</a:t>
            </a:r>
            <a:r>
              <a:rPr lang="cs-CZ" dirty="0"/>
              <a:t>)</a:t>
            </a:r>
          </a:p>
          <a:p>
            <a:r>
              <a:rPr lang="cs-CZ" dirty="0" err="1"/>
              <a:t>Plútarchos</a:t>
            </a:r>
            <a:r>
              <a:rPr lang="cs-CZ" dirty="0"/>
              <a:t> – životopis </a:t>
            </a:r>
            <a:r>
              <a:rPr lang="cs-CZ" dirty="0" err="1"/>
              <a:t>Agésiláa</a:t>
            </a:r>
            <a:r>
              <a:rPr lang="cs-CZ" dirty="0"/>
              <a:t>, </a:t>
            </a:r>
            <a:r>
              <a:rPr lang="cs-CZ" dirty="0" err="1"/>
              <a:t>Lýsandra</a:t>
            </a:r>
            <a:r>
              <a:rPr lang="cs-CZ" dirty="0"/>
              <a:t>, </a:t>
            </a:r>
            <a:r>
              <a:rPr lang="cs-CZ" dirty="0" err="1"/>
              <a:t>Pelopida</a:t>
            </a:r>
            <a:r>
              <a:rPr lang="cs-CZ" dirty="0"/>
              <a:t> (</a:t>
            </a:r>
            <a:r>
              <a:rPr lang="cs-CZ" dirty="0" err="1"/>
              <a:t>Epameinónda</a:t>
            </a:r>
            <a:r>
              <a:rPr lang="cs-CZ" dirty="0"/>
              <a:t>)</a:t>
            </a:r>
          </a:p>
          <a:p>
            <a:r>
              <a:rPr lang="cs-CZ" i="1" dirty="0" err="1"/>
              <a:t>Hellénika</a:t>
            </a:r>
            <a:r>
              <a:rPr lang="cs-CZ" i="1" dirty="0"/>
              <a:t> </a:t>
            </a:r>
            <a:r>
              <a:rPr lang="cs-CZ" i="1" dirty="0" err="1"/>
              <a:t>Oxyrhynchia</a:t>
            </a:r>
            <a:endParaRPr lang="cs-CZ" i="1" dirty="0"/>
          </a:p>
          <a:p>
            <a:r>
              <a:rPr lang="cs-CZ" dirty="0" err="1"/>
              <a:t>Diodóros</a:t>
            </a:r>
            <a:endParaRPr lang="cs-CZ" dirty="0"/>
          </a:p>
          <a:p>
            <a:r>
              <a:rPr lang="cs-CZ" dirty="0"/>
              <a:t>(</a:t>
            </a:r>
            <a:r>
              <a:rPr lang="cs-CZ" dirty="0" err="1"/>
              <a:t>Eforos</a:t>
            </a:r>
            <a:r>
              <a:rPr lang="cs-CZ" dirty="0"/>
              <a:t>)</a:t>
            </a:r>
          </a:p>
          <a:p>
            <a:r>
              <a:rPr lang="cs-CZ" dirty="0"/>
              <a:t>(</a:t>
            </a:r>
            <a:r>
              <a:rPr lang="cs-CZ" dirty="0" err="1"/>
              <a:t>Theopompos</a:t>
            </a:r>
            <a:r>
              <a:rPr lang="cs-CZ" dirty="0"/>
              <a:t>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72090D6-EA39-4BBE-A2AD-3D93B3EC3D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113" y="3114761"/>
            <a:ext cx="1753578" cy="32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649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275CB0-9186-4C88-A7AE-C7EF5049D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Hegemonie Sparty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7243F5-959A-4161-8A59-22B377F0F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Plut. </a:t>
            </a:r>
            <a:r>
              <a:rPr lang="cs-CZ" i="1" dirty="0" err="1"/>
              <a:t>Ages</a:t>
            </a:r>
            <a:r>
              <a:rPr lang="cs-CZ" dirty="0"/>
              <a:t>. 1,2,3,6,9,10,14,15,18,23,27,28</a:t>
            </a:r>
          </a:p>
          <a:p>
            <a:r>
              <a:rPr lang="cs-CZ" dirty="0" err="1"/>
              <a:t>Xen</a:t>
            </a:r>
            <a:r>
              <a:rPr lang="cs-CZ" dirty="0"/>
              <a:t>. </a:t>
            </a:r>
            <a:r>
              <a:rPr lang="cs-CZ" i="1" dirty="0"/>
              <a:t>Hel</a:t>
            </a:r>
            <a:r>
              <a:rPr lang="cs-CZ" dirty="0"/>
              <a:t>. 2. str. 63–65,73–75; 3. str. 103–107,110–112; 4. str. 125,131–133; 5. str. 168–171,177,178,187,188  </a:t>
            </a:r>
          </a:p>
        </p:txBody>
      </p:sp>
    </p:spTree>
    <p:extLst>
      <p:ext uri="{BB962C8B-B14F-4D97-AF65-F5344CB8AC3E}">
        <p14:creationId xmlns:p14="http://schemas.microsoft.com/office/powerpoint/2010/main" val="3307424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DCEA1C-29EA-6DD2-BA89-14C10FDFD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Prameny k helénistickému období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E2E2B5-04E4-4225-EFF6-E9687FEB4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Téměř všechny prameny ztraceny (</a:t>
            </a:r>
            <a:r>
              <a:rPr lang="cs-CZ" dirty="0" err="1"/>
              <a:t>Polybios</a:t>
            </a:r>
            <a:r>
              <a:rPr lang="cs-CZ" dirty="0"/>
              <a:t>)</a:t>
            </a:r>
          </a:p>
          <a:p>
            <a:r>
              <a:rPr lang="cs-CZ" dirty="0"/>
              <a:t>Citace pozdějších autorů (</a:t>
            </a:r>
            <a:r>
              <a:rPr lang="cs-CZ" dirty="0" err="1"/>
              <a:t>Diodóros</a:t>
            </a:r>
            <a:r>
              <a:rPr lang="cs-CZ" dirty="0"/>
              <a:t>, </a:t>
            </a:r>
            <a:r>
              <a:rPr lang="cs-CZ" dirty="0" err="1"/>
              <a:t>Strabón</a:t>
            </a:r>
            <a:r>
              <a:rPr lang="cs-CZ" dirty="0"/>
              <a:t>, Flavius </a:t>
            </a:r>
            <a:r>
              <a:rPr lang="cs-CZ" dirty="0" err="1"/>
              <a:t>Josephus</a:t>
            </a:r>
            <a:r>
              <a:rPr lang="cs-CZ" dirty="0"/>
              <a:t>, Plinius st., </a:t>
            </a:r>
            <a:r>
              <a:rPr lang="cs-CZ" dirty="0" err="1"/>
              <a:t>Arriános</a:t>
            </a:r>
            <a:r>
              <a:rPr lang="cs-CZ" dirty="0"/>
              <a:t>, …)</a:t>
            </a:r>
          </a:p>
          <a:p>
            <a:r>
              <a:rPr lang="cs-CZ" dirty="0"/>
              <a:t>Všichni historiografové Alexandra (Ptolemaios, </a:t>
            </a:r>
            <a:r>
              <a:rPr lang="cs-CZ" dirty="0" err="1"/>
              <a:t>Aristobúlos</a:t>
            </a:r>
            <a:r>
              <a:rPr lang="cs-CZ" dirty="0"/>
              <a:t>, </a:t>
            </a:r>
            <a:r>
              <a:rPr lang="cs-CZ" dirty="0" err="1"/>
              <a:t>Nearchos</a:t>
            </a:r>
            <a:r>
              <a:rPr lang="cs-CZ" dirty="0"/>
              <a:t>, </a:t>
            </a:r>
            <a:r>
              <a:rPr lang="cs-CZ" dirty="0" err="1"/>
              <a:t>Kallisthenés</a:t>
            </a:r>
            <a:r>
              <a:rPr lang="cs-CZ" dirty="0"/>
              <a:t>, </a:t>
            </a:r>
            <a:r>
              <a:rPr lang="cs-CZ" dirty="0" err="1"/>
              <a:t>Onésikritos</a:t>
            </a:r>
            <a:r>
              <a:rPr lang="cs-CZ" dirty="0"/>
              <a:t>, </a:t>
            </a:r>
            <a:r>
              <a:rPr lang="cs-CZ" dirty="0" err="1"/>
              <a:t>Kleitarchos</a:t>
            </a:r>
            <a:r>
              <a:rPr lang="cs-CZ" dirty="0"/>
              <a:t>)</a:t>
            </a:r>
          </a:p>
          <a:p>
            <a:r>
              <a:rPr lang="cs-CZ" dirty="0"/>
              <a:t>Alexandr Polyhistor – psal o všem</a:t>
            </a:r>
          </a:p>
          <a:p>
            <a:r>
              <a:rPr lang="cs-CZ" dirty="0" err="1"/>
              <a:t>Poseidónios</a:t>
            </a:r>
            <a:r>
              <a:rPr lang="cs-CZ" dirty="0"/>
              <a:t> – dějiny Říma (mimo jiné)</a:t>
            </a:r>
          </a:p>
          <a:p>
            <a:r>
              <a:rPr lang="cs-CZ" dirty="0" err="1"/>
              <a:t>Agatharchidés</a:t>
            </a:r>
            <a:r>
              <a:rPr lang="cs-CZ" dirty="0"/>
              <a:t> (Dějiny Evropy, Asie, geografie)</a:t>
            </a:r>
          </a:p>
          <a:p>
            <a:r>
              <a:rPr lang="cs-CZ" dirty="0"/>
              <a:t>Původem cizinci – </a:t>
            </a:r>
            <a:r>
              <a:rPr lang="cs-CZ" dirty="0" err="1"/>
              <a:t>Béróssos</a:t>
            </a:r>
            <a:r>
              <a:rPr lang="cs-CZ" dirty="0"/>
              <a:t>, </a:t>
            </a:r>
            <a:r>
              <a:rPr lang="cs-CZ" dirty="0" err="1"/>
              <a:t>Manetho</a:t>
            </a:r>
            <a:r>
              <a:rPr lang="cs-CZ" dirty="0"/>
              <a:t> (</a:t>
            </a:r>
            <a:r>
              <a:rPr lang="cs-CZ" dirty="0" err="1"/>
              <a:t>Mesopotámie</a:t>
            </a:r>
            <a:r>
              <a:rPr lang="cs-CZ" dirty="0"/>
              <a:t>, Egypt)</a:t>
            </a:r>
          </a:p>
          <a:p>
            <a:r>
              <a:rPr lang="cs-CZ" dirty="0" err="1"/>
              <a:t>Dúris</a:t>
            </a:r>
            <a:r>
              <a:rPr lang="cs-CZ" dirty="0"/>
              <a:t> ze Samu, </a:t>
            </a:r>
            <a:r>
              <a:rPr lang="cs-CZ" dirty="0" err="1"/>
              <a:t>Tímaios</a:t>
            </a:r>
            <a:r>
              <a:rPr lang="cs-CZ" dirty="0"/>
              <a:t> z </a:t>
            </a:r>
            <a:r>
              <a:rPr lang="cs-CZ" dirty="0" err="1"/>
              <a:t>Tauromenia</a:t>
            </a:r>
            <a:r>
              <a:rPr lang="cs-CZ" dirty="0"/>
              <a:t>, </a:t>
            </a:r>
            <a:r>
              <a:rPr lang="cs-CZ" dirty="0" err="1"/>
              <a:t>Theopompos</a:t>
            </a:r>
            <a:r>
              <a:rPr lang="cs-CZ" dirty="0"/>
              <a:t>, </a:t>
            </a:r>
            <a:r>
              <a:rPr lang="cs-CZ" dirty="0" err="1"/>
              <a:t>Filínos</a:t>
            </a:r>
            <a:endParaRPr lang="cs-CZ" dirty="0"/>
          </a:p>
          <a:p>
            <a:r>
              <a:rPr lang="cs-CZ" dirty="0" err="1"/>
              <a:t>Megasthenés</a:t>
            </a:r>
            <a:r>
              <a:rPr lang="cs-CZ" dirty="0"/>
              <a:t>, León z </a:t>
            </a:r>
            <a:r>
              <a:rPr lang="cs-CZ" dirty="0" err="1"/>
              <a:t>Pelly</a:t>
            </a:r>
            <a:r>
              <a:rPr lang="cs-CZ" dirty="0"/>
              <a:t>, </a:t>
            </a:r>
            <a:r>
              <a:rPr lang="cs-CZ" dirty="0" err="1"/>
              <a:t>Hekataios</a:t>
            </a:r>
            <a:r>
              <a:rPr lang="cs-CZ" dirty="0"/>
              <a:t> z Abdéry, </a:t>
            </a:r>
            <a:r>
              <a:rPr lang="cs-CZ" dirty="0" err="1"/>
              <a:t>Menandros</a:t>
            </a:r>
            <a:r>
              <a:rPr lang="cs-CZ" dirty="0"/>
              <a:t> z </a:t>
            </a:r>
            <a:r>
              <a:rPr lang="cs-CZ" dirty="0" err="1"/>
              <a:t>Efesu</a:t>
            </a:r>
            <a:r>
              <a:rPr lang="cs-CZ" dirty="0"/>
              <a:t> (Indie, Egypt, </a:t>
            </a:r>
            <a:r>
              <a:rPr lang="cs-CZ" dirty="0" err="1"/>
              <a:t>Tyros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6018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FC7CB2-4554-9B7E-A8F9-AB80EAA26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Pozdější řecky psané prameny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71781F-1CE7-EB0F-C167-10134E8549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/>
              <a:t>Diodóros</a:t>
            </a:r>
            <a:endParaRPr lang="cs-CZ" dirty="0"/>
          </a:p>
          <a:p>
            <a:r>
              <a:rPr lang="cs-CZ" dirty="0" err="1"/>
              <a:t>Strabón</a:t>
            </a:r>
            <a:endParaRPr lang="cs-CZ" dirty="0"/>
          </a:p>
          <a:p>
            <a:r>
              <a:rPr lang="cs-CZ" dirty="0" err="1"/>
              <a:t>Dionýsios</a:t>
            </a:r>
            <a:r>
              <a:rPr lang="cs-CZ" dirty="0"/>
              <a:t> z </a:t>
            </a:r>
            <a:r>
              <a:rPr lang="cs-CZ" dirty="0" err="1"/>
              <a:t>Halikarnássu</a:t>
            </a:r>
            <a:endParaRPr lang="cs-CZ" dirty="0"/>
          </a:p>
          <a:p>
            <a:r>
              <a:rPr lang="cs-CZ" dirty="0" err="1"/>
              <a:t>Arriános</a:t>
            </a:r>
            <a:endParaRPr lang="cs-CZ" dirty="0"/>
          </a:p>
          <a:p>
            <a:r>
              <a:rPr lang="cs-CZ" dirty="0" err="1"/>
              <a:t>Appiános</a:t>
            </a:r>
            <a:endParaRPr lang="cs-CZ" dirty="0"/>
          </a:p>
          <a:p>
            <a:r>
              <a:rPr lang="cs-CZ" dirty="0" err="1"/>
              <a:t>Plútarchos</a:t>
            </a:r>
            <a:endParaRPr lang="cs-CZ" dirty="0"/>
          </a:p>
          <a:p>
            <a:r>
              <a:rPr lang="cs-CZ" dirty="0" err="1"/>
              <a:t>Dión</a:t>
            </a:r>
            <a:r>
              <a:rPr lang="cs-CZ" dirty="0"/>
              <a:t> </a:t>
            </a:r>
            <a:r>
              <a:rPr lang="cs-CZ" dirty="0" err="1"/>
              <a:t>Kassios</a:t>
            </a:r>
            <a:endParaRPr lang="cs-CZ" dirty="0"/>
          </a:p>
          <a:p>
            <a:r>
              <a:rPr lang="cs-CZ" dirty="0"/>
              <a:t>Flavius </a:t>
            </a:r>
            <a:r>
              <a:rPr lang="cs-CZ" dirty="0" err="1"/>
              <a:t>Josephus</a:t>
            </a:r>
            <a:endParaRPr lang="cs-CZ" dirty="0"/>
          </a:p>
          <a:p>
            <a:r>
              <a:rPr lang="cs-CZ" dirty="0" err="1"/>
              <a:t>Héródiános</a:t>
            </a:r>
            <a:endParaRPr lang="cs-CZ" dirty="0"/>
          </a:p>
          <a:p>
            <a:r>
              <a:rPr lang="cs-CZ" dirty="0"/>
              <a:t>(</a:t>
            </a:r>
            <a:r>
              <a:rPr lang="cs-CZ" dirty="0" err="1"/>
              <a:t>Níkoláos</a:t>
            </a:r>
            <a:r>
              <a:rPr lang="cs-CZ" dirty="0"/>
              <a:t> z Damašku)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17496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</TotalTime>
  <Words>531</Words>
  <Application>Microsoft Office PowerPoint</Application>
  <PresentationFormat>Širokoúhlá obrazovka</PresentationFormat>
  <Paragraphs>68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</vt:lpstr>
      <vt:lpstr>DSBcA07 - Dějiny starověkého Řecka II - seminář</vt:lpstr>
      <vt:lpstr>Peloponnéská válka</vt:lpstr>
      <vt:lpstr>Fáze</vt:lpstr>
      <vt:lpstr>Spartská hegemonie</vt:lpstr>
      <vt:lpstr>Spartská hegemonie</vt:lpstr>
      <vt:lpstr>Prameny</vt:lpstr>
      <vt:lpstr>Hegemonie Sparty</vt:lpstr>
      <vt:lpstr>Prameny k helénistickému období</vt:lpstr>
      <vt:lpstr>Pozdější řecky psané prameny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DSBcA07 - Dějiny starověkého Řecka II - seminář</dc:title>
  <dc:creator>Libor Pruša</dc:creator>
  <cp:lastModifiedBy>Libor Pruša</cp:lastModifiedBy>
  <cp:revision>149</cp:revision>
  <dcterms:created xsi:type="dcterms:W3CDTF">2021-09-11T14:42:21Z</dcterms:created>
  <dcterms:modified xsi:type="dcterms:W3CDTF">2022-09-18T08:36:11Z</dcterms:modified>
</cp:coreProperties>
</file>