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94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73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5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85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73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09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95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42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01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32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40CB-0D91-4870-9D14-BF8EA9842F21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09D702-5373-4203-B2C4-3A19B336B1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5506E-6D92-4CCE-8B63-9BEFD971B6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99566D-03FF-4C6C-9A33-70AA48CA6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hodina, thébská hegemonie, svět před Alexandrem</a:t>
            </a:r>
          </a:p>
        </p:txBody>
      </p:sp>
    </p:spTree>
    <p:extLst>
      <p:ext uri="{BB962C8B-B14F-4D97-AF65-F5344CB8AC3E}">
        <p14:creationId xmlns:p14="http://schemas.microsoft.com/office/powerpoint/2010/main" val="87396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1AC9F-475A-2E46-CF1B-39F8256C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před tažením Alexandra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39C64-931A-C43A-B488-62EE619E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Zbytek Evropy</a:t>
            </a:r>
          </a:p>
          <a:p>
            <a:r>
              <a:rPr lang="cs-CZ" dirty="0"/>
              <a:t>Řím – části Itálie, </a:t>
            </a:r>
            <a:r>
              <a:rPr lang="cs-CZ" dirty="0" err="1"/>
              <a:t>samnitské</a:t>
            </a:r>
            <a:r>
              <a:rPr lang="cs-CZ" dirty="0"/>
              <a:t> války, latinská válka</a:t>
            </a:r>
          </a:p>
          <a:p>
            <a:r>
              <a:rPr lang="cs-CZ" dirty="0"/>
              <a:t>Jižní Itálie – řecká města</a:t>
            </a:r>
          </a:p>
          <a:p>
            <a:r>
              <a:rPr lang="cs-CZ" dirty="0"/>
              <a:t>Sicílie – Kartágo x </a:t>
            </a:r>
            <a:r>
              <a:rPr lang="cs-CZ" dirty="0" err="1"/>
              <a:t>Syrákúsy</a:t>
            </a:r>
            <a:endParaRPr lang="cs-CZ" dirty="0"/>
          </a:p>
          <a:p>
            <a:r>
              <a:rPr lang="cs-CZ" dirty="0"/>
              <a:t>Tyrani na Sicílii x </a:t>
            </a:r>
            <a:r>
              <a:rPr lang="cs-CZ" dirty="0" err="1"/>
              <a:t>Tímoleón</a:t>
            </a:r>
            <a:endParaRPr lang="cs-CZ" dirty="0"/>
          </a:p>
          <a:p>
            <a:r>
              <a:rPr lang="cs-CZ" dirty="0"/>
              <a:t>Balkán – Thrákové, </a:t>
            </a:r>
            <a:r>
              <a:rPr lang="cs-CZ" dirty="0" err="1"/>
              <a:t>Illyrové</a:t>
            </a:r>
            <a:endParaRPr lang="cs-CZ" dirty="0"/>
          </a:p>
          <a:p>
            <a:r>
              <a:rPr lang="cs-CZ" dirty="0"/>
              <a:t>Severněji Dákové, Keltové, Skythové</a:t>
            </a:r>
          </a:p>
          <a:p>
            <a:r>
              <a:rPr lang="cs-CZ" dirty="0"/>
              <a:t>Sever Afriky - Kartágo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A2644165-27EF-D9AE-C42F-A9410E16F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9" b="64430"/>
          <a:stretch/>
        </p:blipFill>
        <p:spPr>
          <a:xfrm>
            <a:off x="6456040" y="1620416"/>
            <a:ext cx="5664760" cy="42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3B9B7-7FD8-B657-E10A-4EF2FC10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60BA9-8438-39EF-BB69-C9121888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3BABFF-CCE3-B2D6-C7DC-F02410FD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710296"/>
            <a:ext cx="3786124" cy="4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2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8E4B2-ECD3-A209-78F9-269050EF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před tažením Alexandra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A14AD-7738-6F20-CC85-B57643E6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Asie – </a:t>
            </a:r>
            <a:r>
              <a:rPr lang="cs-CZ" dirty="0" err="1"/>
              <a:t>Achaimenovská</a:t>
            </a:r>
            <a:r>
              <a:rPr lang="cs-CZ" dirty="0"/>
              <a:t> říše (</a:t>
            </a:r>
            <a:r>
              <a:rPr lang="cs-CZ" dirty="0" err="1"/>
              <a:t>Dáreios</a:t>
            </a:r>
            <a:r>
              <a:rPr lang="cs-CZ" dirty="0"/>
              <a:t> III. od 336 </a:t>
            </a:r>
            <a:r>
              <a:rPr lang="cs-CZ" dirty="0" err="1"/>
              <a:t>pnl</a:t>
            </a:r>
            <a:r>
              <a:rPr lang="cs-CZ" dirty="0"/>
              <a:t>, před ním </a:t>
            </a:r>
            <a:r>
              <a:rPr lang="cs-CZ" dirty="0" err="1"/>
              <a:t>Arsés</a:t>
            </a:r>
            <a:r>
              <a:rPr lang="cs-CZ" dirty="0"/>
              <a:t> (</a:t>
            </a:r>
            <a:r>
              <a:rPr lang="cs-CZ" dirty="0" err="1"/>
              <a:t>Artaxerxés</a:t>
            </a:r>
            <a:r>
              <a:rPr lang="cs-CZ" dirty="0"/>
              <a:t> IV. – 2 roky), </a:t>
            </a:r>
            <a:r>
              <a:rPr lang="cs-CZ" dirty="0" err="1"/>
              <a:t>Artaxerxés</a:t>
            </a:r>
            <a:r>
              <a:rPr lang="cs-CZ" dirty="0"/>
              <a:t> III. do 338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Bagoás</a:t>
            </a:r>
            <a:r>
              <a:rPr lang="cs-CZ" dirty="0"/>
              <a:t>, nedávné vzpoury v Malé Asii (Velká vzpoura satrapů – </a:t>
            </a:r>
            <a:r>
              <a:rPr lang="cs-CZ" dirty="0" err="1"/>
              <a:t>Dátamés</a:t>
            </a:r>
            <a:r>
              <a:rPr lang="cs-CZ" dirty="0"/>
              <a:t>, poté </a:t>
            </a:r>
            <a:r>
              <a:rPr lang="cs-CZ" dirty="0" err="1"/>
              <a:t>Artabazos</a:t>
            </a:r>
            <a:r>
              <a:rPr lang="cs-CZ" dirty="0"/>
              <a:t>), </a:t>
            </a:r>
            <a:r>
              <a:rPr lang="cs-CZ" dirty="0" err="1"/>
              <a:t>Foiníkii</a:t>
            </a:r>
            <a:r>
              <a:rPr lang="cs-CZ" dirty="0"/>
              <a:t>, Kypru</a:t>
            </a:r>
          </a:p>
          <a:p>
            <a:r>
              <a:rPr lang="cs-CZ" dirty="0"/>
              <a:t>Egypt – pod nadvládou Peršanů (nedávno se vzbouřil – </a:t>
            </a:r>
            <a:r>
              <a:rPr lang="cs-CZ" dirty="0" err="1"/>
              <a:t>Nektanebó</a:t>
            </a:r>
            <a:r>
              <a:rPr lang="cs-CZ" dirty="0"/>
              <a:t> II. do 340 </a:t>
            </a:r>
            <a:r>
              <a:rPr lang="cs-CZ" dirty="0" err="1"/>
              <a:t>pnl</a:t>
            </a:r>
            <a:r>
              <a:rPr lang="cs-CZ" dirty="0"/>
              <a:t>), nezávislý od cca 400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Mesopotamie</a:t>
            </a:r>
            <a:r>
              <a:rPr lang="cs-CZ" dirty="0"/>
              <a:t> – od 539 </a:t>
            </a:r>
            <a:r>
              <a:rPr lang="cs-CZ" dirty="0" err="1"/>
              <a:t>pnl</a:t>
            </a:r>
            <a:r>
              <a:rPr lang="cs-CZ" dirty="0"/>
              <a:t> pod nadvládou Persie, vzpoury, Babylón jedno z hlavních měst, akkadština jeden z úředních jazyků</a:t>
            </a:r>
          </a:p>
          <a:p>
            <a:r>
              <a:rPr lang="cs-CZ" dirty="0"/>
              <a:t>Peršané ovládají území až k Indii, do Střední Asie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9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AF1BE-8E40-5BFF-FF0E-B0DFBCDD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před Alexandrem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EEADF873-B1A6-D50C-FE8F-7E349BB9D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15" y="2132856"/>
            <a:ext cx="9802573" cy="4052987"/>
          </a:xfrm>
        </p:spPr>
      </p:pic>
    </p:spTree>
    <p:extLst>
      <p:ext uri="{BB962C8B-B14F-4D97-AF65-F5344CB8AC3E}">
        <p14:creationId xmlns:p14="http://schemas.microsoft.com/office/powerpoint/2010/main" val="76205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AAF34-1F0D-726D-5884-8917DCA6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9FEFA8-0191-2F68-5A19-9B1256005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Achaimenovci</a:t>
            </a:r>
            <a:r>
              <a:rPr lang="cs-CZ" dirty="0"/>
              <a:t> – Králové králů (již od 2. tis. </a:t>
            </a:r>
            <a:r>
              <a:rPr lang="cs-CZ" dirty="0" err="1"/>
              <a:t>pnl</a:t>
            </a:r>
            <a:r>
              <a:rPr lang="cs-CZ" dirty="0"/>
              <a:t>, Král zemí, Král Země, Velký král</a:t>
            </a:r>
          </a:p>
          <a:p>
            <a:r>
              <a:rPr lang="cs-CZ" dirty="0"/>
              <a:t>Dělení říše do satrapií, několik hlavních měst, tolerantní k dobytým územím</a:t>
            </a:r>
          </a:p>
          <a:p>
            <a:endParaRPr lang="cs-CZ" dirty="0"/>
          </a:p>
          <a:p>
            <a:r>
              <a:rPr lang="cs-CZ" dirty="0"/>
              <a:t>Alexandr – Král Asie</a:t>
            </a:r>
          </a:p>
          <a:p>
            <a:r>
              <a:rPr lang="cs-CZ" dirty="0" err="1"/>
              <a:t>Seleukovci</a:t>
            </a:r>
            <a:r>
              <a:rPr lang="cs-CZ" dirty="0"/>
              <a:t> – Králové králů, Velký král</a:t>
            </a:r>
          </a:p>
        </p:txBody>
      </p:sp>
    </p:spTree>
    <p:extLst>
      <p:ext uri="{BB962C8B-B14F-4D97-AF65-F5344CB8AC3E}">
        <p14:creationId xmlns:p14="http://schemas.microsoft.com/office/powerpoint/2010/main" val="289893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18BE5-3D91-F039-1DFB-6D6D7989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1861F-C7F1-181C-7F06-047265B6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Střední Asie </a:t>
            </a:r>
          </a:p>
          <a:p>
            <a:r>
              <a:rPr lang="cs-CZ" dirty="0" err="1"/>
              <a:t>Baktrie</a:t>
            </a:r>
            <a:r>
              <a:rPr lang="cs-CZ" dirty="0"/>
              <a:t> – satrapie, </a:t>
            </a:r>
            <a:r>
              <a:rPr lang="cs-CZ" dirty="0" err="1"/>
              <a:t>Béssos</a:t>
            </a:r>
            <a:r>
              <a:rPr lang="cs-CZ" dirty="0"/>
              <a:t>, poslední král říše</a:t>
            </a:r>
          </a:p>
          <a:p>
            <a:r>
              <a:rPr lang="cs-CZ" dirty="0"/>
              <a:t>Skythové, Sakové </a:t>
            </a:r>
          </a:p>
          <a:p>
            <a:r>
              <a:rPr lang="cs-CZ" dirty="0"/>
              <a:t>Čína neznámá</a:t>
            </a:r>
          </a:p>
          <a:p>
            <a:r>
              <a:rPr lang="cs-CZ" dirty="0"/>
              <a:t>Od 3. stol. </a:t>
            </a:r>
            <a:r>
              <a:rPr lang="cs-CZ" dirty="0" err="1"/>
              <a:t>pnl</a:t>
            </a:r>
            <a:r>
              <a:rPr lang="cs-CZ" dirty="0"/>
              <a:t> – přesuny kmenů (</a:t>
            </a:r>
            <a:r>
              <a:rPr lang="cs-CZ" dirty="0" err="1"/>
              <a:t>Xiongnu</a:t>
            </a:r>
            <a:r>
              <a:rPr lang="cs-CZ" dirty="0"/>
              <a:t>, </a:t>
            </a:r>
            <a:r>
              <a:rPr lang="cs-CZ" dirty="0" err="1"/>
              <a:t>Jüe</a:t>
            </a:r>
            <a:r>
              <a:rPr lang="cs-CZ" dirty="0"/>
              <a:t>-č, </a:t>
            </a:r>
            <a:r>
              <a:rPr lang="cs-CZ" dirty="0" err="1"/>
              <a:t>Kušáni</a:t>
            </a:r>
            <a:r>
              <a:rPr lang="cs-CZ" dirty="0"/>
              <a:t>, Sakové)</a:t>
            </a:r>
          </a:p>
        </p:txBody>
      </p:sp>
    </p:spTree>
    <p:extLst>
      <p:ext uri="{BB962C8B-B14F-4D97-AF65-F5344CB8AC3E}">
        <p14:creationId xmlns:p14="http://schemas.microsoft.com/office/powerpoint/2010/main" val="314203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E4805-9DA2-CFC3-4A6C-999FA579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0B1BC-664C-F1BB-7794-CA2DEB42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Indie</a:t>
            </a:r>
          </a:p>
          <a:p>
            <a:r>
              <a:rPr lang="cs-CZ" dirty="0"/>
              <a:t>Říše </a:t>
            </a:r>
            <a:r>
              <a:rPr lang="cs-CZ" dirty="0" err="1"/>
              <a:t>Nandovců</a:t>
            </a:r>
            <a:r>
              <a:rPr lang="cs-CZ" dirty="0"/>
              <a:t> – </a:t>
            </a:r>
            <a:r>
              <a:rPr lang="cs-CZ" dirty="0" err="1"/>
              <a:t>Pátaliputra</a:t>
            </a:r>
            <a:r>
              <a:rPr lang="cs-CZ" dirty="0"/>
              <a:t>, podél Gangy, </a:t>
            </a:r>
            <a:r>
              <a:rPr lang="cs-CZ" dirty="0" err="1"/>
              <a:t>Magadha</a:t>
            </a:r>
            <a:endParaRPr lang="cs-CZ" dirty="0"/>
          </a:p>
          <a:p>
            <a:r>
              <a:rPr lang="cs-CZ" dirty="0"/>
              <a:t>Od 322 </a:t>
            </a:r>
            <a:r>
              <a:rPr lang="cs-CZ" dirty="0" err="1"/>
              <a:t>pnl</a:t>
            </a:r>
            <a:r>
              <a:rPr lang="cs-CZ" dirty="0"/>
              <a:t> – Říše </a:t>
            </a:r>
            <a:r>
              <a:rPr lang="cs-CZ" dirty="0" err="1"/>
              <a:t>Maurjů</a:t>
            </a:r>
            <a:r>
              <a:rPr lang="cs-CZ" dirty="0"/>
              <a:t> – </a:t>
            </a:r>
            <a:r>
              <a:rPr lang="cs-CZ" dirty="0" err="1"/>
              <a:t>Čandragupta</a:t>
            </a:r>
            <a:r>
              <a:rPr lang="cs-CZ" dirty="0"/>
              <a:t> </a:t>
            </a:r>
            <a:r>
              <a:rPr lang="cs-CZ" dirty="0" err="1"/>
              <a:t>Maurja</a:t>
            </a:r>
            <a:r>
              <a:rPr lang="cs-CZ" dirty="0"/>
              <a:t>, poté boje se </a:t>
            </a:r>
            <a:r>
              <a:rPr lang="cs-CZ" dirty="0" err="1"/>
              <a:t>Seleukovci</a:t>
            </a:r>
            <a:endParaRPr lang="cs-CZ" dirty="0"/>
          </a:p>
          <a:p>
            <a:r>
              <a:rPr lang="cs-CZ" dirty="0"/>
              <a:t>SZ Indie – místní králové – </a:t>
            </a:r>
            <a:r>
              <a:rPr lang="cs-CZ" dirty="0" err="1"/>
              <a:t>Taxilés</a:t>
            </a:r>
            <a:r>
              <a:rPr lang="cs-CZ" dirty="0"/>
              <a:t>, </a:t>
            </a:r>
            <a:r>
              <a:rPr lang="cs-CZ" dirty="0" err="1"/>
              <a:t>Póros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15229030-7773-DEEB-99D2-E73ACDF4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11" y="3809268"/>
            <a:ext cx="2180067" cy="17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FC1C5CA6-BD98-A395-503A-E26A56AE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61" y="953324"/>
            <a:ext cx="1923945" cy="17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9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B9743-2D83-41BC-A100-A15F72F8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Théby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AF359-8651-4ABB-9C38-C04D7164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74" y="1592516"/>
            <a:ext cx="10032209" cy="4513021"/>
          </a:xfrm>
        </p:spPr>
        <p:txBody>
          <a:bodyPr>
            <a:normAutofit/>
          </a:bodyPr>
          <a:lstStyle/>
          <a:p>
            <a:r>
              <a:rPr lang="cs-CZ" dirty="0" err="1"/>
              <a:t>Boiótie</a:t>
            </a:r>
            <a:endParaRPr lang="cs-CZ" dirty="0"/>
          </a:p>
          <a:p>
            <a:r>
              <a:rPr lang="cs-CZ" dirty="0" err="1"/>
              <a:t>Kadmeia</a:t>
            </a:r>
            <a:r>
              <a:rPr lang="cs-CZ" dirty="0"/>
              <a:t> (thébská akropole)</a:t>
            </a:r>
          </a:p>
          <a:p>
            <a:r>
              <a:rPr lang="cs-CZ" dirty="0"/>
              <a:t>Již v mykénské době</a:t>
            </a:r>
          </a:p>
          <a:p>
            <a:r>
              <a:rPr lang="cs-CZ" dirty="0"/>
              <a:t>Rivalita s Athénami (</a:t>
            </a:r>
            <a:r>
              <a:rPr lang="cs-CZ" dirty="0" err="1"/>
              <a:t>Plataje</a:t>
            </a:r>
            <a:r>
              <a:rPr lang="cs-CZ" dirty="0"/>
              <a:t>)</a:t>
            </a:r>
          </a:p>
          <a:p>
            <a:r>
              <a:rPr lang="cs-CZ" dirty="0"/>
              <a:t>Řecko-perské války – na obou stranách</a:t>
            </a:r>
          </a:p>
          <a:p>
            <a:r>
              <a:rPr lang="cs-CZ" dirty="0" err="1"/>
              <a:t>Boiótský</a:t>
            </a:r>
            <a:r>
              <a:rPr lang="cs-CZ" dirty="0"/>
              <a:t> spolek</a:t>
            </a:r>
          </a:p>
          <a:p>
            <a:r>
              <a:rPr lang="cs-CZ" dirty="0" err="1"/>
              <a:t>Boiótarchové</a:t>
            </a:r>
            <a:r>
              <a:rPr lang="cs-CZ" dirty="0"/>
              <a:t> (7)</a:t>
            </a:r>
          </a:p>
          <a:p>
            <a:r>
              <a:rPr lang="cs-CZ" dirty="0"/>
              <a:t>Na straně Sparty v </a:t>
            </a:r>
            <a:r>
              <a:rPr lang="cs-CZ" dirty="0" err="1"/>
              <a:t>peloponnéské</a:t>
            </a:r>
            <a:r>
              <a:rPr lang="cs-CZ" dirty="0"/>
              <a:t> válce</a:t>
            </a:r>
          </a:p>
          <a:p>
            <a:r>
              <a:rPr lang="cs-CZ" dirty="0"/>
              <a:t>Zrušení spojenectví, </a:t>
            </a:r>
            <a:r>
              <a:rPr lang="cs-CZ" dirty="0" err="1"/>
              <a:t>korinthská</a:t>
            </a:r>
            <a:r>
              <a:rPr lang="cs-CZ" dirty="0"/>
              <a:t> válka, proti Spartě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8D8A028-604B-435E-81B0-D638698A3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10" y="681037"/>
            <a:ext cx="2982190" cy="2624327"/>
          </a:xfrm>
          <a:prstGeom prst="rect">
            <a:avLst/>
          </a:prstGeom>
        </p:spPr>
      </p:pic>
      <p:pic>
        <p:nvPicPr>
          <p:cNvPr id="5" name="Obrázek 4" descr="Obsah obrázku exteriér, skála, skalní, hora&#10;&#10;Popis byl vytvořen automaticky">
            <a:extLst>
              <a:ext uri="{FF2B5EF4-FFF2-40B4-BE49-F238E27FC236}">
                <a16:creationId xmlns:a16="http://schemas.microsoft.com/office/drawing/2014/main" id="{5A05CB83-5533-47A7-AC85-4EF8A77C9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10" y="3690283"/>
            <a:ext cx="3426781" cy="22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F2165-D4CC-4847-B686-8670DBFF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 Spartou a Thébami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6897E-F773-4B28-A0AD-C065149A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154" y="1677880"/>
            <a:ext cx="10005576" cy="4010407"/>
          </a:xfrm>
        </p:spPr>
        <p:txBody>
          <a:bodyPr>
            <a:normAutofit/>
          </a:bodyPr>
          <a:lstStyle/>
          <a:p>
            <a:r>
              <a:rPr lang="cs-CZ" dirty="0" err="1"/>
              <a:t>Korinthská</a:t>
            </a:r>
            <a:r>
              <a:rPr lang="cs-CZ" dirty="0"/>
              <a:t> válka</a:t>
            </a:r>
          </a:p>
          <a:p>
            <a:r>
              <a:rPr lang="cs-CZ" dirty="0"/>
              <a:t>Spartská hegemonie trvá</a:t>
            </a:r>
          </a:p>
          <a:p>
            <a:r>
              <a:rPr lang="cs-CZ" dirty="0"/>
              <a:t>Výpravy proti městům (</a:t>
            </a:r>
            <a:r>
              <a:rPr lang="cs-CZ" dirty="0" err="1"/>
              <a:t>Élis</a:t>
            </a:r>
            <a:r>
              <a:rPr lang="cs-CZ" dirty="0"/>
              <a:t>, </a:t>
            </a:r>
            <a:r>
              <a:rPr lang="cs-CZ" dirty="0" err="1"/>
              <a:t>Mantineia</a:t>
            </a:r>
            <a:r>
              <a:rPr lang="cs-CZ" dirty="0"/>
              <a:t>, </a:t>
            </a:r>
            <a:r>
              <a:rPr lang="cs-CZ" dirty="0" err="1"/>
              <a:t>Olynthos</a:t>
            </a:r>
            <a:r>
              <a:rPr lang="cs-CZ" dirty="0"/>
              <a:t>)</a:t>
            </a:r>
          </a:p>
          <a:p>
            <a:r>
              <a:rPr lang="cs-CZ" dirty="0" err="1"/>
              <a:t>Boiótský</a:t>
            </a:r>
            <a:r>
              <a:rPr lang="cs-CZ" dirty="0"/>
              <a:t> spolek rozpuštěn (</a:t>
            </a:r>
            <a:r>
              <a:rPr lang="cs-CZ" dirty="0" err="1"/>
              <a:t>Antalkidův</a:t>
            </a:r>
            <a:r>
              <a:rPr lang="cs-CZ" dirty="0"/>
              <a:t>/Královský mír)</a:t>
            </a:r>
          </a:p>
          <a:p>
            <a:r>
              <a:rPr lang="cs-CZ" dirty="0"/>
              <a:t>Obsazení </a:t>
            </a:r>
            <a:r>
              <a:rPr lang="cs-CZ" dirty="0" err="1"/>
              <a:t>Kadmeie</a:t>
            </a:r>
            <a:r>
              <a:rPr lang="cs-CZ" dirty="0"/>
              <a:t> (382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Vyhnání prodemokratické strany z Théb</a:t>
            </a:r>
          </a:p>
          <a:p>
            <a:r>
              <a:rPr lang="cs-CZ" dirty="0"/>
              <a:t>379 </a:t>
            </a:r>
            <a:r>
              <a:rPr lang="cs-CZ" dirty="0" err="1"/>
              <a:t>pnl</a:t>
            </a:r>
            <a:r>
              <a:rPr lang="cs-CZ" dirty="0"/>
              <a:t> - vzpoura ve městě</a:t>
            </a:r>
          </a:p>
          <a:p>
            <a:r>
              <a:rPr lang="cs-CZ" dirty="0"/>
              <a:t>Válka se Spartou, vyhnání spartských posádek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11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59455-B309-45BE-BFC5-E73E0695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Thébská hegemonie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32BD2-0839-4A7D-8734-2F36F0C5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90" y="1565795"/>
            <a:ext cx="10147619" cy="4338881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Pelopidás</a:t>
            </a:r>
            <a:r>
              <a:rPr lang="cs-CZ" dirty="0"/>
              <a:t>, </a:t>
            </a:r>
            <a:r>
              <a:rPr lang="cs-CZ" dirty="0" err="1"/>
              <a:t>Epameinóndás</a:t>
            </a:r>
            <a:endParaRPr lang="cs-CZ" dirty="0"/>
          </a:p>
          <a:p>
            <a:r>
              <a:rPr lang="cs-CZ" dirty="0"/>
              <a:t>Založení posvátného oddílu (</a:t>
            </a:r>
            <a:r>
              <a:rPr lang="el-GR" dirty="0"/>
              <a:t>ἱερός</a:t>
            </a:r>
            <a:r>
              <a:rPr lang="cs-CZ" dirty="0"/>
              <a:t> </a:t>
            </a:r>
            <a:r>
              <a:rPr lang="el-GR" dirty="0"/>
              <a:t>λόχος</a:t>
            </a:r>
            <a:r>
              <a:rPr lang="cs-CZ" dirty="0"/>
              <a:t>) – </a:t>
            </a:r>
            <a:r>
              <a:rPr lang="cs-CZ" dirty="0" err="1"/>
              <a:t>Gorgidás</a:t>
            </a:r>
            <a:endParaRPr lang="cs-CZ" dirty="0"/>
          </a:p>
          <a:p>
            <a:r>
              <a:rPr lang="cs-CZ" dirty="0"/>
              <a:t>Novinky ve válce – delší kopí, kosý šik</a:t>
            </a:r>
          </a:p>
          <a:p>
            <a:r>
              <a:rPr lang="cs-CZ" dirty="0"/>
              <a:t>Tažení Sparty do </a:t>
            </a:r>
            <a:r>
              <a:rPr lang="cs-CZ" dirty="0" err="1"/>
              <a:t>Boiótie</a:t>
            </a:r>
            <a:r>
              <a:rPr lang="cs-CZ" dirty="0"/>
              <a:t> (a proti </a:t>
            </a:r>
            <a:r>
              <a:rPr lang="cs-CZ" dirty="0" err="1"/>
              <a:t>Pireu</a:t>
            </a:r>
            <a:r>
              <a:rPr lang="cs-CZ" dirty="0"/>
              <a:t>)</a:t>
            </a:r>
          </a:p>
          <a:p>
            <a:r>
              <a:rPr lang="cs-CZ" dirty="0"/>
              <a:t>Rovnocenní nepřátelé na pevnině</a:t>
            </a:r>
          </a:p>
          <a:p>
            <a:r>
              <a:rPr lang="cs-CZ" dirty="0"/>
              <a:t>Athény spojenci Théb (z počátku, poté proti)</a:t>
            </a:r>
          </a:p>
          <a:p>
            <a:r>
              <a:rPr lang="cs-CZ" dirty="0"/>
              <a:t>Jednání o míru – 371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Bitva u </a:t>
            </a:r>
            <a:r>
              <a:rPr lang="cs-CZ" dirty="0" err="1"/>
              <a:t>Leukter</a:t>
            </a:r>
            <a:endParaRPr lang="cs-CZ" dirty="0"/>
          </a:p>
          <a:p>
            <a:r>
              <a:rPr lang="cs-CZ" dirty="0"/>
              <a:t>Zlomení moci Sparty</a:t>
            </a:r>
            <a:endParaRPr lang="el-GR" dirty="0"/>
          </a:p>
          <a:p>
            <a:endParaRPr lang="el-GR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37FE61-E46A-48E0-B1A7-9BC613E0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36" y="3514561"/>
            <a:ext cx="3882131" cy="30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F32B3-73BB-4AE1-A306-30F9131C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Thébská hegemonie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1F710-CB87-4208-9D86-DD331E4E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864311"/>
            <a:ext cx="9872411" cy="3903875"/>
          </a:xfrm>
        </p:spPr>
        <p:txBody>
          <a:bodyPr>
            <a:normAutofit/>
          </a:bodyPr>
          <a:lstStyle/>
          <a:p>
            <a:r>
              <a:rPr lang="cs-CZ" dirty="0"/>
              <a:t>4 tažení na Peloponnésos (370, 369, 367, 362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370 </a:t>
            </a:r>
            <a:r>
              <a:rPr lang="cs-CZ" dirty="0" err="1"/>
              <a:t>pnl</a:t>
            </a:r>
            <a:r>
              <a:rPr lang="cs-CZ" dirty="0"/>
              <a:t> – založení arkadského spolku, Megalopole, osvobození </a:t>
            </a:r>
            <a:r>
              <a:rPr lang="cs-CZ" dirty="0" err="1"/>
              <a:t>Messénie</a:t>
            </a:r>
            <a:r>
              <a:rPr lang="cs-CZ" dirty="0"/>
              <a:t>, znovuzaložení </a:t>
            </a:r>
            <a:r>
              <a:rPr lang="cs-CZ" dirty="0" err="1"/>
              <a:t>Messény</a:t>
            </a:r>
            <a:r>
              <a:rPr lang="cs-CZ" dirty="0"/>
              <a:t>, tažení ke Spartě</a:t>
            </a:r>
          </a:p>
          <a:p>
            <a:r>
              <a:rPr lang="cs-CZ" dirty="0"/>
              <a:t>Tažení do Thessalie x Alexandr z </a:t>
            </a:r>
            <a:r>
              <a:rPr lang="cs-CZ" dirty="0" err="1"/>
              <a:t>Fer</a:t>
            </a:r>
            <a:endParaRPr lang="cs-CZ" dirty="0"/>
          </a:p>
          <a:p>
            <a:r>
              <a:rPr lang="cs-CZ" dirty="0"/>
              <a:t>364 </a:t>
            </a:r>
            <a:r>
              <a:rPr lang="cs-CZ" dirty="0" err="1"/>
              <a:t>pnl</a:t>
            </a:r>
            <a:r>
              <a:rPr lang="cs-CZ" dirty="0"/>
              <a:t> – bitva u </a:t>
            </a:r>
            <a:r>
              <a:rPr lang="cs-CZ" dirty="0" err="1"/>
              <a:t>Kynoskefal</a:t>
            </a:r>
            <a:r>
              <a:rPr lang="cs-CZ" dirty="0"/>
              <a:t>, smrt </a:t>
            </a:r>
            <a:r>
              <a:rPr lang="cs-CZ" dirty="0" err="1"/>
              <a:t>Pelopida</a:t>
            </a:r>
            <a:endParaRPr lang="cs-CZ" dirty="0"/>
          </a:p>
          <a:p>
            <a:r>
              <a:rPr lang="cs-CZ" dirty="0"/>
              <a:t>Ztráta podpory u dalších řeckých měst</a:t>
            </a:r>
          </a:p>
          <a:p>
            <a:r>
              <a:rPr lang="cs-CZ" dirty="0"/>
              <a:t>362 </a:t>
            </a:r>
            <a:r>
              <a:rPr lang="cs-CZ" dirty="0" err="1"/>
              <a:t>pnl</a:t>
            </a:r>
            <a:r>
              <a:rPr lang="cs-CZ" dirty="0"/>
              <a:t> – bitva u </a:t>
            </a:r>
            <a:r>
              <a:rPr lang="cs-CZ" dirty="0" err="1"/>
              <a:t>Mantineie</a:t>
            </a:r>
            <a:r>
              <a:rPr lang="cs-CZ" dirty="0"/>
              <a:t>, smrt </a:t>
            </a:r>
            <a:r>
              <a:rPr lang="cs-CZ" dirty="0" err="1"/>
              <a:t>Epameinónda</a:t>
            </a:r>
            <a:endParaRPr lang="cs-CZ" dirty="0"/>
          </a:p>
          <a:p>
            <a:r>
              <a:rPr lang="cs-CZ" dirty="0"/>
              <a:t>Řecko bez jasného nejsilnějšího městského státu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A3AEBB-C8D6-4ABF-982F-6426A8C7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42" y="3219449"/>
            <a:ext cx="3552206" cy="33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380A6-69D5-451D-8E23-E2059577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54100-A0F2-493A-9286-1CEE3465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Xenofón</a:t>
            </a:r>
            <a:r>
              <a:rPr lang="cs-CZ" dirty="0"/>
              <a:t> – </a:t>
            </a:r>
            <a:r>
              <a:rPr lang="cs-CZ" i="1" dirty="0" err="1"/>
              <a:t>Hellénika</a:t>
            </a:r>
            <a:endParaRPr lang="cs-CZ" i="1" dirty="0"/>
          </a:p>
          <a:p>
            <a:r>
              <a:rPr lang="cs-CZ" dirty="0" err="1"/>
              <a:t>Plútarchos</a:t>
            </a:r>
            <a:r>
              <a:rPr lang="cs-CZ" dirty="0"/>
              <a:t> – </a:t>
            </a:r>
            <a:r>
              <a:rPr lang="cs-CZ" i="1" dirty="0" err="1"/>
              <a:t>Pelopidás</a:t>
            </a:r>
            <a:r>
              <a:rPr lang="cs-CZ" dirty="0"/>
              <a:t>, </a:t>
            </a:r>
            <a:r>
              <a:rPr lang="cs-CZ" i="1" dirty="0" err="1"/>
              <a:t>Agésiláos</a:t>
            </a:r>
            <a:r>
              <a:rPr lang="cs-CZ" dirty="0"/>
              <a:t>, (</a:t>
            </a:r>
            <a:r>
              <a:rPr lang="cs-CZ" i="1" dirty="0" err="1"/>
              <a:t>Epameinóndás</a:t>
            </a:r>
            <a:r>
              <a:rPr lang="cs-CZ" dirty="0"/>
              <a:t>)</a:t>
            </a:r>
          </a:p>
          <a:p>
            <a:r>
              <a:rPr lang="cs-CZ" dirty="0" err="1"/>
              <a:t>Diodóros</a:t>
            </a:r>
            <a:endParaRPr lang="cs-CZ" dirty="0"/>
          </a:p>
          <a:p>
            <a:r>
              <a:rPr lang="cs-CZ" dirty="0" err="1"/>
              <a:t>Cornelius</a:t>
            </a:r>
            <a:r>
              <a:rPr lang="cs-CZ" dirty="0"/>
              <a:t> </a:t>
            </a:r>
            <a:r>
              <a:rPr lang="cs-CZ" dirty="0" err="1"/>
              <a:t>Nepos</a:t>
            </a:r>
            <a:r>
              <a:rPr lang="cs-CZ" dirty="0"/>
              <a:t> – </a:t>
            </a:r>
            <a:r>
              <a:rPr lang="cs-CZ" i="1" dirty="0" err="1"/>
              <a:t>Pelopidás</a:t>
            </a:r>
            <a:r>
              <a:rPr lang="cs-CZ" dirty="0"/>
              <a:t>, </a:t>
            </a:r>
            <a:r>
              <a:rPr lang="cs-CZ" i="1" dirty="0" err="1"/>
              <a:t>Epameinóndás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Anaximenés</a:t>
            </a:r>
            <a:r>
              <a:rPr lang="cs-CZ" dirty="0"/>
              <a:t> z </a:t>
            </a:r>
            <a:r>
              <a:rPr lang="cs-CZ" dirty="0" err="1"/>
              <a:t>Lampsaku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cs-CZ" dirty="0" err="1"/>
              <a:t>Eforos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482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E92A3-8813-437D-B52E-4A705CAE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CAF372-A4E9-4874-81C8-1DA8BB8BB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Xen</a:t>
            </a:r>
            <a:r>
              <a:rPr lang="cs-CZ" dirty="0"/>
              <a:t>. </a:t>
            </a:r>
            <a:r>
              <a:rPr lang="cs-CZ" i="1" dirty="0"/>
              <a:t>Hel</a:t>
            </a:r>
            <a:r>
              <a:rPr lang="cs-CZ" dirty="0"/>
              <a:t>. str. 177, 178, 187–189, 220–224, 230, 231, 234–237, 276, 277, 279–281</a:t>
            </a:r>
          </a:p>
          <a:p>
            <a:r>
              <a:rPr lang="cs-CZ" dirty="0"/>
              <a:t>Plut. </a:t>
            </a:r>
            <a:r>
              <a:rPr lang="cs-CZ" i="1" dirty="0"/>
              <a:t>Pel</a:t>
            </a:r>
            <a:r>
              <a:rPr lang="cs-CZ" dirty="0"/>
              <a:t>. 3–5, 7, 11–15, 18–20, 22–24, 32  </a:t>
            </a:r>
          </a:p>
          <a:p>
            <a:r>
              <a:rPr lang="cs-CZ" dirty="0"/>
              <a:t>D.S. 15.20–95. </a:t>
            </a:r>
          </a:p>
        </p:txBody>
      </p:sp>
    </p:spTree>
    <p:extLst>
      <p:ext uri="{BB962C8B-B14F-4D97-AF65-F5344CB8AC3E}">
        <p14:creationId xmlns:p14="http://schemas.microsoft.com/office/powerpoint/2010/main" val="74309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4473A-028A-9FDE-AF8F-4F28E94C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před tažením Alexandra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2C8498C-FB8B-D404-2122-06550540B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700808"/>
            <a:ext cx="10383124" cy="4989091"/>
          </a:xfrm>
        </p:spPr>
      </p:pic>
    </p:spTree>
    <p:extLst>
      <p:ext uri="{BB962C8B-B14F-4D97-AF65-F5344CB8AC3E}">
        <p14:creationId xmlns:p14="http://schemas.microsoft.com/office/powerpoint/2010/main" val="339404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442D3-D717-25EA-1AB6-08B86E36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před tažením Alexandra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5BD3B-39E2-BE2F-6BA8-31D6E9EC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Řecko z velké části „sjednocené“ – </a:t>
            </a:r>
            <a:r>
              <a:rPr lang="cs-CZ" dirty="0" err="1"/>
              <a:t>Korinthský</a:t>
            </a:r>
            <a:r>
              <a:rPr lang="cs-CZ" dirty="0"/>
              <a:t> spolek, 337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S výjimkou Sparty</a:t>
            </a:r>
          </a:p>
          <a:p>
            <a:r>
              <a:rPr lang="cs-CZ" dirty="0"/>
              <a:t>Makedonie – sever Řecka, </a:t>
            </a:r>
            <a:r>
              <a:rPr lang="cs-CZ" dirty="0" err="1"/>
              <a:t>Épeiros</a:t>
            </a:r>
            <a:r>
              <a:rPr lang="cs-CZ" dirty="0"/>
              <a:t>, část Thrákie</a:t>
            </a:r>
          </a:p>
          <a:p>
            <a:r>
              <a:rPr lang="cs-CZ" dirty="0"/>
              <a:t>Sňatková politika Filipa II.</a:t>
            </a:r>
          </a:p>
          <a:p>
            <a:r>
              <a:rPr lang="cs-CZ" dirty="0"/>
              <a:t>X Théby, Athény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79D4F77-B820-40EF-283F-566E5C099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852936"/>
            <a:ext cx="3922029" cy="31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61</TotalTime>
  <Words>627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Galerie</vt:lpstr>
      <vt:lpstr>DSBcA07 - Dějiny starověkého Řecka II - seminář</vt:lpstr>
      <vt:lpstr>Théby</vt:lpstr>
      <vt:lpstr>Mezi Spartou a Thébami</vt:lpstr>
      <vt:lpstr>Thébská hegemonie</vt:lpstr>
      <vt:lpstr>Thébská hegemonie</vt:lpstr>
      <vt:lpstr>Prameny</vt:lpstr>
      <vt:lpstr>Prezentace aplikace PowerPoint</vt:lpstr>
      <vt:lpstr>Svět před tažením Alexandra</vt:lpstr>
      <vt:lpstr>Svět před tažením Alexandra</vt:lpstr>
      <vt:lpstr>Svět před tažením Alexandra</vt:lpstr>
      <vt:lpstr>Prezentace aplikace PowerPoint</vt:lpstr>
      <vt:lpstr>Svět před tažením Alexandra</vt:lpstr>
      <vt:lpstr>Svět před Alexandrem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102</cp:revision>
  <dcterms:created xsi:type="dcterms:W3CDTF">2021-09-27T08:15:26Z</dcterms:created>
  <dcterms:modified xsi:type="dcterms:W3CDTF">2022-09-25T16:28:27Z</dcterms:modified>
</cp:coreProperties>
</file>