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5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585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4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7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41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51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6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1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6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5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75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3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03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7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2C56AD-631A-47B7-BBAC-D7D1F85177AD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C92AA9-648D-4E60-B2A7-AC742DBA12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0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8044E-B7F8-4AEA-A2AF-4AEEEF53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DSBcA07 - Dějiny starověkého Řecka II -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AD2B2-BFB3-4BAD-A50A-B5D149BDC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3. hodina, Makedonie, Filip II., diadochové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58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B1DE8-BD55-420D-B294-AD3459F5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Diadochové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D567A-0E9F-4DA0-B93E-1B59DF1EA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řeckého </a:t>
            </a:r>
            <a:r>
              <a:rPr lang="cs-CZ" i="1" dirty="0" err="1"/>
              <a:t>diadochoi</a:t>
            </a:r>
            <a:r>
              <a:rPr lang="cs-CZ" dirty="0"/>
              <a:t> (</a:t>
            </a:r>
            <a:r>
              <a:rPr lang="el-GR" dirty="0"/>
              <a:t>διάδοχοι</a:t>
            </a:r>
            <a:r>
              <a:rPr lang="cs-CZ" dirty="0"/>
              <a:t>) – následníci</a:t>
            </a:r>
          </a:p>
          <a:p>
            <a:r>
              <a:rPr lang="cs-CZ" dirty="0"/>
              <a:t>Boj o vládu nad Alexandrovou říší</a:t>
            </a:r>
          </a:p>
          <a:p>
            <a:r>
              <a:rPr lang="cs-CZ" dirty="0"/>
              <a:t>Po 323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Bez jistého následníka trůnu</a:t>
            </a:r>
          </a:p>
          <a:p>
            <a:r>
              <a:rPr lang="cs-CZ" dirty="0"/>
              <a:t>Přátelé, osobní strážci, velitelé Alexandra (</a:t>
            </a:r>
            <a:r>
              <a:rPr lang="cs-CZ" i="1" dirty="0" err="1"/>
              <a:t>hetairoi</a:t>
            </a:r>
            <a:r>
              <a:rPr lang="cs-CZ" i="1" dirty="0"/>
              <a:t>, </a:t>
            </a:r>
            <a:r>
              <a:rPr lang="el-GR" dirty="0"/>
              <a:t>ἑταῖροι</a:t>
            </a:r>
            <a:r>
              <a:rPr lang="cs-CZ" dirty="0"/>
              <a:t>, </a:t>
            </a:r>
            <a:r>
              <a:rPr lang="cs-CZ" i="1" dirty="0" err="1"/>
              <a:t>sómatofylakes</a:t>
            </a:r>
            <a:r>
              <a:rPr lang="cs-CZ" i="1" dirty="0"/>
              <a:t>, </a:t>
            </a:r>
            <a:r>
              <a:rPr lang="el-GR" dirty="0"/>
              <a:t>σωματοφύλακες</a:t>
            </a:r>
            <a:r>
              <a:rPr lang="cs-CZ" dirty="0"/>
              <a:t>)</a:t>
            </a:r>
          </a:p>
          <a:p>
            <a:r>
              <a:rPr lang="cs-CZ" dirty="0"/>
              <a:t>Druhá generace – </a:t>
            </a:r>
            <a:r>
              <a:rPr lang="cs-CZ" i="1" dirty="0" err="1"/>
              <a:t>epigonoi</a:t>
            </a:r>
            <a:r>
              <a:rPr lang="cs-CZ" dirty="0"/>
              <a:t> (</a:t>
            </a:r>
            <a:r>
              <a:rPr lang="el-GR" dirty="0"/>
              <a:t>ἐπίγονοι</a:t>
            </a:r>
            <a:r>
              <a:rPr lang="cs-CZ" dirty="0"/>
              <a:t>) - potomci</a:t>
            </a:r>
          </a:p>
        </p:txBody>
      </p:sp>
    </p:spTree>
    <p:extLst>
      <p:ext uri="{BB962C8B-B14F-4D97-AF65-F5344CB8AC3E}">
        <p14:creationId xmlns:p14="http://schemas.microsoft.com/office/powerpoint/2010/main" val="346904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ABF7F-CB68-4499-81F3-F70A9474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07D37-F89C-49A4-8206-AB70CBCEC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10. června 323 </a:t>
            </a:r>
            <a:r>
              <a:rPr lang="cs-CZ" dirty="0" err="1"/>
              <a:t>pnl</a:t>
            </a:r>
            <a:r>
              <a:rPr lang="cs-CZ" dirty="0"/>
              <a:t> – smrt Alexandra</a:t>
            </a:r>
          </a:p>
          <a:p>
            <a:r>
              <a:rPr lang="cs-CZ" dirty="0"/>
              <a:t>Neurčený vládce, generálové mají stejnou moc</a:t>
            </a:r>
          </a:p>
          <a:p>
            <a:r>
              <a:rPr lang="cs-CZ" dirty="0"/>
              <a:t>Filip III. </a:t>
            </a:r>
            <a:r>
              <a:rPr lang="cs-CZ" dirty="0" err="1"/>
              <a:t>Arrhidaios</a:t>
            </a:r>
            <a:r>
              <a:rPr lang="cs-CZ" dirty="0"/>
              <a:t>, Alexandr IV. (nenarozený)</a:t>
            </a:r>
          </a:p>
          <a:p>
            <a:r>
              <a:rPr lang="cs-CZ" dirty="0"/>
              <a:t>Filip III. králem, až se narodí Alexandr → vládnou spolu</a:t>
            </a:r>
          </a:p>
          <a:p>
            <a:r>
              <a:rPr lang="cs-CZ" dirty="0" err="1"/>
              <a:t>Perdikkás</a:t>
            </a:r>
            <a:r>
              <a:rPr lang="cs-CZ" dirty="0"/>
              <a:t> regent, vzpoura </a:t>
            </a:r>
            <a:r>
              <a:rPr lang="cs-CZ" dirty="0" err="1"/>
              <a:t>Meleagra</a:t>
            </a:r>
            <a:endParaRPr lang="cs-CZ" dirty="0"/>
          </a:p>
          <a:p>
            <a:r>
              <a:rPr lang="cs-CZ" dirty="0"/>
              <a:t>Babylónské dělení – rozdělení říše, poté smlouva v </a:t>
            </a:r>
            <a:r>
              <a:rPr lang="cs-CZ" dirty="0" err="1"/>
              <a:t>Triparadeisu</a:t>
            </a:r>
            <a:r>
              <a:rPr lang="cs-CZ" dirty="0"/>
              <a:t> - potvrzení</a:t>
            </a:r>
          </a:p>
          <a:p>
            <a:r>
              <a:rPr lang="cs-CZ" dirty="0" err="1"/>
              <a:t>Perdikkás</a:t>
            </a:r>
            <a:r>
              <a:rPr lang="cs-CZ" dirty="0"/>
              <a:t> se chtěl oženit s Alexandrovou sestrou x koalice</a:t>
            </a:r>
          </a:p>
          <a:p>
            <a:r>
              <a:rPr lang="cs-CZ" dirty="0"/>
              <a:t>Války od 322 do 281 </a:t>
            </a:r>
            <a:r>
              <a:rPr lang="cs-CZ" dirty="0" err="1"/>
              <a:t>pnl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79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DEC3E-C3AE-4209-AB4D-B08703DC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355531-8053-4B27-AE11-3BBBACB2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6E5F5370-B29C-442D-9404-2071166F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6" y="709084"/>
            <a:ext cx="10413236" cy="54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32E79-89A6-47FE-B74C-01023F63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– rodina Alexandra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0A1A9-B53F-4C49-8B10-F3DEFB8E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Filip III. </a:t>
            </a:r>
            <a:r>
              <a:rPr lang="cs-CZ" b="1" dirty="0" err="1"/>
              <a:t>Arrhidaios</a:t>
            </a:r>
            <a:r>
              <a:rPr lang="cs-CZ" b="1" dirty="0"/>
              <a:t> </a:t>
            </a:r>
            <a:r>
              <a:rPr lang="cs-CZ" dirty="0"/>
              <a:t>– mentálně nezpůsobilý pro vládu, „loutka“, nevlastní bratr Alexandra, manželka </a:t>
            </a:r>
            <a:r>
              <a:rPr lang="cs-CZ" dirty="0" err="1"/>
              <a:t>Eurydiké</a:t>
            </a:r>
            <a:r>
              <a:rPr lang="cs-CZ" dirty="0"/>
              <a:t>, regenti </a:t>
            </a:r>
            <a:r>
              <a:rPr lang="cs-CZ" dirty="0" err="1"/>
              <a:t>Perdikkás</a:t>
            </a:r>
            <a:r>
              <a:rPr lang="cs-CZ" dirty="0"/>
              <a:t>, </a:t>
            </a:r>
            <a:r>
              <a:rPr lang="cs-CZ" dirty="0" err="1"/>
              <a:t>Antipatros</a:t>
            </a:r>
            <a:r>
              <a:rPr lang="cs-CZ" dirty="0"/>
              <a:t>, do Makedonie, regent </a:t>
            </a:r>
            <a:r>
              <a:rPr lang="cs-CZ" dirty="0" err="1"/>
              <a:t>Kassandros</a:t>
            </a:r>
            <a:r>
              <a:rPr lang="cs-CZ" dirty="0"/>
              <a:t>, 317 </a:t>
            </a:r>
            <a:r>
              <a:rPr lang="cs-CZ" dirty="0" err="1"/>
              <a:t>pnl</a:t>
            </a:r>
            <a:r>
              <a:rPr lang="cs-CZ" dirty="0"/>
              <a:t> zajat a zabit (</a:t>
            </a:r>
            <a:r>
              <a:rPr lang="cs-CZ" dirty="0" err="1"/>
              <a:t>Olympiás</a:t>
            </a:r>
            <a:r>
              <a:rPr lang="cs-CZ" dirty="0"/>
              <a:t>)</a:t>
            </a:r>
          </a:p>
          <a:p>
            <a:r>
              <a:rPr lang="cs-CZ" b="1" dirty="0"/>
              <a:t>Alexandr IV</a:t>
            </a:r>
            <a:r>
              <a:rPr lang="cs-CZ" dirty="0"/>
              <a:t>. – syn Alexandra a </a:t>
            </a:r>
            <a:r>
              <a:rPr lang="cs-CZ" dirty="0" err="1"/>
              <a:t>Róxany</a:t>
            </a:r>
            <a:r>
              <a:rPr lang="cs-CZ" dirty="0"/>
              <a:t>, regenti, do Makedonie, </a:t>
            </a:r>
            <a:r>
              <a:rPr lang="cs-CZ" dirty="0" err="1"/>
              <a:t>Olympiás</a:t>
            </a:r>
            <a:r>
              <a:rPr lang="cs-CZ" dirty="0"/>
              <a:t>, v zajetí v </a:t>
            </a:r>
            <a:r>
              <a:rPr lang="cs-CZ" dirty="0" err="1"/>
              <a:t>Amfipoli</a:t>
            </a:r>
            <a:r>
              <a:rPr lang="cs-CZ" dirty="0"/>
              <a:t> (</a:t>
            </a:r>
            <a:r>
              <a:rPr lang="cs-CZ" dirty="0" err="1"/>
              <a:t>Kassandros</a:t>
            </a:r>
            <a:r>
              <a:rPr lang="cs-CZ" dirty="0"/>
              <a:t>), 309 </a:t>
            </a:r>
            <a:r>
              <a:rPr lang="cs-CZ" dirty="0" err="1"/>
              <a:t>pnl</a:t>
            </a:r>
            <a:r>
              <a:rPr lang="cs-CZ" dirty="0"/>
              <a:t> zavražděn z rozkazu </a:t>
            </a:r>
            <a:r>
              <a:rPr lang="cs-CZ" dirty="0" err="1"/>
              <a:t>Kassandra</a:t>
            </a:r>
            <a:endParaRPr lang="cs-CZ" dirty="0"/>
          </a:p>
          <a:p>
            <a:r>
              <a:rPr lang="cs-CZ" b="1" dirty="0" err="1"/>
              <a:t>Olympiás</a:t>
            </a:r>
            <a:r>
              <a:rPr lang="cs-CZ" dirty="0"/>
              <a:t> – matka Alexandra, z </a:t>
            </a:r>
            <a:r>
              <a:rPr lang="cs-CZ" dirty="0" err="1"/>
              <a:t>Épeiru</a:t>
            </a:r>
            <a:r>
              <a:rPr lang="cs-CZ" dirty="0"/>
              <a:t>, regentka, spojenectví s </a:t>
            </a:r>
            <a:r>
              <a:rPr lang="cs-CZ" dirty="0" err="1"/>
              <a:t>Polyperchontem</a:t>
            </a:r>
            <a:r>
              <a:rPr lang="cs-CZ" dirty="0"/>
              <a:t>, zabití Filipa III., obležena v </a:t>
            </a:r>
            <a:r>
              <a:rPr lang="cs-CZ" dirty="0" err="1"/>
              <a:t>Pydně</a:t>
            </a:r>
            <a:r>
              <a:rPr lang="cs-CZ" dirty="0"/>
              <a:t>, 316 </a:t>
            </a:r>
            <a:r>
              <a:rPr lang="cs-CZ" dirty="0" err="1"/>
              <a:t>pnl</a:t>
            </a:r>
            <a:r>
              <a:rPr lang="cs-CZ" dirty="0"/>
              <a:t> zabita z rozkazu </a:t>
            </a:r>
            <a:r>
              <a:rPr lang="cs-CZ" dirty="0" err="1"/>
              <a:t>Kassandra</a:t>
            </a:r>
            <a:endParaRPr lang="cs-CZ" dirty="0"/>
          </a:p>
          <a:p>
            <a:r>
              <a:rPr lang="cs-CZ" b="1" dirty="0" err="1"/>
              <a:t>Róxané</a:t>
            </a:r>
            <a:r>
              <a:rPr lang="cs-CZ" dirty="0"/>
              <a:t> – z </a:t>
            </a:r>
            <a:r>
              <a:rPr lang="cs-CZ" dirty="0" err="1"/>
              <a:t>Baktrie</a:t>
            </a:r>
            <a:r>
              <a:rPr lang="cs-CZ" dirty="0"/>
              <a:t>, manželka Alexandra, 309 </a:t>
            </a:r>
            <a:r>
              <a:rPr lang="cs-CZ" dirty="0" err="1"/>
              <a:t>pnl</a:t>
            </a:r>
            <a:r>
              <a:rPr lang="cs-CZ" dirty="0"/>
              <a:t> zabita </a:t>
            </a:r>
            <a:r>
              <a:rPr lang="cs-CZ" dirty="0" err="1"/>
              <a:t>Kassandrem</a:t>
            </a:r>
            <a:endParaRPr lang="cs-CZ" dirty="0"/>
          </a:p>
          <a:p>
            <a:r>
              <a:rPr lang="cs-CZ" b="1" dirty="0"/>
              <a:t>Kleopatra Makedonská </a:t>
            </a:r>
            <a:r>
              <a:rPr lang="cs-CZ" dirty="0"/>
              <a:t>– sestra Alexandra, manželka Alexandra I. z </a:t>
            </a:r>
            <a:r>
              <a:rPr lang="cs-CZ" dirty="0" err="1"/>
              <a:t>Épeiru</a:t>
            </a:r>
            <a:r>
              <a:rPr lang="cs-CZ" dirty="0"/>
              <a:t>, nápadníci – </a:t>
            </a:r>
            <a:r>
              <a:rPr lang="cs-CZ" dirty="0" err="1"/>
              <a:t>Leonnatos</a:t>
            </a:r>
            <a:r>
              <a:rPr lang="cs-CZ" dirty="0"/>
              <a:t>, </a:t>
            </a:r>
            <a:r>
              <a:rPr lang="cs-CZ" dirty="0" err="1"/>
              <a:t>Perdikkás</a:t>
            </a:r>
            <a:r>
              <a:rPr lang="cs-CZ" dirty="0"/>
              <a:t>, Ptolemaios, zabita 308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b="1" dirty="0" err="1"/>
              <a:t>Héraklés</a:t>
            </a:r>
            <a:r>
              <a:rPr lang="cs-CZ" dirty="0"/>
              <a:t> – nelegitimní syn Alexandra (údajně), zabit </a:t>
            </a:r>
            <a:r>
              <a:rPr lang="cs-CZ" dirty="0" err="1"/>
              <a:t>Polyperchontem</a:t>
            </a:r>
            <a:r>
              <a:rPr lang="cs-CZ" dirty="0"/>
              <a:t> 309 </a:t>
            </a:r>
            <a:r>
              <a:rPr lang="cs-CZ" dirty="0" err="1"/>
              <a:t>pnl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4F168-CCC1-4D93-BC40-E0D3F170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B6990-1D21-44D1-BDBE-7A96F38F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Perdikkás</a:t>
            </a:r>
            <a:r>
              <a:rPr lang="cs-CZ" dirty="0"/>
              <a:t> – velitel falangy, </a:t>
            </a:r>
            <a:r>
              <a:rPr lang="cs-CZ" i="1" dirty="0" err="1"/>
              <a:t>hetairů</a:t>
            </a:r>
            <a:r>
              <a:rPr lang="cs-CZ" dirty="0"/>
              <a:t>, zabití </a:t>
            </a:r>
            <a:r>
              <a:rPr lang="cs-CZ" dirty="0" err="1"/>
              <a:t>Meleagra</a:t>
            </a:r>
            <a:r>
              <a:rPr lang="cs-CZ" dirty="0"/>
              <a:t>, regent, pokus oženit se s Kleopatrou, x </a:t>
            </a:r>
            <a:r>
              <a:rPr lang="cs-CZ" dirty="0" err="1"/>
              <a:t>Antipatros</a:t>
            </a:r>
            <a:r>
              <a:rPr lang="cs-CZ" dirty="0"/>
              <a:t>,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Krateros</a:t>
            </a:r>
            <a:r>
              <a:rPr lang="cs-CZ" dirty="0"/>
              <a:t>, Ptolemaios, tažení do Egypta, zabit vlastními vojáky (321/0 </a:t>
            </a:r>
            <a:r>
              <a:rPr lang="cs-CZ" dirty="0" err="1"/>
              <a:t>pnl</a:t>
            </a:r>
            <a:r>
              <a:rPr lang="cs-CZ" dirty="0"/>
              <a:t>) </a:t>
            </a:r>
          </a:p>
          <a:p>
            <a:r>
              <a:rPr lang="cs-CZ" b="1" dirty="0" err="1"/>
              <a:t>Antipatros</a:t>
            </a:r>
            <a:r>
              <a:rPr lang="cs-CZ" dirty="0"/>
              <a:t> – regent v Makedonii, porážka Sparty, nebyl na tažení Alexandra, porážka Athén (</a:t>
            </a:r>
            <a:r>
              <a:rPr lang="cs-CZ" dirty="0" err="1"/>
              <a:t>lamijská</a:t>
            </a:r>
            <a:r>
              <a:rPr lang="cs-CZ" dirty="0"/>
              <a:t> válka), regent, smlouva v </a:t>
            </a:r>
            <a:r>
              <a:rPr lang="cs-CZ" dirty="0" err="1"/>
              <a:t>Triparadeisu</a:t>
            </a:r>
            <a:r>
              <a:rPr lang="cs-CZ" dirty="0"/>
              <a:t>, umírá 319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b="1" dirty="0" err="1"/>
              <a:t>Krateros</a:t>
            </a:r>
            <a:r>
              <a:rPr lang="cs-CZ" dirty="0"/>
              <a:t> – pomoc </a:t>
            </a:r>
            <a:r>
              <a:rPr lang="cs-CZ" dirty="0" err="1"/>
              <a:t>Antipatrovi</a:t>
            </a:r>
            <a:r>
              <a:rPr lang="cs-CZ" dirty="0"/>
              <a:t>, povstání proti </a:t>
            </a:r>
            <a:r>
              <a:rPr lang="cs-CZ" dirty="0" err="1"/>
              <a:t>Perdikkovi</a:t>
            </a:r>
            <a:r>
              <a:rPr lang="cs-CZ" dirty="0"/>
              <a:t>, 321 </a:t>
            </a:r>
            <a:r>
              <a:rPr lang="cs-CZ" dirty="0" err="1"/>
              <a:t>pnl</a:t>
            </a:r>
            <a:r>
              <a:rPr lang="cs-CZ" dirty="0"/>
              <a:t> umírá v boji proti </a:t>
            </a:r>
            <a:r>
              <a:rPr lang="cs-CZ" dirty="0" err="1"/>
              <a:t>Eumenovi</a:t>
            </a:r>
            <a:endParaRPr lang="cs-CZ" dirty="0"/>
          </a:p>
          <a:p>
            <a:r>
              <a:rPr lang="cs-CZ" b="1" dirty="0" err="1"/>
              <a:t>Peithón</a:t>
            </a:r>
            <a:r>
              <a:rPr lang="cs-CZ" dirty="0"/>
              <a:t> – satrapa Médie, jeden z vrahů </a:t>
            </a:r>
            <a:r>
              <a:rPr lang="cs-CZ" dirty="0" err="1"/>
              <a:t>Perdikka</a:t>
            </a:r>
            <a:r>
              <a:rPr lang="cs-CZ" dirty="0"/>
              <a:t>, boje proti dalším satrapům v Asii, boje proti </a:t>
            </a:r>
            <a:r>
              <a:rPr lang="cs-CZ" dirty="0" err="1"/>
              <a:t>Eumenovi</a:t>
            </a:r>
            <a:r>
              <a:rPr lang="cs-CZ" dirty="0"/>
              <a:t>, 314 </a:t>
            </a:r>
            <a:r>
              <a:rPr lang="cs-CZ" dirty="0" err="1"/>
              <a:t>pnl</a:t>
            </a:r>
            <a:r>
              <a:rPr lang="cs-CZ" dirty="0"/>
              <a:t> zabit </a:t>
            </a:r>
            <a:r>
              <a:rPr lang="cs-CZ" dirty="0" err="1"/>
              <a:t>Antigonem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23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0E321-31ED-4DC7-ADE3-DD8A50E6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E6700-82C0-4496-89C2-FED33A30D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41646" cy="3949700"/>
          </a:xfrm>
        </p:spPr>
        <p:txBody>
          <a:bodyPr>
            <a:normAutofit/>
          </a:bodyPr>
          <a:lstStyle/>
          <a:p>
            <a:r>
              <a:rPr lang="cs-CZ" b="1" dirty="0" err="1"/>
              <a:t>Polyperchón</a:t>
            </a:r>
            <a:r>
              <a:rPr lang="cs-CZ" dirty="0"/>
              <a:t> – pomoc </a:t>
            </a:r>
            <a:r>
              <a:rPr lang="cs-CZ" dirty="0" err="1"/>
              <a:t>Antipatrovi</a:t>
            </a:r>
            <a:r>
              <a:rPr lang="cs-CZ" dirty="0"/>
              <a:t>, </a:t>
            </a:r>
            <a:r>
              <a:rPr lang="cs-CZ" dirty="0" err="1"/>
              <a:t>Antipatrem</a:t>
            </a:r>
            <a:r>
              <a:rPr lang="cs-CZ" dirty="0"/>
              <a:t> určen jako regent, válka s </a:t>
            </a:r>
            <a:r>
              <a:rPr lang="cs-CZ" dirty="0" err="1"/>
              <a:t>Kassandrem</a:t>
            </a:r>
            <a:r>
              <a:rPr lang="cs-CZ" dirty="0"/>
              <a:t>, vyhnán do </a:t>
            </a:r>
            <a:r>
              <a:rPr lang="cs-CZ" dirty="0" err="1"/>
              <a:t>Épeiru</a:t>
            </a:r>
            <a:r>
              <a:rPr lang="cs-CZ" dirty="0"/>
              <a:t>, spojenectví s </a:t>
            </a:r>
            <a:r>
              <a:rPr lang="cs-CZ" dirty="0" err="1"/>
              <a:t>Olympiadou</a:t>
            </a:r>
            <a:r>
              <a:rPr lang="cs-CZ" dirty="0"/>
              <a:t>, tažení do Makedonie, útěk na Peloponnésos, předání regentství </a:t>
            </a:r>
            <a:r>
              <a:rPr lang="cs-CZ" dirty="0" err="1"/>
              <a:t>Antigonovi</a:t>
            </a:r>
            <a:r>
              <a:rPr lang="cs-CZ" dirty="0"/>
              <a:t>, zabil levobočka Alexandra </a:t>
            </a:r>
            <a:r>
              <a:rPr lang="cs-CZ" dirty="0" err="1"/>
              <a:t>Héraklea</a:t>
            </a:r>
            <a:r>
              <a:rPr lang="cs-CZ" dirty="0"/>
              <a:t>, neznámé datum smrti</a:t>
            </a:r>
          </a:p>
          <a:p>
            <a:r>
              <a:rPr lang="cs-CZ" b="1" dirty="0" err="1"/>
              <a:t>Eumenés</a:t>
            </a:r>
            <a:r>
              <a:rPr lang="cs-CZ" dirty="0"/>
              <a:t> – Řek, satrapa v </a:t>
            </a:r>
            <a:r>
              <a:rPr lang="cs-CZ" dirty="0" err="1"/>
              <a:t>Kappadokii</a:t>
            </a:r>
            <a:r>
              <a:rPr lang="cs-CZ" dirty="0"/>
              <a:t> a </a:t>
            </a:r>
            <a:r>
              <a:rPr lang="cs-CZ" dirty="0" err="1"/>
              <a:t>Páflagonii</a:t>
            </a:r>
            <a:r>
              <a:rPr lang="cs-CZ" dirty="0"/>
              <a:t>, na straně </a:t>
            </a:r>
            <a:r>
              <a:rPr lang="cs-CZ" dirty="0" err="1"/>
              <a:t>Perdikka</a:t>
            </a:r>
            <a:r>
              <a:rPr lang="cs-CZ" dirty="0"/>
              <a:t>, bitva u </a:t>
            </a:r>
            <a:r>
              <a:rPr lang="cs-CZ" dirty="0" err="1"/>
              <a:t>Helléspontu</a:t>
            </a:r>
            <a:r>
              <a:rPr lang="cs-CZ" dirty="0"/>
              <a:t>, vítězství nad </a:t>
            </a:r>
            <a:r>
              <a:rPr lang="cs-CZ" dirty="0" err="1"/>
              <a:t>Kraterem</a:t>
            </a:r>
            <a:r>
              <a:rPr lang="cs-CZ" dirty="0"/>
              <a:t> a </a:t>
            </a:r>
            <a:r>
              <a:rPr lang="cs-CZ" dirty="0" err="1"/>
              <a:t>Neoptolemem</a:t>
            </a:r>
            <a:r>
              <a:rPr lang="cs-CZ" dirty="0"/>
              <a:t>, po smrti </a:t>
            </a:r>
            <a:r>
              <a:rPr lang="cs-CZ" dirty="0" err="1"/>
              <a:t>Perdikka</a:t>
            </a:r>
            <a:r>
              <a:rPr lang="cs-CZ" dirty="0"/>
              <a:t> odsouzen ke smrti, bojuje dál, vypsaná odměna na jeho hlavu, boje v Malé Asii proti </a:t>
            </a:r>
            <a:r>
              <a:rPr lang="cs-CZ" dirty="0" err="1"/>
              <a:t>Antigonovi</a:t>
            </a:r>
            <a:r>
              <a:rPr lang="cs-CZ" dirty="0"/>
              <a:t>, spojenec </a:t>
            </a:r>
            <a:r>
              <a:rPr lang="cs-CZ" dirty="0" err="1"/>
              <a:t>Polyperchonta</a:t>
            </a:r>
            <a:r>
              <a:rPr lang="cs-CZ" dirty="0"/>
              <a:t>, tažení do Sýrie, Babylónu, zajat, 316 </a:t>
            </a:r>
            <a:r>
              <a:rPr lang="cs-CZ" dirty="0" err="1"/>
              <a:t>pnl</a:t>
            </a:r>
            <a:r>
              <a:rPr lang="cs-CZ" dirty="0"/>
              <a:t> popraven </a:t>
            </a:r>
            <a:r>
              <a:rPr lang="cs-CZ" dirty="0" err="1"/>
              <a:t>Antigonem</a:t>
            </a:r>
            <a:endParaRPr lang="cs-CZ" dirty="0"/>
          </a:p>
          <a:p>
            <a:r>
              <a:rPr lang="cs-CZ" b="1" dirty="0" err="1"/>
              <a:t>Meleagros</a:t>
            </a:r>
            <a:r>
              <a:rPr lang="cs-CZ" dirty="0"/>
              <a:t> – zastánce </a:t>
            </a:r>
            <a:r>
              <a:rPr lang="cs-CZ" dirty="0" err="1"/>
              <a:t>Arrhidaia</a:t>
            </a:r>
            <a:r>
              <a:rPr lang="cs-CZ" dirty="0"/>
              <a:t>, zabit </a:t>
            </a:r>
            <a:r>
              <a:rPr lang="cs-CZ" dirty="0" err="1"/>
              <a:t>Perdikkem</a:t>
            </a:r>
            <a:r>
              <a:rPr lang="cs-CZ" dirty="0"/>
              <a:t> (323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b="1" dirty="0" err="1"/>
              <a:t>Leonnatos</a:t>
            </a:r>
            <a:r>
              <a:rPr lang="cs-CZ" dirty="0"/>
              <a:t> – </a:t>
            </a:r>
            <a:r>
              <a:rPr lang="cs-CZ" i="1" dirty="0" err="1"/>
              <a:t>sómatofylax</a:t>
            </a:r>
            <a:r>
              <a:rPr lang="cs-CZ" dirty="0"/>
              <a:t>, chtěl se oženit s Kleopatrou, padl 322 </a:t>
            </a:r>
            <a:r>
              <a:rPr lang="cs-CZ" dirty="0" err="1"/>
              <a:t>pnl</a:t>
            </a:r>
            <a:r>
              <a:rPr lang="cs-CZ" dirty="0"/>
              <a:t> v boji s Athénami</a:t>
            </a:r>
          </a:p>
        </p:txBody>
      </p:sp>
    </p:spTree>
    <p:extLst>
      <p:ext uri="{BB962C8B-B14F-4D97-AF65-F5344CB8AC3E}">
        <p14:creationId xmlns:p14="http://schemas.microsoft.com/office/powerpoint/2010/main" val="12286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3A5D9-DD27-4990-A5E6-594A6F75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9CC13-8FEE-4E8B-8BE6-90EB3F58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78" y="2390436"/>
            <a:ext cx="9066213" cy="4116896"/>
          </a:xfrm>
        </p:spPr>
        <p:txBody>
          <a:bodyPr>
            <a:normAutofit/>
          </a:bodyPr>
          <a:lstStyle/>
          <a:p>
            <a:r>
              <a:rPr lang="cs-CZ" b="1" dirty="0" err="1"/>
              <a:t>Lýsimachos</a:t>
            </a:r>
            <a:r>
              <a:rPr lang="cs-CZ" dirty="0"/>
              <a:t> – </a:t>
            </a:r>
            <a:r>
              <a:rPr lang="cs-CZ" i="1" dirty="0" err="1"/>
              <a:t>sómatofylax</a:t>
            </a:r>
            <a:r>
              <a:rPr lang="cs-CZ" dirty="0"/>
              <a:t>, satrapa Thrákie, proti </a:t>
            </a:r>
            <a:r>
              <a:rPr lang="cs-CZ" dirty="0" err="1"/>
              <a:t>Antigonovi</a:t>
            </a:r>
            <a:r>
              <a:rPr lang="cs-CZ" dirty="0"/>
              <a:t>, založení </a:t>
            </a:r>
            <a:r>
              <a:rPr lang="cs-CZ" dirty="0" err="1"/>
              <a:t>Lýsimachie</a:t>
            </a:r>
            <a:r>
              <a:rPr lang="cs-CZ" dirty="0"/>
              <a:t>, přijetí královského titulu, bitva u </a:t>
            </a:r>
            <a:r>
              <a:rPr lang="cs-CZ" dirty="0" err="1"/>
              <a:t>Ipsu</a:t>
            </a:r>
            <a:r>
              <a:rPr lang="cs-CZ" dirty="0"/>
              <a:t>, zisk Lýdie, </a:t>
            </a:r>
            <a:r>
              <a:rPr lang="cs-CZ" dirty="0" err="1"/>
              <a:t>Iónie</a:t>
            </a:r>
            <a:r>
              <a:rPr lang="cs-CZ" dirty="0"/>
              <a:t> a </a:t>
            </a:r>
            <a:r>
              <a:rPr lang="cs-CZ" dirty="0" err="1"/>
              <a:t>Frygie</a:t>
            </a:r>
            <a:r>
              <a:rPr lang="cs-CZ" dirty="0"/>
              <a:t>, boje s </a:t>
            </a:r>
            <a:r>
              <a:rPr lang="cs-CZ" dirty="0" err="1"/>
              <a:t>Démétriem</a:t>
            </a:r>
            <a:r>
              <a:rPr lang="cs-CZ" dirty="0"/>
              <a:t>, vyhnání Pyrrha z Makedonie, nechal popravit vlastního syna </a:t>
            </a:r>
            <a:r>
              <a:rPr lang="cs-CZ" dirty="0" err="1"/>
              <a:t>Agathoklea</a:t>
            </a:r>
            <a:r>
              <a:rPr lang="cs-CZ" dirty="0"/>
              <a:t> (vliv manželky </a:t>
            </a:r>
            <a:r>
              <a:rPr lang="cs-CZ" dirty="0" err="1"/>
              <a:t>Arsinoé</a:t>
            </a:r>
            <a:r>
              <a:rPr lang="cs-CZ" dirty="0"/>
              <a:t> – dcera Ptolemaia), bitva u </a:t>
            </a:r>
            <a:r>
              <a:rPr lang="cs-CZ" dirty="0" err="1"/>
              <a:t>Korupedia</a:t>
            </a:r>
            <a:r>
              <a:rPr lang="cs-CZ" dirty="0"/>
              <a:t> proti </a:t>
            </a:r>
            <a:r>
              <a:rPr lang="cs-CZ" dirty="0" err="1"/>
              <a:t>Seleukovi</a:t>
            </a:r>
            <a:r>
              <a:rPr lang="cs-CZ" dirty="0"/>
              <a:t> – padl v boji</a:t>
            </a:r>
          </a:p>
          <a:p>
            <a:r>
              <a:rPr lang="cs-CZ" b="1" dirty="0" err="1"/>
              <a:t>Antigonos</a:t>
            </a:r>
            <a:r>
              <a:rPr lang="cs-CZ" b="1" dirty="0"/>
              <a:t> </a:t>
            </a:r>
            <a:r>
              <a:rPr lang="cs-CZ" b="1" dirty="0" err="1"/>
              <a:t>Monofthalmos</a:t>
            </a:r>
            <a:r>
              <a:rPr lang="cs-CZ" b="1" dirty="0"/>
              <a:t> </a:t>
            </a:r>
            <a:r>
              <a:rPr lang="cs-CZ" dirty="0"/>
              <a:t>– satrapa </a:t>
            </a:r>
            <a:r>
              <a:rPr lang="cs-CZ" dirty="0" err="1"/>
              <a:t>Frygie</a:t>
            </a:r>
            <a:r>
              <a:rPr lang="cs-CZ" dirty="0"/>
              <a:t>, </a:t>
            </a:r>
            <a:r>
              <a:rPr lang="cs-CZ" dirty="0" err="1"/>
              <a:t>Pamfýlie</a:t>
            </a:r>
            <a:r>
              <a:rPr lang="cs-CZ" dirty="0"/>
              <a:t>, </a:t>
            </a:r>
            <a:r>
              <a:rPr lang="cs-CZ" dirty="0" err="1"/>
              <a:t>Lýkie</a:t>
            </a:r>
            <a:r>
              <a:rPr lang="cs-CZ" dirty="0"/>
              <a:t>, proti </a:t>
            </a:r>
            <a:r>
              <a:rPr lang="cs-CZ" dirty="0" err="1"/>
              <a:t>Perdikkovi</a:t>
            </a:r>
            <a:r>
              <a:rPr lang="cs-CZ" dirty="0"/>
              <a:t>, obsazení Kypru, </a:t>
            </a:r>
            <a:r>
              <a:rPr lang="cs-CZ" dirty="0" err="1"/>
              <a:t>stratégos</a:t>
            </a:r>
            <a:r>
              <a:rPr lang="cs-CZ" dirty="0"/>
              <a:t> Asie, proti </a:t>
            </a:r>
            <a:r>
              <a:rPr lang="cs-CZ" dirty="0" err="1"/>
              <a:t>Eumenovi</a:t>
            </a:r>
            <a:r>
              <a:rPr lang="cs-CZ" dirty="0"/>
              <a:t>, obsazení většiny asijských satrapií, koalice proti němu, ztráta východních satrapií, 306 </a:t>
            </a:r>
            <a:r>
              <a:rPr lang="cs-CZ" dirty="0" err="1"/>
              <a:t>pnl</a:t>
            </a:r>
            <a:r>
              <a:rPr lang="cs-CZ" dirty="0"/>
              <a:t> se prohlašuje za krále, 301 </a:t>
            </a:r>
            <a:r>
              <a:rPr lang="cs-CZ" dirty="0" err="1"/>
              <a:t>pnl</a:t>
            </a:r>
            <a:r>
              <a:rPr lang="cs-CZ" dirty="0"/>
              <a:t> poražen u </a:t>
            </a:r>
            <a:r>
              <a:rPr lang="cs-CZ" dirty="0" err="1"/>
              <a:t>Ipsu</a:t>
            </a:r>
            <a:r>
              <a:rPr lang="cs-CZ" dirty="0"/>
              <a:t>, kde padl</a:t>
            </a:r>
          </a:p>
          <a:p>
            <a:r>
              <a:rPr lang="cs-CZ" b="1" dirty="0" err="1"/>
              <a:t>Antigenés</a:t>
            </a:r>
            <a:r>
              <a:rPr lang="cs-CZ" dirty="0"/>
              <a:t> – satrapa </a:t>
            </a:r>
            <a:r>
              <a:rPr lang="cs-CZ" dirty="0" err="1"/>
              <a:t>Sús</a:t>
            </a:r>
            <a:r>
              <a:rPr lang="cs-CZ" dirty="0"/>
              <a:t>, velitel Stříbrných štítů, zabil </a:t>
            </a:r>
            <a:r>
              <a:rPr lang="cs-CZ" dirty="0" err="1"/>
              <a:t>Perdikka</a:t>
            </a:r>
            <a:r>
              <a:rPr lang="cs-CZ" dirty="0"/>
              <a:t>, 316 </a:t>
            </a:r>
            <a:r>
              <a:rPr lang="cs-CZ" dirty="0" err="1"/>
              <a:t>pnl</a:t>
            </a:r>
            <a:r>
              <a:rPr lang="cs-CZ" dirty="0"/>
              <a:t> popraven </a:t>
            </a:r>
            <a:r>
              <a:rPr lang="cs-CZ" dirty="0" err="1"/>
              <a:t>Antigonem</a:t>
            </a:r>
            <a:endParaRPr lang="cs-CZ" dirty="0"/>
          </a:p>
          <a:p>
            <a:r>
              <a:rPr lang="cs-CZ" b="1" dirty="0" err="1"/>
              <a:t>Aristonús</a:t>
            </a:r>
            <a:r>
              <a:rPr lang="cs-CZ" dirty="0"/>
              <a:t> – </a:t>
            </a:r>
            <a:r>
              <a:rPr lang="cs-CZ" i="1" dirty="0" err="1"/>
              <a:t>sómatofylax</a:t>
            </a:r>
            <a:r>
              <a:rPr lang="cs-CZ" dirty="0"/>
              <a:t>, na straně </a:t>
            </a:r>
            <a:r>
              <a:rPr lang="cs-CZ" dirty="0" err="1"/>
              <a:t>Perdikka</a:t>
            </a:r>
            <a:r>
              <a:rPr lang="cs-CZ" dirty="0"/>
              <a:t>, generál </a:t>
            </a:r>
            <a:r>
              <a:rPr lang="cs-CZ" dirty="0" err="1"/>
              <a:t>Olympiady</a:t>
            </a:r>
            <a:r>
              <a:rPr lang="cs-CZ" dirty="0"/>
              <a:t>, 316 </a:t>
            </a:r>
            <a:r>
              <a:rPr lang="cs-CZ" dirty="0" err="1"/>
              <a:t>pnl</a:t>
            </a:r>
            <a:r>
              <a:rPr lang="cs-CZ" dirty="0"/>
              <a:t> popraven </a:t>
            </a:r>
            <a:r>
              <a:rPr lang="cs-CZ" dirty="0" err="1"/>
              <a:t>Kassandrem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1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96BF0-B64C-4304-83D5-A54EAE94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E0F4C2-AC18-4FBC-8F81-E978E6D2C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Seleukos</a:t>
            </a:r>
            <a:r>
              <a:rPr lang="cs-CZ" b="1" dirty="0"/>
              <a:t> </a:t>
            </a:r>
            <a:r>
              <a:rPr lang="cs-CZ" b="1" dirty="0" err="1"/>
              <a:t>Níkátór</a:t>
            </a:r>
            <a:r>
              <a:rPr lang="cs-CZ" b="1" dirty="0"/>
              <a:t> </a:t>
            </a:r>
            <a:r>
              <a:rPr lang="cs-CZ" dirty="0"/>
              <a:t>-  podpora </a:t>
            </a:r>
            <a:r>
              <a:rPr lang="cs-CZ" dirty="0" err="1"/>
              <a:t>Perdikka</a:t>
            </a:r>
            <a:r>
              <a:rPr lang="cs-CZ" dirty="0"/>
              <a:t>, velitel </a:t>
            </a:r>
            <a:r>
              <a:rPr lang="cs-CZ" i="1" dirty="0" err="1"/>
              <a:t>hetairů</a:t>
            </a:r>
            <a:r>
              <a:rPr lang="cs-CZ" dirty="0"/>
              <a:t>, zabil </a:t>
            </a:r>
            <a:r>
              <a:rPr lang="cs-CZ" dirty="0" err="1"/>
              <a:t>Perdikka</a:t>
            </a:r>
            <a:r>
              <a:rPr lang="cs-CZ" dirty="0"/>
              <a:t>, satrapa Babylónie, útěk do Egypta, námořní velitel Ptolemaia, návrat do Babylónu, obsazení východních satrapií, založení </a:t>
            </a:r>
            <a:r>
              <a:rPr lang="cs-CZ" dirty="0" err="1"/>
              <a:t>Seleukeie</a:t>
            </a:r>
            <a:r>
              <a:rPr lang="cs-CZ" dirty="0"/>
              <a:t>, prohlásil se za krále 306 </a:t>
            </a:r>
            <a:r>
              <a:rPr lang="cs-CZ" dirty="0" err="1"/>
              <a:t>pnl</a:t>
            </a:r>
            <a:r>
              <a:rPr lang="cs-CZ" dirty="0"/>
              <a:t>, boje s </a:t>
            </a:r>
            <a:r>
              <a:rPr lang="cs-CZ" dirty="0" err="1"/>
              <a:t>Čandraguptou</a:t>
            </a:r>
            <a:r>
              <a:rPr lang="cs-CZ" dirty="0"/>
              <a:t> </a:t>
            </a:r>
            <a:r>
              <a:rPr lang="cs-CZ" dirty="0" err="1"/>
              <a:t>Maurjou</a:t>
            </a:r>
            <a:r>
              <a:rPr lang="cs-CZ" dirty="0"/>
              <a:t>, bitva u </a:t>
            </a:r>
            <a:r>
              <a:rPr lang="cs-CZ" dirty="0" err="1"/>
              <a:t>Ipsu</a:t>
            </a:r>
            <a:r>
              <a:rPr lang="cs-CZ" dirty="0"/>
              <a:t> 301 </a:t>
            </a:r>
            <a:r>
              <a:rPr lang="cs-CZ" dirty="0" err="1"/>
              <a:t>pnl</a:t>
            </a:r>
            <a:r>
              <a:rPr lang="cs-CZ" dirty="0"/>
              <a:t>, boje s </a:t>
            </a:r>
            <a:r>
              <a:rPr lang="cs-CZ" dirty="0" err="1"/>
              <a:t>Démétriem</a:t>
            </a:r>
            <a:r>
              <a:rPr lang="cs-CZ" dirty="0"/>
              <a:t>, proti </a:t>
            </a:r>
            <a:r>
              <a:rPr lang="cs-CZ" dirty="0" err="1"/>
              <a:t>Lýsimachovi</a:t>
            </a:r>
            <a:r>
              <a:rPr lang="cs-CZ" dirty="0"/>
              <a:t>, poslední žijící generál Alexandra, hodlal táhnout do Makedonie a Řecka, zavražděn 281 </a:t>
            </a:r>
            <a:r>
              <a:rPr lang="cs-CZ" dirty="0" err="1"/>
              <a:t>pnl</a:t>
            </a:r>
            <a:r>
              <a:rPr lang="cs-CZ" dirty="0"/>
              <a:t> Ptolemaiem </a:t>
            </a:r>
            <a:r>
              <a:rPr lang="cs-CZ" dirty="0" err="1"/>
              <a:t>Keraunem</a:t>
            </a:r>
            <a:endParaRPr lang="cs-CZ" dirty="0"/>
          </a:p>
          <a:p>
            <a:r>
              <a:rPr lang="cs-CZ" b="1" dirty="0"/>
              <a:t>Ptolemaios </a:t>
            </a:r>
            <a:r>
              <a:rPr lang="cs-CZ" b="1" dirty="0" err="1"/>
              <a:t>Sótér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i="1" dirty="0" err="1"/>
              <a:t>sómatofylax</a:t>
            </a:r>
            <a:r>
              <a:rPr lang="cs-CZ" dirty="0"/>
              <a:t>, satrapa Egypta, zmocnil se Alexandrova těla, proti </a:t>
            </a:r>
            <a:r>
              <a:rPr lang="cs-CZ" dirty="0" err="1"/>
              <a:t>Perdikkovi</a:t>
            </a:r>
            <a:r>
              <a:rPr lang="cs-CZ" dirty="0"/>
              <a:t>, snaha získat Sýrii, Kypr, výprava do Řecka, prohlásil se za krále, spory o Sýrii, umírá 282 </a:t>
            </a:r>
            <a:r>
              <a:rPr lang="cs-CZ" dirty="0" err="1"/>
              <a:t>pnl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28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6A8C0-0AC8-4A78-929A-045076B8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D4EB8-2C93-4389-85F7-A44E79183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2334829"/>
            <a:ext cx="10306974" cy="4279036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Kassandros</a:t>
            </a:r>
            <a:r>
              <a:rPr lang="cs-CZ" dirty="0"/>
              <a:t> – syn </a:t>
            </a:r>
            <a:r>
              <a:rPr lang="cs-CZ" dirty="0" err="1"/>
              <a:t>Antipatra</a:t>
            </a:r>
            <a:r>
              <a:rPr lang="cs-CZ" dirty="0"/>
              <a:t>, nestal se regentem, proti </a:t>
            </a:r>
            <a:r>
              <a:rPr lang="cs-CZ" dirty="0" err="1"/>
              <a:t>Polyperchontovi</a:t>
            </a:r>
            <a:r>
              <a:rPr lang="cs-CZ" dirty="0"/>
              <a:t>, zmocnil se Řecka a Makedonie, zavraždění </a:t>
            </a:r>
            <a:r>
              <a:rPr lang="cs-CZ" dirty="0" err="1"/>
              <a:t>Olympiady</a:t>
            </a:r>
            <a:r>
              <a:rPr lang="cs-CZ" dirty="0"/>
              <a:t>, </a:t>
            </a:r>
            <a:r>
              <a:rPr lang="cs-CZ" dirty="0" err="1"/>
              <a:t>Róxany</a:t>
            </a:r>
            <a:r>
              <a:rPr lang="cs-CZ" dirty="0"/>
              <a:t>, Alexandra IV., </a:t>
            </a:r>
            <a:r>
              <a:rPr lang="cs-CZ" dirty="0" err="1"/>
              <a:t>Héraklea</a:t>
            </a:r>
            <a:r>
              <a:rPr lang="cs-CZ" dirty="0"/>
              <a:t>, prohlásil se za krále, umírá 297 </a:t>
            </a:r>
            <a:r>
              <a:rPr lang="cs-CZ" dirty="0" err="1"/>
              <a:t>pnl</a:t>
            </a:r>
            <a:r>
              <a:rPr lang="cs-CZ" dirty="0"/>
              <a:t>, jeho dynastie trvá krátce</a:t>
            </a:r>
          </a:p>
          <a:p>
            <a:r>
              <a:rPr lang="cs-CZ" b="1" dirty="0" err="1"/>
              <a:t>Démétrios</a:t>
            </a:r>
            <a:r>
              <a:rPr lang="cs-CZ" b="1" dirty="0"/>
              <a:t> I. </a:t>
            </a:r>
            <a:r>
              <a:rPr lang="cs-CZ" b="1" dirty="0" err="1"/>
              <a:t>Poliorkétés</a:t>
            </a:r>
            <a:r>
              <a:rPr lang="cs-CZ" b="1" dirty="0"/>
              <a:t> </a:t>
            </a:r>
            <a:r>
              <a:rPr lang="cs-CZ" dirty="0"/>
              <a:t>– syn Antigona, na taženích s otcem, obrana Sýrie, námořní výpravy, obléhání Rhodu, tažení do Řecka, bitva u </a:t>
            </a:r>
            <a:r>
              <a:rPr lang="cs-CZ" dirty="0" err="1"/>
              <a:t>Ipsu</a:t>
            </a:r>
            <a:r>
              <a:rPr lang="cs-CZ" dirty="0"/>
              <a:t>, do Řecka, od 294 do 288 </a:t>
            </a:r>
            <a:r>
              <a:rPr lang="cs-CZ" dirty="0" err="1"/>
              <a:t>pnl</a:t>
            </a:r>
            <a:r>
              <a:rPr lang="cs-CZ" dirty="0"/>
              <a:t>. král Makedonie, do Malé Asie, vydán </a:t>
            </a:r>
            <a:r>
              <a:rPr lang="cs-CZ" dirty="0" err="1"/>
              <a:t>Seleukovi</a:t>
            </a:r>
            <a:r>
              <a:rPr lang="cs-CZ" dirty="0"/>
              <a:t>, umírá v zajetí 283 </a:t>
            </a:r>
            <a:r>
              <a:rPr lang="cs-CZ" dirty="0" err="1"/>
              <a:t>pnl</a:t>
            </a:r>
            <a:r>
              <a:rPr lang="cs-CZ" dirty="0"/>
              <a:t>., jeho syn </a:t>
            </a:r>
            <a:r>
              <a:rPr lang="cs-CZ" dirty="0" err="1"/>
              <a:t>Antigonos</a:t>
            </a:r>
            <a:r>
              <a:rPr lang="cs-CZ" dirty="0"/>
              <a:t> II. králem Makedonie</a:t>
            </a:r>
          </a:p>
          <a:p>
            <a:r>
              <a:rPr lang="cs-CZ" b="1" dirty="0"/>
              <a:t>Ptolemaios II. </a:t>
            </a:r>
            <a:r>
              <a:rPr lang="cs-CZ" b="1" dirty="0" err="1"/>
              <a:t>Keraunos</a:t>
            </a:r>
            <a:r>
              <a:rPr lang="cs-CZ" b="1" dirty="0"/>
              <a:t> </a:t>
            </a:r>
            <a:r>
              <a:rPr lang="cs-CZ" dirty="0"/>
              <a:t>– syn Ptolemaia, původně dědic trůnu, odchod z Egypta, na dvůr </a:t>
            </a:r>
            <a:r>
              <a:rPr lang="cs-CZ" dirty="0" err="1"/>
              <a:t>Lýsimacha</a:t>
            </a:r>
            <a:r>
              <a:rPr lang="cs-CZ" dirty="0"/>
              <a:t>, intriky, zavraždění </a:t>
            </a:r>
            <a:r>
              <a:rPr lang="cs-CZ" dirty="0" err="1"/>
              <a:t>Agathoklea</a:t>
            </a:r>
            <a:r>
              <a:rPr lang="cs-CZ" dirty="0"/>
              <a:t>, smrt </a:t>
            </a:r>
            <a:r>
              <a:rPr lang="cs-CZ" dirty="0" err="1"/>
              <a:t>Lýsimacha</a:t>
            </a:r>
            <a:r>
              <a:rPr lang="cs-CZ" dirty="0"/>
              <a:t> v bitvě u </a:t>
            </a:r>
            <a:r>
              <a:rPr lang="cs-CZ" dirty="0" err="1"/>
              <a:t>Korupedia</a:t>
            </a:r>
            <a:r>
              <a:rPr lang="cs-CZ" dirty="0"/>
              <a:t>, zabití </a:t>
            </a:r>
            <a:r>
              <a:rPr lang="cs-CZ" dirty="0" err="1"/>
              <a:t>Seleuka</a:t>
            </a:r>
            <a:r>
              <a:rPr lang="cs-CZ" dirty="0"/>
              <a:t>, král Makedonie do 279 </a:t>
            </a:r>
            <a:r>
              <a:rPr lang="cs-CZ" dirty="0" err="1"/>
              <a:t>pnl</a:t>
            </a:r>
            <a:r>
              <a:rPr lang="cs-CZ" dirty="0"/>
              <a:t>. (tažení Keltů) </a:t>
            </a:r>
          </a:p>
          <a:p>
            <a:r>
              <a:rPr lang="cs-CZ" b="1" dirty="0" err="1"/>
              <a:t>Antiochos</a:t>
            </a:r>
            <a:r>
              <a:rPr lang="cs-CZ" b="1" dirty="0"/>
              <a:t> I. </a:t>
            </a:r>
            <a:r>
              <a:rPr lang="cs-CZ" b="1" dirty="0" err="1"/>
              <a:t>Sótér</a:t>
            </a:r>
            <a:r>
              <a:rPr lang="cs-CZ" b="1" dirty="0"/>
              <a:t> </a:t>
            </a:r>
            <a:r>
              <a:rPr lang="cs-CZ" dirty="0"/>
              <a:t>– syn </a:t>
            </a:r>
            <a:r>
              <a:rPr lang="cs-CZ" dirty="0" err="1"/>
              <a:t>Seleuka</a:t>
            </a:r>
            <a:r>
              <a:rPr lang="cs-CZ" dirty="0"/>
              <a:t>, vzpoury po říši, invaze Keltů, první syrská válka</a:t>
            </a:r>
          </a:p>
          <a:p>
            <a:r>
              <a:rPr lang="cs-CZ" b="1" dirty="0"/>
              <a:t>Ptolemaios II. </a:t>
            </a:r>
            <a:r>
              <a:rPr lang="cs-CZ" b="1" dirty="0" err="1"/>
              <a:t>Filadelfos</a:t>
            </a:r>
            <a:r>
              <a:rPr lang="cs-CZ" b="1" dirty="0"/>
              <a:t> </a:t>
            </a:r>
            <a:r>
              <a:rPr lang="cs-CZ" dirty="0"/>
              <a:t>– syn Ptolemaia, první syrská válka, výstavba </a:t>
            </a:r>
            <a:r>
              <a:rPr lang="cs-CZ" dirty="0" err="1"/>
              <a:t>Múseia</a:t>
            </a:r>
            <a:endParaRPr lang="cs-CZ" dirty="0"/>
          </a:p>
          <a:p>
            <a:r>
              <a:rPr lang="cs-CZ" b="1" dirty="0"/>
              <a:t>Pyrrhos</a:t>
            </a:r>
            <a:r>
              <a:rPr lang="cs-CZ" dirty="0"/>
              <a:t> – král </a:t>
            </a:r>
            <a:r>
              <a:rPr lang="cs-CZ" dirty="0" err="1"/>
              <a:t>Épeiru</a:t>
            </a:r>
            <a:r>
              <a:rPr lang="cs-CZ" dirty="0"/>
              <a:t>, boje s </a:t>
            </a:r>
            <a:r>
              <a:rPr lang="cs-CZ" dirty="0" err="1"/>
              <a:t>Kassandrem</a:t>
            </a:r>
            <a:r>
              <a:rPr lang="cs-CZ" dirty="0"/>
              <a:t>, s Římem, tažení do Makedonie, Řecka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44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ABA4C-71D3-43B3-B187-61C67324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EDC4E-8F20-4409-ADA2-73376EE9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322–320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Perdikkás</a:t>
            </a:r>
            <a:r>
              <a:rPr lang="cs-CZ" dirty="0"/>
              <a:t>, </a:t>
            </a:r>
            <a:r>
              <a:rPr lang="cs-CZ" dirty="0" err="1"/>
              <a:t>Eumenés</a:t>
            </a:r>
            <a:r>
              <a:rPr lang="cs-CZ" dirty="0"/>
              <a:t> x </a:t>
            </a:r>
            <a:r>
              <a:rPr lang="cs-CZ" dirty="0" err="1"/>
              <a:t>Antipatros</a:t>
            </a:r>
            <a:r>
              <a:rPr lang="cs-CZ" dirty="0"/>
              <a:t>, Ptolemaios, </a:t>
            </a:r>
            <a:r>
              <a:rPr lang="cs-CZ" dirty="0" err="1"/>
              <a:t>Krateros</a:t>
            </a:r>
            <a:r>
              <a:rPr lang="cs-CZ" dirty="0"/>
              <a:t>, </a:t>
            </a:r>
            <a:r>
              <a:rPr lang="cs-CZ" dirty="0" err="1"/>
              <a:t>Antigonos</a:t>
            </a:r>
            <a:endParaRPr lang="cs-CZ" dirty="0"/>
          </a:p>
          <a:p>
            <a:r>
              <a:rPr lang="cs-CZ" dirty="0"/>
              <a:t>319–315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Kassandros</a:t>
            </a:r>
            <a:r>
              <a:rPr lang="cs-CZ" dirty="0"/>
              <a:t>, Ptolemaios, </a:t>
            </a:r>
            <a:r>
              <a:rPr lang="cs-CZ" dirty="0" err="1"/>
              <a:t>Lýsimachos</a:t>
            </a:r>
            <a:r>
              <a:rPr lang="cs-CZ" dirty="0"/>
              <a:t> x </a:t>
            </a:r>
            <a:r>
              <a:rPr lang="cs-CZ" dirty="0" err="1"/>
              <a:t>Polyperchón</a:t>
            </a:r>
            <a:r>
              <a:rPr lang="cs-CZ" dirty="0"/>
              <a:t>, </a:t>
            </a:r>
            <a:r>
              <a:rPr lang="cs-CZ" dirty="0" err="1"/>
              <a:t>Eumenés</a:t>
            </a:r>
            <a:r>
              <a:rPr lang="cs-CZ" dirty="0"/>
              <a:t>, </a:t>
            </a:r>
            <a:r>
              <a:rPr lang="cs-CZ" dirty="0" err="1"/>
              <a:t>Olympiás</a:t>
            </a:r>
            <a:endParaRPr lang="cs-CZ" dirty="0"/>
          </a:p>
          <a:p>
            <a:r>
              <a:rPr lang="cs-CZ" dirty="0"/>
              <a:t>314–312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Démétrios</a:t>
            </a:r>
            <a:r>
              <a:rPr lang="cs-CZ" dirty="0"/>
              <a:t>, </a:t>
            </a:r>
            <a:r>
              <a:rPr lang="cs-CZ" dirty="0" err="1"/>
              <a:t>Polyperchón</a:t>
            </a:r>
            <a:r>
              <a:rPr lang="cs-CZ" dirty="0"/>
              <a:t> x Ptolemaios, </a:t>
            </a:r>
            <a:r>
              <a:rPr lang="cs-CZ" dirty="0" err="1"/>
              <a:t>Seleukos</a:t>
            </a:r>
            <a:r>
              <a:rPr lang="cs-CZ" dirty="0"/>
              <a:t>, </a:t>
            </a:r>
            <a:r>
              <a:rPr lang="cs-CZ" dirty="0" err="1"/>
              <a:t>Kassandros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endParaRPr lang="cs-CZ" dirty="0"/>
          </a:p>
          <a:p>
            <a:r>
              <a:rPr lang="cs-CZ" dirty="0"/>
              <a:t>311–309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Démétrios</a:t>
            </a:r>
            <a:r>
              <a:rPr lang="cs-CZ" dirty="0"/>
              <a:t> x </a:t>
            </a:r>
            <a:r>
              <a:rPr lang="cs-CZ" dirty="0" err="1"/>
              <a:t>Seleukos</a:t>
            </a:r>
            <a:endParaRPr lang="cs-CZ" dirty="0"/>
          </a:p>
          <a:p>
            <a:r>
              <a:rPr lang="cs-CZ" dirty="0"/>
              <a:t>308–301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Antigonos</a:t>
            </a:r>
            <a:r>
              <a:rPr lang="cs-CZ" dirty="0"/>
              <a:t>, </a:t>
            </a:r>
            <a:r>
              <a:rPr lang="cs-CZ" dirty="0" err="1"/>
              <a:t>Démétrios</a:t>
            </a:r>
            <a:r>
              <a:rPr lang="cs-CZ" dirty="0"/>
              <a:t> x Ptolemaios, </a:t>
            </a:r>
            <a:r>
              <a:rPr lang="cs-CZ" dirty="0" err="1"/>
              <a:t>Kassandros</a:t>
            </a:r>
            <a:r>
              <a:rPr lang="cs-CZ" dirty="0"/>
              <a:t>, </a:t>
            </a:r>
            <a:r>
              <a:rPr lang="cs-CZ" dirty="0" err="1"/>
              <a:t>Lýsimachos</a:t>
            </a:r>
            <a:r>
              <a:rPr lang="cs-CZ" dirty="0"/>
              <a:t>, </a:t>
            </a:r>
            <a:r>
              <a:rPr lang="cs-CZ" dirty="0" err="1"/>
              <a:t>Seleukos</a:t>
            </a:r>
            <a:endParaRPr lang="cs-CZ" dirty="0"/>
          </a:p>
          <a:p>
            <a:r>
              <a:rPr lang="cs-CZ" dirty="0"/>
              <a:t>281 </a:t>
            </a:r>
            <a:r>
              <a:rPr lang="cs-CZ" dirty="0" err="1"/>
              <a:t>pnl</a:t>
            </a:r>
            <a:r>
              <a:rPr lang="cs-CZ" dirty="0"/>
              <a:t> – </a:t>
            </a:r>
            <a:r>
              <a:rPr lang="cs-CZ" dirty="0" err="1"/>
              <a:t>Seleukos</a:t>
            </a:r>
            <a:r>
              <a:rPr lang="cs-CZ" dirty="0"/>
              <a:t> x </a:t>
            </a:r>
            <a:r>
              <a:rPr lang="cs-CZ" dirty="0" err="1"/>
              <a:t>Lýsimachos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77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013D4-1045-485E-BE13-5C0EF77B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Makedonie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6B96F-F5D1-4145-B6A9-71196BA8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 okraji řeckého světa</a:t>
            </a:r>
          </a:p>
          <a:p>
            <a:r>
              <a:rPr lang="cs-CZ" dirty="0"/>
              <a:t>„Řekové“, příbuzný jazyk, dórský dialekt</a:t>
            </a:r>
          </a:p>
          <a:p>
            <a:r>
              <a:rPr lang="cs-CZ" dirty="0"/>
              <a:t>Dnes provincie Makedonie v </a:t>
            </a:r>
            <a:r>
              <a:rPr lang="cs-CZ" dirty="0" err="1"/>
              <a:t>sev</a:t>
            </a:r>
            <a:r>
              <a:rPr lang="cs-CZ" dirty="0"/>
              <a:t>. Řecku + okolní státy</a:t>
            </a:r>
          </a:p>
          <a:p>
            <a:r>
              <a:rPr lang="cs-CZ" dirty="0"/>
              <a:t>Vláda </a:t>
            </a:r>
            <a:r>
              <a:rPr lang="cs-CZ" dirty="0" err="1"/>
              <a:t>Argeadské</a:t>
            </a:r>
            <a:r>
              <a:rPr lang="cs-CZ" dirty="0"/>
              <a:t> dynastie (údajně z Argu)</a:t>
            </a:r>
          </a:p>
          <a:p>
            <a:r>
              <a:rPr lang="cs-CZ" dirty="0"/>
              <a:t>Zakladatel </a:t>
            </a:r>
            <a:r>
              <a:rPr lang="cs-CZ" dirty="0" err="1"/>
              <a:t>Karános</a:t>
            </a:r>
            <a:r>
              <a:rPr lang="cs-CZ" dirty="0"/>
              <a:t> (konec 9.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Nebo </a:t>
            </a:r>
            <a:r>
              <a:rPr lang="cs-CZ" dirty="0" err="1"/>
              <a:t>Perdikkás</a:t>
            </a:r>
            <a:r>
              <a:rPr lang="cs-CZ" dirty="0"/>
              <a:t> I. (7. stol. </a:t>
            </a:r>
            <a:r>
              <a:rPr lang="cs-CZ" dirty="0" err="1"/>
              <a:t>pnl</a:t>
            </a:r>
            <a:r>
              <a:rPr lang="cs-CZ" dirty="0"/>
              <a:t>)</a:t>
            </a:r>
          </a:p>
          <a:p>
            <a:r>
              <a:rPr lang="cs-CZ" dirty="0"/>
              <a:t>Králové – absolutní moc</a:t>
            </a:r>
          </a:p>
          <a:p>
            <a:r>
              <a:rPr lang="cs-CZ" dirty="0"/>
              <a:t>Hlavní město – </a:t>
            </a:r>
            <a:r>
              <a:rPr lang="cs-CZ" dirty="0" err="1"/>
              <a:t>Aigy</a:t>
            </a:r>
            <a:r>
              <a:rPr lang="cs-CZ" dirty="0"/>
              <a:t> (dnes </a:t>
            </a:r>
            <a:r>
              <a:rPr lang="cs-CZ" dirty="0" err="1"/>
              <a:t>Vergina</a:t>
            </a:r>
            <a:r>
              <a:rPr lang="cs-CZ" dirty="0"/>
              <a:t>), později </a:t>
            </a:r>
            <a:r>
              <a:rPr lang="cs-CZ" dirty="0" err="1"/>
              <a:t>Pella</a:t>
            </a:r>
            <a:endParaRPr lang="cs-CZ" dirty="0"/>
          </a:p>
          <a:p>
            <a:r>
              <a:rPr lang="cs-CZ" dirty="0"/>
              <a:t>Vazal </a:t>
            </a:r>
            <a:r>
              <a:rPr lang="cs-CZ" dirty="0" err="1"/>
              <a:t>Achaimenovské</a:t>
            </a:r>
            <a:r>
              <a:rPr lang="cs-CZ" dirty="0"/>
              <a:t> říše (</a:t>
            </a:r>
            <a:r>
              <a:rPr lang="cs-CZ" dirty="0" err="1"/>
              <a:t>Amyntás</a:t>
            </a:r>
            <a:r>
              <a:rPr lang="cs-CZ" dirty="0"/>
              <a:t> I., Alexandr I.)</a:t>
            </a:r>
          </a:p>
          <a:p>
            <a:r>
              <a:rPr lang="cs-CZ" dirty="0"/>
              <a:t>Proti Athénám (kolonie v </a:t>
            </a:r>
            <a:r>
              <a:rPr lang="cs-CZ" dirty="0" err="1"/>
              <a:t>sev</a:t>
            </a:r>
            <a:r>
              <a:rPr lang="cs-CZ" dirty="0"/>
              <a:t>. Řecku)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221BAA-DE5F-46C7-B690-FB3C2C9E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91" y="771735"/>
            <a:ext cx="2846020" cy="2459695"/>
          </a:xfrm>
          <a:prstGeom prst="rect">
            <a:avLst/>
          </a:prstGeom>
        </p:spPr>
      </p:pic>
      <p:pic>
        <p:nvPicPr>
          <p:cNvPr id="9" name="Obrázek 8" descr="Obsah obrázku exteriér, budova, země, továrna&#10;&#10;Popis byl vytvořen automaticky">
            <a:extLst>
              <a:ext uri="{FF2B5EF4-FFF2-40B4-BE49-F238E27FC236}">
                <a16:creationId xmlns:a16="http://schemas.microsoft.com/office/drawing/2014/main" id="{EAFF233B-30C6-44D6-8AD3-3D9F10975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3867087"/>
            <a:ext cx="3672840" cy="27546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34FB65-E85E-10F6-97C6-9B7CADBA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546099"/>
            <a:ext cx="1562101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6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57E4D-B077-41B1-A71F-9D8C4952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E19BA81-B749-4216-88A1-602851547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29" y="401838"/>
            <a:ext cx="6059955" cy="3416300"/>
          </a:xfr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97F687A0-0F87-4589-A5BB-C9058AF2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14" y="545316"/>
            <a:ext cx="6886575" cy="4457700"/>
          </a:xfrm>
          <a:prstGeom prst="rect">
            <a:avLst/>
          </a:prstGeom>
        </p:spPr>
      </p:pic>
      <p:pic>
        <p:nvPicPr>
          <p:cNvPr id="13" name="Obrázek 12" descr="Obsah obrázku mapa&#10;&#10;Popis byl vytvořen automaticky">
            <a:extLst>
              <a:ext uri="{FF2B5EF4-FFF2-40B4-BE49-F238E27FC236}">
                <a16:creationId xmlns:a16="http://schemas.microsoft.com/office/drawing/2014/main" id="{4E906AC0-6CDB-4E66-B1C0-4BA70E8D5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2" y="3457117"/>
            <a:ext cx="6794500" cy="34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6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89A8A-1002-BBD2-628A-149E11B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Antigonovci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B637F73-FC28-8C2B-A12F-91326E5D6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2" y="2237079"/>
            <a:ext cx="5765295" cy="3949841"/>
          </a:xfrm>
        </p:spPr>
      </p:pic>
    </p:spTree>
    <p:extLst>
      <p:ext uri="{BB962C8B-B14F-4D97-AF65-F5344CB8AC3E}">
        <p14:creationId xmlns:p14="http://schemas.microsoft.com/office/powerpoint/2010/main" val="2170128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AF257-D0E9-C47D-AC42-751CAD0C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Seleukovci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9FEBF5-0B21-4CA9-32AB-4AD887018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8" y="1039433"/>
            <a:ext cx="6751782" cy="5340585"/>
          </a:xfrm>
        </p:spPr>
      </p:pic>
    </p:spTree>
    <p:extLst>
      <p:ext uri="{BB962C8B-B14F-4D97-AF65-F5344CB8AC3E}">
        <p14:creationId xmlns:p14="http://schemas.microsoft.com/office/powerpoint/2010/main" val="968284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2685A-1CFD-AFCC-3B6D-26B945AF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Ptolemaiovci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5511245-C10B-6D10-1DC1-0748BA8BB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3" y="1237673"/>
            <a:ext cx="6874553" cy="4856018"/>
          </a:xfrm>
        </p:spPr>
      </p:pic>
    </p:spTree>
    <p:extLst>
      <p:ext uri="{BB962C8B-B14F-4D97-AF65-F5344CB8AC3E}">
        <p14:creationId xmlns:p14="http://schemas.microsoft.com/office/powerpoint/2010/main" val="429471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B391A-451B-0CCC-04BA-9CC8F815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Antipatrovci</a:t>
            </a:r>
            <a:r>
              <a:rPr lang="cs-CZ" dirty="0"/>
              <a:t> a </a:t>
            </a:r>
            <a:r>
              <a:rPr lang="cs-CZ" dirty="0" err="1"/>
              <a:t>Lýsimachovci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03C51D3-59FC-3A8C-C12A-BCA79548E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680632"/>
            <a:ext cx="6031346" cy="3151379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BDBAC1F-A620-A61B-647A-7A08522B9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3" y="3931898"/>
            <a:ext cx="66579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46059-5B84-4CB2-B0DD-B7F330E8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29279"/>
            <a:ext cx="8761413" cy="70696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125A629-CE03-4015-9529-6304C169F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624027"/>
            <a:ext cx="8851718" cy="6004416"/>
          </a:xfrm>
        </p:spPr>
      </p:pic>
    </p:spTree>
    <p:extLst>
      <p:ext uri="{BB962C8B-B14F-4D97-AF65-F5344CB8AC3E}">
        <p14:creationId xmlns:p14="http://schemas.microsoft.com/office/powerpoint/2010/main" val="909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FD348-9DAE-416B-8368-A84C4AA8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0CC52D2-2942-4CD0-8CC6-150CB97B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6" y="973668"/>
            <a:ext cx="7005512" cy="5586049"/>
          </a:xfrm>
        </p:spPr>
      </p:pic>
    </p:spTree>
    <p:extLst>
      <p:ext uri="{BB962C8B-B14F-4D97-AF65-F5344CB8AC3E}">
        <p14:creationId xmlns:p14="http://schemas.microsoft.com/office/powerpoint/2010/main" val="32467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1F983-7371-426B-8728-1884212B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C3CB0-F4D7-4A9F-BB19-3193FEC6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 </a:t>
            </a:r>
            <a:r>
              <a:rPr lang="cs-CZ" dirty="0" err="1"/>
              <a:t>peloponnéské</a:t>
            </a:r>
            <a:r>
              <a:rPr lang="cs-CZ" dirty="0"/>
              <a:t> válce na straně Sparty</a:t>
            </a:r>
          </a:p>
          <a:p>
            <a:r>
              <a:rPr lang="cs-CZ" dirty="0"/>
              <a:t>Doly na </a:t>
            </a:r>
            <a:r>
              <a:rPr lang="cs-CZ" dirty="0" err="1"/>
              <a:t>Chalkidice</a:t>
            </a:r>
            <a:endParaRPr lang="cs-CZ" dirty="0"/>
          </a:p>
          <a:p>
            <a:r>
              <a:rPr lang="cs-CZ" dirty="0"/>
              <a:t>Ražba stříbrných mincí</a:t>
            </a:r>
          </a:p>
          <a:p>
            <a:r>
              <a:rPr lang="cs-CZ" dirty="0"/>
              <a:t>Chaotické období, střídání vládců → </a:t>
            </a:r>
            <a:r>
              <a:rPr lang="cs-CZ" dirty="0" err="1"/>
              <a:t>Amyntás</a:t>
            </a:r>
            <a:r>
              <a:rPr lang="cs-CZ" dirty="0"/>
              <a:t> III.</a:t>
            </a:r>
          </a:p>
          <a:p>
            <a:r>
              <a:rPr lang="cs-CZ" dirty="0"/>
              <a:t>Alexandr II. – tažení do Thessalie (x Alexandr z </a:t>
            </a:r>
            <a:r>
              <a:rPr lang="cs-CZ" dirty="0" err="1"/>
              <a:t>Fer</a:t>
            </a:r>
            <a:r>
              <a:rPr lang="cs-CZ" dirty="0"/>
              <a:t>, </a:t>
            </a:r>
            <a:r>
              <a:rPr lang="cs-CZ" dirty="0" err="1"/>
              <a:t>Pelopidás</a:t>
            </a:r>
            <a:r>
              <a:rPr lang="cs-CZ" dirty="0"/>
              <a:t>)</a:t>
            </a:r>
          </a:p>
          <a:p>
            <a:r>
              <a:rPr lang="cs-CZ" dirty="0" err="1"/>
              <a:t>Pelopidás</a:t>
            </a:r>
            <a:r>
              <a:rPr lang="cs-CZ" dirty="0"/>
              <a:t> táhne až do Makedonie, zajetí Alexandrova bratra Filipa (oba synové krále </a:t>
            </a:r>
            <a:r>
              <a:rPr lang="cs-CZ" dirty="0" err="1"/>
              <a:t>Amynta</a:t>
            </a:r>
            <a:r>
              <a:rPr lang="cs-CZ" dirty="0"/>
              <a:t> III. + </a:t>
            </a:r>
            <a:r>
              <a:rPr lang="cs-CZ" dirty="0" err="1"/>
              <a:t>Perdikkás</a:t>
            </a:r>
            <a:r>
              <a:rPr lang="cs-CZ" dirty="0"/>
              <a:t> III.)</a:t>
            </a:r>
          </a:p>
          <a:p>
            <a:r>
              <a:rPr lang="cs-CZ" dirty="0"/>
              <a:t>Alexandr II. zavražděn (368 </a:t>
            </a:r>
            <a:r>
              <a:rPr lang="cs-CZ" dirty="0" err="1"/>
              <a:t>pnl</a:t>
            </a:r>
            <a:r>
              <a:rPr lang="cs-CZ" dirty="0"/>
              <a:t>), nastupuje </a:t>
            </a:r>
            <a:r>
              <a:rPr lang="cs-CZ" dirty="0" err="1"/>
              <a:t>Perdikkás</a:t>
            </a:r>
            <a:r>
              <a:rPr lang="cs-CZ" dirty="0"/>
              <a:t> III., umírá v bitvě (360 </a:t>
            </a:r>
            <a:r>
              <a:rPr lang="cs-CZ" dirty="0" err="1"/>
              <a:t>pnl</a:t>
            </a:r>
            <a:r>
              <a:rPr lang="cs-CZ" dirty="0"/>
              <a:t>), </a:t>
            </a:r>
          </a:p>
          <a:p>
            <a:r>
              <a:rPr lang="cs-CZ" dirty="0"/>
              <a:t>Filip je vychován </a:t>
            </a:r>
            <a:r>
              <a:rPr lang="cs-CZ" dirty="0" err="1"/>
              <a:t>Epameinóndem</a:t>
            </a:r>
            <a:r>
              <a:rPr lang="cs-CZ" dirty="0"/>
              <a:t> a </a:t>
            </a:r>
            <a:r>
              <a:rPr lang="cs-CZ" dirty="0" err="1"/>
              <a:t>Pelopidem</a:t>
            </a:r>
            <a:r>
              <a:rPr lang="cs-CZ" dirty="0"/>
              <a:t>, inspirace pro makedonskou armádu, vrací se 364 </a:t>
            </a:r>
            <a:r>
              <a:rPr lang="cs-CZ" dirty="0" err="1"/>
              <a:t>pnl</a:t>
            </a:r>
            <a:r>
              <a:rPr lang="cs-CZ" dirty="0"/>
              <a:t>  </a:t>
            </a:r>
          </a:p>
          <a:p>
            <a:endParaRPr lang="cs-CZ" dirty="0"/>
          </a:p>
        </p:txBody>
      </p:sp>
      <p:pic>
        <p:nvPicPr>
          <p:cNvPr id="5" name="Obrázek 4" descr="Obsah obrázku objekt, mince&#10;&#10;Popis byl vytvořen automaticky">
            <a:extLst>
              <a:ext uri="{FF2B5EF4-FFF2-40B4-BE49-F238E27FC236}">
                <a16:creationId xmlns:a16="http://schemas.microsoft.com/office/drawing/2014/main" id="{3BB05785-19FD-405B-B92E-536913C9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04" y="656082"/>
            <a:ext cx="3964371" cy="18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8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6D7B-233C-48D1-9E8F-6F166EBD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D0029B-F0A6-4756-BB4D-3FD935695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Filip oficiálně regentem za </a:t>
            </a:r>
            <a:r>
              <a:rPr lang="cs-CZ" dirty="0" err="1"/>
              <a:t>Perdikkova</a:t>
            </a:r>
            <a:r>
              <a:rPr lang="cs-CZ" dirty="0"/>
              <a:t> syna (</a:t>
            </a:r>
            <a:r>
              <a:rPr lang="cs-CZ" dirty="0" err="1"/>
              <a:t>Amyntás</a:t>
            </a:r>
            <a:r>
              <a:rPr lang="cs-CZ" dirty="0"/>
              <a:t> IV., popraven Alexandrem), vládne sám od 359 </a:t>
            </a:r>
            <a:r>
              <a:rPr lang="cs-CZ" dirty="0" err="1"/>
              <a:t>pnl</a:t>
            </a:r>
            <a:endParaRPr lang="cs-CZ" dirty="0"/>
          </a:p>
          <a:p>
            <a:r>
              <a:rPr lang="cs-CZ" dirty="0"/>
              <a:t>Boje proti </a:t>
            </a:r>
            <a:r>
              <a:rPr lang="cs-CZ" dirty="0" err="1"/>
              <a:t>Illyrům</a:t>
            </a:r>
            <a:r>
              <a:rPr lang="cs-CZ" dirty="0"/>
              <a:t> a Thrákům, obsazení části území</a:t>
            </a:r>
          </a:p>
          <a:p>
            <a:r>
              <a:rPr lang="cs-CZ" dirty="0"/>
              <a:t>Zakládání měst – </a:t>
            </a:r>
            <a:r>
              <a:rPr lang="cs-CZ" dirty="0" err="1"/>
              <a:t>Filippi</a:t>
            </a:r>
            <a:r>
              <a:rPr lang="cs-CZ" dirty="0"/>
              <a:t>, </a:t>
            </a:r>
            <a:r>
              <a:rPr lang="cs-CZ" dirty="0" err="1"/>
              <a:t>Filippopolis</a:t>
            </a:r>
            <a:endParaRPr lang="cs-CZ" dirty="0"/>
          </a:p>
          <a:p>
            <a:r>
              <a:rPr lang="cs-CZ" dirty="0"/>
              <a:t>Boje s Athénami</a:t>
            </a:r>
          </a:p>
          <a:p>
            <a:r>
              <a:rPr lang="cs-CZ" dirty="0"/>
              <a:t>Druhý námořní spolek (378–355 </a:t>
            </a:r>
            <a:r>
              <a:rPr lang="cs-CZ" dirty="0" err="1"/>
              <a:t>pnl</a:t>
            </a:r>
            <a:r>
              <a:rPr lang="cs-CZ" dirty="0"/>
              <a:t>) – primárně proti Spartě a Persii, každé členské město má hlas, schůze v Athénách, nenucené daně, Athény nemohly vlastnit majetky v cizích městech, rostoucí moc Théb, členové odcházejí, spojenecká válka (357–355 </a:t>
            </a:r>
            <a:r>
              <a:rPr lang="cs-CZ" dirty="0" err="1"/>
              <a:t>pnl</a:t>
            </a:r>
            <a:r>
              <a:rPr lang="cs-CZ" dirty="0"/>
              <a:t>) – obavy měst z hegemonie Athén, rozpuštění spolku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AA77D72-6609-4559-944C-0DEF002AD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915" y="323849"/>
            <a:ext cx="2872357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5817D-A75F-4684-8632-87CCE0ED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C16D0-2151-4E91-9A22-EA220B74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Sňatková politika – 7 manželek</a:t>
            </a:r>
          </a:p>
          <a:p>
            <a:r>
              <a:rPr lang="cs-CZ" dirty="0"/>
              <a:t>357 </a:t>
            </a:r>
            <a:r>
              <a:rPr lang="cs-CZ" dirty="0" err="1"/>
              <a:t>pnl</a:t>
            </a:r>
            <a:r>
              <a:rPr lang="cs-CZ" dirty="0"/>
              <a:t> – obsazení </a:t>
            </a:r>
            <a:r>
              <a:rPr lang="cs-CZ" dirty="0" err="1"/>
              <a:t>Amfipole</a:t>
            </a:r>
            <a:r>
              <a:rPr lang="cs-CZ" dirty="0"/>
              <a:t>, nedodržel dohodu s Athénami, držel </a:t>
            </a:r>
            <a:r>
              <a:rPr lang="cs-CZ" dirty="0" err="1"/>
              <a:t>Amfipoli</a:t>
            </a:r>
            <a:r>
              <a:rPr lang="cs-CZ" dirty="0"/>
              <a:t> i </a:t>
            </a:r>
            <a:r>
              <a:rPr lang="cs-CZ" dirty="0" err="1"/>
              <a:t>Pydnu</a:t>
            </a:r>
            <a:r>
              <a:rPr lang="cs-CZ" dirty="0"/>
              <a:t>, dobytí </a:t>
            </a:r>
            <a:r>
              <a:rPr lang="cs-CZ" dirty="0" err="1"/>
              <a:t>Poteidaie</a:t>
            </a:r>
            <a:r>
              <a:rPr lang="cs-CZ" dirty="0"/>
              <a:t> a </a:t>
            </a:r>
            <a:r>
              <a:rPr lang="cs-CZ" dirty="0" err="1"/>
              <a:t>Methóny</a:t>
            </a:r>
            <a:r>
              <a:rPr lang="cs-CZ" dirty="0"/>
              <a:t>, Chalkidský spolek spojenec Makedonie</a:t>
            </a:r>
          </a:p>
          <a:p>
            <a:r>
              <a:rPr lang="cs-CZ" dirty="0"/>
              <a:t>Třetí svatá válka (356–346 </a:t>
            </a:r>
            <a:r>
              <a:rPr lang="cs-CZ" dirty="0" err="1"/>
              <a:t>pnl</a:t>
            </a:r>
            <a:r>
              <a:rPr lang="cs-CZ" dirty="0"/>
              <a:t>) – </a:t>
            </a:r>
            <a:r>
              <a:rPr lang="cs-CZ" dirty="0" err="1"/>
              <a:t>Fókové</a:t>
            </a:r>
            <a:r>
              <a:rPr lang="cs-CZ" dirty="0"/>
              <a:t> ve sporu s Delfskou amfiktyonií, </a:t>
            </a:r>
            <a:r>
              <a:rPr lang="cs-CZ" dirty="0" err="1"/>
              <a:t>Thessalové</a:t>
            </a:r>
            <a:r>
              <a:rPr lang="cs-CZ" dirty="0"/>
              <a:t> žádají o pomoc Filipa II., bitva na krokusovém poli, porážka </a:t>
            </a:r>
            <a:r>
              <a:rPr lang="cs-CZ" dirty="0" err="1"/>
              <a:t>Fóků</a:t>
            </a:r>
            <a:r>
              <a:rPr lang="cs-CZ" dirty="0"/>
              <a:t>, Filip </a:t>
            </a:r>
            <a:r>
              <a:rPr lang="cs-CZ" dirty="0" err="1"/>
              <a:t>archontem</a:t>
            </a:r>
            <a:r>
              <a:rPr lang="cs-CZ" dirty="0"/>
              <a:t> </a:t>
            </a:r>
            <a:r>
              <a:rPr lang="cs-CZ" dirty="0" err="1"/>
              <a:t>Thessalského</a:t>
            </a:r>
            <a:r>
              <a:rPr lang="cs-CZ" dirty="0"/>
              <a:t> spolku</a:t>
            </a:r>
          </a:p>
          <a:p>
            <a:r>
              <a:rPr lang="cs-CZ" dirty="0" err="1"/>
              <a:t>Olynthos</a:t>
            </a:r>
            <a:r>
              <a:rPr lang="cs-CZ" dirty="0"/>
              <a:t> se přidává k Athénám, 348 </a:t>
            </a:r>
            <a:r>
              <a:rPr lang="cs-CZ" dirty="0" err="1"/>
              <a:t>pnl</a:t>
            </a:r>
            <a:r>
              <a:rPr lang="cs-CZ" dirty="0"/>
              <a:t> město zničeno, Filip ovládá celý sever</a:t>
            </a:r>
          </a:p>
          <a:p>
            <a:r>
              <a:rPr lang="cs-CZ" dirty="0"/>
              <a:t>Válka končí 346 </a:t>
            </a:r>
            <a:r>
              <a:rPr lang="cs-CZ" dirty="0" err="1"/>
              <a:t>pnl</a:t>
            </a:r>
            <a:r>
              <a:rPr lang="cs-CZ" dirty="0"/>
              <a:t>, </a:t>
            </a:r>
            <a:r>
              <a:rPr lang="cs-CZ" dirty="0" err="1"/>
              <a:t>Filokratův</a:t>
            </a:r>
            <a:r>
              <a:rPr lang="cs-CZ" dirty="0"/>
              <a:t> mír, Makedonie hlavní síla v Řecku</a:t>
            </a:r>
          </a:p>
          <a:p>
            <a:r>
              <a:rPr lang="cs-CZ" dirty="0"/>
              <a:t>Tažení proti </a:t>
            </a:r>
            <a:r>
              <a:rPr lang="cs-CZ" dirty="0" err="1"/>
              <a:t>Perinthu</a:t>
            </a:r>
            <a:r>
              <a:rPr lang="cs-CZ" dirty="0"/>
              <a:t> a </a:t>
            </a:r>
            <a:r>
              <a:rPr lang="cs-CZ" dirty="0" err="1"/>
              <a:t>Byzantiu</a:t>
            </a:r>
            <a:r>
              <a:rPr lang="cs-CZ" dirty="0"/>
              <a:t> x Athény (</a:t>
            </a:r>
            <a:r>
              <a:rPr lang="cs-CZ" dirty="0" err="1"/>
              <a:t>Démosthenés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848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A8EE5-64D6-4685-95BE-D189BC62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681DF-B2A2-4AF5-87FC-42ED6A92B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Spojenectví Athén a Théb</a:t>
            </a:r>
          </a:p>
          <a:p>
            <a:r>
              <a:rPr lang="cs-CZ" dirty="0"/>
              <a:t>338 </a:t>
            </a:r>
            <a:r>
              <a:rPr lang="cs-CZ" dirty="0" err="1"/>
              <a:t>pnl</a:t>
            </a:r>
            <a:r>
              <a:rPr lang="cs-CZ" dirty="0"/>
              <a:t>, bitva u </a:t>
            </a:r>
            <a:r>
              <a:rPr lang="cs-CZ" dirty="0" err="1"/>
              <a:t>Chairóneie</a:t>
            </a:r>
            <a:r>
              <a:rPr lang="cs-CZ" dirty="0"/>
              <a:t>, vítězství Filipa</a:t>
            </a:r>
          </a:p>
          <a:p>
            <a:r>
              <a:rPr lang="cs-CZ" dirty="0"/>
              <a:t>Mírné jednání s řeckými městy, tažení do </a:t>
            </a:r>
            <a:r>
              <a:rPr lang="cs-CZ" dirty="0" err="1"/>
              <a:t>Lakónie</a:t>
            </a:r>
            <a:endParaRPr lang="cs-CZ" dirty="0"/>
          </a:p>
          <a:p>
            <a:r>
              <a:rPr lang="cs-CZ" dirty="0"/>
              <a:t>337 </a:t>
            </a:r>
            <a:r>
              <a:rPr lang="cs-CZ" dirty="0" err="1"/>
              <a:t>pnl</a:t>
            </a:r>
            <a:r>
              <a:rPr lang="cs-CZ" dirty="0"/>
              <a:t>, založení Korintského spolku, Filip stratégem</a:t>
            </a:r>
          </a:p>
          <a:p>
            <a:r>
              <a:rPr lang="cs-CZ" dirty="0"/>
              <a:t>Přípravy na tažení do Persie</a:t>
            </a:r>
          </a:p>
          <a:p>
            <a:r>
              <a:rPr lang="cs-CZ" dirty="0"/>
              <a:t>Říjen 336 </a:t>
            </a:r>
            <a:r>
              <a:rPr lang="cs-CZ" dirty="0" err="1"/>
              <a:t>pnl</a:t>
            </a:r>
            <a:r>
              <a:rPr lang="cs-CZ" dirty="0"/>
              <a:t>, zavražděn v </a:t>
            </a:r>
            <a:r>
              <a:rPr lang="cs-CZ" dirty="0" err="1"/>
              <a:t>Aigách</a:t>
            </a:r>
            <a:r>
              <a:rPr lang="cs-CZ" dirty="0"/>
              <a:t> (strážce </a:t>
            </a:r>
            <a:r>
              <a:rPr lang="cs-CZ" dirty="0" err="1"/>
              <a:t>Pausaniás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70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3E767-6339-4314-A4B2-1A1519D5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84C44-92A0-4CB9-AF6A-3E503349A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Diodóros</a:t>
            </a:r>
            <a:r>
              <a:rPr lang="cs-CZ" dirty="0"/>
              <a:t> 16. kniha</a:t>
            </a:r>
          </a:p>
          <a:p>
            <a:r>
              <a:rPr lang="cs-CZ" dirty="0"/>
              <a:t>Justin – </a:t>
            </a:r>
            <a:r>
              <a:rPr lang="cs-CZ" i="1" dirty="0"/>
              <a:t>epitomé</a:t>
            </a:r>
            <a:r>
              <a:rPr lang="cs-CZ" dirty="0"/>
              <a:t> z díla Pompeia </a:t>
            </a:r>
            <a:r>
              <a:rPr lang="cs-CZ" dirty="0" err="1"/>
              <a:t>Troga</a:t>
            </a:r>
            <a:endParaRPr lang="cs-CZ" dirty="0"/>
          </a:p>
          <a:p>
            <a:r>
              <a:rPr lang="cs-CZ" dirty="0" err="1"/>
              <a:t>Plútarchos</a:t>
            </a:r>
            <a:r>
              <a:rPr lang="cs-CZ" dirty="0"/>
              <a:t> – Alexandr</a:t>
            </a:r>
          </a:p>
          <a:p>
            <a:r>
              <a:rPr lang="cs-CZ" dirty="0" err="1"/>
              <a:t>Démosthenés</a:t>
            </a:r>
            <a:endParaRPr lang="cs-CZ" dirty="0"/>
          </a:p>
          <a:p>
            <a:r>
              <a:rPr lang="cs-CZ" dirty="0" err="1"/>
              <a:t>Aischinés</a:t>
            </a:r>
            <a:endParaRPr lang="cs-CZ" dirty="0"/>
          </a:p>
          <a:p>
            <a:r>
              <a:rPr lang="cs-CZ" dirty="0" err="1"/>
              <a:t>Ísokratés</a:t>
            </a:r>
            <a:endParaRPr lang="cs-CZ" dirty="0"/>
          </a:p>
          <a:p>
            <a:r>
              <a:rPr lang="cs-CZ" dirty="0"/>
              <a:t>(Pompeius </a:t>
            </a:r>
            <a:r>
              <a:rPr lang="cs-CZ" dirty="0" err="1"/>
              <a:t>Trogus</a:t>
            </a:r>
            <a:r>
              <a:rPr lang="cs-CZ" dirty="0"/>
              <a:t>)</a:t>
            </a:r>
          </a:p>
          <a:p>
            <a:r>
              <a:rPr lang="cs-CZ" dirty="0"/>
              <a:t>(</a:t>
            </a:r>
            <a:r>
              <a:rPr lang="cs-CZ" dirty="0" err="1"/>
              <a:t>Theopompos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97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</TotalTime>
  <Words>1501</Words>
  <Application>Microsoft Office PowerPoint</Application>
  <PresentationFormat>Širokoúhlá obrazovka</PresentationFormat>
  <Paragraphs>103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DSBcA07 - Dějiny starověkého Řecka II - seminář</vt:lpstr>
      <vt:lpstr>Makedonie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Prameny</vt:lpstr>
      <vt:lpstr>Diadochové</vt:lpstr>
      <vt:lpstr>Chronologie</vt:lpstr>
      <vt:lpstr>Prezentace aplikace PowerPoint</vt:lpstr>
      <vt:lpstr>Osobnosti – rodina Alexandra</vt:lpstr>
      <vt:lpstr>Osobnosti </vt:lpstr>
      <vt:lpstr>Prezentace aplikace PowerPoint</vt:lpstr>
      <vt:lpstr>Prezentace aplikace PowerPoint</vt:lpstr>
      <vt:lpstr>Prezentace aplikace PowerPoint</vt:lpstr>
      <vt:lpstr>Prezentace aplikace PowerPoint</vt:lpstr>
      <vt:lpstr>Války</vt:lpstr>
      <vt:lpstr>Prezentace aplikace PowerPoint</vt:lpstr>
      <vt:lpstr>Antigonovci</vt:lpstr>
      <vt:lpstr>Seleukovci</vt:lpstr>
      <vt:lpstr>Ptolemaiovci</vt:lpstr>
      <vt:lpstr>Antipatrovci a Lýsimachovci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DSBcA07 - Dějiny starověkého Řecka II - seminář</dc:title>
  <dc:creator>Libor Pruša</dc:creator>
  <cp:lastModifiedBy>Libor Pruša</cp:lastModifiedBy>
  <cp:revision>75</cp:revision>
  <dcterms:created xsi:type="dcterms:W3CDTF">2021-10-04T08:52:16Z</dcterms:created>
  <dcterms:modified xsi:type="dcterms:W3CDTF">2022-10-09T16:29:40Z</dcterms:modified>
</cp:coreProperties>
</file>