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3" r:id="rId12"/>
    <p:sldId id="266" r:id="rId13"/>
    <p:sldId id="267" r:id="rId14"/>
    <p:sldId id="269" r:id="rId15"/>
    <p:sldId id="272" r:id="rId16"/>
    <p:sldId id="268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4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70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78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1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54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36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10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33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7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60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BE2BCFA-CB1A-4021-8D8C-D385D47598EF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52B1C8-1B88-4873-A19C-816338DC90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2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ED787-E426-4391-9CD4-5610FA29E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A85A28-4870-427B-A373-7FBEBD865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4. hodina, Alexandr – </a:t>
            </a:r>
            <a:r>
              <a:rPr lang="cs-CZ" dirty="0" err="1"/>
              <a:t>Arriános</a:t>
            </a:r>
            <a:r>
              <a:rPr lang="cs-CZ" dirty="0"/>
              <a:t>, </a:t>
            </a:r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</p:spTree>
    <p:extLst>
      <p:ext uri="{BB962C8B-B14F-4D97-AF65-F5344CB8AC3E}">
        <p14:creationId xmlns:p14="http://schemas.microsoft.com/office/powerpoint/2010/main" val="2755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22B90-5A2C-4E08-8CF1-29B738C2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E29A2F-D11D-4E6F-82E3-E57B34DA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/>
          <a:lstStyle/>
          <a:p>
            <a:r>
              <a:rPr lang="cs-CZ" dirty="0" err="1"/>
              <a:t>Antiochos</a:t>
            </a:r>
            <a:r>
              <a:rPr lang="cs-CZ" dirty="0"/>
              <a:t> III. Veliký (</a:t>
            </a:r>
            <a:r>
              <a:rPr lang="cs-CZ" dirty="0" err="1"/>
              <a:t>Megás</a:t>
            </a:r>
            <a:r>
              <a:rPr lang="cs-CZ" dirty="0"/>
              <a:t>) (223–187 </a:t>
            </a:r>
            <a:r>
              <a:rPr lang="cs-CZ" dirty="0" err="1"/>
              <a:t>pnl</a:t>
            </a:r>
            <a:r>
              <a:rPr lang="cs-CZ" dirty="0"/>
              <a:t>) – obnova říše, vzpoury v Persii a Médii, čtvrtá syrská válka (bitva u Rafie), zisk území na východě, pátá syrská válka (zisk Sýrie, Palestiny), tažení do Malé Asie (x </a:t>
            </a:r>
            <a:r>
              <a:rPr lang="cs-CZ" dirty="0" err="1"/>
              <a:t>Achaios</a:t>
            </a:r>
            <a:r>
              <a:rPr lang="cs-CZ" dirty="0"/>
              <a:t>), spojenectví s </a:t>
            </a:r>
            <a:r>
              <a:rPr lang="cs-CZ" dirty="0" err="1"/>
              <a:t>Aitólským</a:t>
            </a:r>
            <a:r>
              <a:rPr lang="cs-CZ" dirty="0"/>
              <a:t> spolkem, do Řecka, bitva u Thermopyl (191 </a:t>
            </a:r>
            <a:r>
              <a:rPr lang="cs-CZ" dirty="0" err="1"/>
              <a:t>pnl</a:t>
            </a:r>
            <a:r>
              <a:rPr lang="cs-CZ" dirty="0"/>
              <a:t>), bitva u </a:t>
            </a:r>
            <a:r>
              <a:rPr lang="cs-CZ" dirty="0" err="1"/>
              <a:t>Magnésie</a:t>
            </a:r>
            <a:r>
              <a:rPr lang="cs-CZ" dirty="0"/>
              <a:t> (190/189 </a:t>
            </a:r>
            <a:r>
              <a:rPr lang="cs-CZ" dirty="0" err="1"/>
              <a:t>pnl</a:t>
            </a:r>
            <a:r>
              <a:rPr lang="cs-CZ" dirty="0"/>
              <a:t>), smlouva z </a:t>
            </a:r>
            <a:r>
              <a:rPr lang="cs-CZ" dirty="0" err="1"/>
              <a:t>Apameie</a:t>
            </a:r>
            <a:r>
              <a:rPr lang="cs-CZ" dirty="0"/>
              <a:t> (188 </a:t>
            </a:r>
            <a:r>
              <a:rPr lang="cs-CZ" dirty="0" err="1"/>
              <a:t>pnl</a:t>
            </a:r>
            <a:r>
              <a:rPr lang="cs-CZ" dirty="0"/>
              <a:t>), ztráta území za pohořím </a:t>
            </a:r>
            <a:r>
              <a:rPr lang="cs-CZ" dirty="0" err="1"/>
              <a:t>Tauros</a:t>
            </a:r>
            <a:r>
              <a:rPr lang="cs-CZ" dirty="0"/>
              <a:t>, umírá v bojích na východě</a:t>
            </a:r>
          </a:p>
          <a:p>
            <a:r>
              <a:rPr lang="cs-CZ" dirty="0" err="1"/>
              <a:t>Antiochos</a:t>
            </a:r>
            <a:r>
              <a:rPr lang="cs-CZ" dirty="0"/>
              <a:t> IV. </a:t>
            </a:r>
            <a:r>
              <a:rPr lang="cs-CZ" dirty="0" err="1"/>
              <a:t>Epifanés</a:t>
            </a:r>
            <a:r>
              <a:rPr lang="cs-CZ" dirty="0"/>
              <a:t> – válka s </a:t>
            </a:r>
            <a:r>
              <a:rPr lang="cs-CZ" dirty="0" err="1"/>
              <a:t>Makkabejskými</a:t>
            </a:r>
            <a:r>
              <a:rPr lang="cs-CZ" dirty="0"/>
              <a:t>, snaha o helenizaci říše, nezávislost Judeje</a:t>
            </a:r>
          </a:p>
          <a:p>
            <a:r>
              <a:rPr lang="cs-CZ" dirty="0"/>
              <a:t>Časté občanské války, převraty, postupně omezení území jen na Sýrii, vliv ostatních zemí</a:t>
            </a:r>
          </a:p>
          <a:p>
            <a:r>
              <a:rPr lang="cs-CZ" dirty="0"/>
              <a:t>Obsazení Tigranem, částečná obnova, 64/3 </a:t>
            </a:r>
            <a:r>
              <a:rPr lang="cs-CZ" dirty="0" err="1"/>
              <a:t>pnl</a:t>
            </a:r>
            <a:r>
              <a:rPr lang="cs-CZ" dirty="0"/>
              <a:t> vznik římské provincie (Pompeius)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82075CA-797A-441B-AAD1-CEDC4DD4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4" y="353620"/>
            <a:ext cx="4733925" cy="2724671"/>
          </a:xfrm>
          <a:prstGeom prst="rect">
            <a:avLst/>
          </a:prstGeom>
        </p:spPr>
      </p:pic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46639666-D563-434A-B0AC-285415998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6" y="361167"/>
            <a:ext cx="1981200" cy="2479502"/>
          </a:xfrm>
          <a:prstGeom prst="rect">
            <a:avLst/>
          </a:prstGeo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35F7EBD3-20DE-41D4-851C-8006BDFCB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34" y="4019647"/>
            <a:ext cx="2636716" cy="24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2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8A12-B272-413E-A97A-C87634B75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7E16E-ADDC-42A7-9306-547F3923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Mnohonárodnostní říše</a:t>
            </a:r>
          </a:p>
          <a:p>
            <a:r>
              <a:rPr lang="cs-CZ" dirty="0"/>
              <a:t>Helenizace vyšších vrstev obyvatel</a:t>
            </a:r>
          </a:p>
          <a:p>
            <a:r>
              <a:rPr lang="cs-CZ" dirty="0"/>
              <a:t>Řekové/Makedonci přejímají místní zvyky</a:t>
            </a:r>
          </a:p>
          <a:p>
            <a:r>
              <a:rPr lang="cs-CZ" dirty="0"/>
              <a:t>Král, rodina (</a:t>
            </a:r>
            <a:r>
              <a:rPr lang="cs-CZ" i="1" dirty="0" err="1"/>
              <a:t>basileus</a:t>
            </a:r>
            <a:r>
              <a:rPr lang="cs-CZ" dirty="0"/>
              <a:t>), absolutní vládce</a:t>
            </a:r>
          </a:p>
          <a:p>
            <a:r>
              <a:rPr lang="cs-CZ" dirty="0"/>
              <a:t>Kult krále (</a:t>
            </a:r>
            <a:r>
              <a:rPr lang="cs-CZ" dirty="0" err="1"/>
              <a:t>Seleuka</a:t>
            </a:r>
            <a:r>
              <a:rPr lang="cs-CZ" dirty="0"/>
              <a:t> I.)</a:t>
            </a:r>
          </a:p>
          <a:p>
            <a:r>
              <a:rPr lang="cs-CZ" dirty="0"/>
              <a:t>Makedonci, Řekové, helenizované rody</a:t>
            </a:r>
          </a:p>
          <a:p>
            <a:r>
              <a:rPr lang="cs-CZ" dirty="0"/>
              <a:t>Místní obyvatelé, lid (</a:t>
            </a:r>
            <a:r>
              <a:rPr lang="cs-CZ" i="1" dirty="0" err="1"/>
              <a:t>láoi</a:t>
            </a:r>
            <a:r>
              <a:rPr lang="cs-CZ" dirty="0"/>
              <a:t>)</a:t>
            </a:r>
          </a:p>
          <a:p>
            <a:r>
              <a:rPr lang="cs-CZ" dirty="0"/>
              <a:t>Mince – podle vzoru Alexandra, stříbrné</a:t>
            </a:r>
          </a:p>
          <a:p>
            <a:r>
              <a:rPr lang="cs-CZ" dirty="0"/>
              <a:t>Vnitřní členění zůstává zachováno (satrapie)</a:t>
            </a:r>
          </a:p>
          <a:p>
            <a:r>
              <a:rPr lang="cs-CZ" dirty="0"/>
              <a:t>Města, chrámy, královská půda</a:t>
            </a:r>
          </a:p>
          <a:p>
            <a:r>
              <a:rPr lang="cs-CZ" dirty="0"/>
              <a:t>Řečtina – </a:t>
            </a:r>
            <a:r>
              <a:rPr lang="cs-CZ" i="1" dirty="0"/>
              <a:t>lingua franca (koiné)</a:t>
            </a:r>
          </a:p>
        </p:txBody>
      </p:sp>
      <p:pic>
        <p:nvPicPr>
          <p:cNvPr id="5" name="Obrázek 4" descr="Obsah obrázku mince, objekt&#10;&#10;Popis byl vytvořen automaticky">
            <a:extLst>
              <a:ext uri="{FF2B5EF4-FFF2-40B4-BE49-F238E27FC236}">
                <a16:creationId xmlns:a16="http://schemas.microsoft.com/office/drawing/2014/main" id="{4230C587-76CF-40EE-BBCD-98AC6F616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93905"/>
            <a:ext cx="4431890" cy="2215945"/>
          </a:xfrm>
          <a:prstGeom prst="rect">
            <a:avLst/>
          </a:prstGeom>
        </p:spPr>
      </p:pic>
      <p:pic>
        <p:nvPicPr>
          <p:cNvPr id="7" name="Obrázek 6" descr="Obsah obrázku objekt, mince&#10;&#10;Popis byl vytvořen automaticky">
            <a:extLst>
              <a:ext uri="{FF2B5EF4-FFF2-40B4-BE49-F238E27FC236}">
                <a16:creationId xmlns:a16="http://schemas.microsoft.com/office/drawing/2014/main" id="{14818B33-F65A-4F80-AC6D-93899779A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2813377"/>
            <a:ext cx="4895850" cy="22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B29BA-BA9B-43AE-9BE9-5820F1EB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1A88C0-5AFF-4901-BBF1-BD4D9313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Armáda – falanga, Makedonci, Řekové, místní kmeny, žoldnéři</a:t>
            </a:r>
          </a:p>
          <a:p>
            <a:r>
              <a:rPr lang="cs-CZ" dirty="0"/>
              <a:t>Stěhování řeckých kolonistů</a:t>
            </a:r>
          </a:p>
          <a:p>
            <a:r>
              <a:rPr lang="cs-CZ" dirty="0"/>
              <a:t>Zakládání měst, kolonií – </a:t>
            </a:r>
            <a:r>
              <a:rPr lang="cs-CZ" i="1" dirty="0" err="1"/>
              <a:t>poleis</a:t>
            </a:r>
            <a:r>
              <a:rPr lang="cs-CZ" dirty="0"/>
              <a:t>, </a:t>
            </a:r>
            <a:r>
              <a:rPr lang="cs-CZ" i="1" dirty="0" err="1"/>
              <a:t>katoikiai</a:t>
            </a:r>
            <a:r>
              <a:rPr lang="cs-CZ" dirty="0"/>
              <a:t>, </a:t>
            </a:r>
            <a:r>
              <a:rPr lang="cs-CZ" i="1" dirty="0" err="1"/>
              <a:t>frúria</a:t>
            </a:r>
            <a:endParaRPr lang="cs-CZ" i="1" dirty="0"/>
          </a:p>
          <a:p>
            <a:r>
              <a:rPr lang="cs-CZ" dirty="0"/>
              <a:t>Stříbrné štíty (</a:t>
            </a:r>
            <a:r>
              <a:rPr lang="cs-CZ" i="1" dirty="0" err="1"/>
              <a:t>Argyraspides</a:t>
            </a:r>
            <a:r>
              <a:rPr lang="cs-CZ" dirty="0"/>
              <a:t>, </a:t>
            </a:r>
            <a:r>
              <a:rPr lang="cs-CZ" dirty="0" err="1">
                <a:latin typeface="Corbel" panose="020B0503020204020204" pitchFamily="34" charset="0"/>
              </a:rPr>
              <a:t>Ἀργυράσ</a:t>
            </a:r>
            <a:r>
              <a:rPr lang="cs-CZ" dirty="0">
                <a:latin typeface="Corbel" panose="020B0503020204020204" pitchFamily="34" charset="0"/>
              </a:rPr>
              <a:t>πιδες</a:t>
            </a:r>
            <a:r>
              <a:rPr lang="cs-CZ" dirty="0"/>
              <a:t>)</a:t>
            </a:r>
          </a:p>
          <a:p>
            <a:r>
              <a:rPr lang="cs-CZ" dirty="0"/>
              <a:t>Místní kmeny – lehká pěchota, pomocné oddíly</a:t>
            </a:r>
          </a:p>
          <a:p>
            <a:r>
              <a:rPr lang="cs-CZ" dirty="0"/>
              <a:t>Jízda – vliv východních tradic, </a:t>
            </a:r>
            <a:r>
              <a:rPr lang="cs-CZ" dirty="0" err="1"/>
              <a:t>katafrakti</a:t>
            </a:r>
            <a:r>
              <a:rPr lang="cs-CZ" dirty="0"/>
              <a:t> (</a:t>
            </a:r>
            <a:r>
              <a:rPr lang="cs-CZ" i="1" dirty="0" err="1"/>
              <a:t>kontos</a:t>
            </a:r>
            <a:r>
              <a:rPr lang="cs-CZ" dirty="0"/>
              <a:t>, kopí)</a:t>
            </a:r>
          </a:p>
        </p:txBody>
      </p:sp>
    </p:spTree>
    <p:extLst>
      <p:ext uri="{BB962C8B-B14F-4D97-AF65-F5344CB8AC3E}">
        <p14:creationId xmlns:p14="http://schemas.microsoft.com/office/powerpoint/2010/main" val="284757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0967B-E8A1-4FC3-AAB6-F8BDA8C0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3DB5E-D4C6-4602-8C40-F515733AD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Zakládání měst</a:t>
            </a:r>
          </a:p>
          <a:p>
            <a:r>
              <a:rPr lang="cs-CZ" dirty="0"/>
              <a:t>Většina v Sýrii (</a:t>
            </a:r>
            <a:r>
              <a:rPr lang="cs-CZ" dirty="0" err="1"/>
              <a:t>Tetrapolis</a:t>
            </a:r>
            <a:r>
              <a:rPr lang="cs-CZ" dirty="0"/>
              <a:t>), Malé Asii</a:t>
            </a:r>
          </a:p>
          <a:p>
            <a:r>
              <a:rPr lang="cs-CZ" dirty="0" err="1"/>
              <a:t>Seleukeia</a:t>
            </a:r>
            <a:r>
              <a:rPr lang="cs-CZ" dirty="0"/>
              <a:t> na řece Tigridu (nahrazuje Babylón, </a:t>
            </a:r>
            <a:r>
              <a:rPr lang="cs-CZ" i="1" dirty="0" err="1"/>
              <a:t>peligánes</a:t>
            </a:r>
            <a:r>
              <a:rPr lang="cs-CZ" dirty="0"/>
              <a:t>), 141 </a:t>
            </a:r>
            <a:r>
              <a:rPr lang="cs-CZ" dirty="0" err="1"/>
              <a:t>pnl</a:t>
            </a:r>
            <a:r>
              <a:rPr lang="cs-CZ" dirty="0"/>
              <a:t> dobyta </a:t>
            </a:r>
            <a:r>
              <a:rPr lang="cs-CZ" dirty="0" err="1"/>
              <a:t>Parthy</a:t>
            </a:r>
            <a:r>
              <a:rPr lang="cs-CZ" dirty="0"/>
              <a:t>, později založen </a:t>
            </a:r>
            <a:r>
              <a:rPr lang="cs-CZ" dirty="0" err="1"/>
              <a:t>Ktésifón</a:t>
            </a:r>
            <a:endParaRPr lang="cs-CZ" dirty="0"/>
          </a:p>
          <a:p>
            <a:r>
              <a:rPr lang="cs-CZ" dirty="0" err="1"/>
              <a:t>Seleukeia</a:t>
            </a:r>
            <a:r>
              <a:rPr lang="cs-CZ" dirty="0"/>
              <a:t> </a:t>
            </a:r>
            <a:r>
              <a:rPr lang="cs-CZ" dirty="0" err="1"/>
              <a:t>Pieria</a:t>
            </a:r>
            <a:r>
              <a:rPr lang="cs-CZ" dirty="0"/>
              <a:t> – přístav Antiochie</a:t>
            </a:r>
          </a:p>
          <a:p>
            <a:r>
              <a:rPr lang="cs-CZ" dirty="0" err="1"/>
              <a:t>Apameia</a:t>
            </a:r>
            <a:r>
              <a:rPr lang="cs-CZ" dirty="0"/>
              <a:t> – podle </a:t>
            </a:r>
            <a:r>
              <a:rPr lang="cs-CZ" dirty="0" err="1"/>
              <a:t>Seleukovy</a:t>
            </a:r>
            <a:r>
              <a:rPr lang="cs-CZ" dirty="0"/>
              <a:t> manželky (</a:t>
            </a:r>
            <a:r>
              <a:rPr lang="cs-CZ" dirty="0" err="1"/>
              <a:t>Apamé</a:t>
            </a:r>
            <a:r>
              <a:rPr lang="cs-CZ" dirty="0"/>
              <a:t>), na řece </a:t>
            </a:r>
            <a:r>
              <a:rPr lang="cs-CZ" dirty="0" err="1"/>
              <a:t>Orontu</a:t>
            </a:r>
            <a:endParaRPr lang="cs-CZ" dirty="0"/>
          </a:p>
          <a:p>
            <a:r>
              <a:rPr lang="cs-CZ" dirty="0" err="1"/>
              <a:t>Láodikeia</a:t>
            </a:r>
            <a:r>
              <a:rPr lang="cs-CZ" dirty="0"/>
              <a:t> – přístav v Sýrii, pojmenováno podle </a:t>
            </a:r>
            <a:r>
              <a:rPr lang="cs-CZ" dirty="0" err="1"/>
              <a:t>Seleukovy</a:t>
            </a:r>
            <a:r>
              <a:rPr lang="cs-CZ" dirty="0"/>
              <a:t> matky</a:t>
            </a:r>
          </a:p>
          <a:p>
            <a:r>
              <a:rPr lang="cs-CZ" dirty="0" err="1"/>
              <a:t>Seleukeie</a:t>
            </a:r>
            <a:r>
              <a:rPr lang="cs-CZ" dirty="0"/>
              <a:t> vznikají v Malé Asii, Sýrii, </a:t>
            </a:r>
            <a:r>
              <a:rPr lang="cs-CZ" dirty="0" err="1"/>
              <a:t>Mesopotámii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4F2BC1-2A6B-45C9-B332-3907CFC4A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52" y="98834"/>
            <a:ext cx="2351397" cy="33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D3EEF-4AE8-456C-BC39-9E61D87C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87881"/>
            <a:ext cx="11029616" cy="1013800"/>
          </a:xfrm>
        </p:spPr>
        <p:txBody>
          <a:bodyPr/>
          <a:lstStyle/>
          <a:p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71D6A-01DB-488B-913F-B0F511B8F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Edessa</a:t>
            </a:r>
            <a:r>
              <a:rPr lang="cs-CZ" dirty="0"/>
              <a:t> – sídlo království v </a:t>
            </a:r>
            <a:r>
              <a:rPr lang="cs-CZ" dirty="0" err="1"/>
              <a:t>Osrhoéné</a:t>
            </a:r>
            <a:endParaRPr lang="cs-CZ" dirty="0"/>
          </a:p>
          <a:p>
            <a:r>
              <a:rPr lang="cs-CZ" dirty="0"/>
              <a:t>Antiochie na řece </a:t>
            </a:r>
            <a:r>
              <a:rPr lang="cs-CZ" dirty="0" err="1"/>
              <a:t>Orontu</a:t>
            </a:r>
            <a:r>
              <a:rPr lang="cs-CZ" dirty="0"/>
              <a:t> – založena </a:t>
            </a:r>
            <a:r>
              <a:rPr lang="cs-CZ" dirty="0" err="1"/>
              <a:t>Seleukem</a:t>
            </a:r>
            <a:r>
              <a:rPr lang="cs-CZ" dirty="0"/>
              <a:t>, na trase obchodních cest, hlavní město říše, jedno z nejvýznamnějších měst ve východním Středomoří, židovská, křesťanská komunita, patriarcha (jedno z pěti měst s patriarchou), hlavní město provincie Sýrie, jedno z největších měst Římské říše</a:t>
            </a:r>
          </a:p>
          <a:p>
            <a:r>
              <a:rPr lang="cs-CZ" dirty="0"/>
              <a:t>Celkem více než 100 nových měst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327534EA-B55F-4372-85CE-8915FBBD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100479"/>
            <a:ext cx="2823746" cy="34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B9BE8-8EB9-7C16-B148-DD51FF0D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účtenka, snímek obrazovky&#10;&#10;Popis byl vytvořen automaticky">
            <a:extLst>
              <a:ext uri="{FF2B5EF4-FFF2-40B4-BE49-F238E27FC236}">
                <a16:creationId xmlns:a16="http://schemas.microsoft.com/office/drawing/2014/main" id="{7C1847F2-E1BD-EABB-AEE1-130EF4CE1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6" y="827335"/>
            <a:ext cx="7373338" cy="5832228"/>
          </a:xfrm>
        </p:spPr>
      </p:pic>
    </p:spTree>
    <p:extLst>
      <p:ext uri="{BB962C8B-B14F-4D97-AF65-F5344CB8AC3E}">
        <p14:creationId xmlns:p14="http://schemas.microsoft.com/office/powerpoint/2010/main" val="85849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64211-3B1F-4084-9434-7D14CAC0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4FB539C-5431-428C-B6DC-8FA52DE85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6712" y="-2130536"/>
            <a:ext cx="7864253" cy="11877676"/>
          </a:xfrm>
        </p:spPr>
      </p:pic>
    </p:spTree>
    <p:extLst>
      <p:ext uri="{BB962C8B-B14F-4D97-AF65-F5344CB8AC3E}">
        <p14:creationId xmlns:p14="http://schemas.microsoft.com/office/powerpoint/2010/main" val="21483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5708A-5E8A-4618-B5FB-B8969C37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9B5385-FDE3-49E2-BC41-3A3947D88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4191" y="-2441593"/>
            <a:ext cx="8336715" cy="12591253"/>
          </a:xfrm>
        </p:spPr>
      </p:pic>
    </p:spTree>
    <p:extLst>
      <p:ext uri="{BB962C8B-B14F-4D97-AF65-F5344CB8AC3E}">
        <p14:creationId xmlns:p14="http://schemas.microsoft.com/office/powerpoint/2010/main" val="102506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BE185-24A6-43D7-BF31-F0E65B9D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3F2F2-7AFB-44A0-8F42-EB9B0DD0A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Kosmin, Paul J.</a:t>
            </a:r>
            <a:r>
              <a:rPr lang="cs-CZ" dirty="0"/>
              <a:t> 2014.</a:t>
            </a:r>
            <a:r>
              <a:rPr lang="en-US" i="1" dirty="0"/>
              <a:t>The Land of the Elephant Kings: Space, Territory, and Ideology in the Seleucid Empire</a:t>
            </a:r>
            <a:r>
              <a:rPr lang="en-US" dirty="0"/>
              <a:t>, Cambridge, MA and London, England: Harvard University Press.</a:t>
            </a:r>
            <a:endParaRPr lang="cs-CZ" dirty="0"/>
          </a:p>
          <a:p>
            <a:r>
              <a:rPr lang="cs-CZ" dirty="0" err="1"/>
              <a:t>Kosmin</a:t>
            </a:r>
            <a:r>
              <a:rPr lang="cs-CZ" dirty="0"/>
              <a:t>, Paul J. 2018</a:t>
            </a:r>
            <a:r>
              <a:rPr lang="cs-CZ" i="1" dirty="0"/>
              <a:t>.</a:t>
            </a:r>
            <a:r>
              <a:rPr lang="en-US" i="1" dirty="0"/>
              <a:t>Time and Its Adversaries in the Seleucid Empire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dirty="0"/>
              <a:t>Cambridge, MA: Harvard University Press.</a:t>
            </a:r>
            <a:endParaRPr lang="cs-CZ" dirty="0"/>
          </a:p>
          <a:p>
            <a:r>
              <a:rPr lang="cs-CZ" dirty="0"/>
              <a:t>Susan M. </a:t>
            </a:r>
            <a:r>
              <a:rPr lang="cs-CZ" dirty="0" err="1"/>
              <a:t>Sherwin-White</a:t>
            </a:r>
            <a:r>
              <a:rPr lang="cs-CZ" dirty="0"/>
              <a:t>, </a:t>
            </a:r>
            <a:r>
              <a:rPr lang="cs-CZ" dirty="0" err="1"/>
              <a:t>Amélie</a:t>
            </a:r>
            <a:r>
              <a:rPr lang="cs-CZ" dirty="0"/>
              <a:t> </a:t>
            </a:r>
            <a:r>
              <a:rPr lang="cs-CZ" dirty="0" err="1"/>
              <a:t>Kuhrt</a:t>
            </a:r>
            <a:r>
              <a:rPr lang="cs-CZ" dirty="0"/>
              <a:t>. 1993.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Samarkhand</a:t>
            </a:r>
            <a:r>
              <a:rPr lang="cs-CZ" i="1" dirty="0"/>
              <a:t> to </a:t>
            </a:r>
            <a:r>
              <a:rPr lang="cs-CZ" i="1" dirty="0" err="1"/>
              <a:t>Sardis</a:t>
            </a:r>
            <a:r>
              <a:rPr lang="cs-CZ" i="1" dirty="0"/>
              <a:t> : a </a:t>
            </a:r>
            <a:r>
              <a:rPr lang="cs-CZ" i="1" dirty="0" err="1"/>
              <a:t>new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Seleucid</a:t>
            </a:r>
            <a:r>
              <a:rPr lang="cs-CZ" i="1" dirty="0"/>
              <a:t> Empire</a:t>
            </a:r>
            <a:r>
              <a:rPr lang="cs-CZ" dirty="0"/>
              <a:t>. </a:t>
            </a:r>
            <a:r>
              <a:rPr lang="cs-CZ" i="1" dirty="0" err="1"/>
              <a:t>Hellenistic</a:t>
            </a:r>
            <a:r>
              <a:rPr lang="cs-CZ" i="1" dirty="0"/>
              <a:t> </a:t>
            </a:r>
            <a:r>
              <a:rPr lang="cs-CZ" i="1" dirty="0" err="1"/>
              <a:t>culture</a:t>
            </a:r>
            <a:r>
              <a:rPr lang="cs-CZ" i="1" dirty="0"/>
              <a:t> and society. </a:t>
            </a:r>
            <a:r>
              <a:rPr lang="cs-CZ" dirty="0"/>
              <a:t>Los Angeles: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California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/>
              <a:t>Fischer-</a:t>
            </a:r>
            <a:r>
              <a:rPr lang="cs-CZ" dirty="0" err="1"/>
              <a:t>Bovet</a:t>
            </a:r>
            <a:r>
              <a:rPr lang="cs-CZ" dirty="0"/>
              <a:t>, C., &amp; Von </a:t>
            </a:r>
            <a:r>
              <a:rPr lang="cs-CZ" dirty="0" err="1"/>
              <a:t>Reden</a:t>
            </a:r>
            <a:r>
              <a:rPr lang="cs-CZ" dirty="0"/>
              <a:t>, S. (</a:t>
            </a:r>
            <a:r>
              <a:rPr lang="cs-CZ" dirty="0" err="1"/>
              <a:t>Eds</a:t>
            </a:r>
            <a:r>
              <a:rPr lang="cs-CZ" dirty="0"/>
              <a:t>.). 2021. </a:t>
            </a:r>
            <a:r>
              <a:rPr lang="cs-CZ" i="1" dirty="0" err="1"/>
              <a:t>Comparing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Ptolemaic</a:t>
            </a:r>
            <a:r>
              <a:rPr lang="cs-CZ" i="1" dirty="0"/>
              <a:t> and </a:t>
            </a:r>
            <a:r>
              <a:rPr lang="cs-CZ" i="1" dirty="0" err="1"/>
              <a:t>Seleucid</a:t>
            </a:r>
            <a:r>
              <a:rPr lang="cs-CZ" i="1" dirty="0"/>
              <a:t> </a:t>
            </a:r>
            <a:r>
              <a:rPr lang="cs-CZ" i="1" dirty="0" err="1"/>
              <a:t>Empires</a:t>
            </a:r>
            <a:r>
              <a:rPr lang="cs-CZ" i="1" dirty="0"/>
              <a:t>: </a:t>
            </a:r>
            <a:r>
              <a:rPr lang="cs-CZ" i="1" dirty="0" err="1"/>
              <a:t>Integration</a:t>
            </a:r>
            <a:r>
              <a:rPr lang="cs-CZ" i="1" dirty="0"/>
              <a:t>, </a:t>
            </a:r>
            <a:r>
              <a:rPr lang="cs-CZ" i="1" dirty="0" err="1"/>
              <a:t>Communication</a:t>
            </a:r>
            <a:r>
              <a:rPr lang="cs-CZ" i="1" dirty="0"/>
              <a:t>, and </a:t>
            </a:r>
            <a:r>
              <a:rPr lang="cs-CZ" i="1" dirty="0" err="1"/>
              <a:t>Resistance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0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5FEF6-A9FF-40AC-B1AF-AF0DB200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Arriános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2B702D-FA09-4EEE-B391-09341271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06624"/>
            <a:ext cx="11029615" cy="367830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Flavius </a:t>
            </a:r>
            <a:r>
              <a:rPr lang="cs-CZ" dirty="0" err="1"/>
              <a:t>Arrianus</a:t>
            </a:r>
            <a:endParaRPr lang="cs-CZ" dirty="0"/>
          </a:p>
          <a:p>
            <a:r>
              <a:rPr lang="cs-CZ" dirty="0"/>
              <a:t>Z </a:t>
            </a:r>
            <a:r>
              <a:rPr lang="cs-CZ" dirty="0" err="1"/>
              <a:t>Níkomédie</a:t>
            </a:r>
            <a:r>
              <a:rPr lang="cs-CZ" dirty="0"/>
              <a:t> (</a:t>
            </a:r>
            <a:r>
              <a:rPr lang="cs-CZ" dirty="0" err="1"/>
              <a:t>Bíthýnie</a:t>
            </a:r>
            <a:r>
              <a:rPr lang="cs-CZ" dirty="0"/>
              <a:t>)</a:t>
            </a:r>
          </a:p>
          <a:p>
            <a:r>
              <a:rPr lang="cs-CZ" dirty="0"/>
              <a:t>Konec 1. stol. </a:t>
            </a:r>
            <a:r>
              <a:rPr lang="cs-CZ" dirty="0" err="1"/>
              <a:t>nl</a:t>
            </a:r>
            <a:r>
              <a:rPr lang="cs-CZ" dirty="0"/>
              <a:t>. – pol. 2. stol. </a:t>
            </a:r>
            <a:r>
              <a:rPr lang="cs-CZ" dirty="0" err="1"/>
              <a:t>nl</a:t>
            </a:r>
            <a:r>
              <a:rPr lang="cs-CZ" dirty="0"/>
              <a:t>./2. třetina 2. stol. </a:t>
            </a:r>
            <a:r>
              <a:rPr lang="cs-CZ" dirty="0" err="1"/>
              <a:t>nl</a:t>
            </a:r>
            <a:r>
              <a:rPr lang="cs-CZ" dirty="0"/>
              <a:t>.</a:t>
            </a:r>
          </a:p>
          <a:p>
            <a:r>
              <a:rPr lang="cs-CZ" dirty="0"/>
              <a:t>Z aristokratické rodiny</a:t>
            </a:r>
          </a:p>
          <a:p>
            <a:r>
              <a:rPr lang="cs-CZ" dirty="0"/>
              <a:t>Spisy historické, vojenské, filosofické</a:t>
            </a:r>
          </a:p>
          <a:p>
            <a:r>
              <a:rPr lang="cs-CZ" dirty="0"/>
              <a:t>Žák </a:t>
            </a:r>
            <a:r>
              <a:rPr lang="cs-CZ" dirty="0" err="1"/>
              <a:t>Epiktéta</a:t>
            </a:r>
            <a:r>
              <a:rPr lang="cs-CZ" dirty="0"/>
              <a:t> (stoická filosofie)</a:t>
            </a:r>
          </a:p>
          <a:p>
            <a:r>
              <a:rPr lang="cs-CZ" dirty="0"/>
              <a:t>Hadrianus</a:t>
            </a:r>
          </a:p>
          <a:p>
            <a:r>
              <a:rPr lang="cs-CZ" dirty="0"/>
              <a:t>Konsul (</a:t>
            </a:r>
            <a:r>
              <a:rPr lang="cs-CZ" dirty="0" err="1"/>
              <a:t>suffectus</a:t>
            </a:r>
            <a:r>
              <a:rPr lang="cs-CZ" dirty="0"/>
              <a:t>)</a:t>
            </a:r>
          </a:p>
          <a:p>
            <a:r>
              <a:rPr lang="cs-CZ" dirty="0" err="1"/>
              <a:t>Prefectus</a:t>
            </a:r>
            <a:r>
              <a:rPr lang="cs-CZ" dirty="0"/>
              <a:t>/</a:t>
            </a:r>
            <a:r>
              <a:rPr lang="cs-CZ" dirty="0" err="1"/>
              <a:t>legatus</a:t>
            </a:r>
            <a:r>
              <a:rPr lang="cs-CZ" dirty="0"/>
              <a:t> v </a:t>
            </a:r>
            <a:r>
              <a:rPr lang="cs-CZ" dirty="0" err="1"/>
              <a:t>Kappadokii</a:t>
            </a:r>
            <a:endParaRPr lang="cs-CZ" dirty="0"/>
          </a:p>
          <a:p>
            <a:r>
              <a:rPr lang="cs-CZ" dirty="0"/>
              <a:t>V Athénách (</a:t>
            </a:r>
            <a:r>
              <a:rPr lang="cs-CZ" dirty="0" err="1"/>
              <a:t>archón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830A834F-4E39-46A3-85BB-FB00820C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72" y="444253"/>
            <a:ext cx="3575310" cy="32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CB0C7-9CFC-4CFC-9A7D-973C2D80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Arriános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F7E325-449B-496D-BA75-223B45C50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Rozpravy</a:t>
            </a:r>
            <a:r>
              <a:rPr lang="cs-CZ" dirty="0"/>
              <a:t> </a:t>
            </a:r>
            <a:r>
              <a:rPr lang="cs-CZ" i="1" dirty="0" err="1"/>
              <a:t>Epiktétovy</a:t>
            </a:r>
            <a:endParaRPr lang="cs-CZ" i="1" dirty="0"/>
          </a:p>
          <a:p>
            <a:r>
              <a:rPr lang="cs-CZ" i="1" dirty="0" err="1"/>
              <a:t>Parthika</a:t>
            </a:r>
            <a:r>
              <a:rPr lang="cs-CZ" dirty="0"/>
              <a:t>, </a:t>
            </a:r>
            <a:r>
              <a:rPr lang="cs-CZ" i="1" u="sng" dirty="0" err="1"/>
              <a:t>Bíthýniaka</a:t>
            </a:r>
            <a:r>
              <a:rPr lang="cs-CZ" dirty="0"/>
              <a:t>, </a:t>
            </a:r>
            <a:r>
              <a:rPr lang="cs-CZ" i="1" dirty="0" err="1"/>
              <a:t>Periplús</a:t>
            </a:r>
            <a:r>
              <a:rPr lang="cs-CZ" i="1" dirty="0"/>
              <a:t> </a:t>
            </a:r>
            <a:r>
              <a:rPr lang="cs-CZ" i="1" dirty="0" err="1"/>
              <a:t>Euxeinú</a:t>
            </a:r>
            <a:r>
              <a:rPr lang="cs-CZ" i="1" dirty="0"/>
              <a:t>, Dějiny po Alexandrovi</a:t>
            </a:r>
          </a:p>
          <a:p>
            <a:r>
              <a:rPr lang="cs-CZ" i="1" dirty="0" err="1"/>
              <a:t>Techné</a:t>
            </a:r>
            <a:r>
              <a:rPr lang="cs-CZ" i="1" dirty="0"/>
              <a:t> </a:t>
            </a:r>
            <a:r>
              <a:rPr lang="cs-CZ" i="1" dirty="0" err="1"/>
              <a:t>taktiké</a:t>
            </a:r>
            <a:r>
              <a:rPr lang="cs-CZ" i="1" dirty="0"/>
              <a:t>, </a:t>
            </a:r>
            <a:r>
              <a:rPr lang="cs-CZ" i="1" dirty="0" err="1"/>
              <a:t>Kynégetikos</a:t>
            </a:r>
            <a:endParaRPr lang="cs-CZ" i="1" dirty="0"/>
          </a:p>
          <a:p>
            <a:r>
              <a:rPr lang="cs-CZ" i="1" u="sng" dirty="0" err="1"/>
              <a:t>Anabasis</a:t>
            </a:r>
            <a:r>
              <a:rPr lang="cs-CZ" i="1" u="sng" dirty="0"/>
              <a:t>, </a:t>
            </a:r>
            <a:r>
              <a:rPr lang="cs-CZ" i="1" u="sng" dirty="0" err="1"/>
              <a:t>Indika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95445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14DA6-F6FB-4F8B-AD3B-89BCABEC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Arriános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BC2CC-150A-4476-9699-AC1D53A8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Anabasis</a:t>
            </a:r>
            <a:r>
              <a:rPr lang="cs-CZ" dirty="0"/>
              <a:t> (</a:t>
            </a:r>
            <a:r>
              <a:rPr lang="cs-CZ" sz="1400" dirty="0" err="1"/>
              <a:t>Ἀλεξάνδρου</a:t>
            </a:r>
            <a:r>
              <a:rPr lang="cs-CZ" sz="1400" dirty="0"/>
              <a:t> </a:t>
            </a:r>
            <a:r>
              <a:rPr lang="cs-CZ" sz="1400" dirty="0" err="1"/>
              <a:t>Ἀνά</a:t>
            </a:r>
            <a:r>
              <a:rPr lang="cs-CZ" sz="1400" dirty="0"/>
              <a:t>βασις</a:t>
            </a:r>
            <a:r>
              <a:rPr lang="cs-CZ" dirty="0"/>
              <a:t>)</a:t>
            </a:r>
          </a:p>
          <a:p>
            <a:r>
              <a:rPr lang="cs-CZ" dirty="0"/>
              <a:t>Tažení Alexandra</a:t>
            </a:r>
          </a:p>
          <a:p>
            <a:r>
              <a:rPr lang="cs-CZ" dirty="0"/>
              <a:t>7 knih</a:t>
            </a:r>
          </a:p>
          <a:p>
            <a:r>
              <a:rPr lang="cs-CZ" dirty="0"/>
              <a:t>Nejkompletnější popis Alexandrova tažení</a:t>
            </a:r>
          </a:p>
          <a:p>
            <a:r>
              <a:rPr lang="cs-CZ" dirty="0"/>
              <a:t>Model – </a:t>
            </a:r>
            <a:r>
              <a:rPr lang="cs-CZ" dirty="0" err="1"/>
              <a:t>Xenofóntova</a:t>
            </a:r>
            <a:r>
              <a:rPr lang="cs-CZ" dirty="0"/>
              <a:t> </a:t>
            </a:r>
            <a:r>
              <a:rPr lang="cs-CZ" i="1" dirty="0" err="1"/>
              <a:t>Anabasis</a:t>
            </a:r>
            <a:endParaRPr lang="cs-CZ" i="1" dirty="0"/>
          </a:p>
          <a:p>
            <a:r>
              <a:rPr lang="cs-CZ" dirty="0"/>
              <a:t>Prameny pro </a:t>
            </a:r>
            <a:r>
              <a:rPr lang="cs-CZ" dirty="0" err="1"/>
              <a:t>Arriána</a:t>
            </a:r>
            <a:r>
              <a:rPr lang="cs-CZ" dirty="0"/>
              <a:t> – Ptolemaios,  </a:t>
            </a:r>
            <a:r>
              <a:rPr lang="cs-CZ" dirty="0" err="1"/>
              <a:t>Aristobúlos</a:t>
            </a:r>
            <a:r>
              <a:rPr lang="cs-CZ" dirty="0"/>
              <a:t>, </a:t>
            </a:r>
            <a:r>
              <a:rPr lang="cs-CZ" dirty="0" err="1"/>
              <a:t>Nearchos</a:t>
            </a:r>
            <a:endParaRPr lang="cs-CZ" dirty="0"/>
          </a:p>
          <a:p>
            <a:r>
              <a:rPr lang="cs-CZ" dirty="0"/>
              <a:t>Chronologicky, od nástupu na trůn do smrti, chybí dětství</a:t>
            </a:r>
          </a:p>
        </p:txBody>
      </p:sp>
    </p:spTree>
    <p:extLst>
      <p:ext uri="{BB962C8B-B14F-4D97-AF65-F5344CB8AC3E}">
        <p14:creationId xmlns:p14="http://schemas.microsoft.com/office/powerpoint/2010/main" val="300708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CFDB2-6E9D-448E-A064-B8AB5B5B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Arriános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A22AE-94E1-41B6-89AA-E54DC3A9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Alexandr – obhajoba, dokonalý generál (x i přejímání východních vlivů, vraždy)</a:t>
            </a:r>
          </a:p>
          <a:p>
            <a:r>
              <a:rPr lang="cs-CZ" dirty="0"/>
              <a:t>Božské zásahy, znamení, osudovost, „mytologické“ příběhy – méně než jinde</a:t>
            </a:r>
          </a:p>
          <a:p>
            <a:r>
              <a:rPr lang="cs-CZ" dirty="0"/>
              <a:t>Bitevní rozestavení, velitelé, vlastnosti Alexandra, odvaha</a:t>
            </a:r>
          </a:p>
        </p:txBody>
      </p:sp>
    </p:spTree>
    <p:extLst>
      <p:ext uri="{BB962C8B-B14F-4D97-AF65-F5344CB8AC3E}">
        <p14:creationId xmlns:p14="http://schemas.microsoft.com/office/powerpoint/2010/main" val="414170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9897D-82EB-4720-9483-7DE355DA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Alexandr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CC9907-6D15-4088-B4F3-614EBAD26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248858" cy="43741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356–323 </a:t>
            </a:r>
            <a:r>
              <a:rPr lang="cs-CZ" dirty="0" err="1"/>
              <a:t>pnl</a:t>
            </a:r>
            <a:r>
              <a:rPr lang="cs-CZ" dirty="0"/>
              <a:t> (10. června)</a:t>
            </a:r>
          </a:p>
          <a:p>
            <a:r>
              <a:rPr lang="cs-CZ" dirty="0"/>
              <a:t>Narozen v </a:t>
            </a:r>
            <a:r>
              <a:rPr lang="cs-CZ" dirty="0" err="1"/>
              <a:t>Pelle</a:t>
            </a:r>
            <a:endParaRPr lang="cs-CZ" dirty="0"/>
          </a:p>
          <a:p>
            <a:r>
              <a:rPr lang="cs-CZ" dirty="0" err="1"/>
              <a:t>Argeadská</a:t>
            </a:r>
            <a:r>
              <a:rPr lang="cs-CZ" dirty="0"/>
              <a:t> dynastie</a:t>
            </a:r>
          </a:p>
          <a:p>
            <a:r>
              <a:rPr lang="cs-CZ" dirty="0"/>
              <a:t>Filip II., </a:t>
            </a:r>
            <a:r>
              <a:rPr lang="cs-CZ" dirty="0" err="1"/>
              <a:t>Olympiás</a:t>
            </a:r>
            <a:endParaRPr lang="cs-CZ" dirty="0"/>
          </a:p>
          <a:p>
            <a:r>
              <a:rPr lang="cs-CZ" dirty="0" err="1"/>
              <a:t>Aristotelés</a:t>
            </a:r>
            <a:r>
              <a:rPr lang="cs-CZ" dirty="0"/>
              <a:t> učitelem</a:t>
            </a:r>
          </a:p>
          <a:p>
            <a:r>
              <a:rPr lang="cs-CZ" dirty="0"/>
              <a:t>Ve dvaceti králem</a:t>
            </a:r>
          </a:p>
          <a:p>
            <a:r>
              <a:rPr lang="cs-CZ" dirty="0"/>
              <a:t>Poprava </a:t>
            </a:r>
            <a:r>
              <a:rPr lang="cs-CZ" dirty="0" err="1"/>
              <a:t>Amynta</a:t>
            </a:r>
            <a:r>
              <a:rPr lang="cs-CZ" dirty="0"/>
              <a:t> IV. (bratranec),  </a:t>
            </a:r>
            <a:r>
              <a:rPr lang="cs-CZ" dirty="0" err="1"/>
              <a:t>Attala</a:t>
            </a:r>
            <a:r>
              <a:rPr lang="cs-CZ" dirty="0"/>
              <a:t> (velitel v Malé Asii), Kleopatry </a:t>
            </a:r>
            <a:r>
              <a:rPr lang="cs-CZ" dirty="0" err="1"/>
              <a:t>Eurydiké</a:t>
            </a:r>
            <a:r>
              <a:rPr lang="cs-CZ" dirty="0"/>
              <a:t> a jejích dětí (manželka Filipa II., neteř </a:t>
            </a:r>
            <a:r>
              <a:rPr lang="cs-CZ" dirty="0" err="1"/>
              <a:t>Attala</a:t>
            </a:r>
            <a:r>
              <a:rPr lang="cs-CZ" dirty="0"/>
              <a:t>)</a:t>
            </a:r>
          </a:p>
          <a:p>
            <a:r>
              <a:rPr lang="cs-CZ" dirty="0"/>
              <a:t>Tažení proti </a:t>
            </a:r>
            <a:r>
              <a:rPr lang="cs-CZ" dirty="0" err="1"/>
              <a:t>Achaimenovské</a:t>
            </a:r>
            <a:r>
              <a:rPr lang="cs-CZ" dirty="0"/>
              <a:t> říši, dále do Indie</a:t>
            </a:r>
          </a:p>
          <a:p>
            <a:r>
              <a:rPr lang="cs-CZ" dirty="0"/>
              <a:t>Plány na dobytí známého světa</a:t>
            </a:r>
          </a:p>
          <a:p>
            <a:r>
              <a:rPr lang="cs-CZ" dirty="0"/>
              <a:t>Zakládání měst – Alexandrie (kromě 2 všechny v Asii),  Alexandria (Egypt), Alexandria </a:t>
            </a:r>
            <a:r>
              <a:rPr lang="cs-CZ" dirty="0" err="1"/>
              <a:t>Eschaté</a:t>
            </a:r>
            <a:r>
              <a:rPr lang="cs-CZ" dirty="0"/>
              <a:t>,  Alexandria na řece </a:t>
            </a:r>
            <a:r>
              <a:rPr lang="cs-CZ" dirty="0" err="1"/>
              <a:t>Oxu</a:t>
            </a:r>
            <a:r>
              <a:rPr lang="cs-CZ" dirty="0"/>
              <a:t> (</a:t>
            </a:r>
            <a:r>
              <a:rPr lang="cs-CZ" dirty="0" err="1"/>
              <a:t>Ai-Chanúm</a:t>
            </a:r>
            <a:r>
              <a:rPr lang="cs-CZ" dirty="0"/>
              <a:t>),  Alexandria </a:t>
            </a:r>
            <a:r>
              <a:rPr lang="cs-CZ" dirty="0" err="1"/>
              <a:t>Búkefala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9B831A5-6B6B-455E-8416-59D55FBA8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03378"/>
            <a:ext cx="5848350" cy="32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C042F-359A-4A18-9E46-92526282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5978D-7F11-43AF-90A0-1DB8CD08B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Zakladatel </a:t>
            </a:r>
            <a:r>
              <a:rPr lang="cs-CZ" dirty="0" err="1"/>
              <a:t>Seleukos</a:t>
            </a:r>
            <a:r>
              <a:rPr lang="cs-CZ" dirty="0"/>
              <a:t> I. </a:t>
            </a:r>
            <a:r>
              <a:rPr lang="cs-CZ" dirty="0" err="1"/>
              <a:t>Níkátór</a:t>
            </a:r>
            <a:r>
              <a:rPr lang="cs-CZ" dirty="0"/>
              <a:t> </a:t>
            </a:r>
          </a:p>
          <a:p>
            <a:r>
              <a:rPr lang="cs-CZ" dirty="0"/>
              <a:t>Velitel </a:t>
            </a:r>
            <a:r>
              <a:rPr lang="cs-CZ" dirty="0" err="1"/>
              <a:t>hypaspistů</a:t>
            </a:r>
            <a:r>
              <a:rPr lang="cs-CZ" dirty="0"/>
              <a:t>, jízdy (</a:t>
            </a:r>
            <a:r>
              <a:rPr lang="cs-CZ" i="1" dirty="0" err="1"/>
              <a:t>hetairoi</a:t>
            </a:r>
            <a:r>
              <a:rPr lang="cs-CZ" dirty="0"/>
              <a:t>), </a:t>
            </a:r>
            <a:r>
              <a:rPr lang="cs-CZ" dirty="0" err="1"/>
              <a:t>chiliarcha</a:t>
            </a:r>
            <a:endParaRPr lang="cs-CZ" dirty="0"/>
          </a:p>
          <a:p>
            <a:r>
              <a:rPr lang="cs-CZ" dirty="0"/>
              <a:t>Podpora </a:t>
            </a:r>
            <a:r>
              <a:rPr lang="cs-CZ" dirty="0" err="1"/>
              <a:t>Perdikka</a:t>
            </a:r>
            <a:r>
              <a:rPr lang="cs-CZ" dirty="0"/>
              <a:t>, potom jej zabije</a:t>
            </a:r>
          </a:p>
          <a:p>
            <a:r>
              <a:rPr lang="cs-CZ" dirty="0"/>
              <a:t>Správa Babylónie</a:t>
            </a:r>
          </a:p>
          <a:p>
            <a:r>
              <a:rPr lang="cs-CZ" dirty="0"/>
              <a:t>Dočasně vyhnán </a:t>
            </a:r>
            <a:r>
              <a:rPr lang="cs-CZ" dirty="0" err="1"/>
              <a:t>Antigonem</a:t>
            </a:r>
            <a:endParaRPr lang="cs-CZ" dirty="0"/>
          </a:p>
          <a:p>
            <a:r>
              <a:rPr lang="cs-CZ" dirty="0"/>
              <a:t>Od 312/1 </a:t>
            </a:r>
            <a:r>
              <a:rPr lang="cs-CZ" dirty="0" err="1"/>
              <a:t>pnl</a:t>
            </a:r>
            <a:r>
              <a:rPr lang="cs-CZ" dirty="0"/>
              <a:t> vládne, 305 </a:t>
            </a:r>
            <a:r>
              <a:rPr lang="cs-CZ" dirty="0" err="1"/>
              <a:t>pnl</a:t>
            </a:r>
            <a:r>
              <a:rPr lang="cs-CZ" dirty="0"/>
              <a:t> královský titul</a:t>
            </a:r>
          </a:p>
          <a:p>
            <a:r>
              <a:rPr lang="cs-CZ" dirty="0"/>
              <a:t>301 </a:t>
            </a:r>
            <a:r>
              <a:rPr lang="cs-CZ" dirty="0" err="1"/>
              <a:t>pnl</a:t>
            </a:r>
            <a:r>
              <a:rPr lang="cs-CZ" dirty="0"/>
              <a:t> bitva u </a:t>
            </a:r>
            <a:r>
              <a:rPr lang="cs-CZ" dirty="0" err="1"/>
              <a:t>Ipsu</a:t>
            </a:r>
            <a:endParaRPr lang="cs-CZ" dirty="0"/>
          </a:p>
          <a:p>
            <a:r>
              <a:rPr lang="cs-CZ" dirty="0"/>
              <a:t>281 </a:t>
            </a:r>
            <a:r>
              <a:rPr lang="cs-CZ" dirty="0" err="1"/>
              <a:t>pnl</a:t>
            </a:r>
            <a:r>
              <a:rPr lang="cs-CZ" dirty="0"/>
              <a:t> bitva u </a:t>
            </a:r>
            <a:r>
              <a:rPr lang="cs-CZ" dirty="0" err="1"/>
              <a:t>Korupedia</a:t>
            </a:r>
            <a:r>
              <a:rPr lang="cs-CZ" dirty="0"/>
              <a:t>, zabit Ptolemaiem II. </a:t>
            </a:r>
            <a:r>
              <a:rPr lang="cs-CZ" dirty="0" err="1"/>
              <a:t>Keraunem</a:t>
            </a:r>
            <a:endParaRPr lang="cs-CZ" dirty="0"/>
          </a:p>
          <a:p>
            <a:r>
              <a:rPr lang="cs-CZ" dirty="0" err="1"/>
              <a:t>Apamé</a:t>
            </a:r>
            <a:r>
              <a:rPr lang="cs-CZ" dirty="0"/>
              <a:t>, </a:t>
            </a:r>
            <a:r>
              <a:rPr lang="cs-CZ" dirty="0" err="1"/>
              <a:t>Stratoníké</a:t>
            </a:r>
            <a:endParaRPr lang="cs-CZ" dirty="0"/>
          </a:p>
          <a:p>
            <a:r>
              <a:rPr lang="cs-CZ" dirty="0"/>
              <a:t>Postupné zmenšování říše</a:t>
            </a:r>
          </a:p>
          <a:p>
            <a:r>
              <a:rPr lang="cs-CZ" dirty="0"/>
              <a:t>Do roku 64/3 </a:t>
            </a:r>
            <a:r>
              <a:rPr lang="cs-CZ" dirty="0" err="1"/>
              <a:t>pnl</a:t>
            </a:r>
            <a:endParaRPr lang="cs-CZ" dirty="0"/>
          </a:p>
        </p:txBody>
      </p:sp>
      <p:pic>
        <p:nvPicPr>
          <p:cNvPr id="5" name="Obrázek 4" descr="Obsah obrázku zeď&#10;&#10;Popis byl vytvořen automaticky">
            <a:extLst>
              <a:ext uri="{FF2B5EF4-FFF2-40B4-BE49-F238E27FC236}">
                <a16:creationId xmlns:a16="http://schemas.microsoft.com/office/drawing/2014/main" id="{8ADB92D2-03BA-423E-A3A3-010FC380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70" y="304799"/>
            <a:ext cx="2395537" cy="4118643"/>
          </a:xfrm>
          <a:prstGeom prst="rect">
            <a:avLst/>
          </a:prstGeom>
        </p:spPr>
      </p:pic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185EB46D-440C-47B2-9C2B-97C23E57A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60" y="4100608"/>
            <a:ext cx="5041831" cy="23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26105-2F65-A5B8-570F-E119DA2A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D5960C-907F-A7D0-5AC5-D87CCEF43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3" y="642690"/>
            <a:ext cx="11391794" cy="5476368"/>
          </a:xfrm>
        </p:spPr>
      </p:pic>
    </p:spTree>
    <p:extLst>
      <p:ext uri="{BB962C8B-B14F-4D97-AF65-F5344CB8AC3E}">
        <p14:creationId xmlns:p14="http://schemas.microsoft.com/office/powerpoint/2010/main" val="188432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44A95-3E73-4C19-B716-A6D57BAE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10DC4-01F1-4D0D-BD4D-02CA8395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Antiochos</a:t>
            </a:r>
            <a:r>
              <a:rPr lang="cs-CZ" dirty="0"/>
              <a:t> I. </a:t>
            </a:r>
            <a:r>
              <a:rPr lang="cs-CZ" dirty="0" err="1"/>
              <a:t>Sótér</a:t>
            </a:r>
            <a:r>
              <a:rPr lang="cs-CZ" dirty="0"/>
              <a:t> (281–261 </a:t>
            </a:r>
            <a:r>
              <a:rPr lang="cs-CZ" dirty="0" err="1"/>
              <a:t>pnl</a:t>
            </a:r>
            <a:r>
              <a:rPr lang="cs-CZ" dirty="0"/>
              <a:t>) – boje s </a:t>
            </a:r>
            <a:r>
              <a:rPr lang="cs-CZ" dirty="0" err="1"/>
              <a:t>Galaty</a:t>
            </a:r>
            <a:r>
              <a:rPr lang="cs-CZ" dirty="0"/>
              <a:t>, vzpoura v Sýrii, první syrská válka, ztráta části území a boje v Malé Asii, boje s Pergamem, manželka </a:t>
            </a:r>
            <a:r>
              <a:rPr lang="cs-CZ" dirty="0" err="1"/>
              <a:t>Stratoníké</a:t>
            </a:r>
            <a:r>
              <a:rPr lang="cs-CZ" dirty="0"/>
              <a:t>, poprava nejstaršího syna (</a:t>
            </a:r>
            <a:r>
              <a:rPr lang="cs-CZ" dirty="0" err="1"/>
              <a:t>Seleukos</a:t>
            </a:r>
            <a:r>
              <a:rPr lang="cs-CZ" dirty="0"/>
              <a:t>), smrt krátce po tažení proti Pergamu, vyslanec do Indie (</a:t>
            </a:r>
            <a:r>
              <a:rPr lang="cs-CZ" dirty="0" err="1"/>
              <a:t>Déimachos</a:t>
            </a:r>
            <a:r>
              <a:rPr lang="cs-CZ" dirty="0"/>
              <a:t>)</a:t>
            </a:r>
          </a:p>
          <a:p>
            <a:r>
              <a:rPr lang="cs-CZ" dirty="0" err="1"/>
              <a:t>Antiochos</a:t>
            </a:r>
            <a:r>
              <a:rPr lang="cs-CZ" dirty="0"/>
              <a:t> II. </a:t>
            </a:r>
            <a:r>
              <a:rPr lang="cs-CZ" dirty="0" err="1"/>
              <a:t>Theos</a:t>
            </a:r>
            <a:r>
              <a:rPr lang="cs-CZ" dirty="0"/>
              <a:t> (261–246 </a:t>
            </a:r>
            <a:r>
              <a:rPr lang="cs-CZ" dirty="0" err="1"/>
              <a:t>pnl</a:t>
            </a:r>
            <a:r>
              <a:rPr lang="cs-CZ" dirty="0"/>
              <a:t>) – ztráta území (</a:t>
            </a:r>
            <a:r>
              <a:rPr lang="cs-CZ" dirty="0" err="1"/>
              <a:t>Baktrie</a:t>
            </a:r>
            <a:r>
              <a:rPr lang="cs-CZ" dirty="0"/>
              <a:t>, </a:t>
            </a:r>
            <a:r>
              <a:rPr lang="cs-CZ" dirty="0" err="1"/>
              <a:t>Parthie</a:t>
            </a:r>
            <a:r>
              <a:rPr lang="cs-CZ" dirty="0"/>
              <a:t>, </a:t>
            </a:r>
            <a:r>
              <a:rPr lang="cs-CZ" dirty="0" err="1"/>
              <a:t>Kappadokie</a:t>
            </a:r>
            <a:r>
              <a:rPr lang="cs-CZ" dirty="0"/>
              <a:t>), druhá syrská válka, zisky maloasijských měst (</a:t>
            </a:r>
            <a:r>
              <a:rPr lang="cs-CZ" dirty="0" err="1"/>
              <a:t>Mílétos</a:t>
            </a:r>
            <a:r>
              <a:rPr lang="cs-CZ" dirty="0"/>
              <a:t>, </a:t>
            </a:r>
            <a:r>
              <a:rPr lang="cs-CZ" dirty="0" err="1"/>
              <a:t>Efesos</a:t>
            </a:r>
            <a:r>
              <a:rPr lang="cs-CZ" dirty="0"/>
              <a:t>), sňatek s </a:t>
            </a:r>
            <a:r>
              <a:rPr lang="cs-CZ" dirty="0" err="1"/>
              <a:t>Bereníkou</a:t>
            </a:r>
            <a:r>
              <a:rPr lang="cs-CZ" dirty="0"/>
              <a:t> (dcera Ptolemaia II.), první manželka </a:t>
            </a:r>
            <a:r>
              <a:rPr lang="cs-CZ" dirty="0" err="1"/>
              <a:t>Láodiké</a:t>
            </a:r>
            <a:endParaRPr lang="cs-CZ" dirty="0"/>
          </a:p>
          <a:p>
            <a:r>
              <a:rPr lang="cs-CZ" dirty="0" err="1"/>
              <a:t>Seleukos</a:t>
            </a:r>
            <a:r>
              <a:rPr lang="cs-CZ" dirty="0"/>
              <a:t> II. </a:t>
            </a:r>
            <a:r>
              <a:rPr lang="cs-CZ" dirty="0" err="1"/>
              <a:t>Kalliníkos</a:t>
            </a:r>
            <a:r>
              <a:rPr lang="cs-CZ" dirty="0"/>
              <a:t> (246–226 </a:t>
            </a:r>
            <a:r>
              <a:rPr lang="cs-CZ" dirty="0" err="1"/>
              <a:t>pnl</a:t>
            </a:r>
            <a:r>
              <a:rPr lang="cs-CZ" dirty="0"/>
              <a:t>) – občanská válka (</a:t>
            </a:r>
            <a:r>
              <a:rPr lang="cs-CZ" dirty="0" err="1"/>
              <a:t>Antiochos</a:t>
            </a:r>
            <a:r>
              <a:rPr lang="cs-CZ" dirty="0"/>
              <a:t> </a:t>
            </a:r>
            <a:r>
              <a:rPr lang="cs-CZ" dirty="0" err="1"/>
              <a:t>Hierax</a:t>
            </a:r>
            <a:r>
              <a:rPr lang="cs-CZ" dirty="0"/>
              <a:t>, 226 </a:t>
            </a:r>
            <a:r>
              <a:rPr lang="cs-CZ" dirty="0" err="1"/>
              <a:t>pnl</a:t>
            </a:r>
            <a:r>
              <a:rPr lang="cs-CZ" dirty="0"/>
              <a:t>), nezávislost řady území, třetí syrská válka (x Ptolemaios III.), vzpoura v Antiochii (</a:t>
            </a:r>
            <a:r>
              <a:rPr lang="cs-CZ" dirty="0" err="1"/>
              <a:t>Stratoníké</a:t>
            </a:r>
            <a:r>
              <a:rPr lang="cs-CZ" dirty="0"/>
              <a:t> II.), příprava tažení proti Pergamu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5039D3-27A1-EAFE-1AD0-CA44C0FC5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16" y="591116"/>
            <a:ext cx="1254991" cy="12358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D8DD7C-27B5-858C-D785-B0F21C746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91" y="475341"/>
            <a:ext cx="1467427" cy="14674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45A585-A6B9-5774-5427-7951625B2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77" y="382764"/>
            <a:ext cx="1696536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0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509</TotalTime>
  <Words>991</Words>
  <Application>Microsoft Office PowerPoint</Application>
  <PresentationFormat>Širokoúhlá obrazovka</PresentationFormat>
  <Paragraphs>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Corbel</vt:lpstr>
      <vt:lpstr>Gill Sans MT</vt:lpstr>
      <vt:lpstr>Wingdings 2</vt:lpstr>
      <vt:lpstr>Dividenda</vt:lpstr>
      <vt:lpstr>DSBcA07 - Dějiny starověkého Řecka II - seminář</vt:lpstr>
      <vt:lpstr>Arriános</vt:lpstr>
      <vt:lpstr>Arriános</vt:lpstr>
      <vt:lpstr>Arriános</vt:lpstr>
      <vt:lpstr>Arriános</vt:lpstr>
      <vt:lpstr>Alexandr</vt:lpstr>
      <vt:lpstr>Seleukovská říše</vt:lpstr>
      <vt:lpstr>Prezentace aplikace PowerPoint</vt:lpstr>
      <vt:lpstr>Seleukovská říše</vt:lpstr>
      <vt:lpstr>Seleukovská říše</vt:lpstr>
      <vt:lpstr>Seleukovská říše</vt:lpstr>
      <vt:lpstr>Seleukovská říše</vt:lpstr>
      <vt:lpstr>Seleukovská říše</vt:lpstr>
      <vt:lpstr>Seleukovská říše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94</cp:revision>
  <dcterms:created xsi:type="dcterms:W3CDTF">2021-10-12T15:49:44Z</dcterms:created>
  <dcterms:modified xsi:type="dcterms:W3CDTF">2022-10-16T16:46:37Z</dcterms:modified>
</cp:coreProperties>
</file>