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72" r:id="rId18"/>
    <p:sldId id="275" r:id="rId19"/>
    <p:sldId id="273" r:id="rId20"/>
    <p:sldId id="274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744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11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82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079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18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3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90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01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88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EDAF07D-2538-4FAD-BF24-21D9162CBB57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5FD838B-26D1-420E-BCC9-FE87E0B5B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11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5A588-F7CE-4550-B3C1-F49741EDB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DSBcA07 - Dějiny starověkého Řecka II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85034F-485F-4549-A656-7B17BB789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5. hodina, Alexandr – další prameny, Ptolemaiovci</a:t>
            </a:r>
          </a:p>
        </p:txBody>
      </p:sp>
    </p:spTree>
    <p:extLst>
      <p:ext uri="{BB962C8B-B14F-4D97-AF65-F5344CB8AC3E}">
        <p14:creationId xmlns:p14="http://schemas.microsoft.com/office/powerpoint/2010/main" val="333039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EFFF1-F905-4592-80DD-AF2E8411A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Postupný úpadek moci</a:t>
            </a:r>
          </a:p>
          <a:p>
            <a:r>
              <a:rPr lang="cs-CZ" dirty="0"/>
              <a:t>Ptolemaios IV. </a:t>
            </a:r>
            <a:r>
              <a:rPr lang="cs-CZ" dirty="0" err="1"/>
              <a:t>Filopatór</a:t>
            </a:r>
            <a:r>
              <a:rPr lang="cs-CZ" dirty="0"/>
              <a:t> (222–204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Čtvrtá syrská válka x </a:t>
            </a:r>
            <a:r>
              <a:rPr lang="cs-CZ" dirty="0" err="1"/>
              <a:t>Antiochos</a:t>
            </a:r>
            <a:r>
              <a:rPr lang="cs-CZ" dirty="0"/>
              <a:t> III., bitva u Rafie, nepokoje v Alexandrii (</a:t>
            </a:r>
            <a:r>
              <a:rPr lang="cs-CZ" dirty="0" err="1"/>
              <a:t>Kleomenés</a:t>
            </a:r>
            <a:r>
              <a:rPr lang="cs-CZ" dirty="0"/>
              <a:t> III.)</a:t>
            </a:r>
          </a:p>
          <a:p>
            <a:r>
              <a:rPr lang="cs-CZ" dirty="0"/>
              <a:t>Vliv dvořanů (</a:t>
            </a:r>
            <a:r>
              <a:rPr lang="cs-CZ" dirty="0" err="1"/>
              <a:t>Sósibios</a:t>
            </a:r>
            <a:r>
              <a:rPr lang="cs-CZ" dirty="0"/>
              <a:t>, </a:t>
            </a:r>
            <a:r>
              <a:rPr lang="cs-CZ" dirty="0" err="1"/>
              <a:t>Agathoklés</a:t>
            </a:r>
            <a:r>
              <a:rPr lang="cs-CZ" dirty="0"/>
              <a:t>), vraždy v rodině</a:t>
            </a:r>
          </a:p>
          <a:p>
            <a:r>
              <a:rPr lang="cs-CZ" dirty="0"/>
              <a:t>Vzpoura Egypťanů (</a:t>
            </a:r>
            <a:r>
              <a:rPr lang="cs-CZ" dirty="0" err="1"/>
              <a:t>Horvennefer</a:t>
            </a:r>
            <a:r>
              <a:rPr lang="cs-CZ" dirty="0"/>
              <a:t>/</a:t>
            </a:r>
            <a:r>
              <a:rPr lang="cs-CZ" dirty="0" err="1"/>
              <a:t>Aronnófris→Anchvennefer</a:t>
            </a:r>
            <a:r>
              <a:rPr lang="cs-CZ" dirty="0"/>
              <a:t>/</a:t>
            </a:r>
            <a:r>
              <a:rPr lang="cs-CZ" dirty="0" err="1"/>
              <a:t>Chaonnófris</a:t>
            </a:r>
            <a:r>
              <a:rPr lang="cs-CZ" dirty="0"/>
              <a:t>)</a:t>
            </a:r>
          </a:p>
          <a:p>
            <a:r>
              <a:rPr lang="cs-CZ" dirty="0"/>
              <a:t>Ptolemaios V. </a:t>
            </a:r>
            <a:r>
              <a:rPr lang="cs-CZ" dirty="0" err="1"/>
              <a:t>Epifanés</a:t>
            </a:r>
            <a:r>
              <a:rPr lang="cs-CZ" dirty="0"/>
              <a:t> (204–180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Pátá syrská válka, ztráta území v Malé Asii, Sýrie a Palestiny</a:t>
            </a:r>
          </a:p>
          <a:p>
            <a:r>
              <a:rPr lang="cs-CZ" dirty="0"/>
              <a:t>Porážka rebelů v Egyptě</a:t>
            </a:r>
          </a:p>
          <a:p>
            <a:r>
              <a:rPr lang="cs-CZ" dirty="0"/>
              <a:t>Zvětšující se vliv dvořanů</a:t>
            </a:r>
          </a:p>
          <a:p>
            <a:r>
              <a:rPr lang="cs-CZ" dirty="0"/>
              <a:t>Manželka Kleopatra Sýra (dcera </a:t>
            </a:r>
            <a:r>
              <a:rPr lang="cs-CZ" dirty="0" err="1"/>
              <a:t>Antiocha</a:t>
            </a:r>
            <a:r>
              <a:rPr lang="cs-CZ" dirty="0"/>
              <a:t> III.)</a:t>
            </a:r>
          </a:p>
          <a:p>
            <a:r>
              <a:rPr lang="cs-CZ" dirty="0"/>
              <a:t>Otráven 180 </a:t>
            </a:r>
            <a:r>
              <a:rPr lang="cs-CZ" dirty="0" err="1"/>
              <a:t>pnl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90AE90-F296-4AEC-BB40-C09246A3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18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9BCAE-6E05-4647-9FF3-1F52EC7B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12C62-7577-4331-B163-A45097829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Ptolemaios VI. </a:t>
            </a:r>
            <a:r>
              <a:rPr lang="cs-CZ" dirty="0" err="1"/>
              <a:t>Filométór</a:t>
            </a:r>
            <a:r>
              <a:rPr lang="cs-CZ" dirty="0"/>
              <a:t> (181–145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Šestá syrská válka, vliv Říma, „vítězství“ nad </a:t>
            </a:r>
            <a:r>
              <a:rPr lang="cs-CZ" dirty="0" err="1"/>
              <a:t>Antiochem</a:t>
            </a:r>
            <a:r>
              <a:rPr lang="cs-CZ" dirty="0"/>
              <a:t> IV.</a:t>
            </a:r>
          </a:p>
          <a:p>
            <a:r>
              <a:rPr lang="cs-CZ" dirty="0"/>
              <a:t>Pokračující úpadek, sourozenci spoluvládci (Kleopatra II. a Ptolemaios VIII. </a:t>
            </a:r>
            <a:r>
              <a:rPr lang="cs-CZ" dirty="0" err="1"/>
              <a:t>Fyskón</a:t>
            </a:r>
            <a:r>
              <a:rPr lang="cs-CZ" dirty="0"/>
              <a:t>)</a:t>
            </a:r>
          </a:p>
          <a:p>
            <a:r>
              <a:rPr lang="cs-CZ" dirty="0"/>
              <a:t>Na čas vyhnán z Egypta mladším bratrem, další vzpoura Egypťanů </a:t>
            </a:r>
          </a:p>
          <a:p>
            <a:r>
              <a:rPr lang="cs-CZ" dirty="0"/>
              <a:t>Porážka </a:t>
            </a:r>
            <a:r>
              <a:rPr lang="cs-CZ" dirty="0" err="1"/>
              <a:t>Seleukovců</a:t>
            </a:r>
            <a:r>
              <a:rPr lang="cs-CZ" dirty="0"/>
              <a:t>, Ptolemaios umírá v bitvě (145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Série občanských válek, střídání králů, vraždy, intriky</a:t>
            </a:r>
          </a:p>
          <a:p>
            <a:r>
              <a:rPr lang="cs-CZ" dirty="0"/>
              <a:t>Římané získávají Kypr (Ptolemaios z Kypru) a Kyrenaiku (Ptolemaios </a:t>
            </a:r>
            <a:r>
              <a:rPr lang="cs-CZ" dirty="0" err="1"/>
              <a:t>Apión</a:t>
            </a:r>
            <a:r>
              <a:rPr lang="cs-CZ" dirty="0"/>
              <a:t>)</a:t>
            </a:r>
          </a:p>
          <a:p>
            <a:r>
              <a:rPr lang="cs-CZ" dirty="0"/>
              <a:t>Ptolemaios XII. </a:t>
            </a:r>
            <a:r>
              <a:rPr lang="cs-CZ" dirty="0" err="1"/>
              <a:t>Neos</a:t>
            </a:r>
            <a:r>
              <a:rPr lang="cs-CZ" dirty="0"/>
              <a:t> Dionýsos (</a:t>
            </a:r>
            <a:r>
              <a:rPr lang="cs-CZ" dirty="0" err="1"/>
              <a:t>Aulétés</a:t>
            </a:r>
            <a:r>
              <a:rPr lang="cs-CZ" dirty="0"/>
              <a:t>)</a:t>
            </a:r>
          </a:p>
          <a:p>
            <a:r>
              <a:rPr lang="cs-CZ" dirty="0"/>
              <a:t>80–51 </a:t>
            </a:r>
            <a:r>
              <a:rPr lang="cs-CZ" dirty="0" err="1"/>
              <a:t>pnl</a:t>
            </a:r>
            <a:r>
              <a:rPr lang="cs-CZ" dirty="0"/>
              <a:t> vláda, na tři roky vyhnán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příslušenství, pouzdro&#10;&#10;Popis byl vytvořen automaticky">
            <a:extLst>
              <a:ext uri="{FF2B5EF4-FFF2-40B4-BE49-F238E27FC236}">
                <a16:creationId xmlns:a16="http://schemas.microsoft.com/office/drawing/2014/main" id="{4145F64B-2F51-4D6C-873B-F5FA76BD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36" y="284176"/>
            <a:ext cx="1785525" cy="23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9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52777-411B-44E5-A36C-402B2D5E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A8C47-C1E8-4ABC-B806-97BFF2F9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Ptolemaios XIII. </a:t>
            </a:r>
            <a:r>
              <a:rPr lang="cs-CZ" dirty="0" err="1"/>
              <a:t>Theos</a:t>
            </a:r>
            <a:r>
              <a:rPr lang="cs-CZ" dirty="0"/>
              <a:t> </a:t>
            </a:r>
            <a:r>
              <a:rPr lang="cs-CZ" dirty="0" err="1"/>
              <a:t>Filopatór</a:t>
            </a:r>
            <a:r>
              <a:rPr lang="cs-CZ" dirty="0"/>
              <a:t> a Kleopatra VII. </a:t>
            </a:r>
            <a:r>
              <a:rPr lang="cs-CZ" dirty="0" err="1"/>
              <a:t>Filopatór</a:t>
            </a:r>
            <a:endParaRPr lang="cs-CZ" dirty="0"/>
          </a:p>
          <a:p>
            <a:r>
              <a:rPr lang="cs-CZ" dirty="0"/>
              <a:t>Spoluvládci (+ Ptolemaios XIV., </a:t>
            </a:r>
            <a:r>
              <a:rPr lang="cs-CZ" dirty="0" err="1"/>
              <a:t>Arsinoé</a:t>
            </a:r>
            <a:r>
              <a:rPr lang="cs-CZ" dirty="0"/>
              <a:t> IV.)</a:t>
            </a:r>
          </a:p>
          <a:p>
            <a:r>
              <a:rPr lang="cs-CZ" dirty="0"/>
              <a:t>Regent </a:t>
            </a:r>
            <a:r>
              <a:rPr lang="cs-CZ" dirty="0" err="1"/>
              <a:t>Potheinos</a:t>
            </a:r>
            <a:r>
              <a:rPr lang="cs-CZ" dirty="0"/>
              <a:t> (+</a:t>
            </a:r>
            <a:r>
              <a:rPr lang="cs-CZ" dirty="0" err="1"/>
              <a:t>Achillás</a:t>
            </a:r>
            <a:r>
              <a:rPr lang="cs-CZ" dirty="0"/>
              <a:t>, </a:t>
            </a:r>
            <a:r>
              <a:rPr lang="cs-CZ" dirty="0" err="1"/>
              <a:t>Theodotos</a:t>
            </a:r>
            <a:r>
              <a:rPr lang="cs-CZ" dirty="0"/>
              <a:t> z </a:t>
            </a:r>
            <a:r>
              <a:rPr lang="cs-CZ" dirty="0" err="1"/>
              <a:t>Chiu</a:t>
            </a:r>
            <a:r>
              <a:rPr lang="cs-CZ" dirty="0"/>
              <a:t>)</a:t>
            </a:r>
          </a:p>
          <a:p>
            <a:r>
              <a:rPr lang="cs-CZ" dirty="0"/>
              <a:t>Válka, Kleopatra vyhnána z Alexandrie</a:t>
            </a:r>
          </a:p>
          <a:p>
            <a:r>
              <a:rPr lang="cs-CZ" dirty="0"/>
              <a:t>Příchod Pompeia, Caesara</a:t>
            </a:r>
          </a:p>
          <a:p>
            <a:r>
              <a:rPr lang="cs-CZ" dirty="0"/>
              <a:t>Boje v Alexandrii</a:t>
            </a:r>
          </a:p>
          <a:p>
            <a:r>
              <a:rPr lang="cs-CZ" dirty="0"/>
              <a:t>Ptolemaios XIII. se utopil v Nilu</a:t>
            </a:r>
          </a:p>
          <a:p>
            <a:r>
              <a:rPr lang="cs-CZ" dirty="0"/>
              <a:t>Kleopatra vládne do roku 30 </a:t>
            </a:r>
            <a:r>
              <a:rPr lang="cs-CZ" dirty="0" err="1"/>
              <a:t>pnl</a:t>
            </a:r>
            <a:r>
              <a:rPr lang="cs-CZ" dirty="0"/>
              <a:t> (spolu s </a:t>
            </a:r>
            <a:r>
              <a:rPr lang="cs-CZ" dirty="0" err="1"/>
              <a:t>Caesarionem</a:t>
            </a:r>
            <a:r>
              <a:rPr lang="cs-CZ" dirty="0"/>
              <a:t>)</a:t>
            </a:r>
          </a:p>
          <a:p>
            <a:r>
              <a:rPr lang="cs-CZ" dirty="0"/>
              <a:t>Egypt římská provincie</a:t>
            </a:r>
          </a:p>
        </p:txBody>
      </p:sp>
      <p:pic>
        <p:nvPicPr>
          <p:cNvPr id="5" name="Obrázek 4" descr="Obsah obrázku interiér, zeď, osoba, hledání&#10;&#10;Popis byl vytvořen automaticky">
            <a:extLst>
              <a:ext uri="{FF2B5EF4-FFF2-40B4-BE49-F238E27FC236}">
                <a16:creationId xmlns:a16="http://schemas.microsoft.com/office/drawing/2014/main" id="{388D932B-6BA6-4835-AFA1-7CE7DA419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76" y="449911"/>
            <a:ext cx="3025042" cy="40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D4D52-6BE0-487E-BA3C-2269FF40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Ptolemaiovci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14117-E3DE-4B7B-8AC8-382FA765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Králové</a:t>
            </a:r>
          </a:p>
          <a:p>
            <a:r>
              <a:rPr lang="cs-CZ" dirty="0"/>
              <a:t>Navenek jako Řekové, dovnitř jako Egypťané</a:t>
            </a:r>
          </a:p>
          <a:p>
            <a:r>
              <a:rPr lang="cs-CZ" dirty="0"/>
              <a:t>Králové jsou bohové</a:t>
            </a:r>
          </a:p>
          <a:p>
            <a:r>
              <a:rPr lang="cs-CZ" dirty="0"/>
              <a:t>Kult vládců</a:t>
            </a:r>
          </a:p>
          <a:p>
            <a:r>
              <a:rPr lang="cs-CZ" dirty="0"/>
              <a:t>Kult Alexandra Velikého</a:t>
            </a:r>
          </a:p>
          <a:p>
            <a:r>
              <a:rPr lang="cs-CZ" dirty="0"/>
              <a:t>Založení slavnosti Ptolemaia</a:t>
            </a:r>
          </a:p>
          <a:p>
            <a:r>
              <a:rPr lang="cs-CZ" dirty="0"/>
              <a:t>Sepsání egyptských dějin - </a:t>
            </a:r>
            <a:r>
              <a:rPr lang="cs-CZ" dirty="0" err="1"/>
              <a:t>Manetho</a:t>
            </a:r>
            <a:endParaRPr lang="cs-CZ" dirty="0"/>
          </a:p>
          <a:p>
            <a:r>
              <a:rPr lang="cs-CZ" dirty="0"/>
              <a:t>Podpora umění, vědy, chrámů, kněží</a:t>
            </a:r>
          </a:p>
          <a:p>
            <a:r>
              <a:rPr lang="cs-CZ" dirty="0"/>
              <a:t>Knihovna v Alexandrii, </a:t>
            </a:r>
            <a:r>
              <a:rPr lang="cs-CZ" dirty="0" err="1"/>
              <a:t>Múseion</a:t>
            </a:r>
            <a:endParaRPr lang="cs-CZ" dirty="0"/>
          </a:p>
        </p:txBody>
      </p:sp>
      <p:pic>
        <p:nvPicPr>
          <p:cNvPr id="5" name="Obrázek 4" descr="Obsah obrázku staré, kámen&#10;&#10;Popis byl vytvořen automaticky">
            <a:extLst>
              <a:ext uri="{FF2B5EF4-FFF2-40B4-BE49-F238E27FC236}">
                <a16:creationId xmlns:a16="http://schemas.microsoft.com/office/drawing/2014/main" id="{A94B0B03-10C5-4100-BFC0-638B9C77C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75" y="54931"/>
            <a:ext cx="2032597" cy="2679176"/>
          </a:xfrm>
          <a:prstGeom prst="rect">
            <a:avLst/>
          </a:prstGeom>
        </p:spPr>
      </p:pic>
      <p:pic>
        <p:nvPicPr>
          <p:cNvPr id="7" name="Obrázek 6" descr="Obsah obrázku socha&#10;&#10;Popis byl vytvořen automaticky">
            <a:extLst>
              <a:ext uri="{FF2B5EF4-FFF2-40B4-BE49-F238E27FC236}">
                <a16:creationId xmlns:a16="http://schemas.microsoft.com/office/drawing/2014/main" id="{C9510955-9759-4994-B9BE-DC94F4E02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78" y="39454"/>
            <a:ext cx="2032597" cy="2710129"/>
          </a:xfrm>
          <a:prstGeom prst="rect">
            <a:avLst/>
          </a:prstGeom>
        </p:spPr>
      </p:pic>
      <p:pic>
        <p:nvPicPr>
          <p:cNvPr id="9" name="Obrázek 8" descr="Obsah obrázku objekt, mince&#10;&#10;Popis byl vytvořen automaticky">
            <a:extLst>
              <a:ext uri="{FF2B5EF4-FFF2-40B4-BE49-F238E27FC236}">
                <a16:creationId xmlns:a16="http://schemas.microsoft.com/office/drawing/2014/main" id="{8CC6DB09-463D-45FC-BE1B-E237ED5DC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31" y="2732697"/>
            <a:ext cx="4524375" cy="2177733"/>
          </a:xfrm>
          <a:prstGeom prst="rect">
            <a:avLst/>
          </a:prstGeom>
        </p:spPr>
      </p:pic>
      <p:pic>
        <p:nvPicPr>
          <p:cNvPr id="11" name="Obrázek 10" descr="Obsah obrázku objekt, mince&#10;&#10;Popis byl vytvořen automaticky">
            <a:extLst>
              <a:ext uri="{FF2B5EF4-FFF2-40B4-BE49-F238E27FC236}">
                <a16:creationId xmlns:a16="http://schemas.microsoft.com/office/drawing/2014/main" id="{0081C79F-2431-4BDA-A738-75303936E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22" y="4893543"/>
            <a:ext cx="4095750" cy="19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22071-6D1C-4555-9EA5-062E4238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B9F57-195B-45CD-9D39-FBA5B6AB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21106"/>
            <a:ext cx="10000779" cy="437969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Knihovna, </a:t>
            </a:r>
            <a:r>
              <a:rPr lang="cs-CZ" dirty="0" err="1"/>
              <a:t>Múseion</a:t>
            </a:r>
            <a:endParaRPr lang="cs-CZ" dirty="0"/>
          </a:p>
          <a:p>
            <a:r>
              <a:rPr lang="cs-CZ" dirty="0"/>
              <a:t>Aktivní snaha získat spisy</a:t>
            </a:r>
          </a:p>
          <a:p>
            <a:r>
              <a:rPr lang="cs-CZ" dirty="0"/>
              <a:t>Opisování děl</a:t>
            </a:r>
          </a:p>
          <a:p>
            <a:r>
              <a:rPr lang="cs-CZ" dirty="0"/>
              <a:t>Akademická instituce</a:t>
            </a:r>
          </a:p>
          <a:p>
            <a:r>
              <a:rPr lang="cs-CZ" dirty="0"/>
              <a:t>Ptolemaios I., Ptolemaios II.</a:t>
            </a:r>
          </a:p>
          <a:p>
            <a:r>
              <a:rPr lang="cs-CZ" dirty="0"/>
              <a:t>Postupný úpadek</a:t>
            </a:r>
          </a:p>
          <a:p>
            <a:r>
              <a:rPr lang="cs-CZ" dirty="0"/>
              <a:t>Poničena roku 47 </a:t>
            </a:r>
            <a:r>
              <a:rPr lang="cs-CZ" dirty="0" err="1"/>
              <a:t>pnl</a:t>
            </a:r>
            <a:r>
              <a:rPr lang="cs-CZ" dirty="0"/>
              <a:t>, zničena 272 </a:t>
            </a:r>
            <a:r>
              <a:rPr lang="cs-CZ" dirty="0" err="1"/>
              <a:t>nl</a:t>
            </a:r>
            <a:endParaRPr lang="cs-CZ" dirty="0"/>
          </a:p>
          <a:p>
            <a:r>
              <a:rPr lang="cs-CZ" dirty="0" err="1"/>
              <a:t>Serápeion</a:t>
            </a:r>
            <a:r>
              <a:rPr lang="cs-CZ" dirty="0"/>
              <a:t> – zničeno 391 </a:t>
            </a:r>
            <a:r>
              <a:rPr lang="cs-CZ" dirty="0" err="1"/>
              <a:t>nl</a:t>
            </a:r>
            <a:endParaRPr lang="cs-CZ" dirty="0"/>
          </a:p>
          <a:p>
            <a:r>
              <a:rPr lang="cs-CZ" dirty="0" err="1"/>
              <a:t>Kallimachos</a:t>
            </a:r>
            <a:r>
              <a:rPr lang="cs-CZ" dirty="0"/>
              <a:t>, </a:t>
            </a:r>
            <a:r>
              <a:rPr lang="cs-CZ" dirty="0" err="1"/>
              <a:t>Apollónios</a:t>
            </a:r>
            <a:r>
              <a:rPr lang="cs-CZ" dirty="0"/>
              <a:t> Rhodský, </a:t>
            </a:r>
            <a:r>
              <a:rPr lang="cs-CZ" dirty="0" err="1"/>
              <a:t>Aristarchos</a:t>
            </a:r>
            <a:r>
              <a:rPr lang="cs-CZ" dirty="0"/>
              <a:t> ze </a:t>
            </a:r>
            <a:r>
              <a:rPr lang="cs-CZ" dirty="0" err="1"/>
              <a:t>Samothrákie</a:t>
            </a:r>
            <a:r>
              <a:rPr lang="cs-CZ" dirty="0"/>
              <a:t>, </a:t>
            </a:r>
            <a:r>
              <a:rPr lang="cs-CZ" dirty="0" err="1"/>
              <a:t>Démétrios</a:t>
            </a:r>
            <a:r>
              <a:rPr lang="cs-CZ" dirty="0"/>
              <a:t> </a:t>
            </a:r>
            <a:r>
              <a:rPr lang="cs-CZ" dirty="0" err="1"/>
              <a:t>Falérský</a:t>
            </a:r>
            <a:r>
              <a:rPr lang="cs-CZ" dirty="0"/>
              <a:t>, </a:t>
            </a:r>
            <a:r>
              <a:rPr lang="cs-CZ" dirty="0" err="1"/>
              <a:t>Eratosthenés</a:t>
            </a:r>
            <a:r>
              <a:rPr lang="cs-CZ" dirty="0"/>
              <a:t> z </a:t>
            </a:r>
            <a:r>
              <a:rPr lang="cs-CZ" dirty="0" err="1"/>
              <a:t>Kyrény</a:t>
            </a:r>
            <a:r>
              <a:rPr lang="cs-CZ" dirty="0"/>
              <a:t>, </a:t>
            </a:r>
            <a:r>
              <a:rPr lang="cs-CZ" dirty="0" err="1"/>
              <a:t>Aristofanés</a:t>
            </a:r>
            <a:r>
              <a:rPr lang="cs-CZ" dirty="0"/>
              <a:t> z </a:t>
            </a:r>
            <a:r>
              <a:rPr lang="cs-CZ" dirty="0" err="1"/>
              <a:t>Byzantia</a:t>
            </a:r>
            <a:r>
              <a:rPr lang="cs-CZ" dirty="0"/>
              <a:t>, </a:t>
            </a:r>
            <a:r>
              <a:rPr lang="cs-CZ" dirty="0" err="1"/>
              <a:t>Archimédés</a:t>
            </a:r>
            <a:r>
              <a:rPr lang="cs-CZ" dirty="0"/>
              <a:t> ze </a:t>
            </a:r>
            <a:r>
              <a:rPr lang="cs-CZ" dirty="0" err="1"/>
              <a:t>Syrákús</a:t>
            </a:r>
            <a:r>
              <a:rPr lang="cs-CZ" dirty="0"/>
              <a:t> (?) </a:t>
            </a:r>
          </a:p>
        </p:txBody>
      </p:sp>
      <p:pic>
        <p:nvPicPr>
          <p:cNvPr id="5" name="Obrázek 4" descr="Obsah obrázku interiér, staré, oltář, kámen&#10;&#10;Popis byl vytvořen automaticky">
            <a:extLst>
              <a:ext uri="{FF2B5EF4-FFF2-40B4-BE49-F238E27FC236}">
                <a16:creationId xmlns:a16="http://schemas.microsoft.com/office/drawing/2014/main" id="{F450DFC9-5915-4F42-AF83-451EEEB51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9" y="190190"/>
            <a:ext cx="579119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9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F180B-48AC-4A90-B20C-25F0B7D5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Ptolemaiovci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61755-C7A3-472D-9DDA-29587ED4A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Kult vládců a Alexandra</a:t>
            </a:r>
          </a:p>
          <a:p>
            <a:r>
              <a:rPr lang="cs-CZ" dirty="0"/>
              <a:t>Roky se pojmenovávají podle hlavního kněze</a:t>
            </a:r>
          </a:p>
          <a:p>
            <a:r>
              <a:rPr lang="cs-CZ" dirty="0" err="1"/>
              <a:t>Sarápis</a:t>
            </a:r>
            <a:r>
              <a:rPr lang="cs-CZ" dirty="0"/>
              <a:t> (</a:t>
            </a:r>
            <a:r>
              <a:rPr lang="cs-CZ" dirty="0" err="1"/>
              <a:t>Serápis</a:t>
            </a:r>
            <a:r>
              <a:rPr lang="cs-CZ" dirty="0"/>
              <a:t>)</a:t>
            </a:r>
          </a:p>
          <a:p>
            <a:r>
              <a:rPr lang="cs-CZ" dirty="0"/>
              <a:t>Synkretické božstvo (</a:t>
            </a:r>
            <a:r>
              <a:rPr lang="cs-CZ" dirty="0" err="1"/>
              <a:t>Osíris</a:t>
            </a:r>
            <a:r>
              <a:rPr lang="cs-CZ" dirty="0"/>
              <a:t>, </a:t>
            </a:r>
            <a:r>
              <a:rPr lang="cs-CZ" dirty="0" err="1"/>
              <a:t>Ápis</a:t>
            </a:r>
            <a:r>
              <a:rPr lang="cs-CZ" dirty="0"/>
              <a:t> + Zeus, Dionýsos, </a:t>
            </a:r>
            <a:r>
              <a:rPr lang="cs-CZ" dirty="0" err="1"/>
              <a:t>Hádés</a:t>
            </a:r>
            <a:r>
              <a:rPr lang="cs-CZ" dirty="0"/>
              <a:t>)</a:t>
            </a:r>
          </a:p>
          <a:p>
            <a:r>
              <a:rPr lang="cs-CZ" dirty="0"/>
              <a:t>Léčitelství, úroda, podsvětí</a:t>
            </a:r>
          </a:p>
          <a:p>
            <a:r>
              <a:rPr lang="cs-CZ" dirty="0"/>
              <a:t>Podpora egyptského náboženství</a:t>
            </a:r>
          </a:p>
          <a:p>
            <a:r>
              <a:rPr lang="cs-CZ" dirty="0"/>
              <a:t>Stavba chrámů, kněží dosahují vysokých funkcí</a:t>
            </a:r>
          </a:p>
          <a:p>
            <a:r>
              <a:rPr lang="cs-CZ" dirty="0"/>
              <a:t>Ptolemaiovské výnosy/dekrety – </a:t>
            </a:r>
            <a:r>
              <a:rPr lang="cs-CZ" dirty="0" err="1"/>
              <a:t>trilingvní</a:t>
            </a:r>
            <a:r>
              <a:rPr lang="cs-CZ" dirty="0"/>
              <a:t> nápisy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B90D34-0C3F-4DFD-8CC0-43C67E660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89000"/>
            <a:ext cx="2332821" cy="3111400"/>
          </a:xfrm>
          <a:prstGeom prst="rect">
            <a:avLst/>
          </a:prstGeom>
        </p:spPr>
      </p:pic>
      <p:pic>
        <p:nvPicPr>
          <p:cNvPr id="7" name="Obrázek 6" descr="Obsah obrázku budova, exteriér, socha, kámen&#10;&#10;Popis byl vytvořen automaticky">
            <a:extLst>
              <a:ext uri="{FF2B5EF4-FFF2-40B4-BE49-F238E27FC236}">
                <a16:creationId xmlns:a16="http://schemas.microsoft.com/office/drawing/2014/main" id="{849D34AA-0E35-47C4-8A51-A9B7FFF77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40" y="152337"/>
            <a:ext cx="2129383" cy="2898623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9E099999-CE08-4BBB-A913-BDFA0CD5D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3149757"/>
            <a:ext cx="2219614" cy="36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308B4-3227-414B-9FA4-7240D2DE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A479F-43DC-45A4-9FF2-0AEC9DF5F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Serápeion</a:t>
            </a:r>
            <a:endParaRPr lang="cs-CZ" dirty="0"/>
          </a:p>
          <a:p>
            <a:r>
              <a:rPr lang="cs-CZ" dirty="0"/>
              <a:t>Chrám </a:t>
            </a:r>
            <a:r>
              <a:rPr lang="cs-CZ" dirty="0" err="1"/>
              <a:t>Montua</a:t>
            </a:r>
            <a:endParaRPr lang="cs-CZ" dirty="0"/>
          </a:p>
          <a:p>
            <a:r>
              <a:rPr lang="cs-CZ" dirty="0"/>
              <a:t>Chrám </a:t>
            </a:r>
            <a:r>
              <a:rPr lang="cs-CZ" dirty="0" err="1"/>
              <a:t>Chonsua</a:t>
            </a:r>
            <a:endParaRPr lang="cs-CZ" dirty="0"/>
          </a:p>
          <a:p>
            <a:r>
              <a:rPr lang="cs-CZ" dirty="0"/>
              <a:t>Chrám na ostrově Filé</a:t>
            </a:r>
          </a:p>
          <a:p>
            <a:r>
              <a:rPr lang="cs-CZ" dirty="0"/>
              <a:t>Chrám v </a:t>
            </a:r>
            <a:r>
              <a:rPr lang="cs-CZ" dirty="0" err="1"/>
              <a:t>Edfu</a:t>
            </a:r>
            <a:endParaRPr lang="cs-CZ" dirty="0"/>
          </a:p>
          <a:p>
            <a:r>
              <a:rPr lang="cs-CZ" dirty="0"/>
              <a:t>Chrám v Kom </a:t>
            </a:r>
            <a:r>
              <a:rPr lang="cs-CZ" dirty="0" err="1"/>
              <a:t>Ombo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bloha, exteriér, země, zřícenina&#10;&#10;Popis byl vytvořen automaticky">
            <a:extLst>
              <a:ext uri="{FF2B5EF4-FFF2-40B4-BE49-F238E27FC236}">
                <a16:creationId xmlns:a16="http://schemas.microsoft.com/office/drawing/2014/main" id="{489AEE84-1CEC-4047-A2BE-891E04AD9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33" y="185736"/>
            <a:ext cx="3894224" cy="2920668"/>
          </a:xfrm>
          <a:prstGeom prst="rect">
            <a:avLst/>
          </a:prstGeom>
        </p:spPr>
      </p:pic>
      <p:pic>
        <p:nvPicPr>
          <p:cNvPr id="7" name="Obrázek 6" descr="Obsah obrázku obloha, exteriér, silnice, budova&#10;&#10;Popis byl vytvořen automaticky">
            <a:extLst>
              <a:ext uri="{FF2B5EF4-FFF2-40B4-BE49-F238E27FC236}">
                <a16:creationId xmlns:a16="http://schemas.microsoft.com/office/drawing/2014/main" id="{A4810951-6189-482F-A922-6E2716426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08" y="185736"/>
            <a:ext cx="3562350" cy="2671763"/>
          </a:xfrm>
          <a:prstGeom prst="rect">
            <a:avLst/>
          </a:prstGeom>
        </p:spPr>
      </p:pic>
      <p:pic>
        <p:nvPicPr>
          <p:cNvPr id="9" name="Obrázek 8" descr="Obsah obrázku voda, obloha, jezero, exteriér&#10;&#10;Popis byl vytvořen automaticky">
            <a:extLst>
              <a:ext uri="{FF2B5EF4-FFF2-40B4-BE49-F238E27FC236}">
                <a16:creationId xmlns:a16="http://schemas.microsoft.com/office/drawing/2014/main" id="{BC00BC0A-5298-4A64-88D5-851CC3937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69" y="3187332"/>
            <a:ext cx="3525353" cy="2350235"/>
          </a:xfrm>
          <a:prstGeom prst="rect">
            <a:avLst/>
          </a:prstGeom>
        </p:spPr>
      </p:pic>
      <p:pic>
        <p:nvPicPr>
          <p:cNvPr id="11" name="Obrázek 10" descr="Obsah obrázku obloha, budova, exteriér, stavební materiál&#10;&#10;Popis byl vytvořen automaticky">
            <a:extLst>
              <a:ext uri="{FF2B5EF4-FFF2-40B4-BE49-F238E27FC236}">
                <a16:creationId xmlns:a16="http://schemas.microsoft.com/office/drawing/2014/main" id="{3A4DC47F-2A44-4D9D-8B2F-5930ECA01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55" y="2527665"/>
            <a:ext cx="4013203" cy="3009902"/>
          </a:xfrm>
          <a:prstGeom prst="rect">
            <a:avLst/>
          </a:prstGeom>
        </p:spPr>
      </p:pic>
      <p:pic>
        <p:nvPicPr>
          <p:cNvPr id="13" name="Obrázek 12" descr="Obsah obrázku budova, obloha, exteriér, staré&#10;&#10;Popis byl vytvořen automaticky">
            <a:extLst>
              <a:ext uri="{FF2B5EF4-FFF2-40B4-BE49-F238E27FC236}">
                <a16:creationId xmlns:a16="http://schemas.microsoft.com/office/drawing/2014/main" id="{2E7CACDF-77F1-4507-8EB5-730ACE422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58" y="4497769"/>
            <a:ext cx="30353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E1A9B-4FE6-4250-B0C2-26C277DE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Ptolemaiovci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CCC60-B45D-4160-8371-6DE85D3BF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Zakládání měst</a:t>
            </a:r>
          </a:p>
          <a:p>
            <a:r>
              <a:rPr lang="cs-CZ" dirty="0"/>
              <a:t>Před příchodem Alexandra – </a:t>
            </a:r>
            <a:r>
              <a:rPr lang="cs-CZ" dirty="0" err="1"/>
              <a:t>Naukratis</a:t>
            </a:r>
            <a:endParaRPr lang="cs-CZ" dirty="0"/>
          </a:p>
          <a:p>
            <a:r>
              <a:rPr lang="cs-CZ" dirty="0"/>
              <a:t>Alexandria, </a:t>
            </a:r>
            <a:r>
              <a:rPr lang="cs-CZ" dirty="0" err="1"/>
              <a:t>Ptolemais</a:t>
            </a:r>
            <a:r>
              <a:rPr lang="cs-CZ" dirty="0"/>
              <a:t> v Egyptě</a:t>
            </a:r>
          </a:p>
          <a:p>
            <a:r>
              <a:rPr lang="cs-CZ" dirty="0" err="1"/>
              <a:t>Bereníké</a:t>
            </a:r>
            <a:r>
              <a:rPr lang="cs-CZ" dirty="0"/>
              <a:t>, </a:t>
            </a:r>
            <a:r>
              <a:rPr lang="cs-CZ" dirty="0" err="1"/>
              <a:t>Myos</a:t>
            </a:r>
            <a:r>
              <a:rPr lang="cs-CZ" dirty="0"/>
              <a:t> </a:t>
            </a:r>
            <a:r>
              <a:rPr lang="cs-CZ" dirty="0" err="1"/>
              <a:t>Hormos</a:t>
            </a:r>
            <a:r>
              <a:rPr lang="cs-CZ" dirty="0"/>
              <a:t> (obchod s Indií)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71BA8539-464B-4F88-BEBE-28437EBC4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3529"/>
            <a:ext cx="5981103" cy="42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2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EA291-F064-4F20-AB4A-DAB6D708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D403D2-930E-4CFF-800C-1A619D00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Armáda</a:t>
            </a:r>
          </a:p>
          <a:p>
            <a:r>
              <a:rPr lang="cs-CZ" dirty="0"/>
              <a:t>Profesionální armáda i odvedenci, žoldnéři</a:t>
            </a:r>
          </a:p>
          <a:p>
            <a:r>
              <a:rPr lang="cs-CZ" dirty="0"/>
              <a:t>Řekové, Makedonci, Thrákové, Libyjci, Egypťané + další</a:t>
            </a:r>
          </a:p>
          <a:p>
            <a:r>
              <a:rPr lang="cs-CZ" dirty="0"/>
              <a:t>V armádě organizovaní podle původu/vybavení</a:t>
            </a:r>
          </a:p>
          <a:p>
            <a:r>
              <a:rPr lang="cs-CZ" dirty="0"/>
              <a:t>Řekové velitelé, vyšší pozice v armádě</a:t>
            </a:r>
          </a:p>
          <a:p>
            <a:r>
              <a:rPr lang="cs-CZ" dirty="0"/>
              <a:t>Později větší podíl Egypťanů (</a:t>
            </a:r>
            <a:r>
              <a:rPr lang="cs-CZ" i="1" dirty="0" err="1"/>
              <a:t>machimoi</a:t>
            </a:r>
            <a:r>
              <a:rPr lang="cs-CZ" dirty="0"/>
              <a:t>)</a:t>
            </a:r>
          </a:p>
          <a:p>
            <a:r>
              <a:rPr lang="cs-CZ" dirty="0"/>
              <a:t>Vojáci dostávají půdu, </a:t>
            </a:r>
            <a:r>
              <a:rPr lang="cs-CZ" dirty="0" err="1"/>
              <a:t>klérúchie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24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0F6F3-A08C-477E-86A6-CC647A4A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58C91F-6527-4708-8D10-DB2A2A1FF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Společnost</a:t>
            </a:r>
          </a:p>
          <a:p>
            <a:r>
              <a:rPr lang="cs-CZ" dirty="0"/>
              <a:t>Řekové, Makedonci vládnoucí vrstva</a:t>
            </a:r>
          </a:p>
          <a:p>
            <a:r>
              <a:rPr lang="cs-CZ" dirty="0"/>
              <a:t>Egyptská nobilita, kněží</a:t>
            </a:r>
          </a:p>
          <a:p>
            <a:r>
              <a:rPr lang="cs-CZ" dirty="0"/>
              <a:t>Vojáci s příděly půdy</a:t>
            </a:r>
          </a:p>
          <a:p>
            <a:r>
              <a:rPr lang="cs-CZ" dirty="0"/>
              <a:t>Půda chrámů/státu/nobility</a:t>
            </a:r>
          </a:p>
          <a:p>
            <a:r>
              <a:rPr lang="cs-CZ" dirty="0"/>
              <a:t>Zemědělci</a:t>
            </a:r>
          </a:p>
          <a:p>
            <a:r>
              <a:rPr lang="cs-CZ" dirty="0"/>
              <a:t>Egypťané se znalostí řečtiny → vyšší pozice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23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B5514-D838-4961-90B0-54244C03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Alexandr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7EB70-3BF7-4DD7-A776-E2D7DFF7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Prameny z doby vlastního tažení, od očitých svědků jsou ztraceny</a:t>
            </a:r>
          </a:p>
          <a:p>
            <a:r>
              <a:rPr lang="cs-CZ" dirty="0" err="1"/>
              <a:t>Kallisthenés</a:t>
            </a:r>
            <a:r>
              <a:rPr lang="cs-CZ" dirty="0"/>
              <a:t> – popis tažení do vlastní smrti (obviněn ze spiknutí, umírá ve vězení (327 </a:t>
            </a:r>
            <a:r>
              <a:rPr lang="cs-CZ" dirty="0" err="1"/>
              <a:t>pnl</a:t>
            </a:r>
            <a:r>
              <a:rPr lang="cs-CZ" dirty="0"/>
              <a:t>), příbuzný Aristotela, kritika přejímání východních zvyků</a:t>
            </a:r>
          </a:p>
          <a:p>
            <a:r>
              <a:rPr lang="cs-CZ" dirty="0"/>
              <a:t>Ptolemaios I. – citován </a:t>
            </a:r>
            <a:r>
              <a:rPr lang="cs-CZ" dirty="0" err="1"/>
              <a:t>Arriánem</a:t>
            </a:r>
            <a:r>
              <a:rPr lang="cs-CZ" dirty="0"/>
              <a:t>, považován za důvěryhodný pramen</a:t>
            </a:r>
          </a:p>
          <a:p>
            <a:r>
              <a:rPr lang="cs-CZ" dirty="0" err="1"/>
              <a:t>Nearchos</a:t>
            </a:r>
            <a:r>
              <a:rPr lang="cs-CZ" dirty="0"/>
              <a:t> – námořní velitel, výprava podél pobřeží od Indu do Babylónu</a:t>
            </a:r>
          </a:p>
          <a:p>
            <a:r>
              <a:rPr lang="cs-CZ" dirty="0" err="1"/>
              <a:t>Aristobúlos</a:t>
            </a:r>
            <a:r>
              <a:rPr lang="cs-CZ" dirty="0"/>
              <a:t> z </a:t>
            </a:r>
            <a:r>
              <a:rPr lang="cs-CZ" dirty="0" err="1"/>
              <a:t>Kassandreie</a:t>
            </a:r>
            <a:r>
              <a:rPr lang="cs-CZ" dirty="0"/>
              <a:t> – architekt, přítel Alexandra, obnova hrobky </a:t>
            </a:r>
            <a:r>
              <a:rPr lang="cs-CZ" dirty="0" err="1"/>
              <a:t>Kýra</a:t>
            </a:r>
            <a:r>
              <a:rPr lang="cs-CZ" dirty="0"/>
              <a:t> v </a:t>
            </a:r>
            <a:r>
              <a:rPr lang="cs-CZ" dirty="0" err="1"/>
              <a:t>Pasargadách</a:t>
            </a:r>
            <a:endParaRPr lang="cs-CZ" dirty="0"/>
          </a:p>
          <a:p>
            <a:r>
              <a:rPr lang="cs-CZ" dirty="0" err="1"/>
              <a:t>Onésikritos</a:t>
            </a:r>
            <a:r>
              <a:rPr lang="cs-CZ" dirty="0"/>
              <a:t> – kormidelník Alexandra, kritika od pozdějších autorů, smyšlené, přehnané příběhy</a:t>
            </a:r>
          </a:p>
          <a:p>
            <a:r>
              <a:rPr lang="cs-CZ" dirty="0" err="1"/>
              <a:t>Kleitarchos</a:t>
            </a:r>
            <a:r>
              <a:rPr lang="cs-CZ" dirty="0"/>
              <a:t> – nebyl osobně na tažení, na dvoře Ptolemaia, přehnaný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91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D97FD-47E0-4713-9EA9-C8F1FDAB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5A9CC-85D1-496D-A7BF-E7CE94FF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Administrativa</a:t>
            </a:r>
          </a:p>
          <a:p>
            <a:r>
              <a:rPr lang="cs-CZ" dirty="0"/>
              <a:t>Řekové v úřadech, Egypťané doplňují nutné pozice</a:t>
            </a:r>
          </a:p>
          <a:p>
            <a:r>
              <a:rPr lang="cs-CZ" dirty="0"/>
              <a:t>Dva zákoníky – řecky a egyptsky</a:t>
            </a:r>
          </a:p>
          <a:p>
            <a:r>
              <a:rPr lang="cs-CZ" dirty="0"/>
              <a:t>Správa – </a:t>
            </a:r>
            <a:r>
              <a:rPr lang="cs-CZ" dirty="0" err="1"/>
              <a:t>Zénón</a:t>
            </a:r>
            <a:r>
              <a:rPr lang="cs-CZ" dirty="0"/>
              <a:t> z </a:t>
            </a:r>
            <a:r>
              <a:rPr lang="cs-CZ" dirty="0" err="1"/>
              <a:t>Kaunu</a:t>
            </a:r>
            <a:r>
              <a:rPr lang="cs-CZ" dirty="0"/>
              <a:t>, dochované papyry</a:t>
            </a:r>
          </a:p>
          <a:p>
            <a:r>
              <a:rPr lang="cs-CZ" dirty="0"/>
              <a:t>Dělení země na nomy (tradičně 42, reálně méně - 36)</a:t>
            </a:r>
          </a:p>
          <a:p>
            <a:r>
              <a:rPr lang="cs-CZ" i="1" dirty="0" err="1"/>
              <a:t>Nomarchés</a:t>
            </a:r>
            <a:r>
              <a:rPr lang="cs-CZ" i="1" dirty="0"/>
              <a:t>,</a:t>
            </a:r>
            <a:r>
              <a:rPr lang="cs-CZ" dirty="0"/>
              <a:t> </a:t>
            </a:r>
            <a:r>
              <a:rPr lang="cs-CZ" i="1" dirty="0" err="1"/>
              <a:t>oikonomos</a:t>
            </a:r>
            <a:r>
              <a:rPr lang="cs-CZ" dirty="0"/>
              <a:t>, </a:t>
            </a:r>
            <a:r>
              <a:rPr lang="cs-CZ" i="1" dirty="0" err="1"/>
              <a:t>basilikos</a:t>
            </a:r>
            <a:r>
              <a:rPr lang="cs-CZ" dirty="0"/>
              <a:t> </a:t>
            </a:r>
            <a:r>
              <a:rPr lang="cs-CZ" i="1" dirty="0" err="1"/>
              <a:t>grammateus</a:t>
            </a:r>
            <a:endParaRPr lang="cs-CZ" i="1" dirty="0"/>
          </a:p>
          <a:p>
            <a:r>
              <a:rPr lang="cs-CZ" i="1" dirty="0" err="1"/>
              <a:t>Dioikétés</a:t>
            </a:r>
            <a:r>
              <a:rPr lang="cs-CZ" i="1" dirty="0"/>
              <a:t> – </a:t>
            </a:r>
            <a:r>
              <a:rPr lang="cs-CZ" dirty="0"/>
              <a:t>hlavní výběrčí daní v Alexandrii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5095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56C71-FF3A-4EE9-9245-F04CCD96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3C39B-8098-48C4-88E4-5BCA92EF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Bingen</a:t>
            </a:r>
            <a:r>
              <a:rPr lang="cs-CZ" dirty="0"/>
              <a:t>, J. 2007. </a:t>
            </a:r>
            <a:r>
              <a:rPr lang="cs-CZ" i="1" dirty="0" err="1"/>
              <a:t>Hellenistic</a:t>
            </a:r>
            <a:r>
              <a:rPr lang="cs-CZ" i="1" dirty="0"/>
              <a:t> Egypt: Monarchy, Society, </a:t>
            </a:r>
            <a:r>
              <a:rPr lang="cs-CZ" i="1" dirty="0" err="1"/>
              <a:t>Economy</a:t>
            </a:r>
            <a:r>
              <a:rPr lang="cs-CZ" i="1" dirty="0"/>
              <a:t>, </a:t>
            </a:r>
            <a:r>
              <a:rPr lang="cs-CZ" i="1" dirty="0" err="1"/>
              <a:t>Culture</a:t>
            </a:r>
            <a:r>
              <a:rPr lang="cs-CZ" dirty="0"/>
              <a:t> (R. </a:t>
            </a:r>
            <a:r>
              <a:rPr lang="cs-CZ" dirty="0" err="1"/>
              <a:t>Bagnall</a:t>
            </a:r>
            <a:r>
              <a:rPr lang="cs-CZ" dirty="0"/>
              <a:t>, Ed.). Edinburgh: Edinburgh University </a:t>
            </a:r>
            <a:r>
              <a:rPr lang="cs-CZ" dirty="0" err="1"/>
              <a:t>Press</a:t>
            </a:r>
            <a:r>
              <a:rPr lang="cs-CZ" dirty="0"/>
              <a:t>, 2007.</a:t>
            </a:r>
          </a:p>
          <a:p>
            <a:r>
              <a:rPr lang="cs-CZ" dirty="0" err="1"/>
              <a:t>Christensen</a:t>
            </a:r>
            <a:r>
              <a:rPr lang="cs-CZ" dirty="0"/>
              <a:t>, T., Thompson, D., &amp; </a:t>
            </a:r>
            <a:r>
              <a:rPr lang="cs-CZ" dirty="0" err="1"/>
              <a:t>Vandorpe</a:t>
            </a:r>
            <a:r>
              <a:rPr lang="cs-CZ" dirty="0"/>
              <a:t>, K. (</a:t>
            </a:r>
            <a:r>
              <a:rPr lang="cs-CZ" dirty="0" err="1"/>
              <a:t>Eds</a:t>
            </a:r>
            <a:r>
              <a:rPr lang="cs-CZ" dirty="0"/>
              <a:t>.). </a:t>
            </a:r>
            <a:r>
              <a:rPr lang="cs-CZ" i="1" dirty="0"/>
              <a:t>Land and </a:t>
            </a:r>
            <a:r>
              <a:rPr lang="cs-CZ" i="1" dirty="0" err="1"/>
              <a:t>Taxes</a:t>
            </a:r>
            <a:r>
              <a:rPr lang="cs-CZ" i="1" dirty="0"/>
              <a:t> in </a:t>
            </a:r>
            <a:r>
              <a:rPr lang="cs-CZ" i="1" dirty="0" err="1"/>
              <a:t>Ptolemaic</a:t>
            </a:r>
            <a:r>
              <a:rPr lang="cs-CZ" i="1" dirty="0"/>
              <a:t> Egypt: An </a:t>
            </a:r>
            <a:r>
              <a:rPr lang="cs-CZ" i="1" dirty="0" err="1"/>
              <a:t>Edition</a:t>
            </a:r>
            <a:r>
              <a:rPr lang="cs-CZ" i="1" dirty="0"/>
              <a:t>, </a:t>
            </a:r>
            <a:r>
              <a:rPr lang="cs-CZ" i="1" dirty="0" err="1"/>
              <a:t>Translation</a:t>
            </a:r>
            <a:r>
              <a:rPr lang="cs-CZ" i="1" dirty="0"/>
              <a:t> and </a:t>
            </a:r>
            <a:r>
              <a:rPr lang="cs-CZ" i="1" dirty="0" err="1"/>
              <a:t>Commentary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Edfu</a:t>
            </a:r>
            <a:r>
              <a:rPr lang="cs-CZ" i="1" dirty="0"/>
              <a:t> Land </a:t>
            </a:r>
            <a:r>
              <a:rPr lang="cs-CZ" i="1" dirty="0" err="1"/>
              <a:t>Survey</a:t>
            </a:r>
            <a:r>
              <a:rPr lang="cs-CZ" i="1" dirty="0"/>
              <a:t> (P. </a:t>
            </a:r>
            <a:r>
              <a:rPr lang="cs-CZ" i="1" dirty="0" err="1"/>
              <a:t>Haun</a:t>
            </a:r>
            <a:r>
              <a:rPr lang="cs-CZ" i="1" dirty="0"/>
              <a:t>. IV 70).</a:t>
            </a:r>
            <a:r>
              <a:rPr lang="cs-CZ" dirty="0"/>
              <a:t> Cambridge: Cambridge University </a:t>
            </a:r>
            <a:r>
              <a:rPr lang="cs-CZ" dirty="0" err="1"/>
              <a:t>Press</a:t>
            </a:r>
            <a:r>
              <a:rPr lang="cs-CZ" dirty="0"/>
              <a:t>, 2017.</a:t>
            </a:r>
          </a:p>
          <a:p>
            <a:r>
              <a:rPr lang="en-US" dirty="0"/>
              <a:t>Fischer-Bovet, Christelle. </a:t>
            </a:r>
            <a:r>
              <a:rPr lang="en-US" i="1" dirty="0"/>
              <a:t>Army and Society in Ptolemaic Egypt</a:t>
            </a:r>
            <a:r>
              <a:rPr lang="en-US" dirty="0"/>
              <a:t>. Cambridge: Cambridge University Press, 2014.</a:t>
            </a:r>
            <a:endParaRPr lang="cs-CZ" dirty="0"/>
          </a:p>
          <a:p>
            <a:r>
              <a:rPr lang="cs-CZ" dirty="0"/>
              <a:t>Fischer-</a:t>
            </a:r>
            <a:r>
              <a:rPr lang="cs-CZ" dirty="0" err="1"/>
              <a:t>Bovet</a:t>
            </a:r>
            <a:r>
              <a:rPr lang="cs-CZ" dirty="0"/>
              <a:t>, C., &amp; Von </a:t>
            </a:r>
            <a:r>
              <a:rPr lang="cs-CZ" dirty="0" err="1"/>
              <a:t>Reden</a:t>
            </a:r>
            <a:r>
              <a:rPr lang="cs-CZ" dirty="0"/>
              <a:t>, S. (</a:t>
            </a:r>
            <a:r>
              <a:rPr lang="cs-CZ" dirty="0" err="1"/>
              <a:t>Eds</a:t>
            </a:r>
            <a:r>
              <a:rPr lang="cs-CZ" dirty="0"/>
              <a:t>.). </a:t>
            </a:r>
            <a:r>
              <a:rPr lang="cs-CZ" i="1" dirty="0" err="1"/>
              <a:t>Comparing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Ptolemaic</a:t>
            </a:r>
            <a:r>
              <a:rPr lang="cs-CZ" i="1" dirty="0"/>
              <a:t> and </a:t>
            </a:r>
            <a:r>
              <a:rPr lang="cs-CZ" i="1" dirty="0" err="1"/>
              <a:t>Seleucid</a:t>
            </a:r>
            <a:r>
              <a:rPr lang="cs-CZ" i="1" dirty="0"/>
              <a:t> </a:t>
            </a:r>
            <a:r>
              <a:rPr lang="cs-CZ" i="1" dirty="0" err="1"/>
              <a:t>Empires</a:t>
            </a:r>
            <a:r>
              <a:rPr lang="cs-CZ" i="1" dirty="0"/>
              <a:t>: </a:t>
            </a:r>
            <a:r>
              <a:rPr lang="cs-CZ" i="1" dirty="0" err="1"/>
              <a:t>Integration</a:t>
            </a:r>
            <a:r>
              <a:rPr lang="cs-CZ" i="1" dirty="0"/>
              <a:t>, </a:t>
            </a:r>
            <a:r>
              <a:rPr lang="cs-CZ" i="1" dirty="0" err="1"/>
              <a:t>Communication</a:t>
            </a:r>
            <a:r>
              <a:rPr lang="cs-CZ" i="1" dirty="0"/>
              <a:t>, and </a:t>
            </a:r>
            <a:r>
              <a:rPr lang="cs-CZ" i="1" dirty="0" err="1"/>
              <a:t>Resistance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, 2021.</a:t>
            </a:r>
          </a:p>
          <a:p>
            <a:r>
              <a:rPr lang="en-US" dirty="0" err="1"/>
              <a:t>Hölbl</a:t>
            </a:r>
            <a:r>
              <a:rPr lang="en-US" dirty="0"/>
              <a:t>, Günther. </a:t>
            </a:r>
            <a:r>
              <a:rPr lang="en-US" i="1" dirty="0"/>
              <a:t>A History of the Ptolemaic Empire</a:t>
            </a:r>
            <a:r>
              <a:rPr lang="en-US" dirty="0"/>
              <a:t>. New York: Routledge, 2001.</a:t>
            </a:r>
            <a:endParaRPr lang="cs-CZ" dirty="0"/>
          </a:p>
          <a:p>
            <a:r>
              <a:rPr lang="en-US" dirty="0"/>
              <a:t>Manning, J. 2003. </a:t>
            </a:r>
            <a:r>
              <a:rPr lang="en-US" i="1" dirty="0"/>
              <a:t>Land and Power in Ptolemaic Egypt: The Structure of Land Tenure</a:t>
            </a:r>
            <a:r>
              <a:rPr lang="en-US" dirty="0"/>
              <a:t>. Cambridge: Cambridge University Press</a:t>
            </a:r>
            <a:r>
              <a:rPr lang="cs-CZ" dirty="0"/>
              <a:t>, 2003.</a:t>
            </a:r>
          </a:p>
          <a:p>
            <a:r>
              <a:rPr lang="en-US" dirty="0"/>
              <a:t>Monson, A. </a:t>
            </a:r>
            <a:r>
              <a:rPr lang="en-US" i="1" dirty="0"/>
              <a:t>From the Ptolemies to the Romans: Political and Economic Change in Egypt</a:t>
            </a:r>
            <a:r>
              <a:rPr lang="en-US" dirty="0"/>
              <a:t>. Cambridge: Cambridge University Press</a:t>
            </a:r>
            <a:r>
              <a:rPr lang="cs-CZ" dirty="0"/>
              <a:t>, 2012.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43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B8941-2ED4-47E2-BBB7-2C947F63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Alexandr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5A379-925C-4676-BBD2-E82541B38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Arriános</a:t>
            </a:r>
            <a:r>
              <a:rPr lang="cs-CZ" dirty="0"/>
              <a:t> – </a:t>
            </a:r>
            <a:r>
              <a:rPr lang="cs-CZ" i="1" dirty="0" err="1"/>
              <a:t>Anabasis</a:t>
            </a:r>
            <a:r>
              <a:rPr lang="cs-CZ" i="1" dirty="0"/>
              <a:t>, </a:t>
            </a:r>
            <a:r>
              <a:rPr lang="cs-CZ" dirty="0"/>
              <a:t>(Ptolemaios, </a:t>
            </a:r>
            <a:r>
              <a:rPr lang="cs-CZ" dirty="0" err="1"/>
              <a:t>Aristobúlos</a:t>
            </a:r>
            <a:r>
              <a:rPr lang="cs-CZ" dirty="0"/>
              <a:t>, </a:t>
            </a:r>
            <a:r>
              <a:rPr lang="cs-CZ" dirty="0" err="1"/>
              <a:t>Nearchos</a:t>
            </a:r>
            <a:r>
              <a:rPr lang="cs-CZ" dirty="0"/>
              <a:t>)</a:t>
            </a:r>
          </a:p>
          <a:p>
            <a:r>
              <a:rPr lang="cs-CZ" dirty="0" err="1"/>
              <a:t>Diodóros</a:t>
            </a:r>
            <a:r>
              <a:rPr lang="cs-CZ" dirty="0"/>
              <a:t> – 17. kniha, (</a:t>
            </a:r>
            <a:r>
              <a:rPr lang="cs-CZ" dirty="0" err="1"/>
              <a:t>Kleitarchos</a:t>
            </a:r>
            <a:r>
              <a:rPr lang="cs-CZ" dirty="0"/>
              <a:t>)</a:t>
            </a:r>
          </a:p>
          <a:p>
            <a:r>
              <a:rPr lang="cs-CZ" dirty="0" err="1"/>
              <a:t>Plútarchos</a:t>
            </a:r>
            <a:r>
              <a:rPr lang="cs-CZ" dirty="0"/>
              <a:t> – životopis Alexandra + </a:t>
            </a:r>
            <a:r>
              <a:rPr lang="cs-CZ" i="1" dirty="0"/>
              <a:t>O odvaze Alexandra</a:t>
            </a:r>
            <a:r>
              <a:rPr lang="cs-CZ" dirty="0"/>
              <a:t>, (</a:t>
            </a:r>
            <a:r>
              <a:rPr lang="cs-CZ" dirty="0" err="1"/>
              <a:t>Aristobúlos</a:t>
            </a:r>
            <a:r>
              <a:rPr lang="cs-CZ" dirty="0"/>
              <a:t>, </a:t>
            </a:r>
            <a:r>
              <a:rPr lang="cs-CZ" dirty="0" err="1"/>
              <a:t>Kleitarchos</a:t>
            </a:r>
            <a:r>
              <a:rPr lang="cs-CZ" dirty="0"/>
              <a:t>)</a:t>
            </a:r>
          </a:p>
          <a:p>
            <a:r>
              <a:rPr lang="cs-CZ" dirty="0" err="1"/>
              <a:t>Curtius</a:t>
            </a:r>
            <a:r>
              <a:rPr lang="cs-CZ" dirty="0"/>
              <a:t> </a:t>
            </a:r>
            <a:r>
              <a:rPr lang="cs-CZ" dirty="0" err="1"/>
              <a:t>Rufus</a:t>
            </a:r>
            <a:r>
              <a:rPr lang="cs-CZ" dirty="0"/>
              <a:t> – </a:t>
            </a:r>
            <a:r>
              <a:rPr lang="cs-CZ" i="1" dirty="0" err="1"/>
              <a:t>Historiae</a:t>
            </a:r>
            <a:r>
              <a:rPr lang="cs-CZ" i="1" dirty="0"/>
              <a:t> </a:t>
            </a:r>
            <a:r>
              <a:rPr lang="cs-CZ" i="1" dirty="0" err="1"/>
              <a:t>Alexandri</a:t>
            </a:r>
            <a:r>
              <a:rPr lang="cs-CZ" i="1" dirty="0"/>
              <a:t> </a:t>
            </a:r>
            <a:r>
              <a:rPr lang="cs-CZ" i="1" dirty="0" err="1"/>
              <a:t>Magni</a:t>
            </a:r>
            <a:r>
              <a:rPr lang="cs-CZ" dirty="0"/>
              <a:t>, 8 knih dochovaných, (</a:t>
            </a:r>
            <a:r>
              <a:rPr lang="cs-CZ" dirty="0" err="1"/>
              <a:t>Kleitarchos</a:t>
            </a:r>
            <a:r>
              <a:rPr lang="cs-CZ" dirty="0"/>
              <a:t>, </a:t>
            </a:r>
            <a:r>
              <a:rPr lang="cs-CZ" dirty="0" err="1"/>
              <a:t>Tímagenés</a:t>
            </a:r>
            <a:r>
              <a:rPr lang="cs-CZ" dirty="0"/>
              <a:t>)</a:t>
            </a:r>
          </a:p>
          <a:p>
            <a:r>
              <a:rPr lang="cs-CZ" dirty="0"/>
              <a:t>Justin – epitomé z díla Pompeia </a:t>
            </a:r>
            <a:r>
              <a:rPr lang="cs-CZ" dirty="0" err="1"/>
              <a:t>Troga</a:t>
            </a:r>
            <a:r>
              <a:rPr lang="cs-CZ" dirty="0"/>
              <a:t>, knihy 11 a 12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09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0CC85-F3F7-4A38-97D8-F488F121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Ptolemaiovci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F976D-3721-423F-AADF-3F0A3E3D8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Ptolemaios I. </a:t>
            </a:r>
            <a:r>
              <a:rPr lang="cs-CZ" dirty="0" err="1"/>
              <a:t>Sótér</a:t>
            </a:r>
            <a:endParaRPr lang="cs-CZ" dirty="0"/>
          </a:p>
          <a:p>
            <a:r>
              <a:rPr lang="cs-CZ" dirty="0"/>
              <a:t>Otec Lagos, matka </a:t>
            </a:r>
            <a:r>
              <a:rPr lang="cs-CZ" dirty="0" err="1"/>
              <a:t>Arsinoé</a:t>
            </a:r>
            <a:r>
              <a:rPr lang="cs-CZ" dirty="0"/>
              <a:t> (příbuzný Alexandra – smyšlené)</a:t>
            </a:r>
          </a:p>
          <a:p>
            <a:r>
              <a:rPr lang="cs-CZ" dirty="0"/>
              <a:t>Osobní strážce, přítel Alexandra</a:t>
            </a:r>
          </a:p>
          <a:p>
            <a:r>
              <a:rPr lang="cs-CZ" dirty="0"/>
              <a:t>Správce Egypta</a:t>
            </a:r>
          </a:p>
          <a:p>
            <a:r>
              <a:rPr lang="cs-CZ" dirty="0"/>
              <a:t>Ukradení Alexandrova těla</a:t>
            </a:r>
          </a:p>
          <a:p>
            <a:r>
              <a:rPr lang="cs-CZ" dirty="0"/>
              <a:t>323 správce Egypta</a:t>
            </a:r>
          </a:p>
          <a:p>
            <a:r>
              <a:rPr lang="cs-CZ" dirty="0"/>
              <a:t>Válka s </a:t>
            </a:r>
            <a:r>
              <a:rPr lang="cs-CZ" dirty="0" err="1"/>
              <a:t>Perdikkem</a:t>
            </a:r>
            <a:r>
              <a:rPr lang="cs-CZ" dirty="0"/>
              <a:t>, </a:t>
            </a:r>
            <a:r>
              <a:rPr lang="cs-CZ" dirty="0" err="1"/>
              <a:t>Antigonem</a:t>
            </a:r>
            <a:endParaRPr lang="cs-CZ" dirty="0"/>
          </a:p>
          <a:p>
            <a:r>
              <a:rPr lang="cs-CZ" dirty="0"/>
              <a:t>305 </a:t>
            </a:r>
            <a:r>
              <a:rPr lang="cs-CZ" dirty="0" err="1"/>
              <a:t>pnl</a:t>
            </a:r>
            <a:r>
              <a:rPr lang="cs-CZ" dirty="0"/>
              <a:t> prohlášen za krále (faraon)</a:t>
            </a:r>
          </a:p>
          <a:p>
            <a:r>
              <a:rPr lang="cs-CZ" dirty="0"/>
              <a:t>Poslední egyptská dynastie</a:t>
            </a:r>
          </a:p>
          <a:p>
            <a:r>
              <a:rPr lang="cs-CZ" dirty="0"/>
              <a:t>Hlavní město Alexandrie</a:t>
            </a:r>
          </a:p>
          <a:p>
            <a:r>
              <a:rPr lang="cs-CZ" dirty="0"/>
              <a:t>Do roku 30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pózování&#10;&#10;Popis byl vytvořen automaticky">
            <a:extLst>
              <a:ext uri="{FF2B5EF4-FFF2-40B4-BE49-F238E27FC236}">
                <a16:creationId xmlns:a16="http://schemas.microsoft.com/office/drawing/2014/main" id="{F98CD943-A888-4B0D-A82A-12254F89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938" y="188926"/>
            <a:ext cx="2617249" cy="39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F689A-352F-4843-A185-47E2F525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Ptolemaiovci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6ACB2F-D75F-4D2D-B4D4-43257FD2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Ptolemaios I. </a:t>
            </a:r>
          </a:p>
          <a:p>
            <a:r>
              <a:rPr lang="cs-CZ" dirty="0"/>
              <a:t>Manželka </a:t>
            </a:r>
            <a:r>
              <a:rPr lang="cs-CZ" dirty="0" err="1"/>
              <a:t>Eurydiké</a:t>
            </a:r>
            <a:r>
              <a:rPr lang="cs-CZ" dirty="0"/>
              <a:t> (dcera </a:t>
            </a:r>
            <a:r>
              <a:rPr lang="cs-CZ" dirty="0" err="1"/>
              <a:t>Antipatra</a:t>
            </a:r>
            <a:r>
              <a:rPr lang="cs-CZ" dirty="0"/>
              <a:t>) – syn Ptolemaios II. </a:t>
            </a:r>
            <a:r>
              <a:rPr lang="cs-CZ" dirty="0" err="1"/>
              <a:t>Keraunos</a:t>
            </a:r>
            <a:r>
              <a:rPr lang="cs-CZ" dirty="0"/>
              <a:t>, </a:t>
            </a:r>
            <a:r>
              <a:rPr lang="cs-CZ" dirty="0" err="1"/>
              <a:t>Meleagros</a:t>
            </a:r>
            <a:r>
              <a:rPr lang="cs-CZ" dirty="0"/>
              <a:t> (oba později králové Makedonie), </a:t>
            </a:r>
            <a:r>
              <a:rPr lang="cs-CZ" dirty="0" err="1"/>
              <a:t>Bereníké</a:t>
            </a:r>
            <a:r>
              <a:rPr lang="cs-CZ" dirty="0"/>
              <a:t> – syn Ptolemaios II. </a:t>
            </a:r>
            <a:r>
              <a:rPr lang="cs-CZ" dirty="0" err="1"/>
              <a:t>Filadelfos</a:t>
            </a:r>
            <a:r>
              <a:rPr lang="cs-CZ" dirty="0"/>
              <a:t>, dcera </a:t>
            </a:r>
            <a:r>
              <a:rPr lang="cs-CZ" dirty="0" err="1"/>
              <a:t>Arsinoé</a:t>
            </a:r>
            <a:r>
              <a:rPr lang="cs-CZ" dirty="0"/>
              <a:t> II.</a:t>
            </a:r>
          </a:p>
          <a:p>
            <a:r>
              <a:rPr lang="cs-CZ" dirty="0"/>
              <a:t>Zapojení do bojů diadochů – zisk Kypru, části Sýrie, Judea, jižní pobřeží Malé Asie, Kyrenaika, pomoc Rhodu</a:t>
            </a:r>
          </a:p>
          <a:p>
            <a:r>
              <a:rPr lang="cs-CZ" dirty="0"/>
              <a:t>Nevyřešená otázka jižní Sýrie</a:t>
            </a:r>
          </a:p>
          <a:p>
            <a:r>
              <a:rPr lang="cs-CZ" dirty="0"/>
              <a:t>Založení </a:t>
            </a:r>
            <a:r>
              <a:rPr lang="cs-CZ" dirty="0" err="1"/>
              <a:t>Múseia</a:t>
            </a:r>
            <a:r>
              <a:rPr lang="cs-CZ" dirty="0"/>
              <a:t>, knihovny v Alexandrii (dostavěna za Ptolemaia II.)</a:t>
            </a:r>
          </a:p>
          <a:p>
            <a:r>
              <a:rPr lang="cs-CZ" dirty="0"/>
              <a:t>Umírá 282 </a:t>
            </a:r>
            <a:r>
              <a:rPr lang="cs-CZ" dirty="0" err="1"/>
              <a:t>pnl</a:t>
            </a:r>
            <a:r>
              <a:rPr lang="cs-CZ" dirty="0"/>
              <a:t>, Ptolemaios II. </a:t>
            </a:r>
            <a:r>
              <a:rPr lang="cs-CZ" dirty="0" err="1"/>
              <a:t>Filadelfos</a:t>
            </a:r>
            <a:r>
              <a:rPr lang="cs-CZ" dirty="0"/>
              <a:t> již spoluvládce</a:t>
            </a:r>
          </a:p>
        </p:txBody>
      </p:sp>
    </p:spTree>
    <p:extLst>
      <p:ext uri="{BB962C8B-B14F-4D97-AF65-F5344CB8AC3E}">
        <p14:creationId xmlns:p14="http://schemas.microsoft.com/office/powerpoint/2010/main" val="122685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9BF93659-5440-4875-B9B6-DA14C5030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88623"/>
            <a:ext cx="7477124" cy="40803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90CDF8-B4C4-4EC0-A5F5-A5170997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Ptolemaiovci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5DAEED97-273F-4162-87BB-418422582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2462502"/>
            <a:ext cx="6943947" cy="4206875"/>
          </a:xfrm>
        </p:spPr>
      </p:pic>
    </p:spTree>
    <p:extLst>
      <p:ext uri="{BB962C8B-B14F-4D97-AF65-F5344CB8AC3E}">
        <p14:creationId xmlns:p14="http://schemas.microsoft.com/office/powerpoint/2010/main" val="304844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1F4F4-D8FB-62D0-DEFB-8C05BE58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F3EB1C-BB39-5F1E-5AA7-00377A8E1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8" y="570952"/>
            <a:ext cx="8694242" cy="6002872"/>
          </a:xfrm>
        </p:spPr>
      </p:pic>
    </p:spTree>
    <p:extLst>
      <p:ext uri="{BB962C8B-B14F-4D97-AF65-F5344CB8AC3E}">
        <p14:creationId xmlns:p14="http://schemas.microsoft.com/office/powerpoint/2010/main" val="129614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9B469-F2BD-4E69-B10A-353E8683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F1B43-8780-4E1F-AACB-F6E600FFE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Ptolemaios II. </a:t>
            </a:r>
            <a:r>
              <a:rPr lang="cs-CZ" dirty="0" err="1"/>
              <a:t>Filadelfos</a:t>
            </a:r>
            <a:endParaRPr lang="cs-CZ" dirty="0"/>
          </a:p>
          <a:p>
            <a:r>
              <a:rPr lang="cs-CZ" dirty="0"/>
              <a:t>Dostavění </a:t>
            </a:r>
            <a:r>
              <a:rPr lang="cs-CZ" dirty="0" err="1"/>
              <a:t>Múseia</a:t>
            </a:r>
            <a:endParaRPr lang="cs-CZ" dirty="0"/>
          </a:p>
          <a:p>
            <a:r>
              <a:rPr lang="cs-CZ" dirty="0"/>
              <a:t>Oženil se s vlastní sestrou (</a:t>
            </a:r>
            <a:r>
              <a:rPr lang="cs-CZ" dirty="0" err="1"/>
              <a:t>Arsinoé</a:t>
            </a:r>
            <a:r>
              <a:rPr lang="cs-CZ" dirty="0"/>
              <a:t> II.)</a:t>
            </a:r>
          </a:p>
          <a:p>
            <a:r>
              <a:rPr lang="cs-CZ" dirty="0"/>
              <a:t>První syrská válka x </a:t>
            </a:r>
            <a:r>
              <a:rPr lang="cs-CZ" dirty="0" err="1"/>
              <a:t>Antiochos</a:t>
            </a:r>
            <a:r>
              <a:rPr lang="cs-CZ" dirty="0"/>
              <a:t> I.</a:t>
            </a:r>
          </a:p>
          <a:p>
            <a:r>
              <a:rPr lang="cs-CZ" dirty="0"/>
              <a:t>Zisk </a:t>
            </a:r>
            <a:r>
              <a:rPr lang="cs-CZ" dirty="0" err="1"/>
              <a:t>Kárie</a:t>
            </a:r>
            <a:r>
              <a:rPr lang="cs-CZ" dirty="0"/>
              <a:t>, </a:t>
            </a:r>
            <a:r>
              <a:rPr lang="cs-CZ" dirty="0" err="1"/>
              <a:t>Kilíkie</a:t>
            </a:r>
            <a:r>
              <a:rPr lang="cs-CZ" dirty="0"/>
              <a:t>, </a:t>
            </a:r>
            <a:r>
              <a:rPr lang="cs-CZ" dirty="0" err="1"/>
              <a:t>Iónie</a:t>
            </a:r>
            <a:endParaRPr lang="cs-CZ" dirty="0"/>
          </a:p>
          <a:p>
            <a:r>
              <a:rPr lang="cs-CZ" dirty="0"/>
              <a:t>Tažení do Núbie</a:t>
            </a:r>
          </a:p>
          <a:p>
            <a:r>
              <a:rPr lang="cs-CZ" dirty="0"/>
              <a:t>Odpadnutí Kyrenaiky (</a:t>
            </a:r>
            <a:r>
              <a:rPr lang="cs-CZ" dirty="0" err="1"/>
              <a:t>Magás</a:t>
            </a:r>
            <a:r>
              <a:rPr lang="cs-CZ" dirty="0"/>
              <a:t>)</a:t>
            </a:r>
          </a:p>
          <a:p>
            <a:r>
              <a:rPr lang="cs-CZ" dirty="0"/>
              <a:t>Druhá syrská válka x </a:t>
            </a:r>
            <a:r>
              <a:rPr lang="cs-CZ" dirty="0" err="1"/>
              <a:t>Antiochos</a:t>
            </a:r>
            <a:r>
              <a:rPr lang="cs-CZ" dirty="0"/>
              <a:t> II., </a:t>
            </a:r>
            <a:r>
              <a:rPr lang="cs-CZ" dirty="0" err="1"/>
              <a:t>Antigonos</a:t>
            </a:r>
            <a:r>
              <a:rPr lang="cs-CZ" dirty="0"/>
              <a:t> II.</a:t>
            </a:r>
          </a:p>
          <a:p>
            <a:r>
              <a:rPr lang="cs-CZ" dirty="0"/>
              <a:t>Ztráta části území, sňatek </a:t>
            </a:r>
            <a:r>
              <a:rPr lang="cs-CZ" dirty="0" err="1"/>
              <a:t>Antiocha</a:t>
            </a:r>
            <a:r>
              <a:rPr lang="cs-CZ" dirty="0"/>
              <a:t> II. a </a:t>
            </a:r>
            <a:r>
              <a:rPr lang="cs-CZ" dirty="0" err="1"/>
              <a:t>Bereníky</a:t>
            </a:r>
            <a:r>
              <a:rPr lang="cs-CZ" dirty="0"/>
              <a:t> (dcera Ptolemaia II.)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socha&#10;&#10;Popis byl vytvořen automaticky">
            <a:extLst>
              <a:ext uri="{FF2B5EF4-FFF2-40B4-BE49-F238E27FC236}">
                <a16:creationId xmlns:a16="http://schemas.microsoft.com/office/drawing/2014/main" id="{AC3938D0-841D-42F7-B80B-3E8851584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42" y="3048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6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5CEDB-EA65-4C64-9068-1BCC1481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91884-8B03-40DE-9D52-2A730AD42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Ptolemaios II.</a:t>
            </a:r>
          </a:p>
          <a:p>
            <a:r>
              <a:rPr lang="cs-CZ" dirty="0"/>
              <a:t>Obnova kanálu mezi Rudým mořem a Nilem</a:t>
            </a:r>
          </a:p>
          <a:p>
            <a:r>
              <a:rPr lang="cs-CZ" dirty="0"/>
              <a:t>Ptolemaia</a:t>
            </a:r>
          </a:p>
          <a:p>
            <a:r>
              <a:rPr lang="cs-CZ" dirty="0"/>
              <a:t>Zakládání měst na pobřeží Rudého moře (</a:t>
            </a:r>
            <a:r>
              <a:rPr lang="cs-CZ" dirty="0" err="1"/>
              <a:t>Bereníké</a:t>
            </a:r>
            <a:r>
              <a:rPr lang="cs-CZ" dirty="0"/>
              <a:t>)</a:t>
            </a:r>
          </a:p>
          <a:p>
            <a:r>
              <a:rPr lang="cs-CZ" dirty="0"/>
              <a:t>Umírá 246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Ptolemaios III. </a:t>
            </a:r>
            <a:r>
              <a:rPr lang="cs-CZ" dirty="0" err="1"/>
              <a:t>Euergetés</a:t>
            </a:r>
            <a:endParaRPr lang="cs-CZ" dirty="0"/>
          </a:p>
          <a:p>
            <a:r>
              <a:rPr lang="cs-CZ" dirty="0"/>
              <a:t>Třetí syrská válka x </a:t>
            </a:r>
            <a:r>
              <a:rPr lang="cs-CZ" dirty="0" err="1"/>
              <a:t>Seleukos</a:t>
            </a:r>
            <a:r>
              <a:rPr lang="cs-CZ" dirty="0"/>
              <a:t> II., spor o trůn v </a:t>
            </a:r>
            <a:r>
              <a:rPr lang="cs-CZ" dirty="0" err="1"/>
              <a:t>Seleukovské</a:t>
            </a:r>
            <a:r>
              <a:rPr lang="cs-CZ" dirty="0"/>
              <a:t> říši</a:t>
            </a:r>
          </a:p>
          <a:p>
            <a:r>
              <a:rPr lang="cs-CZ" dirty="0"/>
              <a:t>Největší územní rozsah, vrchol moci</a:t>
            </a:r>
          </a:p>
          <a:p>
            <a:r>
              <a:rPr lang="cs-CZ" dirty="0"/>
              <a:t>Zisk rozsáhlých území (</a:t>
            </a:r>
            <a:r>
              <a:rPr lang="cs-CZ" dirty="0" err="1"/>
              <a:t>Seleukeia</a:t>
            </a:r>
            <a:r>
              <a:rPr lang="cs-CZ" dirty="0"/>
              <a:t> </a:t>
            </a:r>
            <a:r>
              <a:rPr lang="cs-CZ" dirty="0" err="1"/>
              <a:t>Pieria</a:t>
            </a:r>
            <a:r>
              <a:rPr lang="cs-CZ" dirty="0"/>
              <a:t>), podpora </a:t>
            </a:r>
            <a:r>
              <a:rPr lang="cs-CZ" dirty="0" err="1"/>
              <a:t>Antiocha</a:t>
            </a:r>
            <a:r>
              <a:rPr lang="cs-CZ" dirty="0"/>
              <a:t> </a:t>
            </a:r>
            <a:r>
              <a:rPr lang="cs-CZ" dirty="0" err="1"/>
              <a:t>Hieraka</a:t>
            </a:r>
            <a:r>
              <a:rPr lang="cs-CZ" dirty="0"/>
              <a:t>, </a:t>
            </a:r>
            <a:r>
              <a:rPr lang="cs-CZ" dirty="0" err="1"/>
              <a:t>Achajského</a:t>
            </a:r>
            <a:r>
              <a:rPr lang="cs-CZ" dirty="0"/>
              <a:t> spolku, Sparty, bitva u </a:t>
            </a:r>
            <a:r>
              <a:rPr lang="cs-CZ" dirty="0" err="1"/>
              <a:t>Andru</a:t>
            </a:r>
            <a:r>
              <a:rPr lang="cs-CZ" dirty="0"/>
              <a:t> (porážka od Antigona II.)</a:t>
            </a:r>
          </a:p>
          <a:p>
            <a:r>
              <a:rPr lang="cs-CZ" dirty="0" err="1"/>
              <a:t>Serápeion</a:t>
            </a:r>
            <a:r>
              <a:rPr lang="cs-CZ" dirty="0"/>
              <a:t> </a:t>
            </a:r>
          </a:p>
          <a:p>
            <a:r>
              <a:rPr lang="cs-CZ" dirty="0"/>
              <a:t>Umírá 222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547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639</TotalTime>
  <Words>1215</Words>
  <Application>Microsoft Office PowerPoint</Application>
  <PresentationFormat>Širokoúhlá obrazovka</PresentationFormat>
  <Paragraphs>152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Corbel</vt:lpstr>
      <vt:lpstr>Wingdings</vt:lpstr>
      <vt:lpstr>Pruhy</vt:lpstr>
      <vt:lpstr>DSBcA07 - Dějiny starověkého Řecka II - seminář</vt:lpstr>
      <vt:lpstr>Alexandr</vt:lpstr>
      <vt:lpstr>Alexandr</vt:lpstr>
      <vt:lpstr>Ptolemaiovci</vt:lpstr>
      <vt:lpstr>Ptolemaiovci</vt:lpstr>
      <vt:lpstr>Ptolemaiovci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Ptolemaiovci</vt:lpstr>
      <vt:lpstr>Prezentace aplikace PowerPoint</vt:lpstr>
      <vt:lpstr>Ptolemaiovci</vt:lpstr>
      <vt:lpstr>Prezentace aplikace PowerPoint</vt:lpstr>
      <vt:lpstr>Ptolemaiovci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Libor Pruša</dc:creator>
  <cp:lastModifiedBy>Libor Pruša</cp:lastModifiedBy>
  <cp:revision>103</cp:revision>
  <dcterms:created xsi:type="dcterms:W3CDTF">2021-10-18T09:08:25Z</dcterms:created>
  <dcterms:modified xsi:type="dcterms:W3CDTF">2022-10-23T16:27:12Z</dcterms:modified>
</cp:coreProperties>
</file>