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4" r:id="rId10"/>
    <p:sldId id="265" r:id="rId11"/>
    <p:sldId id="263" r:id="rId12"/>
    <p:sldId id="268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8AD5F75-EC33-4102-8DFB-1EE52E11E0B0}" type="datetimeFigureOut">
              <a:rPr lang="cs-CZ" smtClean="0"/>
              <a:t>28.10.2022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4A55408-A8FB-4E0B-BE18-FAF80EA5E4E5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41826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5F75-EC33-4102-8DFB-1EE52E11E0B0}" type="datetimeFigureOut">
              <a:rPr lang="cs-CZ" smtClean="0"/>
              <a:t>28.10.2022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5408-A8FB-4E0B-BE18-FAF80EA5E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4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5F75-EC33-4102-8DFB-1EE52E11E0B0}" type="datetimeFigureOut">
              <a:rPr lang="cs-CZ" smtClean="0"/>
              <a:t>28.10.2022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5408-A8FB-4E0B-BE18-FAF80EA5E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75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5F75-EC33-4102-8DFB-1EE52E11E0B0}" type="datetimeFigureOut">
              <a:rPr lang="cs-CZ" smtClean="0"/>
              <a:t>28.10.2022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5408-A8FB-4E0B-BE18-FAF80EA5E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77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AD5F75-EC33-4102-8DFB-1EE52E11E0B0}" type="datetimeFigureOut">
              <a:rPr lang="cs-CZ" smtClean="0"/>
              <a:t>28.10.2022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A55408-A8FB-4E0B-BE18-FAF80EA5E4E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77216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5F75-EC33-4102-8DFB-1EE52E11E0B0}" type="datetimeFigureOut">
              <a:rPr lang="cs-CZ" smtClean="0"/>
              <a:t>28.10.2022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5408-A8FB-4E0B-BE18-FAF80EA5E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95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5F75-EC33-4102-8DFB-1EE52E11E0B0}" type="datetimeFigureOut">
              <a:rPr lang="cs-CZ" smtClean="0"/>
              <a:t>28.10.2022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5408-A8FB-4E0B-BE18-FAF80EA5E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41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5F75-EC33-4102-8DFB-1EE52E11E0B0}" type="datetimeFigureOut">
              <a:rPr lang="cs-CZ" smtClean="0"/>
              <a:t>28.10.2022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5408-A8FB-4E0B-BE18-FAF80EA5E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97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5F75-EC33-4102-8DFB-1EE52E11E0B0}" type="datetimeFigureOut">
              <a:rPr lang="cs-CZ" smtClean="0"/>
              <a:t>28.10.2022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5408-A8FB-4E0B-BE18-FAF80EA5E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54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AD5F75-EC33-4102-8DFB-1EE52E11E0B0}" type="datetimeFigureOut">
              <a:rPr lang="cs-CZ" smtClean="0"/>
              <a:t>28.10.2022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A55408-A8FB-4E0B-BE18-FAF80EA5E4E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902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AD5F75-EC33-4102-8DFB-1EE52E11E0B0}" type="datetimeFigureOut">
              <a:rPr lang="cs-CZ" smtClean="0"/>
              <a:t>28.10.2022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A55408-A8FB-4E0B-BE18-FAF80EA5E4E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21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8AD5F75-EC33-4102-8DFB-1EE52E11E0B0}" type="datetimeFigureOut">
              <a:rPr lang="cs-CZ" smtClean="0"/>
              <a:t>28.10.2022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4A55408-A8FB-4E0B-BE18-FAF80EA5E4E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72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8DE409-F9C5-4FE7-9812-F696CECDF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2001518"/>
            <a:ext cx="8361229" cy="2098226"/>
          </a:xfrm>
        </p:spPr>
        <p:txBody>
          <a:bodyPr/>
          <a:lstStyle/>
          <a:p>
            <a:r>
              <a:rPr lang="cs-CZ" dirty="0"/>
              <a:t>DSBcA07 - Dějiny starověkého Řecka II - seminář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0E3E5CD-0E37-4B78-8DF6-BAC1707E5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4" y="4099744"/>
            <a:ext cx="6831673" cy="1086237"/>
          </a:xfrm>
        </p:spPr>
        <p:txBody>
          <a:bodyPr/>
          <a:lstStyle/>
          <a:p>
            <a:r>
              <a:rPr lang="cs-CZ" dirty="0"/>
              <a:t>6. hodina, </a:t>
            </a:r>
            <a:r>
              <a:rPr lang="cs-CZ" dirty="0" err="1"/>
              <a:t>Polybios</a:t>
            </a:r>
            <a:r>
              <a:rPr lang="cs-CZ" dirty="0"/>
              <a:t>, </a:t>
            </a:r>
            <a:r>
              <a:rPr lang="cs-CZ" dirty="0" err="1"/>
              <a:t>Antigonovci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8232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166BD-021E-40E8-973E-7E48A3F37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Antigonovci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BDF4E8-E0AF-41F1-B03E-9E152E7C3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9839325" cy="4410074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Antigonos</a:t>
            </a:r>
            <a:r>
              <a:rPr lang="cs-CZ" dirty="0"/>
              <a:t> II. </a:t>
            </a:r>
            <a:r>
              <a:rPr lang="cs-CZ" dirty="0" err="1"/>
              <a:t>Gonatás</a:t>
            </a:r>
            <a:endParaRPr lang="cs-CZ" dirty="0"/>
          </a:p>
          <a:p>
            <a:r>
              <a:rPr lang="cs-CZ" dirty="0"/>
              <a:t>Syn </a:t>
            </a:r>
            <a:r>
              <a:rPr lang="cs-CZ" dirty="0" err="1"/>
              <a:t>Démétria</a:t>
            </a:r>
            <a:endParaRPr lang="cs-CZ" dirty="0"/>
          </a:p>
          <a:p>
            <a:r>
              <a:rPr lang="cs-CZ" dirty="0"/>
              <a:t>Boje proti Ptolemaiovi </a:t>
            </a:r>
            <a:r>
              <a:rPr lang="cs-CZ" dirty="0" err="1"/>
              <a:t>Keraunovi</a:t>
            </a:r>
            <a:r>
              <a:rPr lang="cs-CZ" dirty="0"/>
              <a:t>, </a:t>
            </a:r>
            <a:r>
              <a:rPr lang="cs-CZ" dirty="0" err="1"/>
              <a:t>Sósthenovi</a:t>
            </a:r>
            <a:endParaRPr lang="cs-CZ" dirty="0"/>
          </a:p>
          <a:p>
            <a:r>
              <a:rPr lang="cs-CZ" dirty="0"/>
              <a:t>Bitva u </a:t>
            </a:r>
            <a:r>
              <a:rPr lang="cs-CZ" dirty="0" err="1"/>
              <a:t>Lýsimachie</a:t>
            </a:r>
            <a:r>
              <a:rPr lang="cs-CZ" dirty="0"/>
              <a:t> 277 </a:t>
            </a:r>
            <a:r>
              <a:rPr lang="cs-CZ" dirty="0" err="1"/>
              <a:t>pnl</a:t>
            </a:r>
            <a:r>
              <a:rPr lang="cs-CZ" dirty="0"/>
              <a:t>, vítězství and Kelty</a:t>
            </a:r>
          </a:p>
          <a:p>
            <a:r>
              <a:rPr lang="cs-CZ" dirty="0"/>
              <a:t>Zisk makedonského trůnu</a:t>
            </a:r>
          </a:p>
          <a:p>
            <a:r>
              <a:rPr lang="cs-CZ" dirty="0"/>
              <a:t>Boje s Pyrrhem, prohra, udržel několik měst</a:t>
            </a:r>
          </a:p>
          <a:p>
            <a:r>
              <a:rPr lang="cs-CZ" dirty="0"/>
              <a:t>Pyrrhos táhne jinam, </a:t>
            </a:r>
            <a:r>
              <a:rPr lang="cs-CZ" dirty="0" err="1"/>
              <a:t>Antigonos</a:t>
            </a:r>
            <a:r>
              <a:rPr lang="cs-CZ" dirty="0"/>
              <a:t> obnovuje vládu</a:t>
            </a:r>
          </a:p>
          <a:p>
            <a:r>
              <a:rPr lang="cs-CZ" dirty="0"/>
              <a:t>Boje s Pyrrhovým synem Alexandrem II.</a:t>
            </a:r>
          </a:p>
          <a:p>
            <a:r>
              <a:rPr lang="cs-CZ" dirty="0"/>
              <a:t>Dosazování tyranů do řeckých měst</a:t>
            </a:r>
          </a:p>
          <a:p>
            <a:r>
              <a:rPr lang="cs-CZ" dirty="0"/>
              <a:t>Zapojení do druhé syrské války, boj s </a:t>
            </a:r>
            <a:r>
              <a:rPr lang="cs-CZ" dirty="0" err="1"/>
              <a:t>Achajským</a:t>
            </a:r>
            <a:r>
              <a:rPr lang="cs-CZ" dirty="0"/>
              <a:t> spolkem</a:t>
            </a:r>
          </a:p>
          <a:p>
            <a:r>
              <a:rPr lang="cs-CZ" dirty="0"/>
              <a:t>Umírá 239 </a:t>
            </a:r>
            <a:r>
              <a:rPr lang="cs-CZ" dirty="0" err="1"/>
              <a:t>pnl</a:t>
            </a:r>
            <a:endParaRPr lang="cs-CZ" dirty="0"/>
          </a:p>
        </p:txBody>
      </p:sp>
      <p:pic>
        <p:nvPicPr>
          <p:cNvPr id="5" name="Obrázek 4" descr="Obsah obrázku mince&#10;&#10;Popis byl vytvořen automaticky">
            <a:extLst>
              <a:ext uri="{FF2B5EF4-FFF2-40B4-BE49-F238E27FC236}">
                <a16:creationId xmlns:a16="http://schemas.microsoft.com/office/drawing/2014/main" id="{E601B56D-FCF6-4C4E-8D79-8BFED1E17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0" y="204788"/>
            <a:ext cx="47625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5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5F247-DE7E-43B0-A37B-2835F8D2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Antigonovci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FE0098-5BFD-481A-8D06-16E8E5CB6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Démétrios</a:t>
            </a:r>
            <a:r>
              <a:rPr lang="cs-CZ" dirty="0"/>
              <a:t> II. </a:t>
            </a:r>
            <a:r>
              <a:rPr lang="cs-CZ" dirty="0" err="1"/>
              <a:t>Aitólikos</a:t>
            </a:r>
            <a:endParaRPr lang="cs-CZ" dirty="0"/>
          </a:p>
          <a:p>
            <a:r>
              <a:rPr lang="cs-CZ" dirty="0"/>
              <a:t>Boje s </a:t>
            </a:r>
            <a:r>
              <a:rPr lang="cs-CZ" dirty="0" err="1"/>
              <a:t>Aitólským</a:t>
            </a:r>
            <a:r>
              <a:rPr lang="cs-CZ" dirty="0"/>
              <a:t> a </a:t>
            </a:r>
            <a:r>
              <a:rPr lang="cs-CZ" dirty="0" err="1"/>
              <a:t>Achajským</a:t>
            </a:r>
            <a:r>
              <a:rPr lang="cs-CZ" dirty="0"/>
              <a:t> spolkem, </a:t>
            </a:r>
            <a:r>
              <a:rPr lang="cs-CZ" dirty="0" err="1"/>
              <a:t>Illyry</a:t>
            </a:r>
            <a:r>
              <a:rPr lang="cs-CZ" dirty="0"/>
              <a:t>, změny v </a:t>
            </a:r>
            <a:r>
              <a:rPr lang="cs-CZ" dirty="0" err="1"/>
              <a:t>Épeiru</a:t>
            </a:r>
            <a:endParaRPr lang="cs-CZ" dirty="0"/>
          </a:p>
          <a:p>
            <a:r>
              <a:rPr lang="cs-CZ" dirty="0"/>
              <a:t>Umírá 229 </a:t>
            </a:r>
            <a:r>
              <a:rPr lang="cs-CZ" dirty="0" err="1"/>
              <a:t>pnl</a:t>
            </a:r>
            <a:r>
              <a:rPr lang="cs-CZ" dirty="0"/>
              <a:t>, syn Filip V.</a:t>
            </a:r>
          </a:p>
          <a:p>
            <a:r>
              <a:rPr lang="cs-CZ" dirty="0"/>
              <a:t>Regent </a:t>
            </a:r>
            <a:r>
              <a:rPr lang="cs-CZ" dirty="0" err="1"/>
              <a:t>Antigonos</a:t>
            </a:r>
            <a:r>
              <a:rPr lang="cs-CZ" dirty="0"/>
              <a:t> III. </a:t>
            </a:r>
            <a:r>
              <a:rPr lang="cs-CZ" dirty="0" err="1"/>
              <a:t>Dósón</a:t>
            </a:r>
            <a:r>
              <a:rPr lang="cs-CZ" dirty="0"/>
              <a:t> – do 221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Vítězství nad </a:t>
            </a:r>
            <a:r>
              <a:rPr lang="cs-CZ" dirty="0" err="1"/>
              <a:t>Illyry</a:t>
            </a:r>
            <a:r>
              <a:rPr lang="cs-CZ" dirty="0"/>
              <a:t>, spojenectví s </a:t>
            </a:r>
            <a:r>
              <a:rPr lang="cs-CZ" dirty="0" err="1"/>
              <a:t>Achajským</a:t>
            </a:r>
            <a:r>
              <a:rPr lang="cs-CZ" dirty="0"/>
              <a:t> spolkem proti Spartě (</a:t>
            </a:r>
            <a:r>
              <a:rPr lang="cs-CZ" dirty="0" err="1"/>
              <a:t>Kleomenés</a:t>
            </a:r>
            <a:r>
              <a:rPr lang="cs-CZ" dirty="0"/>
              <a:t> III.)</a:t>
            </a:r>
          </a:p>
          <a:p>
            <a:r>
              <a:rPr lang="cs-CZ" dirty="0"/>
              <a:t>Dobytí Sparty</a:t>
            </a:r>
          </a:p>
        </p:txBody>
      </p:sp>
    </p:spTree>
    <p:extLst>
      <p:ext uri="{BB962C8B-B14F-4D97-AF65-F5344CB8AC3E}">
        <p14:creationId xmlns:p14="http://schemas.microsoft.com/office/powerpoint/2010/main" val="3361729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54CFB-3FEC-4734-9C87-BB0460AD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Antigonovci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1788F2-0A61-423C-B153-BD08DB558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Filip V.</a:t>
            </a:r>
          </a:p>
          <a:p>
            <a:r>
              <a:rPr lang="cs-CZ" dirty="0"/>
              <a:t>Spojenecká válka</a:t>
            </a:r>
          </a:p>
          <a:p>
            <a:r>
              <a:rPr lang="cs-CZ" dirty="0"/>
              <a:t>215 </a:t>
            </a:r>
            <a:r>
              <a:rPr lang="cs-CZ" dirty="0" err="1"/>
              <a:t>pnl</a:t>
            </a:r>
            <a:r>
              <a:rPr lang="cs-CZ" dirty="0"/>
              <a:t> spojenectví s Hannibalem</a:t>
            </a:r>
          </a:p>
          <a:p>
            <a:r>
              <a:rPr lang="cs-CZ" dirty="0"/>
              <a:t>První válka s Římem</a:t>
            </a:r>
          </a:p>
          <a:p>
            <a:r>
              <a:rPr lang="cs-CZ" dirty="0"/>
              <a:t>Bez výsledku, mír 205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Proti Ptolemaiovcům x Pergamon, Rhodos</a:t>
            </a:r>
          </a:p>
          <a:p>
            <a:r>
              <a:rPr lang="cs-CZ" dirty="0"/>
              <a:t>200 </a:t>
            </a:r>
            <a:r>
              <a:rPr lang="cs-CZ" dirty="0" err="1"/>
              <a:t>pnl</a:t>
            </a:r>
            <a:r>
              <a:rPr lang="cs-CZ" dirty="0"/>
              <a:t> Řím vyhlašuje válku</a:t>
            </a:r>
          </a:p>
          <a:p>
            <a:r>
              <a:rPr lang="cs-CZ" dirty="0"/>
              <a:t>197 </a:t>
            </a:r>
            <a:r>
              <a:rPr lang="cs-CZ" dirty="0" err="1"/>
              <a:t>pnl</a:t>
            </a:r>
            <a:r>
              <a:rPr lang="cs-CZ" dirty="0"/>
              <a:t> bitva u </a:t>
            </a:r>
            <a:r>
              <a:rPr lang="cs-CZ" dirty="0" err="1"/>
              <a:t>Kynoskefal</a:t>
            </a:r>
            <a:r>
              <a:rPr lang="cs-CZ" dirty="0"/>
              <a:t>, mír, spojenec Říma, omezení</a:t>
            </a:r>
          </a:p>
          <a:p>
            <a:r>
              <a:rPr lang="cs-CZ" dirty="0"/>
              <a:t>Zabil vlastního syna </a:t>
            </a:r>
            <a:r>
              <a:rPr lang="cs-CZ" dirty="0" err="1"/>
              <a:t>Démétria</a:t>
            </a:r>
            <a:r>
              <a:rPr lang="cs-CZ" dirty="0"/>
              <a:t>, umírá 179 </a:t>
            </a:r>
            <a:r>
              <a:rPr lang="cs-CZ" dirty="0" err="1"/>
              <a:t>pnl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mince&#10;&#10;Popis byl vytvořen automaticky">
            <a:extLst>
              <a:ext uri="{FF2B5EF4-FFF2-40B4-BE49-F238E27FC236}">
                <a16:creationId xmlns:a16="http://schemas.microsoft.com/office/drawing/2014/main" id="{C8B54D37-8767-4977-A2B5-8F8CE4CCB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9" y="214914"/>
            <a:ext cx="2633038" cy="2427671"/>
          </a:xfrm>
          <a:prstGeom prst="rect">
            <a:avLst/>
          </a:prstGeom>
        </p:spPr>
      </p:pic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6053034F-28B3-415B-8240-C4851E06B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719" y="2795587"/>
            <a:ext cx="3208128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13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B89FBA-2561-4F72-8577-09D87658B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Antigonovci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EC78FD-29C5-4DAA-A09B-64FCE108B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Perseus</a:t>
            </a:r>
          </a:p>
          <a:p>
            <a:r>
              <a:rPr lang="cs-CZ" dirty="0"/>
              <a:t>Syn Filipa V.</a:t>
            </a:r>
          </a:p>
          <a:p>
            <a:r>
              <a:rPr lang="cs-CZ" dirty="0"/>
              <a:t>Snaha obnovit moc Makedonie</a:t>
            </a:r>
          </a:p>
          <a:p>
            <a:r>
              <a:rPr lang="cs-CZ" dirty="0"/>
              <a:t>X Pergamon, žádost do Říma</a:t>
            </a:r>
          </a:p>
          <a:p>
            <a:r>
              <a:rPr lang="cs-CZ" dirty="0"/>
              <a:t>Třetí válka s Římem</a:t>
            </a:r>
          </a:p>
          <a:p>
            <a:r>
              <a:rPr lang="cs-CZ" dirty="0"/>
              <a:t>Vítězství v bitvě u </a:t>
            </a:r>
            <a:r>
              <a:rPr lang="cs-CZ" dirty="0" err="1"/>
              <a:t>Kalliníku</a:t>
            </a:r>
            <a:r>
              <a:rPr lang="cs-CZ" dirty="0"/>
              <a:t>, prohra u </a:t>
            </a:r>
            <a:r>
              <a:rPr lang="cs-CZ" dirty="0" err="1"/>
              <a:t>Pydny</a:t>
            </a:r>
            <a:r>
              <a:rPr lang="cs-CZ" dirty="0"/>
              <a:t> (168 </a:t>
            </a:r>
            <a:r>
              <a:rPr lang="cs-CZ" dirty="0" err="1"/>
              <a:t>pnl</a:t>
            </a:r>
            <a:r>
              <a:rPr lang="cs-CZ" dirty="0"/>
              <a:t>), zajatec, domácí vězení</a:t>
            </a:r>
          </a:p>
          <a:p>
            <a:r>
              <a:rPr lang="cs-CZ" dirty="0"/>
              <a:t>Makedonie rozdělena na čtyři republiky, omezení</a:t>
            </a:r>
          </a:p>
          <a:p>
            <a:r>
              <a:rPr lang="cs-CZ" dirty="0" err="1"/>
              <a:t>Andriskos</a:t>
            </a:r>
            <a:r>
              <a:rPr lang="cs-CZ" dirty="0"/>
              <a:t> – prý syn Persea, vzpoura, porážka v druhé bitvě u </a:t>
            </a:r>
            <a:r>
              <a:rPr lang="cs-CZ" dirty="0" err="1"/>
              <a:t>Pydny</a:t>
            </a:r>
            <a:r>
              <a:rPr lang="cs-CZ" dirty="0"/>
              <a:t> (148 </a:t>
            </a:r>
            <a:r>
              <a:rPr lang="cs-CZ" dirty="0" err="1"/>
              <a:t>pnl</a:t>
            </a:r>
            <a:r>
              <a:rPr lang="cs-CZ" dirty="0"/>
              <a:t>)</a:t>
            </a:r>
          </a:p>
          <a:p>
            <a:r>
              <a:rPr lang="cs-CZ" dirty="0"/>
              <a:t>Makedonie provincie od 146 </a:t>
            </a:r>
            <a:r>
              <a:rPr lang="cs-CZ" dirty="0" err="1"/>
              <a:t>pnl</a:t>
            </a:r>
            <a:endParaRPr lang="cs-CZ" dirty="0"/>
          </a:p>
        </p:txBody>
      </p:sp>
      <p:pic>
        <p:nvPicPr>
          <p:cNvPr id="5" name="Obrázek 4" descr="Obsah obrázku objekt, mince&#10;&#10;Popis byl vytvořen automaticky">
            <a:extLst>
              <a:ext uri="{FF2B5EF4-FFF2-40B4-BE49-F238E27FC236}">
                <a16:creationId xmlns:a16="http://schemas.microsoft.com/office/drawing/2014/main" id="{5FD25ADF-2A44-4309-A860-E0ECA6E4C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870" y="161925"/>
            <a:ext cx="4580379" cy="236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68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AC4242-898C-48E2-A442-957595F7E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5B28A1-E0FD-4C88-AF61-6ADA6BEC8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Lane Fox, R. J. (Eds). (2011). </a:t>
            </a:r>
            <a:r>
              <a:rPr lang="en-US" i="1" dirty="0"/>
              <a:t>Brill's Companion to Ancient Macedon</a:t>
            </a:r>
            <a:r>
              <a:rPr lang="en-US" dirty="0"/>
              <a:t>. Leiden: Brill. </a:t>
            </a:r>
            <a:endParaRPr lang="cs-CZ" dirty="0"/>
          </a:p>
          <a:p>
            <a:r>
              <a:rPr lang="cs-CZ" dirty="0" err="1"/>
              <a:t>Roisman</a:t>
            </a:r>
            <a:r>
              <a:rPr lang="cs-CZ" dirty="0"/>
              <a:t> , W. &amp; </a:t>
            </a:r>
            <a:r>
              <a:rPr lang="cs-CZ" dirty="0" err="1"/>
              <a:t>Worthington</a:t>
            </a:r>
            <a:r>
              <a:rPr lang="cs-CZ" dirty="0"/>
              <a:t>, I. (2010). </a:t>
            </a:r>
            <a:r>
              <a:rPr lang="cs-CZ" i="1" dirty="0"/>
              <a:t>A </a:t>
            </a:r>
            <a:r>
              <a:rPr lang="cs-CZ" i="1" dirty="0" err="1"/>
              <a:t>Companion</a:t>
            </a:r>
            <a:r>
              <a:rPr lang="cs-CZ" i="1" dirty="0"/>
              <a:t> to </a:t>
            </a:r>
            <a:r>
              <a:rPr lang="cs-CZ" i="1" dirty="0" err="1"/>
              <a:t>Ancient</a:t>
            </a:r>
            <a:r>
              <a:rPr lang="cs-CZ" i="1" dirty="0"/>
              <a:t> </a:t>
            </a:r>
            <a:r>
              <a:rPr lang="cs-CZ" i="1" dirty="0" err="1"/>
              <a:t>Macedonia</a:t>
            </a:r>
            <a:r>
              <a:rPr lang="cs-CZ" dirty="0"/>
              <a:t>. London: </a:t>
            </a:r>
            <a:r>
              <a:rPr lang="cs-CZ" dirty="0" err="1"/>
              <a:t>Wiley-Blackwell</a:t>
            </a:r>
            <a:r>
              <a:rPr lang="cs-CZ" dirty="0"/>
              <a:t>. </a:t>
            </a:r>
          </a:p>
          <a:p>
            <a:r>
              <a:rPr lang="cs-CZ" dirty="0"/>
              <a:t>Oliva, P. (1995). </a:t>
            </a:r>
            <a:r>
              <a:rPr lang="cs-CZ" i="1" dirty="0"/>
              <a:t>Řecko mezi Makedonií a Římem</a:t>
            </a:r>
            <a:r>
              <a:rPr lang="cs-CZ" dirty="0"/>
              <a:t>. Praha: Academia. </a:t>
            </a:r>
          </a:p>
        </p:txBody>
      </p:sp>
    </p:spTree>
    <p:extLst>
      <p:ext uri="{BB962C8B-B14F-4D97-AF65-F5344CB8AC3E}">
        <p14:creationId xmlns:p14="http://schemas.microsoft.com/office/powerpoint/2010/main" val="237001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B5C39-9A65-4FE5-B99C-5B3E6C7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Polybios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82598B-2528-4119-AB2F-48EA491BF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2. stol. </a:t>
            </a:r>
            <a:r>
              <a:rPr lang="cs-CZ" dirty="0" err="1"/>
              <a:t>pnl</a:t>
            </a:r>
            <a:r>
              <a:rPr lang="cs-CZ" dirty="0"/>
              <a:t> (cca 200–120)</a:t>
            </a:r>
          </a:p>
          <a:p>
            <a:r>
              <a:rPr lang="cs-CZ" dirty="0"/>
              <a:t>Z Megalopole (Arkadie)</a:t>
            </a:r>
          </a:p>
          <a:p>
            <a:r>
              <a:rPr lang="cs-CZ" dirty="0" err="1"/>
              <a:t>Achajský</a:t>
            </a:r>
            <a:r>
              <a:rPr lang="cs-CZ" dirty="0"/>
              <a:t> spolek</a:t>
            </a:r>
          </a:p>
          <a:p>
            <a:r>
              <a:rPr lang="cs-CZ" dirty="0"/>
              <a:t>Významná rodina (otec </a:t>
            </a:r>
            <a:r>
              <a:rPr lang="cs-CZ" dirty="0" err="1"/>
              <a:t>Lykortás</a:t>
            </a:r>
            <a:r>
              <a:rPr lang="cs-CZ" dirty="0"/>
              <a:t> – </a:t>
            </a:r>
            <a:r>
              <a:rPr lang="cs-CZ" i="1" dirty="0" err="1"/>
              <a:t>stratégos</a:t>
            </a:r>
            <a:r>
              <a:rPr lang="cs-CZ" dirty="0"/>
              <a:t> spolku)</a:t>
            </a:r>
          </a:p>
          <a:p>
            <a:r>
              <a:rPr lang="cs-CZ" dirty="0"/>
              <a:t>Doprovází otce</a:t>
            </a:r>
          </a:p>
          <a:p>
            <a:r>
              <a:rPr lang="cs-CZ" dirty="0"/>
              <a:t>Politická kariéra ve spolku</a:t>
            </a:r>
          </a:p>
          <a:p>
            <a:r>
              <a:rPr lang="cs-CZ" i="1" dirty="0" err="1"/>
              <a:t>Hipparchos</a:t>
            </a:r>
            <a:endParaRPr lang="cs-CZ" i="1" dirty="0"/>
          </a:p>
          <a:p>
            <a:r>
              <a:rPr lang="cs-CZ" dirty="0"/>
              <a:t>Války mezi Římem a Makedonií, snaha o neutralitu</a:t>
            </a:r>
          </a:p>
          <a:p>
            <a:r>
              <a:rPr lang="cs-CZ" dirty="0"/>
              <a:t>Jako zajatec do Říma (167 </a:t>
            </a:r>
            <a:r>
              <a:rPr lang="cs-CZ" dirty="0" err="1"/>
              <a:t>pnl</a:t>
            </a:r>
            <a:r>
              <a:rPr lang="cs-CZ" dirty="0"/>
              <a:t>) </a:t>
            </a:r>
          </a:p>
          <a:p>
            <a:endParaRPr lang="cs-CZ" dirty="0"/>
          </a:p>
        </p:txBody>
      </p:sp>
      <p:pic>
        <p:nvPicPr>
          <p:cNvPr id="5" name="Obrázek 4" descr="Obsah obrázku socha, budova, obloha, exteriér&#10;&#10;Popis byl vytvořen automaticky">
            <a:extLst>
              <a:ext uri="{FF2B5EF4-FFF2-40B4-BE49-F238E27FC236}">
                <a16:creationId xmlns:a16="http://schemas.microsoft.com/office/drawing/2014/main" id="{4F24F882-F4E7-4374-AC48-92B0458B0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276225"/>
            <a:ext cx="256009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17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351240-8305-4447-869C-AF00378F5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Polybios</a:t>
            </a:r>
            <a:r>
              <a:rPr lang="cs-CZ" dirty="0"/>
              <a:t>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19F7EF-5E62-48BC-8DA5-17652DF4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Římě (17 let do 150 </a:t>
            </a:r>
            <a:r>
              <a:rPr lang="cs-CZ" dirty="0" err="1"/>
              <a:t>pnl</a:t>
            </a:r>
            <a:r>
              <a:rPr lang="cs-CZ" dirty="0"/>
              <a:t>)</a:t>
            </a:r>
          </a:p>
          <a:p>
            <a:r>
              <a:rPr lang="cs-CZ" dirty="0"/>
              <a:t>Přítel L. </a:t>
            </a:r>
            <a:r>
              <a:rPr lang="cs-CZ" dirty="0" err="1"/>
              <a:t>Aemilia</a:t>
            </a:r>
            <a:r>
              <a:rPr lang="cs-CZ" dirty="0"/>
              <a:t> </a:t>
            </a:r>
            <a:r>
              <a:rPr lang="cs-CZ" dirty="0" err="1"/>
              <a:t>Paulla</a:t>
            </a:r>
            <a:endParaRPr lang="cs-CZ" dirty="0"/>
          </a:p>
          <a:p>
            <a:r>
              <a:rPr lang="cs-CZ" dirty="0"/>
              <a:t>Vychovatel </a:t>
            </a:r>
            <a:r>
              <a:rPr lang="cs-CZ" dirty="0" err="1"/>
              <a:t>Scipiona</a:t>
            </a:r>
            <a:r>
              <a:rPr lang="cs-CZ" dirty="0"/>
              <a:t> </a:t>
            </a:r>
            <a:r>
              <a:rPr lang="cs-CZ" dirty="0" err="1"/>
              <a:t>Aemiliana</a:t>
            </a:r>
            <a:endParaRPr lang="cs-CZ" dirty="0"/>
          </a:p>
          <a:p>
            <a:r>
              <a:rPr lang="cs-CZ" dirty="0"/>
              <a:t>Provází </a:t>
            </a:r>
            <a:r>
              <a:rPr lang="cs-CZ" dirty="0" err="1"/>
              <a:t>Scipiona</a:t>
            </a:r>
            <a:r>
              <a:rPr lang="cs-CZ" dirty="0"/>
              <a:t> na válečných výpravách, rádce</a:t>
            </a:r>
          </a:p>
          <a:p>
            <a:r>
              <a:rPr lang="cs-CZ" dirty="0"/>
              <a:t>Třetí punská válka</a:t>
            </a:r>
          </a:p>
          <a:p>
            <a:r>
              <a:rPr lang="cs-CZ" dirty="0"/>
              <a:t>Návrat do Řecka</a:t>
            </a:r>
          </a:p>
          <a:p>
            <a:r>
              <a:rPr lang="cs-CZ" dirty="0"/>
              <a:t>Další cesty po Středomoří</a:t>
            </a:r>
          </a:p>
        </p:txBody>
      </p:sp>
    </p:spTree>
    <p:extLst>
      <p:ext uri="{BB962C8B-B14F-4D97-AF65-F5344CB8AC3E}">
        <p14:creationId xmlns:p14="http://schemas.microsoft.com/office/powerpoint/2010/main" val="3785179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E4FA90-0EC5-49D4-BDC7-F0B75BF23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Polybios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920E1D-A01E-4C15-8DB3-D12682D1D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22268"/>
            <a:ext cx="9934113" cy="4616388"/>
          </a:xfrm>
        </p:spPr>
        <p:txBody>
          <a:bodyPr>
            <a:normAutofit fontScale="85000" lnSpcReduction="20000"/>
          </a:bodyPr>
          <a:lstStyle/>
          <a:p>
            <a:r>
              <a:rPr lang="cs-CZ" i="1" dirty="0"/>
              <a:t>Dějiny</a:t>
            </a:r>
            <a:r>
              <a:rPr lang="cs-CZ" dirty="0"/>
              <a:t> (</a:t>
            </a:r>
            <a:r>
              <a:rPr lang="el-GR" dirty="0"/>
              <a:t>Ἱστορίαι</a:t>
            </a:r>
            <a:r>
              <a:rPr lang="cs-CZ" dirty="0"/>
              <a:t>)</a:t>
            </a:r>
          </a:p>
          <a:p>
            <a:r>
              <a:rPr lang="cs-CZ" dirty="0"/>
              <a:t>40 knih, kompletně dochovaných jen prvních 5, další ve zlomcích</a:t>
            </a:r>
          </a:p>
          <a:p>
            <a:r>
              <a:rPr lang="cs-CZ" dirty="0"/>
              <a:t>Mocenský vzestup Říma</a:t>
            </a:r>
          </a:p>
          <a:p>
            <a:r>
              <a:rPr lang="cs-CZ" dirty="0"/>
              <a:t>Psáno řecky</a:t>
            </a:r>
          </a:p>
          <a:p>
            <a:r>
              <a:rPr lang="cs-CZ" dirty="0"/>
              <a:t>Punské války</a:t>
            </a:r>
          </a:p>
          <a:p>
            <a:r>
              <a:rPr lang="cs-CZ" dirty="0"/>
              <a:t>Od 264 do 146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Osobní zkušenosti, rozhovory s očitými svědky, zkoumání pramenů (</a:t>
            </a:r>
            <a:r>
              <a:rPr lang="cs-CZ" dirty="0" err="1"/>
              <a:t>Theopompos</a:t>
            </a:r>
            <a:r>
              <a:rPr lang="cs-CZ" dirty="0"/>
              <a:t>, </a:t>
            </a:r>
            <a:r>
              <a:rPr lang="cs-CZ" dirty="0" err="1"/>
              <a:t>Eforos</a:t>
            </a:r>
            <a:r>
              <a:rPr lang="cs-CZ" dirty="0"/>
              <a:t>, </a:t>
            </a:r>
            <a:r>
              <a:rPr lang="cs-CZ" dirty="0" err="1"/>
              <a:t>Tímaios</a:t>
            </a:r>
            <a:r>
              <a:rPr lang="cs-CZ" dirty="0"/>
              <a:t>)</a:t>
            </a:r>
          </a:p>
          <a:p>
            <a:r>
              <a:rPr lang="cs-CZ" dirty="0"/>
              <a:t>Role Osudu/Náhody/Štěstěny (</a:t>
            </a:r>
            <a:r>
              <a:rPr lang="cs-CZ" dirty="0" err="1"/>
              <a:t>Týché</a:t>
            </a:r>
            <a:r>
              <a:rPr lang="cs-CZ" dirty="0"/>
              <a:t>)</a:t>
            </a:r>
          </a:p>
          <a:p>
            <a:r>
              <a:rPr lang="cs-CZ" dirty="0"/>
              <a:t>Rady/příklady pro státníky</a:t>
            </a:r>
          </a:p>
          <a:p>
            <a:r>
              <a:rPr lang="cs-CZ" dirty="0"/>
              <a:t>Úspěch Říma – dokonalost římské ústavy</a:t>
            </a:r>
          </a:p>
          <a:p>
            <a:r>
              <a:rPr lang="cs-CZ" dirty="0"/>
              <a:t>Stane se mocnou říší, pak ovšem upadne</a:t>
            </a:r>
          </a:p>
          <a:p>
            <a:r>
              <a:rPr lang="cs-CZ" dirty="0"/>
              <a:t>Příkladem dobrého vládce – Filip II.</a:t>
            </a:r>
          </a:p>
          <a:p>
            <a:r>
              <a:rPr lang="cs-CZ" dirty="0"/>
              <a:t>Přístupem k historii navazuje na </a:t>
            </a:r>
            <a:r>
              <a:rPr lang="cs-CZ" dirty="0" err="1"/>
              <a:t>Thúkýdida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7886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1A24C-D624-418A-A746-4E17DDAB1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Antigonovci</a:t>
            </a:r>
            <a:r>
              <a:rPr lang="cs-CZ" dirty="0"/>
              <a:t>, Makedonie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DF8D74-8128-4C2C-9DE4-825B5B270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140" y="2286000"/>
            <a:ext cx="9676660" cy="388620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Za tažení Alexandra správce Makedonie </a:t>
            </a:r>
            <a:r>
              <a:rPr lang="cs-CZ" dirty="0" err="1"/>
              <a:t>Antipatros</a:t>
            </a:r>
            <a:endParaRPr lang="cs-CZ" dirty="0"/>
          </a:p>
          <a:p>
            <a:r>
              <a:rPr lang="cs-CZ" dirty="0"/>
              <a:t>Umírá 319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Nahrazuje jej </a:t>
            </a:r>
            <a:r>
              <a:rPr lang="cs-CZ" dirty="0" err="1"/>
              <a:t>Polyperchón</a:t>
            </a:r>
            <a:endParaRPr lang="cs-CZ" dirty="0"/>
          </a:p>
          <a:p>
            <a:r>
              <a:rPr lang="cs-CZ" dirty="0"/>
              <a:t>Boj proti </a:t>
            </a:r>
            <a:r>
              <a:rPr lang="cs-CZ" dirty="0" err="1"/>
              <a:t>Kassandrovi</a:t>
            </a:r>
            <a:r>
              <a:rPr lang="cs-CZ" dirty="0"/>
              <a:t> (syn </a:t>
            </a:r>
            <a:r>
              <a:rPr lang="cs-CZ" dirty="0" err="1"/>
              <a:t>Antipatra</a:t>
            </a:r>
            <a:r>
              <a:rPr lang="cs-CZ" dirty="0"/>
              <a:t>)</a:t>
            </a:r>
          </a:p>
          <a:p>
            <a:r>
              <a:rPr lang="cs-CZ" dirty="0" err="1"/>
              <a:t>Kassandros</a:t>
            </a:r>
            <a:r>
              <a:rPr lang="cs-CZ" dirty="0"/>
              <a:t> poráží </a:t>
            </a:r>
            <a:r>
              <a:rPr lang="cs-CZ" dirty="0" err="1"/>
              <a:t>Polyperchonta</a:t>
            </a:r>
            <a:r>
              <a:rPr lang="cs-CZ" dirty="0"/>
              <a:t> a </a:t>
            </a:r>
            <a:r>
              <a:rPr lang="cs-CZ" dirty="0" err="1"/>
              <a:t>Olympiadu</a:t>
            </a:r>
            <a:endParaRPr lang="cs-CZ" dirty="0"/>
          </a:p>
          <a:p>
            <a:r>
              <a:rPr lang="cs-CZ" dirty="0"/>
              <a:t>Král od 305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Zabití členů rodiny Alexandra</a:t>
            </a:r>
          </a:p>
          <a:p>
            <a:r>
              <a:rPr lang="cs-CZ" dirty="0"/>
              <a:t>Vládne do 297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Synové – Filip IV. (umírá ve stejný rok), </a:t>
            </a:r>
            <a:r>
              <a:rPr lang="cs-CZ" dirty="0" err="1"/>
              <a:t>Antipatros</a:t>
            </a:r>
            <a:r>
              <a:rPr lang="cs-CZ" dirty="0"/>
              <a:t>, Alexandr V. (společná vláda, </a:t>
            </a:r>
            <a:r>
              <a:rPr lang="cs-CZ" dirty="0" err="1"/>
              <a:t>Antipatros</a:t>
            </a:r>
            <a:r>
              <a:rPr lang="cs-CZ" dirty="0"/>
              <a:t> zavraždil vlastní matku, válka, Pyrrhos a </a:t>
            </a:r>
            <a:r>
              <a:rPr lang="cs-CZ" dirty="0" err="1"/>
              <a:t>Démétrios</a:t>
            </a:r>
            <a:r>
              <a:rPr lang="cs-CZ" dirty="0"/>
              <a:t>, Alexandr zavražděn </a:t>
            </a:r>
            <a:r>
              <a:rPr lang="cs-CZ" dirty="0" err="1"/>
              <a:t>Démétriem</a:t>
            </a:r>
            <a:r>
              <a:rPr lang="cs-CZ" dirty="0"/>
              <a:t> 294 </a:t>
            </a:r>
            <a:r>
              <a:rPr lang="cs-CZ" dirty="0" err="1"/>
              <a:t>pnl</a:t>
            </a:r>
            <a:r>
              <a:rPr lang="cs-CZ" dirty="0"/>
              <a:t>, </a:t>
            </a:r>
            <a:r>
              <a:rPr lang="cs-CZ" dirty="0" err="1"/>
              <a:t>Antipatros</a:t>
            </a:r>
            <a:r>
              <a:rPr lang="cs-CZ" dirty="0"/>
              <a:t> ve stejný rok </a:t>
            </a:r>
            <a:r>
              <a:rPr lang="cs-CZ" dirty="0" err="1"/>
              <a:t>Lýsimachem</a:t>
            </a:r>
            <a:r>
              <a:rPr lang="cs-CZ" dirty="0"/>
              <a:t>)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C247F12E-4FEE-4583-87D3-BBF29CDA5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5" y="860732"/>
            <a:ext cx="4629150" cy="222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7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30C247-7762-450D-AA5F-DDEF0E929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Antigonovci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76C097-DE43-46CA-82CD-D3F5EE481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Antigonos</a:t>
            </a:r>
            <a:r>
              <a:rPr lang="cs-CZ" dirty="0"/>
              <a:t> I. </a:t>
            </a:r>
            <a:r>
              <a:rPr lang="cs-CZ" dirty="0" err="1"/>
              <a:t>Monofthalmos</a:t>
            </a:r>
            <a:endParaRPr lang="cs-CZ" dirty="0"/>
          </a:p>
          <a:p>
            <a:r>
              <a:rPr lang="cs-CZ" dirty="0"/>
              <a:t>Jedna z hlavních postav mezi diadochy</a:t>
            </a:r>
          </a:p>
          <a:p>
            <a:r>
              <a:rPr lang="cs-CZ" dirty="0"/>
              <a:t>Satrapa ve </a:t>
            </a:r>
            <a:r>
              <a:rPr lang="cs-CZ" dirty="0" err="1"/>
              <a:t>Frygii</a:t>
            </a:r>
            <a:r>
              <a:rPr lang="cs-CZ" dirty="0"/>
              <a:t>, </a:t>
            </a:r>
            <a:r>
              <a:rPr lang="cs-CZ" dirty="0" err="1"/>
              <a:t>Lykaónii</a:t>
            </a:r>
            <a:r>
              <a:rPr lang="cs-CZ" dirty="0"/>
              <a:t>, </a:t>
            </a:r>
            <a:r>
              <a:rPr lang="cs-CZ" dirty="0" err="1"/>
              <a:t>Pamfýlii</a:t>
            </a:r>
            <a:r>
              <a:rPr lang="cs-CZ" dirty="0"/>
              <a:t>, </a:t>
            </a:r>
            <a:r>
              <a:rPr lang="cs-CZ" dirty="0" err="1"/>
              <a:t>Lýkii</a:t>
            </a:r>
            <a:r>
              <a:rPr lang="cs-CZ" dirty="0"/>
              <a:t>, růst moci, ovládnutí velké části Malé Asie, Sýrie</a:t>
            </a:r>
          </a:p>
          <a:p>
            <a:r>
              <a:rPr lang="cs-CZ" dirty="0"/>
              <a:t>Boje proti </a:t>
            </a:r>
            <a:r>
              <a:rPr lang="cs-CZ" dirty="0" err="1"/>
              <a:t>Eumenovi</a:t>
            </a:r>
            <a:r>
              <a:rPr lang="cs-CZ" dirty="0"/>
              <a:t>, </a:t>
            </a:r>
            <a:r>
              <a:rPr lang="cs-CZ" dirty="0" err="1"/>
              <a:t>Seleukovi</a:t>
            </a:r>
            <a:endParaRPr lang="cs-CZ" dirty="0"/>
          </a:p>
          <a:p>
            <a:r>
              <a:rPr lang="cs-CZ" dirty="0"/>
              <a:t>Koalice proti jeho osobě</a:t>
            </a:r>
          </a:p>
          <a:p>
            <a:r>
              <a:rPr lang="cs-CZ" dirty="0"/>
              <a:t>Umírá v bitvě u </a:t>
            </a:r>
            <a:r>
              <a:rPr lang="cs-CZ" dirty="0" err="1"/>
              <a:t>Ipsu</a:t>
            </a:r>
            <a:r>
              <a:rPr lang="cs-CZ" dirty="0"/>
              <a:t> 301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Syn </a:t>
            </a:r>
            <a:r>
              <a:rPr lang="cs-CZ" dirty="0" err="1"/>
              <a:t>Démétrios</a:t>
            </a:r>
            <a:r>
              <a:rPr lang="cs-CZ" dirty="0"/>
              <a:t> do </a:t>
            </a:r>
            <a:r>
              <a:rPr lang="cs-CZ" dirty="0" err="1"/>
              <a:t>Efesu</a:t>
            </a:r>
            <a:endParaRPr lang="cs-CZ" dirty="0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20BA3D9F-A239-4532-8700-1087584DE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50" y="307502"/>
            <a:ext cx="3819525" cy="249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43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DACAF-5C27-864F-A39D-97E25EBB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DF5047A-BAB8-6984-881C-9461BC143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14" y="1428750"/>
            <a:ext cx="7029416" cy="4815898"/>
          </a:xfrm>
        </p:spPr>
      </p:pic>
    </p:spTree>
    <p:extLst>
      <p:ext uri="{BB962C8B-B14F-4D97-AF65-F5344CB8AC3E}">
        <p14:creationId xmlns:p14="http://schemas.microsoft.com/office/powerpoint/2010/main" val="321316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9AA0AA-2BC0-4F5D-A6F8-37F85EE9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Antigonovci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D10476-64DA-4B91-8407-DCC58FACC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Démétrios</a:t>
            </a:r>
            <a:r>
              <a:rPr lang="cs-CZ" dirty="0"/>
              <a:t> I. </a:t>
            </a:r>
            <a:r>
              <a:rPr lang="cs-CZ" dirty="0" err="1"/>
              <a:t>Poliorkétés</a:t>
            </a:r>
            <a:endParaRPr lang="cs-CZ" dirty="0"/>
          </a:p>
          <a:p>
            <a:r>
              <a:rPr lang="cs-CZ" dirty="0"/>
              <a:t>Bojuje po boku otce, brání Sýrii</a:t>
            </a:r>
          </a:p>
          <a:p>
            <a:r>
              <a:rPr lang="cs-CZ" dirty="0"/>
              <a:t>Obléhání Rhodu, bitva u </a:t>
            </a:r>
            <a:r>
              <a:rPr lang="cs-CZ" dirty="0" err="1"/>
              <a:t>Salamíny</a:t>
            </a:r>
            <a:endParaRPr lang="cs-CZ" dirty="0"/>
          </a:p>
          <a:p>
            <a:r>
              <a:rPr lang="cs-CZ" dirty="0"/>
              <a:t>Tažení do Řecka 302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Bitva u </a:t>
            </a:r>
            <a:r>
              <a:rPr lang="cs-CZ" dirty="0" err="1"/>
              <a:t>Ipsu</a:t>
            </a:r>
            <a:r>
              <a:rPr lang="cs-CZ" dirty="0"/>
              <a:t> </a:t>
            </a:r>
          </a:p>
          <a:p>
            <a:r>
              <a:rPr lang="cs-CZ" dirty="0"/>
              <a:t>Tažení proti Athénám</a:t>
            </a:r>
          </a:p>
          <a:p>
            <a:r>
              <a:rPr lang="cs-CZ" dirty="0"/>
              <a:t>294 </a:t>
            </a:r>
            <a:r>
              <a:rPr lang="cs-CZ" dirty="0" err="1"/>
              <a:t>pnl</a:t>
            </a:r>
            <a:r>
              <a:rPr lang="cs-CZ" dirty="0"/>
              <a:t> zavraždil Alexandra V., král Makedonie</a:t>
            </a:r>
          </a:p>
          <a:p>
            <a:r>
              <a:rPr lang="cs-CZ" dirty="0"/>
              <a:t>X Pyrrhos, Ptolemaios, </a:t>
            </a:r>
            <a:r>
              <a:rPr lang="cs-CZ" dirty="0" err="1"/>
              <a:t>Lýsimachos</a:t>
            </a:r>
            <a:r>
              <a:rPr lang="cs-CZ" dirty="0"/>
              <a:t>, odchází z Makedonie 288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Tažení do Malé Asie, zajatec </a:t>
            </a:r>
            <a:r>
              <a:rPr lang="cs-CZ" dirty="0" err="1"/>
              <a:t>Seleuka</a:t>
            </a:r>
            <a:r>
              <a:rPr lang="cs-CZ" dirty="0"/>
              <a:t>, umírá v zajetí 283 </a:t>
            </a:r>
            <a:r>
              <a:rPr lang="cs-CZ" dirty="0" err="1"/>
              <a:t>pnl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objekt, mince, zaoblené&#10;&#10;Popis byl vytvořen automaticky">
            <a:extLst>
              <a:ext uri="{FF2B5EF4-FFF2-40B4-BE49-F238E27FC236}">
                <a16:creationId xmlns:a16="http://schemas.microsoft.com/office/drawing/2014/main" id="{70803973-A581-42E3-A2D6-B57AD2D6A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650" y="334625"/>
            <a:ext cx="2295525" cy="2338566"/>
          </a:xfrm>
          <a:prstGeom prst="rect">
            <a:avLst/>
          </a:prstGeom>
        </p:spPr>
      </p:pic>
      <p:pic>
        <p:nvPicPr>
          <p:cNvPr id="7" name="Obrázek 6" descr="Obsah obrázku osoba, zeď, interiér, socha&#10;&#10;Popis byl vytvořen automaticky">
            <a:extLst>
              <a:ext uri="{FF2B5EF4-FFF2-40B4-BE49-F238E27FC236}">
                <a16:creationId xmlns:a16="http://schemas.microsoft.com/office/drawing/2014/main" id="{5DB371BF-4DC9-4242-99B4-1612D40C8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402931"/>
            <a:ext cx="1924050" cy="256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94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186E9A-285C-41C7-BE11-433A5DC07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Antigonovci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7B329C-8469-45A6-ACB4-170DD53FF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Mezitím v Makedonii</a:t>
            </a:r>
          </a:p>
          <a:p>
            <a:r>
              <a:rPr lang="cs-CZ" dirty="0"/>
              <a:t>Rozdělení Makedonie mezi Pyrrha a </a:t>
            </a:r>
            <a:r>
              <a:rPr lang="cs-CZ" dirty="0" err="1"/>
              <a:t>Lýsimacha</a:t>
            </a:r>
            <a:endParaRPr lang="cs-CZ" dirty="0"/>
          </a:p>
          <a:p>
            <a:r>
              <a:rPr lang="cs-CZ" dirty="0" err="1"/>
              <a:t>Lýsimachos</a:t>
            </a:r>
            <a:r>
              <a:rPr lang="cs-CZ" dirty="0"/>
              <a:t> vyhání Pyrrha, vládne do 281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Ptolemaios II. </a:t>
            </a:r>
            <a:r>
              <a:rPr lang="cs-CZ" dirty="0" err="1"/>
              <a:t>Keraunos</a:t>
            </a:r>
            <a:r>
              <a:rPr lang="cs-CZ" dirty="0"/>
              <a:t> zabil </a:t>
            </a:r>
            <a:r>
              <a:rPr lang="cs-CZ" dirty="0" err="1"/>
              <a:t>Seleuka</a:t>
            </a:r>
            <a:r>
              <a:rPr lang="cs-CZ" dirty="0"/>
              <a:t>, prohlášen za krále Makedonie</a:t>
            </a:r>
          </a:p>
          <a:p>
            <a:r>
              <a:rPr lang="cs-CZ" dirty="0"/>
              <a:t>Vpád Keltů, umírá v bitvě 279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Nahrazuje jej jeho bratr </a:t>
            </a:r>
            <a:r>
              <a:rPr lang="cs-CZ" dirty="0" err="1"/>
              <a:t>Meleagros</a:t>
            </a:r>
            <a:r>
              <a:rPr lang="cs-CZ" dirty="0"/>
              <a:t>, armáda ho přinutila odstoupit během dvou měsíců, </a:t>
            </a:r>
            <a:r>
              <a:rPr lang="cs-CZ" dirty="0" err="1"/>
              <a:t>Antipatros</a:t>
            </a:r>
            <a:r>
              <a:rPr lang="cs-CZ" dirty="0"/>
              <a:t> </a:t>
            </a:r>
            <a:r>
              <a:rPr lang="cs-CZ" dirty="0" err="1"/>
              <a:t>Etésiás</a:t>
            </a:r>
            <a:endParaRPr lang="cs-CZ" dirty="0"/>
          </a:p>
          <a:p>
            <a:r>
              <a:rPr lang="cs-CZ" dirty="0"/>
              <a:t>Armáda prohlašuje za krále (stratéga) </a:t>
            </a:r>
            <a:r>
              <a:rPr lang="cs-CZ" dirty="0" err="1"/>
              <a:t>Sósthena</a:t>
            </a:r>
            <a:r>
              <a:rPr lang="cs-CZ" dirty="0"/>
              <a:t>, bojuje proti Keltům a </a:t>
            </a:r>
            <a:r>
              <a:rPr lang="cs-CZ" dirty="0" err="1"/>
              <a:t>Antigonovi</a:t>
            </a:r>
            <a:r>
              <a:rPr lang="cs-CZ" dirty="0"/>
              <a:t> II.</a:t>
            </a:r>
          </a:p>
          <a:p>
            <a:r>
              <a:rPr lang="cs-CZ" dirty="0"/>
              <a:t>278 </a:t>
            </a:r>
            <a:r>
              <a:rPr lang="cs-CZ" dirty="0" err="1"/>
              <a:t>pnl</a:t>
            </a:r>
            <a:r>
              <a:rPr lang="cs-CZ" dirty="0"/>
              <a:t> umírá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016625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Oříznutí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říznutí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říznutí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461</TotalTime>
  <Words>752</Words>
  <Application>Microsoft Office PowerPoint</Application>
  <PresentationFormat>Širokoúhlá obrazovka</PresentationFormat>
  <Paragraphs>113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Franklin Gothic Book</vt:lpstr>
      <vt:lpstr>Oříznutí</vt:lpstr>
      <vt:lpstr>DSBcA07 - Dějiny starověkého Řecka II - seminář</vt:lpstr>
      <vt:lpstr>Polybios</vt:lpstr>
      <vt:lpstr>Polybios </vt:lpstr>
      <vt:lpstr>Polybios</vt:lpstr>
      <vt:lpstr>Antigonovci, Makedonie</vt:lpstr>
      <vt:lpstr>Antigonovci</vt:lpstr>
      <vt:lpstr>Prezentace aplikace PowerPoint</vt:lpstr>
      <vt:lpstr>Antigonovci</vt:lpstr>
      <vt:lpstr>Antigonovci</vt:lpstr>
      <vt:lpstr>Antigonovci</vt:lpstr>
      <vt:lpstr>Antigonovci</vt:lpstr>
      <vt:lpstr>Antigonovci</vt:lpstr>
      <vt:lpstr>Antigonovci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DSBcA07 - Dějiny starověkého Řecka II - seminář</dc:title>
  <dc:creator>Libor Pruša</dc:creator>
  <cp:lastModifiedBy>Libor Pruša</cp:lastModifiedBy>
  <cp:revision>30</cp:revision>
  <dcterms:created xsi:type="dcterms:W3CDTF">2021-10-25T08:12:23Z</dcterms:created>
  <dcterms:modified xsi:type="dcterms:W3CDTF">2022-10-28T14:14:16Z</dcterms:modified>
</cp:coreProperties>
</file>