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7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16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9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7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2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5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5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89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2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22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63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FDDD-3DC2-46DB-A836-BBB23A87AD4B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2F29-5003-4619-ADE5-2F772D27F1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2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41DEC-AFF5-44B1-B483-6B190D1EE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1FC229-FD3B-4B33-9614-62DDD7617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 hodina, Pyrrhos, Pergamon</a:t>
            </a:r>
          </a:p>
        </p:txBody>
      </p:sp>
    </p:spTree>
    <p:extLst>
      <p:ext uri="{BB962C8B-B14F-4D97-AF65-F5344CB8AC3E}">
        <p14:creationId xmlns:p14="http://schemas.microsoft.com/office/powerpoint/2010/main" val="235966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98665-1C7F-4BC7-826F-51482F4A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pic>
        <p:nvPicPr>
          <p:cNvPr id="5" name="Zástupný obsah 4" descr="Obsah obrázku exteriér, hora, obloha, země&#10;&#10;Popis byl vytvořen automaticky">
            <a:extLst>
              <a:ext uri="{FF2B5EF4-FFF2-40B4-BE49-F238E27FC236}">
                <a16:creationId xmlns:a16="http://schemas.microsoft.com/office/drawing/2014/main" id="{FB6ECC58-A8C4-497E-B687-E3837D987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90" y="2579687"/>
            <a:ext cx="5172869" cy="3879652"/>
          </a:xfrm>
        </p:spPr>
      </p:pic>
      <p:pic>
        <p:nvPicPr>
          <p:cNvPr id="7" name="Obrázek 6" descr="Obsah obrázku obloha, exteriér, tráva, budova&#10;&#10;Popis byl vytvořen automaticky">
            <a:extLst>
              <a:ext uri="{FF2B5EF4-FFF2-40B4-BE49-F238E27FC236}">
                <a16:creationId xmlns:a16="http://schemas.microsoft.com/office/drawing/2014/main" id="{715F07CE-4C1D-4B9D-8D5E-7365E288E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95" y="18559"/>
            <a:ext cx="4894394" cy="3257550"/>
          </a:xfrm>
          <a:prstGeom prst="rect">
            <a:avLst/>
          </a:prstGeo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706A2CE2-23D7-4114-B546-BC7E0175F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2" y="149146"/>
            <a:ext cx="4641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096E6-3355-469D-8BAD-983BB134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B61AF-60C7-48EE-85D6-7F826381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438013" cy="54322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Říše založená 282/1 </a:t>
            </a:r>
            <a:r>
              <a:rPr lang="cs-CZ" dirty="0" err="1"/>
              <a:t>pnl</a:t>
            </a:r>
            <a:r>
              <a:rPr lang="cs-CZ" dirty="0"/>
              <a:t>, do roku 133 </a:t>
            </a:r>
            <a:r>
              <a:rPr lang="cs-CZ" dirty="0" err="1"/>
              <a:t>pnl</a:t>
            </a:r>
            <a:r>
              <a:rPr lang="cs-CZ" dirty="0"/>
              <a:t> (129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Zakladatel </a:t>
            </a:r>
            <a:r>
              <a:rPr lang="cs-CZ" dirty="0" err="1"/>
              <a:t>Filetairos</a:t>
            </a:r>
            <a:endParaRPr lang="cs-CZ" dirty="0"/>
          </a:p>
          <a:p>
            <a:r>
              <a:rPr lang="cs-CZ" dirty="0" err="1"/>
              <a:t>Filetairos</a:t>
            </a:r>
            <a:r>
              <a:rPr lang="cs-CZ" dirty="0"/>
              <a:t> velitel v armádě </a:t>
            </a:r>
            <a:r>
              <a:rPr lang="cs-CZ" dirty="0" err="1"/>
              <a:t>Lýsimacha</a:t>
            </a:r>
            <a:endParaRPr lang="cs-CZ" dirty="0"/>
          </a:p>
          <a:p>
            <a:r>
              <a:rPr lang="cs-CZ" dirty="0"/>
              <a:t>Pověřen střežit Pergamon</a:t>
            </a:r>
          </a:p>
          <a:p>
            <a:r>
              <a:rPr lang="cs-CZ" dirty="0"/>
              <a:t>Byl zde </a:t>
            </a:r>
            <a:r>
              <a:rPr lang="cs-CZ" dirty="0" err="1"/>
              <a:t>Lýsimachův</a:t>
            </a:r>
            <a:r>
              <a:rPr lang="cs-CZ" dirty="0"/>
              <a:t> poklad</a:t>
            </a:r>
          </a:p>
          <a:p>
            <a:r>
              <a:rPr lang="cs-CZ" dirty="0" err="1"/>
              <a:t>Filetairos</a:t>
            </a:r>
            <a:r>
              <a:rPr lang="cs-CZ" dirty="0"/>
              <a:t> odpadl od </a:t>
            </a:r>
            <a:r>
              <a:rPr lang="cs-CZ" dirty="0" err="1"/>
              <a:t>Lýsimacha</a:t>
            </a:r>
            <a:r>
              <a:rPr lang="cs-CZ" dirty="0"/>
              <a:t> (x </a:t>
            </a:r>
            <a:r>
              <a:rPr lang="cs-CZ" dirty="0" err="1"/>
              <a:t>Arsinoé</a:t>
            </a:r>
            <a:r>
              <a:rPr lang="cs-CZ" dirty="0"/>
              <a:t>)</a:t>
            </a:r>
          </a:p>
          <a:p>
            <a:r>
              <a:rPr lang="cs-CZ" dirty="0"/>
              <a:t>281 </a:t>
            </a:r>
            <a:r>
              <a:rPr lang="cs-CZ" dirty="0" err="1"/>
              <a:t>pnl</a:t>
            </a:r>
            <a:r>
              <a:rPr lang="cs-CZ" dirty="0"/>
              <a:t> </a:t>
            </a:r>
            <a:r>
              <a:rPr lang="cs-CZ" dirty="0" err="1"/>
              <a:t>Lýsimachos</a:t>
            </a:r>
            <a:r>
              <a:rPr lang="cs-CZ" dirty="0"/>
              <a:t> umírá, </a:t>
            </a:r>
            <a:r>
              <a:rPr lang="cs-CZ" dirty="0" err="1"/>
              <a:t>Filetairos</a:t>
            </a:r>
            <a:r>
              <a:rPr lang="cs-CZ" dirty="0"/>
              <a:t> k </a:t>
            </a:r>
            <a:r>
              <a:rPr lang="cs-CZ" dirty="0" err="1"/>
              <a:t>Seleukovi</a:t>
            </a:r>
            <a:endParaRPr lang="cs-CZ" dirty="0"/>
          </a:p>
          <a:p>
            <a:r>
              <a:rPr lang="cs-CZ" dirty="0"/>
              <a:t>Pod nadvládou </a:t>
            </a:r>
            <a:r>
              <a:rPr lang="cs-CZ" dirty="0" err="1"/>
              <a:t>Seleukovců</a:t>
            </a:r>
            <a:r>
              <a:rPr lang="cs-CZ" dirty="0"/>
              <a:t>, víceméně nezávislý stát</a:t>
            </a:r>
          </a:p>
          <a:p>
            <a:r>
              <a:rPr lang="cs-CZ" dirty="0" err="1"/>
              <a:t>Filetairos</a:t>
            </a:r>
            <a:r>
              <a:rPr lang="cs-CZ" dirty="0"/>
              <a:t> – podpora okolních měst, chrámů v Řecku, pomoc proti </a:t>
            </a:r>
            <a:r>
              <a:rPr lang="cs-CZ" dirty="0" err="1"/>
              <a:t>Galatům</a:t>
            </a:r>
            <a:endParaRPr lang="cs-CZ" dirty="0"/>
          </a:p>
          <a:p>
            <a:r>
              <a:rPr lang="cs-CZ" dirty="0"/>
              <a:t>Stavba paláce v Pergamu, chrámu Athény, opevnění města</a:t>
            </a:r>
          </a:p>
          <a:p>
            <a:r>
              <a:rPr lang="cs-CZ" dirty="0"/>
              <a:t>Eunuch, adoptoval svého synovce </a:t>
            </a:r>
            <a:r>
              <a:rPr lang="cs-CZ" dirty="0" err="1"/>
              <a:t>Eumena</a:t>
            </a:r>
            <a:endParaRPr lang="cs-CZ" dirty="0"/>
          </a:p>
        </p:txBody>
      </p:sp>
      <p:pic>
        <p:nvPicPr>
          <p:cNvPr id="5" name="Obrázek 4" descr="Obsah obrázku mince&#10;&#10;Popis byl vytvořen automaticky">
            <a:extLst>
              <a:ext uri="{FF2B5EF4-FFF2-40B4-BE49-F238E27FC236}">
                <a16:creationId xmlns:a16="http://schemas.microsoft.com/office/drawing/2014/main" id="{6FB0AC7F-6FB1-49B7-BAF0-92492DEA3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3" y="116731"/>
            <a:ext cx="1502633" cy="28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4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40CE3-7333-4097-BBA2-F62E2A51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67FF3-D5CD-411A-8A97-63B310858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Eumenés</a:t>
            </a:r>
            <a:r>
              <a:rPr lang="cs-CZ" dirty="0"/>
              <a:t> I. (263–241 </a:t>
            </a:r>
            <a:r>
              <a:rPr lang="cs-CZ" dirty="0" err="1"/>
              <a:t>pnl</a:t>
            </a:r>
            <a:r>
              <a:rPr lang="cs-CZ" dirty="0"/>
              <a:t>), synovec </a:t>
            </a:r>
            <a:r>
              <a:rPr lang="cs-CZ" dirty="0" err="1"/>
              <a:t>Filetaira</a:t>
            </a:r>
            <a:endParaRPr lang="cs-CZ" dirty="0"/>
          </a:p>
          <a:p>
            <a:r>
              <a:rPr lang="cs-CZ" dirty="0"/>
              <a:t>Vzpoura proti </a:t>
            </a:r>
            <a:r>
              <a:rPr lang="cs-CZ" dirty="0" err="1"/>
              <a:t>Antiochovi</a:t>
            </a:r>
            <a:r>
              <a:rPr lang="cs-CZ" dirty="0"/>
              <a:t> I., vítězství v bitvě u Sard (261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Nezávislost říše, rozšiřování území</a:t>
            </a:r>
          </a:p>
          <a:p>
            <a:r>
              <a:rPr lang="cs-CZ" dirty="0"/>
              <a:t>Zakládání pevností, vojenských osad</a:t>
            </a:r>
          </a:p>
          <a:p>
            <a:r>
              <a:rPr lang="cs-CZ" dirty="0"/>
              <a:t>Vlastní mince (portrét </a:t>
            </a:r>
            <a:r>
              <a:rPr lang="cs-CZ" dirty="0" err="1"/>
              <a:t>Filetaira</a:t>
            </a:r>
            <a:r>
              <a:rPr lang="cs-CZ" dirty="0"/>
              <a:t>)</a:t>
            </a:r>
          </a:p>
          <a:p>
            <a:r>
              <a:rPr lang="cs-CZ" dirty="0"/>
              <a:t>Slavnost </a:t>
            </a:r>
            <a:r>
              <a:rPr lang="cs-CZ" dirty="0" err="1"/>
              <a:t>Eumeneia</a:t>
            </a:r>
            <a:endParaRPr lang="cs-CZ" dirty="0"/>
          </a:p>
          <a:p>
            <a:r>
              <a:rPr lang="cs-CZ" dirty="0"/>
              <a:t>Tribut </a:t>
            </a:r>
            <a:r>
              <a:rPr lang="cs-CZ" dirty="0" err="1"/>
              <a:t>Galatům</a:t>
            </a:r>
            <a:endParaRPr lang="cs-CZ" dirty="0"/>
          </a:p>
          <a:p>
            <a:r>
              <a:rPr lang="cs-CZ" dirty="0"/>
              <a:t>Nástupce jeho bratranec a adoptivní syn </a:t>
            </a:r>
            <a:r>
              <a:rPr lang="cs-CZ" dirty="0" err="1"/>
              <a:t>Attalos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22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6CAA5-1C51-41E8-A8E0-5EACE756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D0CFF2-FCE9-4E58-B468-2B8A4E208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Attalos</a:t>
            </a:r>
            <a:r>
              <a:rPr lang="cs-CZ" dirty="0"/>
              <a:t> I. </a:t>
            </a:r>
            <a:r>
              <a:rPr lang="cs-CZ" dirty="0" err="1"/>
              <a:t>Sótér</a:t>
            </a:r>
            <a:r>
              <a:rPr lang="cs-CZ" dirty="0"/>
              <a:t> (241–197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Boje s </a:t>
            </a:r>
            <a:r>
              <a:rPr lang="cs-CZ" dirty="0" err="1"/>
              <a:t>Galaty</a:t>
            </a:r>
            <a:endParaRPr lang="cs-CZ" dirty="0"/>
          </a:p>
          <a:p>
            <a:r>
              <a:rPr lang="cs-CZ" dirty="0"/>
              <a:t>Bitva na řece </a:t>
            </a:r>
            <a:r>
              <a:rPr lang="cs-CZ" dirty="0" err="1"/>
              <a:t>Kaiku</a:t>
            </a:r>
            <a:r>
              <a:rPr lang="cs-CZ" dirty="0"/>
              <a:t> (Umírající Gal – sochař </a:t>
            </a:r>
            <a:r>
              <a:rPr lang="cs-CZ" dirty="0" err="1"/>
              <a:t>Epigonos</a:t>
            </a:r>
            <a:r>
              <a:rPr lang="cs-CZ" dirty="0"/>
              <a:t>)</a:t>
            </a:r>
          </a:p>
          <a:p>
            <a:r>
              <a:rPr lang="cs-CZ" dirty="0"/>
              <a:t>Přijetí královského titulu</a:t>
            </a:r>
          </a:p>
          <a:p>
            <a:r>
              <a:rPr lang="cs-CZ" dirty="0"/>
              <a:t>Další boje proti </a:t>
            </a:r>
            <a:r>
              <a:rPr lang="cs-CZ" dirty="0" err="1"/>
              <a:t>Galatům</a:t>
            </a:r>
            <a:r>
              <a:rPr lang="cs-CZ" dirty="0"/>
              <a:t> + </a:t>
            </a:r>
            <a:r>
              <a:rPr lang="cs-CZ" dirty="0" err="1"/>
              <a:t>Antiochos</a:t>
            </a:r>
            <a:r>
              <a:rPr lang="cs-CZ" dirty="0"/>
              <a:t> </a:t>
            </a:r>
            <a:r>
              <a:rPr lang="cs-CZ" dirty="0" err="1"/>
              <a:t>Hierax</a:t>
            </a:r>
            <a:r>
              <a:rPr lang="cs-CZ" dirty="0"/>
              <a:t> (bitva u </a:t>
            </a:r>
            <a:r>
              <a:rPr lang="cs-CZ" dirty="0" err="1"/>
              <a:t>Afrodisia</a:t>
            </a:r>
            <a:r>
              <a:rPr lang="cs-CZ" dirty="0"/>
              <a:t>, bitva u </a:t>
            </a:r>
            <a:r>
              <a:rPr lang="cs-CZ" dirty="0" err="1"/>
              <a:t>Harpasu</a:t>
            </a:r>
            <a:r>
              <a:rPr lang="cs-CZ" dirty="0"/>
              <a:t>)</a:t>
            </a:r>
          </a:p>
          <a:p>
            <a:r>
              <a:rPr lang="cs-CZ" dirty="0"/>
              <a:t>Obsazení velké části Malé Asie (do 218 </a:t>
            </a:r>
            <a:r>
              <a:rPr lang="cs-CZ" dirty="0" err="1"/>
              <a:t>pnl</a:t>
            </a:r>
            <a:r>
              <a:rPr lang="cs-CZ" dirty="0"/>
              <a:t>) x </a:t>
            </a:r>
            <a:r>
              <a:rPr lang="cs-CZ" dirty="0" err="1"/>
              <a:t>Seleukos</a:t>
            </a:r>
            <a:r>
              <a:rPr lang="cs-CZ" dirty="0"/>
              <a:t> III.</a:t>
            </a:r>
          </a:p>
          <a:p>
            <a:r>
              <a:rPr lang="cs-CZ" dirty="0"/>
              <a:t>Zahnán zpět do města </a:t>
            </a:r>
            <a:r>
              <a:rPr lang="cs-CZ" dirty="0" err="1"/>
              <a:t>seleukovským</a:t>
            </a:r>
            <a:r>
              <a:rPr lang="cs-CZ" dirty="0"/>
              <a:t> generálem </a:t>
            </a:r>
            <a:r>
              <a:rPr lang="cs-CZ" dirty="0" err="1"/>
              <a:t>Achaiem</a:t>
            </a:r>
            <a:endParaRPr lang="cs-CZ" dirty="0"/>
          </a:p>
          <a:p>
            <a:r>
              <a:rPr lang="cs-CZ" dirty="0"/>
              <a:t>Tažení </a:t>
            </a:r>
            <a:r>
              <a:rPr lang="cs-CZ" dirty="0" err="1"/>
              <a:t>Antiocha</a:t>
            </a:r>
            <a:r>
              <a:rPr lang="cs-CZ" dirty="0"/>
              <a:t> III., </a:t>
            </a:r>
            <a:r>
              <a:rPr lang="cs-CZ" dirty="0" err="1"/>
              <a:t>Seleukovci</a:t>
            </a:r>
            <a:r>
              <a:rPr lang="cs-CZ" dirty="0"/>
              <a:t> získávají zpět území v Malé Asii (</a:t>
            </a:r>
            <a:r>
              <a:rPr lang="cs-CZ" dirty="0" err="1"/>
              <a:t>Achaios</a:t>
            </a:r>
            <a:r>
              <a:rPr lang="cs-CZ" dirty="0"/>
              <a:t>)</a:t>
            </a:r>
          </a:p>
          <a:p>
            <a:r>
              <a:rPr lang="cs-CZ" dirty="0" err="1"/>
              <a:t>Attalos</a:t>
            </a:r>
            <a:r>
              <a:rPr lang="cs-CZ" dirty="0"/>
              <a:t> → spojenectví s Římem a </a:t>
            </a:r>
            <a:r>
              <a:rPr lang="cs-CZ" dirty="0" err="1"/>
              <a:t>Aitólským</a:t>
            </a:r>
            <a:r>
              <a:rPr lang="cs-CZ" dirty="0"/>
              <a:t> spolkem, boje s Makedonií</a:t>
            </a:r>
          </a:p>
          <a:p>
            <a:r>
              <a:rPr lang="cs-CZ" dirty="0"/>
              <a:t>Věnování posvátného kamene bohyně </a:t>
            </a:r>
            <a:r>
              <a:rPr lang="cs-CZ" dirty="0" err="1"/>
              <a:t>Kybelé</a:t>
            </a:r>
            <a:r>
              <a:rPr lang="cs-CZ" dirty="0"/>
              <a:t> Římu</a:t>
            </a:r>
          </a:p>
          <a:p>
            <a:r>
              <a:rPr lang="cs-CZ" dirty="0"/>
              <a:t>Zapojení do druhé makedonské války </a:t>
            </a:r>
          </a:p>
        </p:txBody>
      </p:sp>
      <p:pic>
        <p:nvPicPr>
          <p:cNvPr id="5" name="Obrázek 4" descr="Obsah obrázku budova, socha&#10;&#10;Popis byl vytvořen automaticky">
            <a:extLst>
              <a:ext uri="{FF2B5EF4-FFF2-40B4-BE49-F238E27FC236}">
                <a16:creationId xmlns:a16="http://schemas.microsoft.com/office/drawing/2014/main" id="{8750B069-3E59-4AE1-AF86-B8249A877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" y="228600"/>
            <a:ext cx="2751617" cy="2238376"/>
          </a:xfrm>
          <a:prstGeom prst="rect">
            <a:avLst/>
          </a:prstGeom>
        </p:spPr>
      </p:pic>
      <p:pic>
        <p:nvPicPr>
          <p:cNvPr id="7" name="Obrázek 6" descr="Obsah obrázku socha&#10;&#10;Popis byl vytvořen automaticky">
            <a:extLst>
              <a:ext uri="{FF2B5EF4-FFF2-40B4-BE49-F238E27FC236}">
                <a16:creationId xmlns:a16="http://schemas.microsoft.com/office/drawing/2014/main" id="{9A6979D7-DF3C-42A8-845C-FE8718A73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33" y="228599"/>
            <a:ext cx="1711082" cy="2596567"/>
          </a:xfrm>
          <a:prstGeom prst="rect">
            <a:avLst/>
          </a:prstGeom>
        </p:spPr>
      </p:pic>
      <p:pic>
        <p:nvPicPr>
          <p:cNvPr id="9" name="Obrázek 8" descr="Obsah obrázku zeď, osoba, muž, interiér&#10;&#10;Popis byl vytvořen automaticky">
            <a:extLst>
              <a:ext uri="{FF2B5EF4-FFF2-40B4-BE49-F238E27FC236}">
                <a16:creationId xmlns:a16="http://schemas.microsoft.com/office/drawing/2014/main" id="{C709E31D-3684-4219-9124-488E7497C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2" y="4391025"/>
            <a:ext cx="1711082" cy="22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2DEB5-57AE-44E0-AFEB-E8819913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0BE8E-AA2E-4F85-9A3D-1AF4BF74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Eumenés</a:t>
            </a:r>
            <a:r>
              <a:rPr lang="cs-CZ" dirty="0"/>
              <a:t> II. (197–159 </a:t>
            </a:r>
            <a:r>
              <a:rPr lang="cs-CZ" dirty="0" err="1"/>
              <a:t>pnl</a:t>
            </a:r>
            <a:r>
              <a:rPr lang="cs-CZ" dirty="0"/>
              <a:t>), syn </a:t>
            </a:r>
            <a:r>
              <a:rPr lang="cs-CZ" dirty="0" err="1"/>
              <a:t>Attala</a:t>
            </a:r>
            <a:r>
              <a:rPr lang="cs-CZ" dirty="0"/>
              <a:t> I.</a:t>
            </a:r>
          </a:p>
          <a:p>
            <a:r>
              <a:rPr lang="cs-CZ" dirty="0"/>
              <a:t>Spojenec Říma, proti </a:t>
            </a:r>
            <a:r>
              <a:rPr lang="cs-CZ" dirty="0" err="1"/>
              <a:t>Antiochovi</a:t>
            </a:r>
            <a:r>
              <a:rPr lang="cs-CZ" dirty="0"/>
              <a:t> III.</a:t>
            </a:r>
          </a:p>
          <a:p>
            <a:r>
              <a:rPr lang="cs-CZ" dirty="0"/>
              <a:t>Bitva u </a:t>
            </a:r>
            <a:r>
              <a:rPr lang="cs-CZ" dirty="0" err="1"/>
              <a:t>Magnésie</a:t>
            </a:r>
            <a:endParaRPr lang="cs-CZ" dirty="0"/>
          </a:p>
          <a:p>
            <a:r>
              <a:rPr lang="cs-CZ" dirty="0"/>
              <a:t>Mír v </a:t>
            </a:r>
            <a:r>
              <a:rPr lang="cs-CZ" dirty="0" err="1"/>
              <a:t>Apameii</a:t>
            </a:r>
            <a:endParaRPr lang="cs-CZ" dirty="0"/>
          </a:p>
          <a:p>
            <a:r>
              <a:rPr lang="cs-CZ" dirty="0"/>
              <a:t>Zisk rozsáhlých území v Malé Asii</a:t>
            </a:r>
          </a:p>
          <a:p>
            <a:r>
              <a:rPr lang="cs-CZ" dirty="0"/>
              <a:t>Založení her </a:t>
            </a:r>
            <a:r>
              <a:rPr lang="cs-CZ" dirty="0" err="1"/>
              <a:t>Níkéforia</a:t>
            </a:r>
            <a:endParaRPr lang="cs-CZ" dirty="0"/>
          </a:p>
          <a:p>
            <a:r>
              <a:rPr lang="cs-CZ" dirty="0"/>
              <a:t>Další pomoc Římanům proti Spartě, Makedonii</a:t>
            </a:r>
          </a:p>
          <a:p>
            <a:r>
              <a:rPr lang="cs-CZ" dirty="0"/>
              <a:t>Roztržka s Římem</a:t>
            </a:r>
          </a:p>
          <a:p>
            <a:r>
              <a:rPr lang="cs-CZ" dirty="0"/>
              <a:t>Stavba Pergamského oltáře</a:t>
            </a:r>
          </a:p>
          <a:p>
            <a:r>
              <a:rPr lang="cs-CZ" dirty="0"/>
              <a:t>Dokončení Pergamské knihovny</a:t>
            </a:r>
          </a:p>
          <a:p>
            <a:r>
              <a:rPr lang="cs-CZ" dirty="0"/>
              <a:t>Založení města </a:t>
            </a:r>
            <a:r>
              <a:rPr lang="cs-CZ" dirty="0" err="1"/>
              <a:t>Hierápolis</a:t>
            </a:r>
            <a:r>
              <a:rPr lang="cs-CZ" dirty="0"/>
              <a:t> (lázeňské město)</a:t>
            </a:r>
          </a:p>
          <a:p>
            <a:r>
              <a:rPr lang="cs-CZ" dirty="0"/>
              <a:t>Nastupuje jeho bratr </a:t>
            </a:r>
            <a:r>
              <a:rPr lang="cs-CZ" dirty="0" err="1"/>
              <a:t>Attalos</a:t>
            </a:r>
            <a:r>
              <a:rPr lang="cs-CZ" dirty="0"/>
              <a:t> II.</a:t>
            </a:r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9AE81BE-7EB9-4B5C-8339-7B5927E3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6" y="219074"/>
            <a:ext cx="3720189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2D614-02C3-4975-829E-69F01656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8BE25-0412-4D32-91B9-81A47DBDD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Attalos</a:t>
            </a:r>
            <a:r>
              <a:rPr lang="cs-CZ" dirty="0"/>
              <a:t> II. </a:t>
            </a:r>
            <a:r>
              <a:rPr lang="cs-CZ" dirty="0" err="1"/>
              <a:t>Filadelfos</a:t>
            </a:r>
            <a:r>
              <a:rPr lang="cs-CZ" dirty="0"/>
              <a:t> (159–138 </a:t>
            </a:r>
            <a:r>
              <a:rPr lang="cs-CZ" dirty="0" err="1"/>
              <a:t>pnl</a:t>
            </a:r>
            <a:r>
              <a:rPr lang="cs-CZ" dirty="0"/>
              <a:t>), syn </a:t>
            </a:r>
            <a:r>
              <a:rPr lang="cs-CZ" dirty="0" err="1"/>
              <a:t>Attala</a:t>
            </a:r>
            <a:r>
              <a:rPr lang="cs-CZ" dirty="0"/>
              <a:t> I., bratr </a:t>
            </a:r>
            <a:r>
              <a:rPr lang="cs-CZ" dirty="0" err="1"/>
              <a:t>Eumena</a:t>
            </a:r>
            <a:r>
              <a:rPr lang="cs-CZ" dirty="0"/>
              <a:t> II.</a:t>
            </a:r>
          </a:p>
          <a:p>
            <a:r>
              <a:rPr lang="cs-CZ" dirty="0"/>
              <a:t>Zakladatel města </a:t>
            </a:r>
            <a:r>
              <a:rPr lang="cs-CZ" dirty="0" err="1"/>
              <a:t>Attalia</a:t>
            </a:r>
            <a:r>
              <a:rPr lang="cs-CZ" dirty="0"/>
              <a:t> (dnes </a:t>
            </a:r>
            <a:r>
              <a:rPr lang="cs-CZ" dirty="0" err="1"/>
              <a:t>Antalya</a:t>
            </a:r>
            <a:r>
              <a:rPr lang="cs-CZ" dirty="0"/>
              <a:t>)</a:t>
            </a:r>
          </a:p>
          <a:p>
            <a:r>
              <a:rPr lang="cs-CZ" dirty="0"/>
              <a:t>Velitel (bitva u </a:t>
            </a:r>
            <a:r>
              <a:rPr lang="cs-CZ" dirty="0" err="1"/>
              <a:t>Magnésie</a:t>
            </a:r>
            <a:r>
              <a:rPr lang="cs-CZ" dirty="0"/>
              <a:t>, boje s Pontem)</a:t>
            </a:r>
          </a:p>
          <a:p>
            <a:r>
              <a:rPr lang="cs-CZ" dirty="0"/>
              <a:t>Boje s </a:t>
            </a:r>
            <a:r>
              <a:rPr lang="cs-CZ" dirty="0" err="1"/>
              <a:t>Bíthýnií</a:t>
            </a:r>
            <a:r>
              <a:rPr lang="cs-CZ" dirty="0"/>
              <a:t>, podpora Alexandra </a:t>
            </a:r>
            <a:r>
              <a:rPr lang="cs-CZ" dirty="0" err="1"/>
              <a:t>Bala</a:t>
            </a:r>
            <a:r>
              <a:rPr lang="cs-CZ" dirty="0"/>
              <a:t> v </a:t>
            </a:r>
            <a:r>
              <a:rPr lang="cs-CZ" dirty="0" err="1"/>
              <a:t>Seleukovské</a:t>
            </a:r>
            <a:r>
              <a:rPr lang="cs-CZ" dirty="0"/>
              <a:t> říši</a:t>
            </a:r>
          </a:p>
          <a:p>
            <a:r>
              <a:rPr lang="cs-CZ" dirty="0" err="1"/>
              <a:t>Attalos</a:t>
            </a:r>
            <a:r>
              <a:rPr lang="cs-CZ" dirty="0"/>
              <a:t> III. (138–133 </a:t>
            </a:r>
            <a:r>
              <a:rPr lang="cs-CZ" dirty="0" err="1"/>
              <a:t>pnl</a:t>
            </a:r>
            <a:r>
              <a:rPr lang="cs-CZ" dirty="0"/>
              <a:t>), syn </a:t>
            </a:r>
            <a:r>
              <a:rPr lang="cs-CZ" dirty="0" err="1"/>
              <a:t>Eumena</a:t>
            </a:r>
            <a:r>
              <a:rPr lang="cs-CZ" dirty="0"/>
              <a:t> II.</a:t>
            </a:r>
          </a:p>
          <a:p>
            <a:r>
              <a:rPr lang="cs-CZ" dirty="0"/>
              <a:t>Nemá potomky, v závěti odkazuje říši Římu</a:t>
            </a:r>
          </a:p>
          <a:p>
            <a:r>
              <a:rPr lang="cs-CZ" dirty="0" err="1"/>
              <a:t>Aristoníkos</a:t>
            </a:r>
            <a:r>
              <a:rPr lang="cs-CZ" dirty="0"/>
              <a:t>/</a:t>
            </a:r>
            <a:r>
              <a:rPr lang="cs-CZ" dirty="0" err="1"/>
              <a:t>Eumenés</a:t>
            </a:r>
            <a:r>
              <a:rPr lang="cs-CZ" dirty="0"/>
              <a:t> III. (133–129 </a:t>
            </a:r>
            <a:r>
              <a:rPr lang="cs-CZ" dirty="0" err="1"/>
              <a:t>pnl</a:t>
            </a:r>
            <a:r>
              <a:rPr lang="cs-CZ" dirty="0"/>
              <a:t>), prohlašuje se za syna </a:t>
            </a:r>
            <a:r>
              <a:rPr lang="cs-CZ" dirty="0" err="1"/>
              <a:t>Eumena</a:t>
            </a:r>
            <a:r>
              <a:rPr lang="cs-CZ" dirty="0"/>
              <a:t> II., povstání, zpočátku úspěch, mimo samotné město, poražen po příchodu římské armády, zajat a popraven v Římě</a:t>
            </a:r>
          </a:p>
          <a:p>
            <a:r>
              <a:rPr lang="cs-CZ" dirty="0"/>
              <a:t>Římská provincie </a:t>
            </a:r>
            <a:r>
              <a:rPr lang="cs-CZ" dirty="0" err="1"/>
              <a:t>Asia</a:t>
            </a:r>
            <a:r>
              <a:rPr lang="cs-CZ" dirty="0"/>
              <a:t> (hl. město </a:t>
            </a:r>
            <a:r>
              <a:rPr lang="cs-CZ" dirty="0" err="1"/>
              <a:t>Efesos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3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4C322-5C96-435B-8D30-144BBBB4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DC766-051E-4584-B68D-B9512A236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Pergamský oltář</a:t>
            </a:r>
          </a:p>
          <a:p>
            <a:r>
              <a:rPr lang="cs-CZ" dirty="0"/>
              <a:t>Zasvěcen Diovi/Athéně</a:t>
            </a:r>
          </a:p>
          <a:p>
            <a:r>
              <a:rPr lang="cs-CZ" dirty="0"/>
              <a:t>Postaven </a:t>
            </a:r>
            <a:r>
              <a:rPr lang="cs-CZ" dirty="0" err="1"/>
              <a:t>Eumenem</a:t>
            </a:r>
            <a:r>
              <a:rPr lang="cs-CZ" dirty="0"/>
              <a:t> II. (180–160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Oslava vítězství nad Kelty</a:t>
            </a:r>
          </a:p>
          <a:p>
            <a:r>
              <a:rPr lang="cs-CZ" dirty="0" err="1"/>
              <a:t>Gigantomachia</a:t>
            </a:r>
            <a:endParaRPr lang="cs-CZ" dirty="0"/>
          </a:p>
          <a:p>
            <a:r>
              <a:rPr lang="cs-CZ" dirty="0"/>
              <a:t>Skutky </a:t>
            </a:r>
            <a:r>
              <a:rPr lang="cs-CZ" dirty="0" err="1"/>
              <a:t>Télefa</a:t>
            </a:r>
            <a:r>
              <a:rPr lang="cs-CZ" dirty="0"/>
              <a:t> (mýtický předek </a:t>
            </a:r>
            <a:r>
              <a:rPr lang="cs-CZ" dirty="0" err="1"/>
              <a:t>Attalovců</a:t>
            </a:r>
            <a:r>
              <a:rPr lang="cs-CZ" dirty="0"/>
              <a:t>)</a:t>
            </a:r>
          </a:p>
          <a:p>
            <a:r>
              <a:rPr lang="cs-CZ" dirty="0"/>
              <a:t>Dnes v Berlíně</a:t>
            </a:r>
          </a:p>
        </p:txBody>
      </p:sp>
    </p:spTree>
    <p:extLst>
      <p:ext uri="{BB962C8B-B14F-4D97-AF65-F5344CB8AC3E}">
        <p14:creationId xmlns:p14="http://schemas.microsoft.com/office/powerpoint/2010/main" val="109768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4A866-C575-4F0D-B3AA-B8E70CDD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budova, exteriér, kolonáda, vládní budova&#10;&#10;Popis byl vytvořen automaticky">
            <a:extLst>
              <a:ext uri="{FF2B5EF4-FFF2-40B4-BE49-F238E27FC236}">
                <a16:creationId xmlns:a16="http://schemas.microsoft.com/office/drawing/2014/main" id="{89AABD51-E444-476F-B793-1C55B5B37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6" y="300718"/>
            <a:ext cx="9759242" cy="2975882"/>
          </a:xfrm>
        </p:spPr>
      </p:pic>
      <p:pic>
        <p:nvPicPr>
          <p:cNvPr id="7" name="Obrázek 6" descr="Obsah obrázku socha, budova, různé, několik&#10;&#10;Popis byl vytvořen automaticky">
            <a:extLst>
              <a:ext uri="{FF2B5EF4-FFF2-40B4-BE49-F238E27FC236}">
                <a16:creationId xmlns:a16="http://schemas.microsoft.com/office/drawing/2014/main" id="{18699FF4-D830-4E6F-A8EB-2CB5F28D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3315708"/>
            <a:ext cx="4638675" cy="3479006"/>
          </a:xfrm>
          <a:prstGeom prst="rect">
            <a:avLst/>
          </a:prstGeom>
        </p:spPr>
      </p:pic>
      <p:pic>
        <p:nvPicPr>
          <p:cNvPr id="9" name="Obrázek 8" descr="Obsah obrázku socha, budova, různé, několik&#10;&#10;Popis byl vytvořen automaticky">
            <a:extLst>
              <a:ext uri="{FF2B5EF4-FFF2-40B4-BE49-F238E27FC236}">
                <a16:creationId xmlns:a16="http://schemas.microsoft.com/office/drawing/2014/main" id="{FC027889-4C85-4D5C-9CBF-909A0D581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07" y="3505200"/>
            <a:ext cx="4069443" cy="30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8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D2A52-CB05-4790-9B2F-FDC87120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B0DD0-B54E-4997-9FF9-3E651DD73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Pergamské divadlo</a:t>
            </a:r>
          </a:p>
          <a:p>
            <a:r>
              <a:rPr lang="cs-CZ" dirty="0"/>
              <a:t>Chrám </a:t>
            </a:r>
            <a:r>
              <a:rPr lang="cs-CZ" dirty="0" err="1"/>
              <a:t>Traiana</a:t>
            </a:r>
            <a:r>
              <a:rPr lang="cs-CZ" dirty="0"/>
              <a:t> a Dia </a:t>
            </a:r>
            <a:r>
              <a:rPr lang="cs-CZ" dirty="0" err="1"/>
              <a:t>Filia</a:t>
            </a:r>
            <a:endParaRPr lang="cs-CZ" dirty="0"/>
          </a:p>
          <a:p>
            <a:r>
              <a:rPr lang="cs-CZ" dirty="0"/>
              <a:t>Chrám Athény</a:t>
            </a:r>
          </a:p>
        </p:txBody>
      </p:sp>
      <p:pic>
        <p:nvPicPr>
          <p:cNvPr id="5" name="Obrázek 4" descr="Obsah obrázku tráva, exteriér, příroda, hora&#10;&#10;Popis byl vytvořen automaticky">
            <a:extLst>
              <a:ext uri="{FF2B5EF4-FFF2-40B4-BE49-F238E27FC236}">
                <a16:creationId xmlns:a16="http://schemas.microsoft.com/office/drawing/2014/main" id="{30549C41-73C6-4523-9023-E671C4C69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7" y="3958784"/>
            <a:ext cx="3967626" cy="2668848"/>
          </a:xfrm>
          <a:prstGeom prst="rect">
            <a:avLst/>
          </a:prstGeom>
        </p:spPr>
      </p:pic>
      <p:pic>
        <p:nvPicPr>
          <p:cNvPr id="7" name="Obrázek 6" descr="Obsah obrázku budova, exteriér, zřícenina, kámen&#10;&#10;Popis byl vytvořen automaticky">
            <a:extLst>
              <a:ext uri="{FF2B5EF4-FFF2-40B4-BE49-F238E27FC236}">
                <a16:creationId xmlns:a16="http://schemas.microsoft.com/office/drawing/2014/main" id="{379CABCC-4DBE-4626-8167-EB040ECE4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4" y="53101"/>
            <a:ext cx="3794820" cy="28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6B963-3EE0-434C-B332-C92BF8CD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76072-173A-4F96-9522-95E49A82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v Pergamu</a:t>
            </a:r>
          </a:p>
          <a:p>
            <a:r>
              <a:rPr lang="cs-CZ" dirty="0"/>
              <a:t>Druhá největší v antice</a:t>
            </a:r>
          </a:p>
          <a:p>
            <a:r>
              <a:rPr lang="cs-CZ" dirty="0"/>
              <a:t>Cca 100 000 svazků (údajně až 200 000 tisíc)</a:t>
            </a:r>
          </a:p>
          <a:p>
            <a:r>
              <a:rPr lang="cs-CZ" dirty="0"/>
              <a:t>Založena ve 3. stol. </a:t>
            </a:r>
            <a:r>
              <a:rPr lang="cs-CZ" dirty="0" err="1"/>
              <a:t>pnl</a:t>
            </a:r>
            <a:r>
              <a:rPr lang="cs-CZ" dirty="0"/>
              <a:t> </a:t>
            </a:r>
          </a:p>
          <a:p>
            <a:r>
              <a:rPr lang="cs-CZ" dirty="0" err="1"/>
              <a:t>Eumenés</a:t>
            </a:r>
            <a:r>
              <a:rPr lang="cs-CZ" dirty="0"/>
              <a:t> II.</a:t>
            </a:r>
          </a:p>
          <a:p>
            <a:r>
              <a:rPr lang="cs-CZ" dirty="0"/>
              <a:t>Město kulturně soupeřem Alexandrie a Antiochie</a:t>
            </a:r>
          </a:p>
          <a:p>
            <a:r>
              <a:rPr lang="cs-CZ" dirty="0"/>
              <a:t>Soupeření s knihovnou v Alexandrii – spisy, materiál, učenci</a:t>
            </a:r>
          </a:p>
          <a:p>
            <a:r>
              <a:rPr lang="cs-CZ" dirty="0"/>
              <a:t>Tisíce svazků převezeny do Alexandrie Markem Antoniem (?) </a:t>
            </a:r>
          </a:p>
          <a:p>
            <a:r>
              <a:rPr lang="cs-CZ" dirty="0" err="1"/>
              <a:t>Kratés</a:t>
            </a:r>
            <a:r>
              <a:rPr lang="cs-CZ" dirty="0"/>
              <a:t> z </a:t>
            </a:r>
            <a:r>
              <a:rPr lang="cs-CZ" dirty="0" err="1"/>
              <a:t>Mallu</a:t>
            </a:r>
            <a:endParaRPr lang="cs-CZ" dirty="0"/>
          </a:p>
          <a:p>
            <a:r>
              <a:rPr lang="cs-CZ" dirty="0"/>
              <a:t>Úpadek za vlády Říma</a:t>
            </a:r>
          </a:p>
        </p:txBody>
      </p:sp>
    </p:spTree>
    <p:extLst>
      <p:ext uri="{BB962C8B-B14F-4D97-AF65-F5344CB8AC3E}">
        <p14:creationId xmlns:p14="http://schemas.microsoft.com/office/powerpoint/2010/main" val="143087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AFB0C-2575-4BDB-84D8-66476450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Épeiros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FAEE6-CAEE-4007-9775-D9D6E799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Ἤπειρος</a:t>
            </a:r>
            <a:r>
              <a:rPr lang="cs-CZ" dirty="0"/>
              <a:t>, (</a:t>
            </a:r>
            <a:r>
              <a:rPr lang="cs-CZ" dirty="0" err="1"/>
              <a:t>Epirus</a:t>
            </a:r>
            <a:r>
              <a:rPr lang="cs-CZ" dirty="0"/>
              <a:t>)</a:t>
            </a:r>
          </a:p>
          <a:p>
            <a:r>
              <a:rPr lang="cs-CZ" dirty="0"/>
              <a:t>Dnes mezi Řeckem a Albánií</a:t>
            </a:r>
          </a:p>
          <a:p>
            <a:r>
              <a:rPr lang="cs-CZ" dirty="0"/>
              <a:t>SZ Řecko</a:t>
            </a:r>
          </a:p>
          <a:p>
            <a:r>
              <a:rPr lang="cs-CZ" dirty="0"/>
              <a:t>Pohoří </a:t>
            </a:r>
            <a:r>
              <a:rPr lang="cs-CZ" dirty="0" err="1"/>
              <a:t>Pindos</a:t>
            </a:r>
            <a:r>
              <a:rPr lang="cs-CZ" dirty="0"/>
              <a:t>, Iónské moře</a:t>
            </a:r>
          </a:p>
          <a:p>
            <a:r>
              <a:rPr lang="cs-CZ" dirty="0"/>
              <a:t>Dnes hl. město </a:t>
            </a:r>
            <a:r>
              <a:rPr lang="cs-CZ" dirty="0" err="1"/>
              <a:t>Ioannina</a:t>
            </a:r>
            <a:endParaRPr lang="cs-CZ" dirty="0"/>
          </a:p>
          <a:p>
            <a:r>
              <a:rPr lang="cs-CZ" dirty="0" err="1"/>
              <a:t>Dódóna</a:t>
            </a:r>
            <a:r>
              <a:rPr lang="cs-CZ" dirty="0"/>
              <a:t> – věštírna Dia</a:t>
            </a:r>
          </a:p>
          <a:p>
            <a:r>
              <a:rPr lang="cs-CZ" dirty="0" err="1"/>
              <a:t>Búthróton</a:t>
            </a:r>
            <a:endParaRPr lang="cs-CZ" dirty="0"/>
          </a:p>
          <a:p>
            <a:r>
              <a:rPr lang="cs-CZ" dirty="0"/>
              <a:t>Sousední kraje – Makedonie, Thessalie, </a:t>
            </a:r>
            <a:r>
              <a:rPr lang="cs-CZ" dirty="0" err="1"/>
              <a:t>Aitólie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8E2FCD7-2034-4DBC-A3AE-65294A04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4" y="206119"/>
            <a:ext cx="2811208" cy="2384681"/>
          </a:xfrm>
          <a:prstGeom prst="rect">
            <a:avLst/>
          </a:prstGeom>
        </p:spPr>
      </p:pic>
      <p:pic>
        <p:nvPicPr>
          <p:cNvPr id="7" name="Obrázek 6" descr="Obsah obrázku tráva, budova, exteriér, skála&#10;&#10;Popis byl vytvořen automaticky">
            <a:extLst>
              <a:ext uri="{FF2B5EF4-FFF2-40B4-BE49-F238E27FC236}">
                <a16:creationId xmlns:a16="http://schemas.microsoft.com/office/drawing/2014/main" id="{B0BADA69-ACB6-4CD6-8ABC-071CFC236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31" y="4806367"/>
            <a:ext cx="2373935" cy="1780452"/>
          </a:xfrm>
          <a:prstGeom prst="rect">
            <a:avLst/>
          </a:prstGeom>
        </p:spPr>
      </p:pic>
      <p:pic>
        <p:nvPicPr>
          <p:cNvPr id="9" name="Obrázek 8" descr="Obsah obrázku země, exteriér, strom, kámen&#10;&#10;Popis byl vytvořen automaticky">
            <a:extLst>
              <a:ext uri="{FF2B5EF4-FFF2-40B4-BE49-F238E27FC236}">
                <a16:creationId xmlns:a16="http://schemas.microsoft.com/office/drawing/2014/main" id="{94B01D80-5358-4334-ACE7-96A7A6D5B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70" y="2716842"/>
            <a:ext cx="2572856" cy="17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5359B-2B78-4AED-8F01-B2F2E62F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24F26-A67F-4A9F-94FC-490624DC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Pergamen – od názvu města</a:t>
            </a:r>
          </a:p>
          <a:p>
            <a:r>
              <a:rPr lang="cs-CZ" dirty="0"/>
              <a:t>Řecky – </a:t>
            </a:r>
            <a:r>
              <a:rPr lang="cs-CZ" i="1" dirty="0" err="1"/>
              <a:t>difthera</a:t>
            </a:r>
            <a:r>
              <a:rPr lang="cs-CZ" dirty="0"/>
              <a:t> (</a:t>
            </a:r>
            <a:r>
              <a:rPr lang="el-GR" dirty="0"/>
              <a:t>διφθέρα</a:t>
            </a:r>
            <a:r>
              <a:rPr lang="cs-CZ" dirty="0"/>
              <a:t>)</a:t>
            </a:r>
          </a:p>
          <a:p>
            <a:r>
              <a:rPr lang="cs-CZ" dirty="0"/>
              <a:t>Využívá se místo papyru – nedostupný</a:t>
            </a:r>
          </a:p>
          <a:p>
            <a:r>
              <a:rPr lang="cs-CZ" dirty="0"/>
              <a:t>Psací materiál ze zvířecích kůží</a:t>
            </a:r>
          </a:p>
          <a:p>
            <a:r>
              <a:rPr lang="cs-CZ" dirty="0"/>
              <a:t>Není poprvé vyroben zde – existuje již mnoho staletí</a:t>
            </a:r>
          </a:p>
        </p:txBody>
      </p:sp>
    </p:spTree>
    <p:extLst>
      <p:ext uri="{BB962C8B-B14F-4D97-AF65-F5344CB8AC3E}">
        <p14:creationId xmlns:p14="http://schemas.microsoft.com/office/powerpoint/2010/main" val="199782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7BA74-C697-487A-910E-D1756CE5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3F8AB3-3ED9-4B46-ACC9-F99480BC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Attalova</a:t>
            </a:r>
            <a:r>
              <a:rPr lang="cs-CZ" dirty="0"/>
              <a:t> stoa (</a:t>
            </a:r>
            <a:r>
              <a:rPr lang="cs-CZ" dirty="0" err="1"/>
              <a:t>Attalos</a:t>
            </a:r>
            <a:r>
              <a:rPr lang="cs-CZ" dirty="0"/>
              <a:t> II.)</a:t>
            </a:r>
          </a:p>
          <a:p>
            <a:r>
              <a:rPr lang="cs-CZ" dirty="0" err="1"/>
              <a:t>Eumenova</a:t>
            </a:r>
            <a:r>
              <a:rPr lang="cs-CZ" dirty="0"/>
              <a:t> stoa (</a:t>
            </a:r>
            <a:r>
              <a:rPr lang="cs-CZ" dirty="0" err="1"/>
              <a:t>Eumenés</a:t>
            </a:r>
            <a:r>
              <a:rPr lang="cs-CZ" dirty="0"/>
              <a:t> II.)</a:t>
            </a:r>
          </a:p>
          <a:p>
            <a:r>
              <a:rPr lang="cs-CZ" dirty="0"/>
              <a:t>V Athénách</a:t>
            </a:r>
          </a:p>
          <a:p>
            <a:r>
              <a:rPr lang="cs-CZ" dirty="0"/>
              <a:t>Králové darovali/podpořili jejich stavbu</a:t>
            </a:r>
          </a:p>
        </p:txBody>
      </p:sp>
      <p:pic>
        <p:nvPicPr>
          <p:cNvPr id="5" name="Obrázek 4" descr="Obsah obrázku strom, obloha, exteriér, budova&#10;&#10;Popis byl vytvořen automaticky">
            <a:extLst>
              <a:ext uri="{FF2B5EF4-FFF2-40B4-BE49-F238E27FC236}">
                <a16:creationId xmlns:a16="http://schemas.microsoft.com/office/drawing/2014/main" id="{C1F5E0E6-90CB-490A-94B2-0C9138FB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87" y="4363231"/>
            <a:ext cx="3559313" cy="2371948"/>
          </a:xfrm>
          <a:prstGeom prst="rect">
            <a:avLst/>
          </a:prstGeom>
        </p:spPr>
      </p:pic>
      <p:pic>
        <p:nvPicPr>
          <p:cNvPr id="7" name="Obrázek 6" descr="Obsah obrázku strom, budova, dům, exteriér&#10;&#10;Popis byl vytvořen automaticky">
            <a:extLst>
              <a:ext uri="{FF2B5EF4-FFF2-40B4-BE49-F238E27FC236}">
                <a16:creationId xmlns:a16="http://schemas.microsoft.com/office/drawing/2014/main" id="{0042E8DB-6B56-4056-8CDE-A7BE437E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79" y="119814"/>
            <a:ext cx="3653987" cy="27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1EE74-7015-4FE1-8C8D-0B972B92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2C467-AD6D-44A2-AA29-E2E54EF8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Evans,</a:t>
            </a:r>
            <a:r>
              <a:rPr lang="cs-CZ" dirty="0"/>
              <a:t> R. 2012.</a:t>
            </a:r>
            <a:r>
              <a:rPr lang="en-US" dirty="0"/>
              <a:t> </a:t>
            </a:r>
            <a:r>
              <a:rPr lang="en-US" i="1" dirty="0"/>
              <a:t>A History of Pergamum: Beyond Hellenistic Kingship</a:t>
            </a:r>
            <a:r>
              <a:rPr lang="en-US" dirty="0"/>
              <a:t>. London: Continuum</a:t>
            </a:r>
            <a:r>
              <a:rPr lang="cs-CZ" dirty="0"/>
              <a:t>.</a:t>
            </a:r>
          </a:p>
          <a:p>
            <a:r>
              <a:rPr lang="cs-CZ" dirty="0" err="1"/>
              <a:t>Picón</a:t>
            </a:r>
            <a:r>
              <a:rPr lang="cs-CZ" dirty="0"/>
              <a:t>, C. &amp; </a:t>
            </a:r>
            <a:r>
              <a:rPr lang="cs-CZ" dirty="0" err="1"/>
              <a:t>Hemingway</a:t>
            </a:r>
            <a:r>
              <a:rPr lang="cs-CZ" dirty="0"/>
              <a:t>, S. 2016. </a:t>
            </a:r>
            <a:r>
              <a:rPr lang="en-US" i="1" dirty="0"/>
              <a:t>Pergamon and the Hellenistic Kingdoms of the Ancient World</a:t>
            </a:r>
            <a:r>
              <a:rPr lang="cs-CZ" dirty="0"/>
              <a:t>. New York: </a:t>
            </a:r>
            <a:r>
              <a:rPr lang="cs-CZ" dirty="0" err="1"/>
              <a:t>Yale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en-US" dirty="0" err="1"/>
              <a:t>Thonemann</a:t>
            </a:r>
            <a:r>
              <a:rPr lang="en-US" dirty="0"/>
              <a:t>,</a:t>
            </a:r>
            <a:r>
              <a:rPr lang="cs-CZ" dirty="0"/>
              <a:t> P. 2013.</a:t>
            </a:r>
            <a:r>
              <a:rPr lang="en-US" dirty="0"/>
              <a:t> </a:t>
            </a:r>
            <a:r>
              <a:rPr lang="en-US" i="1" dirty="0" err="1"/>
              <a:t>Attalid</a:t>
            </a:r>
            <a:r>
              <a:rPr lang="en-US" i="1" dirty="0"/>
              <a:t> Asia Minor: Money, International Relations, and the State</a:t>
            </a:r>
            <a:r>
              <a:rPr lang="en-US" dirty="0"/>
              <a:t>. Oxford; New York: Oxford University Press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40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1E950-275C-41AD-8105-C65C6331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Épeiros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93010-8403-4EAB-878E-28373AF87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Osídlený již v době mykénské</a:t>
            </a:r>
          </a:p>
          <a:p>
            <a:r>
              <a:rPr lang="cs-CZ" dirty="0"/>
              <a:t>Obyvatelstvo Řekové – SZ řecké dialekty (dórské)</a:t>
            </a:r>
          </a:p>
          <a:p>
            <a:r>
              <a:rPr lang="cs-CZ" dirty="0"/>
              <a:t>Nejednotný – 14 řeckých kmenů</a:t>
            </a:r>
          </a:p>
          <a:p>
            <a:r>
              <a:rPr lang="cs-CZ" dirty="0"/>
              <a:t>3 hlavní – </a:t>
            </a:r>
            <a:r>
              <a:rPr lang="cs-CZ" dirty="0" err="1"/>
              <a:t>Cháonové</a:t>
            </a:r>
            <a:r>
              <a:rPr lang="cs-CZ" dirty="0"/>
              <a:t>, </a:t>
            </a:r>
            <a:r>
              <a:rPr lang="cs-CZ" dirty="0" err="1"/>
              <a:t>Molossové</a:t>
            </a:r>
            <a:r>
              <a:rPr lang="cs-CZ" dirty="0"/>
              <a:t>, </a:t>
            </a:r>
            <a:r>
              <a:rPr lang="cs-CZ" dirty="0" err="1"/>
              <a:t>Thesprótští</a:t>
            </a:r>
            <a:endParaRPr lang="cs-CZ" dirty="0"/>
          </a:p>
          <a:p>
            <a:r>
              <a:rPr lang="cs-CZ" dirty="0"/>
              <a:t>Dlouho na okraji řeckého světa (občas jako barbaři)</a:t>
            </a:r>
          </a:p>
          <a:p>
            <a:r>
              <a:rPr lang="cs-CZ" dirty="0"/>
              <a:t>Sjednocení území ve 4.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Ambrakia</a:t>
            </a:r>
            <a:endParaRPr lang="cs-CZ" dirty="0"/>
          </a:p>
          <a:p>
            <a:r>
              <a:rPr lang="cs-CZ" dirty="0" err="1"/>
              <a:t>Aiakidovci</a:t>
            </a:r>
            <a:r>
              <a:rPr lang="cs-CZ" dirty="0"/>
              <a:t>, kmen </a:t>
            </a:r>
            <a:r>
              <a:rPr lang="cs-CZ" dirty="0" err="1"/>
              <a:t>Molossů</a:t>
            </a:r>
            <a:r>
              <a:rPr lang="cs-CZ" dirty="0"/>
              <a:t> (mytologický původ)</a:t>
            </a:r>
          </a:p>
        </p:txBody>
      </p:sp>
    </p:spTree>
    <p:extLst>
      <p:ext uri="{BB962C8B-B14F-4D97-AF65-F5344CB8AC3E}">
        <p14:creationId xmlns:p14="http://schemas.microsoft.com/office/powerpoint/2010/main" val="262858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E63D-4CFB-42C5-833E-7EF54E0B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Épeiros</a:t>
            </a:r>
            <a:endParaRPr lang="cs-CZ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5B3C98C-B279-44D4-A250-E99B016AB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33" y="0"/>
            <a:ext cx="5860468" cy="6746865"/>
          </a:xfrm>
        </p:spPr>
      </p:pic>
    </p:spTree>
    <p:extLst>
      <p:ext uri="{BB962C8B-B14F-4D97-AF65-F5344CB8AC3E}">
        <p14:creationId xmlns:p14="http://schemas.microsoft.com/office/powerpoint/2010/main" val="40328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825A1-C8B1-4605-86E8-0DA48345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Épeiros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E094F-A156-4FE2-BDB3-F9C77F87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Království</a:t>
            </a:r>
          </a:p>
          <a:p>
            <a:r>
              <a:rPr lang="cs-CZ" dirty="0"/>
              <a:t>Mezi 370 a 320 </a:t>
            </a:r>
            <a:r>
              <a:rPr lang="cs-CZ" dirty="0" err="1"/>
              <a:t>pnl</a:t>
            </a:r>
            <a:r>
              <a:rPr lang="cs-CZ" dirty="0"/>
              <a:t> sjednocení kmenů</a:t>
            </a:r>
          </a:p>
          <a:p>
            <a:r>
              <a:rPr lang="cs-CZ" dirty="0"/>
              <a:t>Spojenectví </a:t>
            </a:r>
            <a:r>
              <a:rPr lang="cs-CZ" dirty="0" err="1"/>
              <a:t>Molossů</a:t>
            </a:r>
            <a:r>
              <a:rPr lang="cs-CZ" dirty="0"/>
              <a:t> s Makedonií (ochrana před </a:t>
            </a:r>
            <a:r>
              <a:rPr lang="cs-CZ" dirty="0" err="1"/>
              <a:t>Illyry</a:t>
            </a:r>
            <a:r>
              <a:rPr lang="cs-CZ" dirty="0"/>
              <a:t>)</a:t>
            </a:r>
          </a:p>
          <a:p>
            <a:r>
              <a:rPr lang="cs-CZ" dirty="0" err="1"/>
              <a:t>Olympiás</a:t>
            </a:r>
            <a:r>
              <a:rPr lang="cs-CZ" dirty="0"/>
              <a:t> z kmene </a:t>
            </a:r>
            <a:r>
              <a:rPr lang="cs-CZ" dirty="0" err="1"/>
              <a:t>Molossů</a:t>
            </a:r>
            <a:endParaRPr lang="cs-CZ" dirty="0"/>
          </a:p>
          <a:p>
            <a:r>
              <a:rPr lang="cs-CZ" dirty="0" err="1"/>
              <a:t>Neoptolemos</a:t>
            </a:r>
            <a:r>
              <a:rPr lang="cs-CZ" dirty="0"/>
              <a:t> I. (otec </a:t>
            </a:r>
            <a:r>
              <a:rPr lang="cs-CZ" dirty="0" err="1"/>
              <a:t>Olympiady</a:t>
            </a:r>
            <a:r>
              <a:rPr lang="cs-CZ" dirty="0"/>
              <a:t>), </a:t>
            </a:r>
            <a:r>
              <a:rPr lang="cs-CZ" dirty="0" err="1"/>
              <a:t>Arybás</a:t>
            </a:r>
            <a:endParaRPr lang="cs-CZ" dirty="0"/>
          </a:p>
          <a:p>
            <a:r>
              <a:rPr lang="cs-CZ" dirty="0"/>
              <a:t>Alexandr I. – sňatek s dcerou Filipa II. Kleopatrou, výprava do jižní Itálie, umírá v bitvě 331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Aiakidés</a:t>
            </a:r>
            <a:r>
              <a:rPr lang="cs-CZ" dirty="0"/>
              <a:t> (bratr Alexandra I.) – pomoc </a:t>
            </a:r>
            <a:r>
              <a:rPr lang="cs-CZ" dirty="0" err="1"/>
              <a:t>Polyperchontovi</a:t>
            </a:r>
            <a:r>
              <a:rPr lang="cs-CZ" dirty="0"/>
              <a:t> a </a:t>
            </a:r>
            <a:r>
              <a:rPr lang="cs-CZ" dirty="0" err="1"/>
              <a:t>Olympiadě</a:t>
            </a:r>
            <a:r>
              <a:rPr lang="cs-CZ" dirty="0"/>
              <a:t>, vzpoura v </a:t>
            </a:r>
            <a:r>
              <a:rPr lang="cs-CZ" dirty="0" err="1"/>
              <a:t>épeirské</a:t>
            </a:r>
            <a:r>
              <a:rPr lang="cs-CZ" dirty="0"/>
              <a:t> armádě, vyhnán, poté návrat, boj proti </a:t>
            </a:r>
            <a:r>
              <a:rPr lang="cs-CZ" dirty="0" err="1"/>
              <a:t>Kassandrovi</a:t>
            </a:r>
            <a:r>
              <a:rPr lang="cs-CZ" dirty="0"/>
              <a:t>, smrt v bitvě 313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Neoptolemos</a:t>
            </a:r>
            <a:r>
              <a:rPr lang="cs-CZ" dirty="0"/>
              <a:t> II. (syn Alexandra I.), </a:t>
            </a:r>
            <a:r>
              <a:rPr lang="cs-CZ" dirty="0" err="1"/>
              <a:t>Alketás</a:t>
            </a:r>
            <a:r>
              <a:rPr lang="cs-CZ" dirty="0"/>
              <a:t> II. (bratr Alexandra I.) – zabit 306 </a:t>
            </a:r>
            <a:r>
              <a:rPr lang="cs-CZ" dirty="0" err="1"/>
              <a:t>pnl</a:t>
            </a:r>
            <a:endParaRPr lang="cs-CZ" dirty="0"/>
          </a:p>
        </p:txBody>
      </p:sp>
      <p:pic>
        <p:nvPicPr>
          <p:cNvPr id="4" name="Obrázek 3" descr="Obsah obrázku objekt, mince&#10;&#10;Popis byl vytvořen automaticky">
            <a:extLst>
              <a:ext uri="{FF2B5EF4-FFF2-40B4-BE49-F238E27FC236}">
                <a16:creationId xmlns:a16="http://schemas.microsoft.com/office/drawing/2014/main" id="{AFE94B40-62D9-41E0-9B62-0CEDEEA76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5" y="309087"/>
            <a:ext cx="4027970" cy="20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7945C-513F-49D9-8F04-117B1731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Pyrrhos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C28F5-05A3-4DD7-BE41-9C109641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 </a:t>
            </a:r>
            <a:r>
              <a:rPr lang="cs-CZ" dirty="0" err="1"/>
              <a:t>Aiakida</a:t>
            </a:r>
            <a:r>
              <a:rPr lang="cs-CZ" dirty="0"/>
              <a:t>, (319–272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Král poprvé od 306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Regent </a:t>
            </a:r>
            <a:r>
              <a:rPr lang="cs-CZ" dirty="0" err="1"/>
              <a:t>Glaukiás</a:t>
            </a:r>
            <a:r>
              <a:rPr lang="cs-CZ" dirty="0"/>
              <a:t>, král jednoho z </a:t>
            </a:r>
            <a:r>
              <a:rPr lang="cs-CZ" dirty="0" err="1"/>
              <a:t>illyrských</a:t>
            </a:r>
            <a:r>
              <a:rPr lang="cs-CZ" dirty="0"/>
              <a:t> kmenů</a:t>
            </a:r>
          </a:p>
          <a:p>
            <a:r>
              <a:rPr lang="cs-CZ" dirty="0"/>
              <a:t>Jeho sestra (</a:t>
            </a:r>
            <a:r>
              <a:rPr lang="cs-CZ" dirty="0" err="1"/>
              <a:t>Déidameia</a:t>
            </a:r>
            <a:r>
              <a:rPr lang="cs-CZ" dirty="0"/>
              <a:t>) provdána za </a:t>
            </a:r>
            <a:r>
              <a:rPr lang="cs-CZ" dirty="0" err="1"/>
              <a:t>Démétria</a:t>
            </a:r>
            <a:r>
              <a:rPr lang="cs-CZ" dirty="0"/>
              <a:t> I.</a:t>
            </a:r>
          </a:p>
          <a:p>
            <a:r>
              <a:rPr lang="cs-CZ" dirty="0"/>
              <a:t>Vzpoura v </a:t>
            </a:r>
            <a:r>
              <a:rPr lang="cs-CZ" dirty="0" err="1"/>
              <a:t>Épeiru</a:t>
            </a:r>
            <a:r>
              <a:rPr lang="cs-CZ" dirty="0"/>
              <a:t>, vyhnán (</a:t>
            </a:r>
            <a:r>
              <a:rPr lang="cs-CZ" dirty="0" err="1"/>
              <a:t>Neoptolemos</a:t>
            </a:r>
            <a:r>
              <a:rPr lang="cs-CZ" dirty="0"/>
              <a:t> II.)</a:t>
            </a:r>
          </a:p>
          <a:p>
            <a:r>
              <a:rPr lang="cs-CZ" dirty="0"/>
              <a:t>V bitvě u </a:t>
            </a:r>
            <a:r>
              <a:rPr lang="cs-CZ" dirty="0" err="1"/>
              <a:t>Ipsu</a:t>
            </a:r>
            <a:r>
              <a:rPr lang="cs-CZ" dirty="0"/>
              <a:t> v armádě Antigona</a:t>
            </a:r>
          </a:p>
          <a:p>
            <a:r>
              <a:rPr lang="cs-CZ" dirty="0"/>
              <a:t>Zajatec v Egyptě </a:t>
            </a:r>
          </a:p>
          <a:p>
            <a:r>
              <a:rPr lang="cs-CZ" dirty="0"/>
              <a:t>S podporou Ptolemaia I. vyslán zpět do </a:t>
            </a:r>
            <a:r>
              <a:rPr lang="cs-CZ" dirty="0" err="1"/>
              <a:t>Épeiru</a:t>
            </a:r>
            <a:r>
              <a:rPr lang="cs-CZ" dirty="0"/>
              <a:t>, král od 297 </a:t>
            </a:r>
            <a:r>
              <a:rPr lang="cs-CZ" dirty="0" err="1"/>
              <a:t>pnl</a:t>
            </a:r>
            <a:endParaRPr lang="cs-CZ" dirty="0"/>
          </a:p>
        </p:txBody>
      </p:sp>
      <p:pic>
        <p:nvPicPr>
          <p:cNvPr id="5" name="Obrázek 4" descr="Obsah obrázku zeď, osoba, interiér, socha&#10;&#10;Popis byl vytvořen automaticky">
            <a:extLst>
              <a:ext uri="{FF2B5EF4-FFF2-40B4-BE49-F238E27FC236}">
                <a16:creationId xmlns:a16="http://schemas.microsoft.com/office/drawing/2014/main" id="{F2A608F7-935A-42F5-9C3A-E84B2041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2" y="194875"/>
            <a:ext cx="2061004" cy="27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7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D9F98-208C-4613-97E6-F9AADAD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Pyrrhos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A45E4-5146-4E6B-A392-A39EAEA5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231" y="435990"/>
            <a:ext cx="6583223" cy="59860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Jeden z nejlepších/nejslavnějších generálů antiky</a:t>
            </a:r>
          </a:p>
          <a:p>
            <a:r>
              <a:rPr lang="cs-CZ" dirty="0"/>
              <a:t>Z války do války</a:t>
            </a:r>
          </a:p>
          <a:p>
            <a:r>
              <a:rPr lang="cs-CZ" dirty="0"/>
              <a:t>Zavraždění </a:t>
            </a:r>
            <a:r>
              <a:rPr lang="cs-CZ" dirty="0" err="1"/>
              <a:t>Neoptolema</a:t>
            </a:r>
            <a:r>
              <a:rPr lang="cs-CZ" dirty="0"/>
              <a:t> II.</a:t>
            </a:r>
          </a:p>
          <a:p>
            <a:r>
              <a:rPr lang="cs-CZ" dirty="0"/>
              <a:t>Válka proti </a:t>
            </a:r>
            <a:r>
              <a:rPr lang="cs-CZ" dirty="0" err="1"/>
              <a:t>Démétriovi</a:t>
            </a:r>
            <a:r>
              <a:rPr lang="cs-CZ" dirty="0"/>
              <a:t> I., vítězství nad </a:t>
            </a:r>
            <a:r>
              <a:rPr lang="cs-CZ" dirty="0" err="1"/>
              <a:t>Pantauchem</a:t>
            </a:r>
            <a:r>
              <a:rPr lang="cs-CZ" dirty="0"/>
              <a:t>, tažení do Makedonie</a:t>
            </a:r>
          </a:p>
          <a:p>
            <a:r>
              <a:rPr lang="cs-CZ" dirty="0"/>
              <a:t>Rozdělení Makedonie s </a:t>
            </a:r>
            <a:r>
              <a:rPr lang="cs-CZ" dirty="0" err="1"/>
              <a:t>Lýsimachem</a:t>
            </a:r>
            <a:r>
              <a:rPr lang="cs-CZ" dirty="0"/>
              <a:t> → válka, Pyrrhos vyhnán z Makedonie</a:t>
            </a:r>
          </a:p>
          <a:p>
            <a:r>
              <a:rPr lang="cs-CZ" dirty="0"/>
              <a:t>Pozván </a:t>
            </a:r>
            <a:r>
              <a:rPr lang="cs-CZ" dirty="0" err="1"/>
              <a:t>Tarantem</a:t>
            </a:r>
            <a:r>
              <a:rPr lang="cs-CZ" dirty="0"/>
              <a:t> do Itálie proti Římu, 280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Bitva u </a:t>
            </a:r>
            <a:r>
              <a:rPr lang="cs-CZ" dirty="0" err="1"/>
              <a:t>Hérakleie</a:t>
            </a:r>
            <a:r>
              <a:rPr lang="cs-CZ" dirty="0"/>
              <a:t> (280), bitva u </a:t>
            </a:r>
            <a:r>
              <a:rPr lang="cs-CZ" dirty="0" err="1"/>
              <a:t>Auscula</a:t>
            </a:r>
            <a:r>
              <a:rPr lang="cs-CZ" dirty="0"/>
              <a:t> (279) – „Pyrrhova vítězství“, tažení na Řím</a:t>
            </a:r>
          </a:p>
          <a:p>
            <a:r>
              <a:rPr lang="cs-CZ" dirty="0"/>
              <a:t>278 </a:t>
            </a:r>
            <a:r>
              <a:rPr lang="cs-CZ" dirty="0" err="1"/>
              <a:t>pnl</a:t>
            </a:r>
            <a:r>
              <a:rPr lang="cs-CZ" dirty="0"/>
              <a:t> pozván na Sicílii, proti Kartágu, vládce Sicílie, obléhání </a:t>
            </a:r>
            <a:r>
              <a:rPr lang="cs-CZ" dirty="0" err="1"/>
              <a:t>Lilybaea</a:t>
            </a:r>
            <a:r>
              <a:rPr lang="cs-CZ" dirty="0"/>
              <a:t>, nepřátelství Řeků na Sicílii, pozván zpět do Itálie 275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Poražen Římany u </a:t>
            </a:r>
            <a:r>
              <a:rPr lang="cs-CZ" dirty="0" err="1"/>
              <a:t>Beneventa</a:t>
            </a:r>
            <a:r>
              <a:rPr lang="cs-CZ" dirty="0"/>
              <a:t> 275 </a:t>
            </a:r>
            <a:r>
              <a:rPr lang="cs-CZ" dirty="0" err="1"/>
              <a:t>pnl</a:t>
            </a:r>
            <a:r>
              <a:rPr lang="cs-CZ" dirty="0"/>
              <a:t> </a:t>
            </a:r>
          </a:p>
          <a:p>
            <a:r>
              <a:rPr lang="cs-CZ" dirty="0"/>
              <a:t>Tažení do Makedonie proti </a:t>
            </a:r>
            <a:r>
              <a:rPr lang="cs-CZ" dirty="0" err="1"/>
              <a:t>Antigonovi</a:t>
            </a:r>
            <a:r>
              <a:rPr lang="cs-CZ" dirty="0"/>
              <a:t> II.</a:t>
            </a:r>
          </a:p>
          <a:p>
            <a:r>
              <a:rPr lang="cs-CZ" dirty="0"/>
              <a:t>Pozván </a:t>
            </a:r>
            <a:r>
              <a:rPr lang="cs-CZ" dirty="0" err="1"/>
              <a:t>Kleónymem</a:t>
            </a:r>
            <a:r>
              <a:rPr lang="cs-CZ" dirty="0"/>
              <a:t> na tažení proti Spartě</a:t>
            </a:r>
          </a:p>
          <a:p>
            <a:r>
              <a:rPr lang="cs-CZ" dirty="0"/>
              <a:t>Tažení do Argu, smrt v bitvě 272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21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67641-2B30-436A-A240-4B63CB6F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Épeiros</a:t>
            </a:r>
            <a:r>
              <a:rPr lang="cs-CZ" dirty="0"/>
              <a:t> po Pyrrhovi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7E2CA-3929-47F6-A235-847366DD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Alexandr II., syn Pyrrha, boj proti </a:t>
            </a:r>
            <a:r>
              <a:rPr lang="cs-CZ" dirty="0" err="1"/>
              <a:t>Antigonovi</a:t>
            </a:r>
            <a:r>
              <a:rPr lang="cs-CZ" dirty="0"/>
              <a:t> II., na čas ztráta </a:t>
            </a:r>
            <a:r>
              <a:rPr lang="cs-CZ" dirty="0" err="1"/>
              <a:t>Épeiru</a:t>
            </a:r>
            <a:endParaRPr lang="cs-CZ" dirty="0"/>
          </a:p>
          <a:p>
            <a:r>
              <a:rPr lang="cs-CZ" dirty="0"/>
              <a:t>Pyrrhos II., Ptolemaios (synové Alexandra II.)</a:t>
            </a:r>
          </a:p>
          <a:p>
            <a:r>
              <a:rPr lang="cs-CZ" dirty="0"/>
              <a:t>Pyrrhos III. (syn Pyrrha II.)</a:t>
            </a:r>
          </a:p>
          <a:p>
            <a:r>
              <a:rPr lang="cs-CZ" dirty="0" err="1"/>
              <a:t>Déidameia</a:t>
            </a:r>
            <a:r>
              <a:rPr lang="cs-CZ" dirty="0"/>
              <a:t> II. (dcera Pyrrha II.), zavražděna </a:t>
            </a:r>
          </a:p>
          <a:p>
            <a:r>
              <a:rPr lang="cs-CZ" dirty="0"/>
              <a:t>Království nahrazeno spolkem (231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Neutralita za prvních dvou makedonských válek</a:t>
            </a:r>
          </a:p>
          <a:p>
            <a:r>
              <a:rPr lang="cs-CZ" dirty="0"/>
              <a:t>Ve třetí na straně Makedonie (</a:t>
            </a:r>
            <a:r>
              <a:rPr lang="cs-CZ" dirty="0" err="1"/>
              <a:t>Molossové</a:t>
            </a:r>
            <a:r>
              <a:rPr lang="cs-CZ" dirty="0"/>
              <a:t>)</a:t>
            </a:r>
          </a:p>
          <a:p>
            <a:r>
              <a:rPr lang="cs-CZ" dirty="0"/>
              <a:t>Od 167 </a:t>
            </a:r>
            <a:r>
              <a:rPr lang="cs-CZ" dirty="0" err="1"/>
              <a:t>pnl</a:t>
            </a:r>
            <a:r>
              <a:rPr lang="cs-CZ" dirty="0"/>
              <a:t> pod správou Říma, pod provincií Makedonie, později </a:t>
            </a:r>
            <a:r>
              <a:rPr lang="cs-CZ" dirty="0" err="1"/>
              <a:t>Achaia</a:t>
            </a:r>
            <a:r>
              <a:rPr lang="cs-CZ" dirty="0"/>
              <a:t>, samostatně</a:t>
            </a:r>
          </a:p>
        </p:txBody>
      </p:sp>
    </p:spTree>
    <p:extLst>
      <p:ext uri="{BB962C8B-B14F-4D97-AF65-F5344CB8AC3E}">
        <p14:creationId xmlns:p14="http://schemas.microsoft.com/office/powerpoint/2010/main" val="14099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4F47D-72D0-4D7B-91EE-B87BD61E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Pergamon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CFC54-C98B-433D-811B-52E12D7D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Πέργ</a:t>
            </a:r>
            <a:r>
              <a:rPr lang="cs-CZ" dirty="0"/>
              <a:t>αμον</a:t>
            </a:r>
          </a:p>
          <a:p>
            <a:r>
              <a:rPr lang="cs-CZ" dirty="0" err="1"/>
              <a:t>Mýsie</a:t>
            </a:r>
            <a:r>
              <a:rPr lang="cs-CZ" dirty="0"/>
              <a:t>, západní Malá Asie</a:t>
            </a:r>
          </a:p>
          <a:p>
            <a:r>
              <a:rPr lang="cs-CZ" dirty="0"/>
              <a:t>Dnes Bergama</a:t>
            </a:r>
          </a:p>
          <a:p>
            <a:r>
              <a:rPr lang="cs-CZ" dirty="0"/>
              <a:t>Pergamské království</a:t>
            </a:r>
          </a:p>
          <a:p>
            <a:r>
              <a:rPr lang="cs-CZ" dirty="0"/>
              <a:t>Dynastie </a:t>
            </a:r>
            <a:r>
              <a:rPr lang="cs-CZ" dirty="0" err="1"/>
              <a:t>Attalovců</a:t>
            </a:r>
            <a:r>
              <a:rPr lang="cs-CZ" dirty="0"/>
              <a:t> (</a:t>
            </a:r>
            <a:r>
              <a:rPr lang="cs-CZ" dirty="0" err="1"/>
              <a:t>Attalidovců</a:t>
            </a:r>
            <a:r>
              <a:rPr lang="cs-CZ" dirty="0"/>
              <a:t>)</a:t>
            </a:r>
          </a:p>
          <a:p>
            <a:r>
              <a:rPr lang="cs-CZ" dirty="0"/>
              <a:t>Mýtický zakladatel </a:t>
            </a:r>
            <a:r>
              <a:rPr lang="cs-CZ" dirty="0" err="1"/>
              <a:t>Télefos</a:t>
            </a:r>
            <a:r>
              <a:rPr lang="cs-CZ" dirty="0"/>
              <a:t>/Pergamos</a:t>
            </a:r>
          </a:p>
          <a:p>
            <a:r>
              <a:rPr lang="cs-CZ" dirty="0"/>
              <a:t>Na řece </a:t>
            </a:r>
            <a:r>
              <a:rPr lang="cs-CZ" dirty="0" err="1"/>
              <a:t>Kaiku</a:t>
            </a:r>
            <a:endParaRPr lang="cs-CZ" dirty="0"/>
          </a:p>
          <a:p>
            <a:r>
              <a:rPr lang="cs-CZ" dirty="0"/>
              <a:t>Akropole na vrcholu hory</a:t>
            </a:r>
          </a:p>
          <a:p>
            <a:r>
              <a:rPr lang="cs-CZ" dirty="0"/>
              <a:t>Založen v archaickém období</a:t>
            </a:r>
          </a:p>
          <a:p>
            <a:r>
              <a:rPr lang="cs-CZ" dirty="0"/>
              <a:t>Pod nadvládou Peršanů (satrapové </a:t>
            </a:r>
            <a:r>
              <a:rPr lang="cs-CZ" dirty="0" err="1"/>
              <a:t>Gongylos</a:t>
            </a:r>
            <a:r>
              <a:rPr lang="cs-CZ" dirty="0"/>
              <a:t>, </a:t>
            </a:r>
            <a:r>
              <a:rPr lang="cs-CZ" dirty="0" err="1"/>
              <a:t>Orontés</a:t>
            </a:r>
            <a:r>
              <a:rPr lang="cs-CZ" dirty="0"/>
              <a:t>)</a:t>
            </a:r>
          </a:p>
          <a:p>
            <a:r>
              <a:rPr lang="cs-CZ" dirty="0"/>
              <a:t>Po smrti Alexandra nakonec patří </a:t>
            </a:r>
            <a:r>
              <a:rPr lang="cs-CZ" dirty="0" err="1"/>
              <a:t>Lýsimachovi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ráva, exteriér, skála&#10;&#10;Popis byl vytvořen automaticky">
            <a:extLst>
              <a:ext uri="{FF2B5EF4-FFF2-40B4-BE49-F238E27FC236}">
                <a16:creationId xmlns:a16="http://schemas.microsoft.com/office/drawing/2014/main" id="{40A82A2A-679D-4858-BD48-21D754BD4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0" y="112658"/>
            <a:ext cx="4686751" cy="2847358"/>
          </a:xfrm>
          <a:prstGeom prst="rect">
            <a:avLst/>
          </a:prstGeo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45A1E1E1-9047-44B4-8AA6-D6A62C1D4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14" y="0"/>
            <a:ext cx="2562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362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631CC0CF30C345AD430EC63C1C5EB8" ma:contentTypeVersion="5" ma:contentTypeDescription="Vytvoří nový dokument" ma:contentTypeScope="" ma:versionID="85c0a77bf0e4157c857eb18a701ff2b8">
  <xsd:schema xmlns:xsd="http://www.w3.org/2001/XMLSchema" xmlns:xs="http://www.w3.org/2001/XMLSchema" xmlns:p="http://schemas.microsoft.com/office/2006/metadata/properties" xmlns:ns3="d3ac8b05-f0de-44c7-aa97-e832e0da59c3" xmlns:ns4="001eca9e-2c20-4326-a382-18140cf84bab" targetNamespace="http://schemas.microsoft.com/office/2006/metadata/properties" ma:root="true" ma:fieldsID="04ebb9d5edb928566241e85b3774aefa" ns3:_="" ns4:_="">
    <xsd:import namespace="d3ac8b05-f0de-44c7-aa97-e832e0da59c3"/>
    <xsd:import namespace="001eca9e-2c20-4326-a382-18140cf84b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c8b05-f0de-44c7-aa97-e832e0da59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eca9e-2c20-4326-a382-18140cf84b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819A1C-B2D8-4DB2-83FC-87F833422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ac8b05-f0de-44c7-aa97-e832e0da59c3"/>
    <ds:schemaRef ds:uri="001eca9e-2c20-4326-a382-18140cf84b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E95752-2BBD-418D-B39A-EE173A9D3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DFE87-6675-4AC6-BBE2-AA851F6A4F59}">
  <ds:schemaRefs>
    <ds:schemaRef ds:uri="001eca9e-2c20-4326-a382-18140cf84bab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d3ac8b05-f0de-44c7-aa97-e832e0da59c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356</TotalTime>
  <Words>1155</Words>
  <Application>Microsoft Office PowerPoint</Application>
  <PresentationFormat>Širokoúhlá obrazovka</PresentationFormat>
  <Paragraphs>166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 Light</vt:lpstr>
      <vt:lpstr>Rockwell</vt:lpstr>
      <vt:lpstr>Wingdings</vt:lpstr>
      <vt:lpstr>Atlas</vt:lpstr>
      <vt:lpstr>DSBcA07 - Dějiny starověkého Řecka II - seminář</vt:lpstr>
      <vt:lpstr>Épeiros</vt:lpstr>
      <vt:lpstr>Épeiros</vt:lpstr>
      <vt:lpstr>Épeiros</vt:lpstr>
      <vt:lpstr>Épeiros</vt:lpstr>
      <vt:lpstr>Pyrrhos</vt:lpstr>
      <vt:lpstr>Pyrrhos</vt:lpstr>
      <vt:lpstr>Épeiros po Pyrrhovi</vt:lpstr>
      <vt:lpstr>Pergamon</vt:lpstr>
      <vt:lpstr>Pergamon</vt:lpstr>
      <vt:lpstr>Pergamon</vt:lpstr>
      <vt:lpstr>Pergamon</vt:lpstr>
      <vt:lpstr>Pergamon</vt:lpstr>
      <vt:lpstr>Pergamon</vt:lpstr>
      <vt:lpstr>Pergamon</vt:lpstr>
      <vt:lpstr>Pergamon</vt:lpstr>
      <vt:lpstr>Prezentace aplikace PowerPoint</vt:lpstr>
      <vt:lpstr>Pergamon</vt:lpstr>
      <vt:lpstr>Pergamon</vt:lpstr>
      <vt:lpstr>Pergamon</vt:lpstr>
      <vt:lpstr>Pergamon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65</cp:revision>
  <dcterms:created xsi:type="dcterms:W3CDTF">2021-11-01T10:19:49Z</dcterms:created>
  <dcterms:modified xsi:type="dcterms:W3CDTF">2022-11-05T13:36:46Z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0x01010066631CC0CF30C345AD430EC63C1C5EB8</vt:lpwstr>
  </property>
</Properties>
</file>