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54691-E05C-4E9E-8A7A-9CAF32208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59094-3428-4671-9F8D-DF5D1978F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D05C645-7981-4C0F-8871-60F167C2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01FA965-5089-47C0-BD21-BBFE7850F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741C921-37B3-4097-B8D2-D599962E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672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E2430-7D2B-47C2-9DA5-CC29CB1A2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353C46C-4B5B-461F-9BC9-878D83524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E6A6B93-9256-4DF4-8ED3-068C058C5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D1B978B-916F-4659-B591-861FEBD75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D167D36-3D56-43C1-A463-EE73EA1C5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204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E27C13F-8833-40A1-AC74-EDC433FE2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4EA14E2-DBFF-4C36-B346-F2CAB9B33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2D3E290-5B79-4E8E-B03F-EB98E67D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34B5E59-19AB-4E27-AA04-ADA61ADF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2C4242-C391-4785-916C-95D025AE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078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E1DFF-A476-443D-853E-98284D747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075B537-422E-43B6-9037-A98093985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EC35C96-0891-4E19-9941-A287C22D5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9A516-337C-41CB-A39A-D1E9348B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5FAA2D-4E0E-441C-8AB7-0442849F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565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836C5-B437-4853-9801-D64C8188F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066D12-94C6-429B-A431-DAE5343CB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53D5AEE-1BA2-4908-BFB9-922507AD2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90408E5-7B85-4EE8-AF09-8CE0DD122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62650-EC37-4187-BD97-7D0443A7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127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36654-320B-4505-B2DB-9B0A54908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98BE59-5465-47AA-9A91-69B3D959F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61368DB-80D4-44E4-8330-FA48293A6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4E1FF51-0658-4E74-9D01-E0BD7605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6F88DDF-D8C1-431E-A07A-08990937A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E3B03B1-0186-4970-95C4-B32827C45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644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D5258-AFA2-40F5-B612-D26216823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BA147B-33CD-4397-8FB8-A08D87039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5708418-CAFB-46C6-9357-9D574E228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CD9D792-86C8-44AA-BC78-9D23B16B9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3D37A23D-DD1E-413E-AF65-DFDC14949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08C64EB-BD35-4587-8255-73E24E09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C6667D3-3430-48DC-A08C-05269D890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3AD218D-E58E-4188-889A-548884768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190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88AD5-AEC1-4CE2-85D7-8EED85FA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8418410-1248-451F-B69F-A7C8F07DB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5F16C75-4672-4C44-B5C2-B170470F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06EDE50-073C-4758-9BEA-8FD0ECB7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318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F0881CC-780A-4AB8-8BD3-FD6612C4A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36664DE-9C3B-4BB1-9FF1-DEB5C8D34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D099FBD-0340-427E-A25A-4F1C3CD9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372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2257B-CFF9-4F38-B214-815767D00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B400F7-3A06-4FC9-B17E-20AAA6490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4ADBA0-6B55-460E-A6F8-9E3C41C64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DE2BD67-CEC4-45B7-A6A2-D81159AD6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BE06558-9574-405D-9430-D644F821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0632465-A1A9-4018-A321-DCB6CC9A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621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C234B-6E8E-4C6E-AA55-EACF2B705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FFBF58DD-B99E-4E98-A20B-D91084E051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19B978-66AE-4895-8DCD-973FCFA38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F3B799D-6703-48B4-8C5B-FAE83A31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256A455-1DD1-4D00-884E-97C418E1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C036E28-17A7-45A9-9239-5E631D9FE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628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8AB194C-04D0-4AE9-BFC8-15B96844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0C2088-9441-4EDF-BA56-52F2C010A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3D611D5-3848-4A59-B94D-A1D70E7002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3CD6-86CD-4786-B6FD-21549FF81D54}" type="datetimeFigureOut">
              <a:rPr lang="sk-SK" smtClean="0"/>
              <a:t>14. 1. 2021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7C3B1B1-0E91-4879-9901-EA0CBCB8A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AF2A4AC-AC28-44CD-B536-0686B59DE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8173-F9FE-47C3-A535-0DB9325516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400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B3414-457E-40EF-9A6D-096585311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Historiografia ranného Byzantského obdobia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601701-BB28-4D47-9B4C-A09CF63B0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6. – 7. storočie</a:t>
            </a:r>
          </a:p>
        </p:txBody>
      </p:sp>
    </p:spTree>
    <p:extLst>
      <p:ext uri="{BB962C8B-B14F-4D97-AF65-F5344CB8AC3E}">
        <p14:creationId xmlns:p14="http://schemas.microsoft.com/office/powerpoint/2010/main" val="353525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91FF7-8DB0-432F-AF66-3C74682C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Ióannés</a:t>
            </a:r>
            <a:r>
              <a:rPr lang="sk-SK" b="1" dirty="0"/>
              <a:t> z </a:t>
            </a:r>
            <a:r>
              <a:rPr lang="sk-SK" b="1" dirty="0" err="1"/>
              <a:t>Efezu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4E9AA9-650E-4E1A-A5DE-605D0B7BA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sk-SK" dirty="0"/>
              <a:t>„povolaním“ diakon</a:t>
            </a:r>
          </a:p>
          <a:p>
            <a:r>
              <a:rPr lang="sk-SK" dirty="0"/>
              <a:t>veľmi veľa cestoval, vďaka čomu sa mu podarilo nazhromaždiť veľké množstvo materiálu pre svoj spis </a:t>
            </a:r>
            <a:r>
              <a:rPr lang="sk-SK" i="1" dirty="0"/>
              <a:t>Životy východných svätcov</a:t>
            </a:r>
          </a:p>
          <a:p>
            <a:r>
              <a:rPr lang="sk-SK" dirty="0"/>
              <a:t>zainteresovaný do prenasledovania a obracania pohanov; nakoniec sám trpel kvôli prenasledovaniu </a:t>
            </a:r>
            <a:r>
              <a:rPr lang="sk-SK" dirty="0" err="1"/>
              <a:t>monofyzitov</a:t>
            </a:r>
            <a:endParaRPr lang="sk-SK" dirty="0"/>
          </a:p>
          <a:p>
            <a:r>
              <a:rPr lang="sk-SK" i="1" dirty="0"/>
              <a:t>Cirkevné dejiny</a:t>
            </a:r>
          </a:p>
          <a:p>
            <a:pPr lvl="1"/>
            <a:r>
              <a:rPr lang="sk-SK" dirty="0"/>
              <a:t>pokrývajú obdobie od čias </a:t>
            </a:r>
            <a:r>
              <a:rPr lang="sk-SK" dirty="0" err="1"/>
              <a:t>Gaia</a:t>
            </a:r>
            <a:r>
              <a:rPr lang="sk-SK" dirty="0"/>
              <a:t> </a:t>
            </a:r>
            <a:r>
              <a:rPr lang="sk-SK" dirty="0" err="1"/>
              <a:t>Julia</a:t>
            </a:r>
            <a:r>
              <a:rPr lang="sk-SK" dirty="0"/>
              <a:t> Caesara až po rok 588</a:t>
            </a:r>
          </a:p>
          <a:p>
            <a:pPr lvl="1"/>
            <a:r>
              <a:rPr lang="sk-SK" dirty="0"/>
              <a:t>3 časti, každá obsahuje 6 kníh</a:t>
            </a:r>
          </a:p>
          <a:p>
            <a:r>
              <a:rPr lang="sk-SK" i="1" dirty="0"/>
              <a:t>Životy Východných svätcov</a:t>
            </a:r>
          </a:p>
          <a:p>
            <a:pPr lvl="1"/>
            <a:r>
              <a:rPr lang="sk-SK" dirty="0"/>
              <a:t>zbierka obsahujúca anekdotické príbehy v spojitosti s 58 svätcami z Východu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504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13CEF-77DF-479D-8AA7-0C43EDED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Agathias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C8E510-0E1A-43F0-AA47-4CBB179B8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sk-SK" dirty="0"/>
              <a:t>narodil sa v </a:t>
            </a:r>
            <a:r>
              <a:rPr lang="sk-SK" dirty="0" err="1"/>
              <a:t>Myrine</a:t>
            </a:r>
            <a:r>
              <a:rPr lang="sk-SK" dirty="0"/>
              <a:t>, vyštudoval právo, pôsobil ako </a:t>
            </a:r>
            <a:r>
              <a:rPr lang="sk-SK" i="1" dirty="0" err="1"/>
              <a:t>advocatus</a:t>
            </a:r>
            <a:r>
              <a:rPr lang="sk-SK" dirty="0"/>
              <a:t>/</a:t>
            </a:r>
            <a:r>
              <a:rPr lang="sk-SK" i="1" dirty="0" err="1"/>
              <a:t>scholasticus</a:t>
            </a:r>
            <a:r>
              <a:rPr lang="sk-SK" i="1" dirty="0"/>
              <a:t> </a:t>
            </a:r>
            <a:r>
              <a:rPr lang="sk-SK" dirty="0"/>
              <a:t>na súde v Konštantínopole</a:t>
            </a:r>
          </a:p>
          <a:p>
            <a:r>
              <a:rPr lang="sk-SK" i="1" dirty="0" err="1"/>
              <a:t>Historiae</a:t>
            </a:r>
            <a:endParaRPr lang="sk-SK" i="1" dirty="0"/>
          </a:p>
          <a:p>
            <a:pPr lvl="1"/>
            <a:r>
              <a:rPr lang="sk-SK" dirty="0"/>
              <a:t>začal písať za vlády cisára </a:t>
            </a:r>
            <a:r>
              <a:rPr lang="sk-SK" dirty="0" err="1"/>
              <a:t>Justina</a:t>
            </a:r>
            <a:r>
              <a:rPr lang="sk-SK" dirty="0"/>
              <a:t> II.</a:t>
            </a:r>
          </a:p>
          <a:p>
            <a:pPr lvl="1"/>
            <a:r>
              <a:rPr lang="sk-SK" dirty="0"/>
              <a:t>nadväzuje priamo na </a:t>
            </a:r>
            <a:r>
              <a:rPr lang="sk-SK" dirty="0" err="1"/>
              <a:t>Prokopia</a:t>
            </a:r>
            <a:r>
              <a:rPr lang="sk-SK" dirty="0"/>
              <a:t> z </a:t>
            </a:r>
            <a:r>
              <a:rPr lang="sk-SK" dirty="0" err="1"/>
              <a:t>Kaisareie</a:t>
            </a:r>
            <a:r>
              <a:rPr lang="sk-SK" dirty="0"/>
              <a:t>, napodobňuje jeho štýl, aj keď nedosahuje </a:t>
            </a:r>
            <a:r>
              <a:rPr lang="sk-SK" dirty="0" err="1"/>
              <a:t>Prokopiove</a:t>
            </a:r>
            <a:r>
              <a:rPr lang="sk-SK" dirty="0"/>
              <a:t> kvality ani ako spisovateľ, ani ako historik</a:t>
            </a:r>
          </a:p>
          <a:p>
            <a:pPr lvl="1"/>
            <a:r>
              <a:rPr lang="sk-SK" dirty="0"/>
              <a:t>5 kníh o vláde cisára </a:t>
            </a:r>
            <a:r>
              <a:rPr lang="sk-SK" dirty="0" err="1"/>
              <a:t>Justiniána</a:t>
            </a:r>
            <a:r>
              <a:rPr lang="sk-SK" dirty="0"/>
              <a:t> (začína tam, kde </a:t>
            </a:r>
            <a:r>
              <a:rPr lang="sk-SK" dirty="0" err="1"/>
              <a:t>Prokopios</a:t>
            </a:r>
            <a:r>
              <a:rPr lang="sk-SK" dirty="0"/>
              <a:t> skončil) a časti vlády </a:t>
            </a:r>
            <a:r>
              <a:rPr lang="sk-SK" dirty="0" err="1"/>
              <a:t>Justina</a:t>
            </a:r>
            <a:r>
              <a:rPr lang="sk-SK" dirty="0"/>
              <a:t> II. (zaznamenal koniec jeho vlády v roku 578 ale už nie jeho smrť)</a:t>
            </a:r>
          </a:p>
          <a:p>
            <a:pPr lvl="1"/>
            <a:r>
              <a:rPr lang="sk-SK" dirty="0" err="1"/>
              <a:t>Agathias</a:t>
            </a:r>
            <a:r>
              <a:rPr lang="sk-SK" dirty="0"/>
              <a:t> evidentne zomrel pred dokončením</a:t>
            </a:r>
          </a:p>
          <a:p>
            <a:pPr lvl="1"/>
            <a:r>
              <a:rPr lang="sk-SK" dirty="0"/>
              <a:t>poslednou zmienkou je smrť Perzského </a:t>
            </a:r>
            <a:r>
              <a:rPr lang="sk-SK" dirty="0" err="1"/>
              <a:t>veľkráľa</a:t>
            </a:r>
            <a:r>
              <a:rPr lang="sk-SK" dirty="0"/>
              <a:t> </a:t>
            </a:r>
            <a:r>
              <a:rPr lang="sk-SK" dirty="0" err="1"/>
              <a:t>Chusrava</a:t>
            </a:r>
            <a:r>
              <a:rPr lang="sk-SK" dirty="0"/>
              <a:t> I. (579)</a:t>
            </a:r>
          </a:p>
          <a:p>
            <a:pPr lvl="1"/>
            <a:r>
              <a:rPr lang="sk-SK" dirty="0"/>
              <a:t>obsahujú viacero filozofických úvah, </a:t>
            </a:r>
          </a:p>
        </p:txBody>
      </p:sp>
    </p:spTree>
    <p:extLst>
      <p:ext uri="{BB962C8B-B14F-4D97-AF65-F5344CB8AC3E}">
        <p14:creationId xmlns:p14="http://schemas.microsoft.com/office/powerpoint/2010/main" val="2380793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DD87C-7288-4DD3-8853-01D1AAE99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Evagrios</a:t>
            </a:r>
            <a:r>
              <a:rPr lang="sk-SK" b="1" dirty="0"/>
              <a:t> </a:t>
            </a:r>
            <a:r>
              <a:rPr lang="sk-SK" b="1" dirty="0" err="1"/>
              <a:t>Scholastikos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1C28297-E1CF-4141-BD24-E27D67595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učenec, intelektuál, asistent Antiochijského patriarchu</a:t>
            </a:r>
          </a:p>
          <a:p>
            <a:r>
              <a:rPr lang="sk-SK" i="1" dirty="0" err="1"/>
              <a:t>Historia</a:t>
            </a:r>
            <a:r>
              <a:rPr lang="sk-SK" i="1" dirty="0"/>
              <a:t> </a:t>
            </a:r>
            <a:r>
              <a:rPr lang="sk-SK" i="1" dirty="0" err="1"/>
              <a:t>Ecclesiastica</a:t>
            </a:r>
            <a:r>
              <a:rPr lang="sk-SK" i="1" dirty="0"/>
              <a:t> </a:t>
            </a:r>
            <a:r>
              <a:rPr lang="sk-SK" dirty="0"/>
              <a:t>(</a:t>
            </a:r>
            <a:r>
              <a:rPr lang="sk-SK" i="1" dirty="0"/>
              <a:t>Cirkevné dejiny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6 zväzkov pokrývajúcich obdobie 431-vláda cisára </a:t>
            </a:r>
            <a:r>
              <a:rPr lang="sk-SK" dirty="0" err="1"/>
              <a:t>Maurikia</a:t>
            </a:r>
            <a:r>
              <a:rPr lang="sk-SK" dirty="0"/>
              <a:t> (582-602)</a:t>
            </a:r>
          </a:p>
          <a:p>
            <a:pPr lvl="1"/>
            <a:r>
              <a:rPr lang="sk-SK" dirty="0"/>
              <a:t>dielo kolovalo už počas 15. a 16. storočia – preklad do latiny</a:t>
            </a:r>
          </a:p>
          <a:p>
            <a:pPr lvl="1"/>
            <a:r>
              <a:rPr lang="sk-SK" dirty="0"/>
              <a:t>nadviazal pravdepodobne na </a:t>
            </a:r>
            <a:r>
              <a:rPr lang="sk-SK" dirty="0" err="1"/>
              <a:t>Zachariáša</a:t>
            </a:r>
            <a:r>
              <a:rPr lang="sk-SK" dirty="0"/>
              <a:t> a jeho nedochovanú kroniku</a:t>
            </a:r>
          </a:p>
          <a:p>
            <a:pPr lvl="1"/>
            <a:r>
              <a:rPr lang="sk-SK" dirty="0"/>
              <a:t>ideologicky vyberal informácie pre podporu vlastného filozofického či náboženského presvedčenia</a:t>
            </a:r>
          </a:p>
          <a:p>
            <a:r>
              <a:rPr lang="sk-SK" dirty="0"/>
              <a:t>prijímaný ako kritický, ale nie vždy úplne spoľahlivý autor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9131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DC81F-587C-4A29-83A3-1EBFD19B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Menandros</a:t>
            </a:r>
            <a:r>
              <a:rPr lang="sk-SK" b="1" dirty="0"/>
              <a:t> Protektor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1AE905D-D68E-48E0-B0DC-670ED3488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študoval právo, ale štúdium nedokončil</a:t>
            </a:r>
          </a:p>
          <a:p>
            <a:r>
              <a:rPr lang="sk-SK" dirty="0"/>
              <a:t>žil z rodinného majetku, ktorý ale minul a musel sa spoliehať na sponzorstvo cisára </a:t>
            </a:r>
            <a:r>
              <a:rPr lang="sk-SK" dirty="0" err="1"/>
              <a:t>Maurikia</a:t>
            </a:r>
            <a:r>
              <a:rPr lang="sk-SK" dirty="0"/>
              <a:t>; neskôr mal slabšiu vojenskú kariéru, ktorá mu mala dať živobytie</a:t>
            </a:r>
          </a:p>
          <a:p>
            <a:r>
              <a:rPr lang="sk-SK" dirty="0"/>
              <a:t>možno na </a:t>
            </a:r>
            <a:r>
              <a:rPr lang="sk-SK" dirty="0" err="1"/>
              <a:t>Maurikiovu</a:t>
            </a:r>
            <a:r>
              <a:rPr lang="sk-SK" dirty="0"/>
              <a:t> výzvu začal písať historické dielo</a:t>
            </a:r>
          </a:p>
          <a:p>
            <a:r>
              <a:rPr lang="sk-SK" i="1" dirty="0" err="1"/>
              <a:t>Historia</a:t>
            </a:r>
            <a:endParaRPr lang="sk-SK" i="1" dirty="0"/>
          </a:p>
          <a:p>
            <a:pPr lvl="1"/>
            <a:r>
              <a:rPr lang="sk-SK" dirty="0"/>
              <a:t>písané po vzore </a:t>
            </a:r>
            <a:r>
              <a:rPr lang="sk-SK" dirty="0" err="1"/>
              <a:t>Agathia</a:t>
            </a:r>
            <a:r>
              <a:rPr lang="sk-SK" dirty="0"/>
              <a:t>; prístup k štátnym archívom</a:t>
            </a:r>
          </a:p>
          <a:p>
            <a:pPr lvl="1"/>
            <a:r>
              <a:rPr lang="sk-SK" dirty="0"/>
              <a:t>nadviazal tam, kde </a:t>
            </a:r>
            <a:r>
              <a:rPr lang="sk-SK" dirty="0" err="1"/>
              <a:t>Agathias</a:t>
            </a:r>
            <a:r>
              <a:rPr lang="sk-SK" dirty="0"/>
              <a:t> skončil</a:t>
            </a:r>
          </a:p>
          <a:p>
            <a:pPr lvl="1"/>
            <a:r>
              <a:rPr lang="sk-SK" dirty="0"/>
              <a:t>opisuje udalosti rokov 558-582</a:t>
            </a:r>
          </a:p>
          <a:p>
            <a:pPr lvl="1"/>
            <a:r>
              <a:rPr lang="sk-SK" dirty="0"/>
              <a:t>zameral sa na veľkolepé udalosti – po vzore </a:t>
            </a:r>
            <a:r>
              <a:rPr lang="sk-SK" dirty="0" err="1"/>
              <a:t>klasicizujúcich</a:t>
            </a:r>
            <a:r>
              <a:rPr lang="sk-SK" dirty="0"/>
              <a:t> historikov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9146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7586F-1D01-43BC-86F0-379950DB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Marcellinus</a:t>
            </a:r>
            <a:r>
              <a:rPr lang="sk-SK" b="1" dirty="0"/>
              <a:t> </a:t>
            </a:r>
            <a:r>
              <a:rPr lang="sk-SK" b="1" i="1" dirty="0" err="1"/>
              <a:t>Comes</a:t>
            </a:r>
            <a:endParaRPr lang="sk-SK" b="1" i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9F1E7C-B9F0-4BD4-B59B-1710AE9EA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i="1" dirty="0" err="1"/>
              <a:t>Chronikón</a:t>
            </a:r>
            <a:endParaRPr lang="sk-SK" i="1" dirty="0"/>
          </a:p>
          <a:p>
            <a:pPr lvl="1"/>
            <a:r>
              <a:rPr lang="sk-SK" dirty="0"/>
              <a:t>kronika pokrývajúca obdobie 378-534 (anonymné pokračovanie až do 548)</a:t>
            </a:r>
          </a:p>
          <a:p>
            <a:pPr lvl="1"/>
            <a:r>
              <a:rPr lang="sk-SK" dirty="0"/>
              <a:t>nadviazal na Hieronymovu kroniku (štandard </a:t>
            </a:r>
            <a:r>
              <a:rPr lang="sk-SK" dirty="0" err="1"/>
              <a:t>nádväznosti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dominuje spracovanie udalostí okolo </a:t>
            </a:r>
            <a:r>
              <a:rPr lang="sk-SK" i="1" dirty="0" err="1"/>
              <a:t>Illyrica</a:t>
            </a:r>
            <a:endParaRPr lang="sk-SK" i="1" dirty="0"/>
          </a:p>
          <a:p>
            <a:pPr lvl="1"/>
            <a:r>
              <a:rPr lang="sk-SK" dirty="0"/>
              <a:t>podrobné, často aj zákulisné informácie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čo sa týka štýlu, aj tu prevzal čo-to z Hieronyma, žiadne literárne finesy či jazykové poklady – jednoduchý jazyk kroniky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kronika datovaná podľa </a:t>
            </a:r>
            <a:r>
              <a:rPr lang="sk-SK" dirty="0" err="1"/>
              <a:t>indikcií</a:t>
            </a:r>
            <a:r>
              <a:rPr lang="sk-SK" dirty="0"/>
              <a:t> (1. september-30. august) a 15-ročných cyklov</a:t>
            </a:r>
          </a:p>
          <a:p>
            <a:pPr lvl="1"/>
            <a:r>
              <a:rPr lang="sk-SK" dirty="0"/>
              <a:t>datovanie aj podľa konzulov</a:t>
            </a:r>
          </a:p>
          <a:p>
            <a:pPr lvl="1"/>
            <a:r>
              <a:rPr lang="sk-SK" dirty="0"/>
              <a:t>mnoho nejasností a chýb pri datovaní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214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4F92E-1762-4B73-B39B-BB141388E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Ióannés</a:t>
            </a:r>
            <a:r>
              <a:rPr lang="sk-SK" b="1" dirty="0"/>
              <a:t> z </a:t>
            </a:r>
            <a:r>
              <a:rPr lang="sk-SK" b="1" dirty="0" err="1"/>
              <a:t>Antiochie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E48865B-5570-4F4C-B58C-EC2C3CD52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kronikár 7. storočia, mních, možno totožný s jedným Antiochijským patriarchom</a:t>
            </a:r>
          </a:p>
          <a:p>
            <a:r>
              <a:rPr lang="el-GR" i="1" dirty="0" err="1"/>
              <a:t>Ἱστορία</a:t>
            </a:r>
            <a:r>
              <a:rPr lang="el-GR" i="1" dirty="0"/>
              <a:t> </a:t>
            </a:r>
            <a:r>
              <a:rPr lang="el-GR" i="1" dirty="0" err="1"/>
              <a:t>χρονικῆ</a:t>
            </a:r>
            <a:r>
              <a:rPr lang="el-GR" i="1" dirty="0"/>
              <a:t> </a:t>
            </a:r>
            <a:r>
              <a:rPr lang="sk-SK" dirty="0"/>
              <a:t>(Kronika)</a:t>
            </a:r>
          </a:p>
          <a:p>
            <a:pPr lvl="1"/>
            <a:r>
              <a:rPr lang="sk-SK" dirty="0"/>
              <a:t>od Adama až po autorovu súčasť (smrť uzurpátora </a:t>
            </a:r>
            <a:r>
              <a:rPr lang="sk-SK" dirty="0" err="1"/>
              <a:t>Fóka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mnoho </a:t>
            </a:r>
            <a:r>
              <a:rPr lang="sk-SK" dirty="0" err="1"/>
              <a:t>doložiteľných</a:t>
            </a:r>
            <a:r>
              <a:rPr lang="sk-SK" dirty="0"/>
              <a:t> zdrojov</a:t>
            </a:r>
          </a:p>
          <a:p>
            <a:pPr lvl="1"/>
            <a:r>
              <a:rPr lang="sk-SK" dirty="0"/>
              <a:t>fragmenty nachádzame v dvoch zbierkach</a:t>
            </a:r>
          </a:p>
          <a:p>
            <a:pPr lvl="2"/>
            <a:r>
              <a:rPr lang="sk-SK" dirty="0"/>
              <a:t>problém originality, pôvodu a rozsahu úprav</a:t>
            </a:r>
          </a:p>
          <a:p>
            <a:pPr lvl="2"/>
            <a:r>
              <a:rPr lang="sk-SK" dirty="0"/>
              <a:t>môžeme hovoriť o dvoch nezávislých dielach?</a:t>
            </a:r>
          </a:p>
          <a:p>
            <a:pPr lvl="3"/>
            <a:r>
              <a:rPr lang="sk-SK" dirty="0"/>
              <a:t>ťažko povedať </a:t>
            </a:r>
            <a:r>
              <a:rPr lang="sk-SK" dirty="0">
                <a:sym typeface="Wingdings" panose="05000000000000000000" pitchFamily="2" charset="2"/>
              </a:rPr>
              <a:t> 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43885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29513-E59D-42E5-B63C-CDECAE19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Teofylaktos</a:t>
            </a:r>
            <a:r>
              <a:rPr lang="sk-SK" b="1" dirty="0"/>
              <a:t> </a:t>
            </a:r>
            <a:r>
              <a:rPr lang="sk-SK" b="1" dirty="0" err="1"/>
              <a:t>Simokattés</a:t>
            </a:r>
            <a:r>
              <a:rPr lang="sk-SK" b="1" dirty="0"/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A737C4-0B91-4612-9985-ABC898C2F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615127" cy="4859759"/>
          </a:xfrm>
        </p:spPr>
        <p:txBody>
          <a:bodyPr>
            <a:normAutofit/>
          </a:bodyPr>
          <a:lstStyle/>
          <a:p>
            <a:r>
              <a:rPr lang="sk-SK" dirty="0"/>
              <a:t>byzantský historik prvej polovice 7. storočia</a:t>
            </a:r>
          </a:p>
          <a:p>
            <a:r>
              <a:rPr lang="sk-SK" dirty="0"/>
              <a:t>autor písal pravdepodobne okolo roku 630</a:t>
            </a:r>
          </a:p>
          <a:p>
            <a:r>
              <a:rPr lang="sk-SK" i="1" dirty="0" err="1"/>
              <a:t>Historia</a:t>
            </a:r>
            <a:endParaRPr lang="sk-SK" i="1" dirty="0"/>
          </a:p>
          <a:p>
            <a:pPr lvl="1"/>
            <a:r>
              <a:rPr lang="sk-SK" dirty="0"/>
              <a:t>rozsah 8 kníh</a:t>
            </a:r>
          </a:p>
          <a:p>
            <a:pPr lvl="1"/>
            <a:r>
              <a:rPr lang="sk-SK" dirty="0"/>
              <a:t>opisuje najmä vládu cisára </a:t>
            </a:r>
            <a:r>
              <a:rPr lang="sk-SK" dirty="0" err="1"/>
              <a:t>Maurikia</a:t>
            </a:r>
            <a:r>
              <a:rPr lang="sk-SK" dirty="0"/>
              <a:t> (582-602)</a:t>
            </a:r>
          </a:p>
          <a:p>
            <a:pPr lvl="1"/>
            <a:r>
              <a:rPr lang="sk-SK" dirty="0"/>
              <a:t>rozsah o dosť menší ako </a:t>
            </a:r>
            <a:r>
              <a:rPr lang="sk-SK" dirty="0" err="1"/>
              <a:t>Prokopiove</a:t>
            </a:r>
            <a:r>
              <a:rPr lang="sk-SK" dirty="0"/>
              <a:t> </a:t>
            </a:r>
            <a:r>
              <a:rPr lang="sk-SK" i="1" dirty="0"/>
              <a:t>De </a:t>
            </a:r>
            <a:r>
              <a:rPr lang="sk-SK" i="1" dirty="0" err="1"/>
              <a:t>Bellis</a:t>
            </a:r>
            <a:endParaRPr lang="sk-SK" i="1" dirty="0"/>
          </a:p>
          <a:p>
            <a:pPr lvl="1"/>
            <a:r>
              <a:rPr lang="sk-SK" dirty="0" err="1"/>
              <a:t>klasicizujúci</a:t>
            </a:r>
            <a:r>
              <a:rPr lang="sk-SK" dirty="0"/>
              <a:t> pompézny štýl</a:t>
            </a:r>
          </a:p>
          <a:p>
            <a:pPr lvl="1"/>
            <a:r>
              <a:rPr lang="sk-SK" dirty="0"/>
              <a:t>dôležitý zdroj aj k téme Slovanov v 7. storočí, Avarov či Peržanov</a:t>
            </a:r>
          </a:p>
          <a:p>
            <a:pPr lvl="1"/>
            <a:r>
              <a:rPr lang="sk-SK" dirty="0"/>
              <a:t>relatívne dôveryhodný spis</a:t>
            </a:r>
          </a:p>
          <a:p>
            <a:r>
              <a:rPr lang="sk-SK" dirty="0"/>
              <a:t>bol tiež autorom prírodovedných spisov či spisov o fyzikálnych problémoch a úkazoch (Mikuláš </a:t>
            </a:r>
            <a:r>
              <a:rPr lang="sk-SK" dirty="0" err="1"/>
              <a:t>Kopernik</a:t>
            </a:r>
            <a:r>
              <a:rPr lang="sk-SK" dirty="0"/>
              <a:t> preložil niekoľko jeho veršov)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135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A93B2-B996-4EFE-BE2D-5B4BC352D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Teodoros</a:t>
            </a:r>
            <a:r>
              <a:rPr lang="sk-SK" b="1" dirty="0"/>
              <a:t> Lektor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11510D-A513-479C-994F-EF1D1FB55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pôsobil ako </a:t>
            </a:r>
            <a:r>
              <a:rPr lang="sk-SK" i="1" dirty="0"/>
              <a:t>lektor</a:t>
            </a:r>
            <a:r>
              <a:rPr lang="sk-SK" dirty="0"/>
              <a:t> v chráme </a:t>
            </a:r>
            <a:r>
              <a:rPr lang="sk-SK" dirty="0" err="1"/>
              <a:t>Hagia</a:t>
            </a:r>
            <a:r>
              <a:rPr lang="sk-SK" dirty="0"/>
              <a:t> Sofia v Konštantínopole</a:t>
            </a:r>
          </a:p>
          <a:p>
            <a:pPr lvl="1"/>
            <a:r>
              <a:rPr lang="sk-SK" dirty="0"/>
              <a:t>vysoké vzdelanie</a:t>
            </a:r>
          </a:p>
          <a:p>
            <a:r>
              <a:rPr lang="sk-SK" dirty="0"/>
              <a:t>vyprodukoval 2 historické spisy</a:t>
            </a:r>
          </a:p>
          <a:p>
            <a:r>
              <a:rPr lang="sk-SK" i="1" dirty="0" err="1"/>
              <a:t>Historia</a:t>
            </a:r>
            <a:r>
              <a:rPr lang="sk-SK" i="1" dirty="0"/>
              <a:t> Tripartita</a:t>
            </a:r>
          </a:p>
          <a:p>
            <a:pPr lvl="1"/>
            <a:r>
              <a:rPr lang="sk-SK" dirty="0"/>
              <a:t>kompilát </a:t>
            </a:r>
            <a:r>
              <a:rPr lang="sk-SK" i="1" dirty="0"/>
              <a:t>Cirkevných dejín</a:t>
            </a:r>
            <a:r>
              <a:rPr lang="sk-SK" dirty="0"/>
              <a:t> </a:t>
            </a:r>
            <a:r>
              <a:rPr lang="sk-SK" dirty="0" err="1"/>
              <a:t>Sókrata</a:t>
            </a:r>
            <a:r>
              <a:rPr lang="sk-SK" dirty="0"/>
              <a:t> Scholastika, </a:t>
            </a:r>
            <a:r>
              <a:rPr lang="sk-SK" dirty="0" err="1"/>
              <a:t>Sozomena</a:t>
            </a:r>
            <a:r>
              <a:rPr lang="sk-SK" dirty="0"/>
              <a:t> a </a:t>
            </a:r>
            <a:r>
              <a:rPr lang="sk-SK" dirty="0" err="1"/>
              <a:t>Teodoreta</a:t>
            </a:r>
            <a:r>
              <a:rPr lang="sk-SK" dirty="0"/>
              <a:t> z </a:t>
            </a:r>
            <a:r>
              <a:rPr lang="sk-SK" dirty="0" err="1"/>
              <a:t>Kyrrhu</a:t>
            </a:r>
            <a:endParaRPr lang="sk-SK" dirty="0"/>
          </a:p>
          <a:p>
            <a:pPr lvl="1"/>
            <a:r>
              <a:rPr lang="sk-SK" dirty="0"/>
              <a:t>opisuje udalosti 313-439</a:t>
            </a:r>
          </a:p>
          <a:p>
            <a:r>
              <a:rPr lang="sk-SK" i="1" dirty="0" err="1"/>
              <a:t>Historia</a:t>
            </a:r>
            <a:r>
              <a:rPr lang="sk-SK" i="1" dirty="0"/>
              <a:t> </a:t>
            </a:r>
            <a:r>
              <a:rPr lang="sk-SK" i="1" dirty="0" err="1"/>
              <a:t>Ecclesiastica</a:t>
            </a:r>
            <a:endParaRPr lang="sk-SK" i="1" dirty="0"/>
          </a:p>
          <a:p>
            <a:pPr lvl="1"/>
            <a:r>
              <a:rPr lang="sk-SK" dirty="0"/>
              <a:t>pokračovanie v predchádzajúcom historickom spise</a:t>
            </a:r>
          </a:p>
          <a:p>
            <a:pPr lvl="1"/>
            <a:r>
              <a:rPr lang="sk-SK" dirty="0"/>
              <a:t>vlastná autorova tvorba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649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38BCC-73E3-44A3-88F3-EA896D2C5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Ióannés</a:t>
            </a:r>
            <a:r>
              <a:rPr lang="sk-SK" b="1" dirty="0"/>
              <a:t> </a:t>
            </a:r>
            <a:r>
              <a:rPr lang="sk-SK" b="1" dirty="0" err="1"/>
              <a:t>Laurentios</a:t>
            </a:r>
            <a:r>
              <a:rPr lang="sk-SK" b="1" dirty="0"/>
              <a:t> </a:t>
            </a:r>
            <a:r>
              <a:rPr lang="sk-SK" b="1" dirty="0" err="1"/>
              <a:t>Lydos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2E3FC6-22F0-4ADC-8F22-3D01B060F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pochádzal z Filadelfie v </a:t>
            </a:r>
            <a:r>
              <a:rPr lang="sk-SK" i="1" dirty="0" err="1"/>
              <a:t>Lydii</a:t>
            </a:r>
            <a:r>
              <a:rPr lang="sk-SK" dirty="0"/>
              <a:t>, odtiaľ jeho priezvisko</a:t>
            </a:r>
          </a:p>
          <a:p>
            <a:r>
              <a:rPr lang="sk-SK" dirty="0"/>
              <a:t>od mladosti zastával vysoké postavenie v rámci administratívneho aparátu ríše (úrad </a:t>
            </a:r>
            <a:r>
              <a:rPr lang="sk-SK" i="1" dirty="0" err="1"/>
              <a:t>praefecta</a:t>
            </a:r>
            <a:r>
              <a:rPr lang="sk-SK" i="1" dirty="0"/>
              <a:t> </a:t>
            </a:r>
            <a:r>
              <a:rPr lang="sk-SK" i="1" dirty="0" err="1"/>
              <a:t>praetorio</a:t>
            </a:r>
            <a:r>
              <a:rPr lang="sk-SK" i="1" dirty="0"/>
              <a:t> </a:t>
            </a:r>
            <a:r>
              <a:rPr lang="sk-SK" i="1" dirty="0" err="1"/>
              <a:t>Orientis</a:t>
            </a:r>
            <a:r>
              <a:rPr lang="sk-SK" dirty="0"/>
              <a:t>) – písal na dôchodku</a:t>
            </a:r>
          </a:p>
          <a:p>
            <a:pPr lvl="1"/>
            <a:r>
              <a:rPr lang="sk-SK" i="1" dirty="0"/>
              <a:t>De </a:t>
            </a:r>
            <a:r>
              <a:rPr lang="sk-SK" i="1" dirty="0" err="1"/>
              <a:t>Mensibus</a:t>
            </a:r>
            <a:r>
              <a:rPr lang="sk-SK" i="1" dirty="0"/>
              <a:t> </a:t>
            </a:r>
          </a:p>
          <a:p>
            <a:pPr lvl="2"/>
            <a:r>
              <a:rPr lang="sk-SK" dirty="0"/>
              <a:t>kvázi historický spis o rôznych pohanských sviatkoch roku</a:t>
            </a:r>
          </a:p>
          <a:p>
            <a:pPr lvl="1"/>
            <a:r>
              <a:rPr lang="sk-SK" i="1" dirty="0"/>
              <a:t>De </a:t>
            </a:r>
            <a:r>
              <a:rPr lang="sk-SK" i="1" dirty="0" err="1"/>
              <a:t>Ostentis</a:t>
            </a:r>
            <a:r>
              <a:rPr lang="sk-SK" i="1" dirty="0"/>
              <a:t> </a:t>
            </a:r>
          </a:p>
          <a:p>
            <a:pPr lvl="2"/>
            <a:r>
              <a:rPr lang="sk-SK" dirty="0"/>
              <a:t>spis o pôvode a vývoji vešteckého umenia</a:t>
            </a:r>
          </a:p>
          <a:p>
            <a:pPr lvl="1"/>
            <a:r>
              <a:rPr lang="sk-SK" i="1" dirty="0"/>
              <a:t>De </a:t>
            </a:r>
            <a:r>
              <a:rPr lang="sk-SK" i="1" dirty="0" err="1"/>
              <a:t>Magistratibus</a:t>
            </a:r>
            <a:r>
              <a:rPr lang="sk-SK" i="1" dirty="0"/>
              <a:t> </a:t>
            </a:r>
            <a:r>
              <a:rPr lang="sk-SK" i="1" dirty="0" err="1"/>
              <a:t>reipublicae</a:t>
            </a:r>
            <a:r>
              <a:rPr lang="sk-SK" i="1" dirty="0"/>
              <a:t> </a:t>
            </a:r>
            <a:r>
              <a:rPr lang="sk-SK" i="1" dirty="0" err="1"/>
              <a:t>Romanae</a:t>
            </a:r>
            <a:r>
              <a:rPr lang="sk-SK" i="1" dirty="0"/>
              <a:t> </a:t>
            </a:r>
          </a:p>
          <a:p>
            <a:pPr lvl="2"/>
            <a:r>
              <a:rPr lang="sk-SK" dirty="0"/>
              <a:t>dôležitý spis o rímskych úradoch, ich štruktúre a fungovaní</a:t>
            </a:r>
          </a:p>
          <a:p>
            <a:pPr lvl="2"/>
            <a:r>
              <a:rPr lang="sk-SK" dirty="0"/>
              <a:t>skvelý zdroj pre svoju aktuálnosť – najmä teda k dobe cisára </a:t>
            </a:r>
            <a:r>
              <a:rPr lang="sk-SK" dirty="0" err="1"/>
              <a:t>Justiniána</a:t>
            </a:r>
            <a:r>
              <a:rPr lang="sk-SK" dirty="0"/>
              <a:t> (527-565)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456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75AA9-66CC-44D8-9F74-0255627FA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Ióannés</a:t>
            </a:r>
            <a:r>
              <a:rPr lang="sk-SK" b="1" dirty="0"/>
              <a:t> </a:t>
            </a:r>
            <a:r>
              <a:rPr lang="sk-SK" b="1" dirty="0" err="1"/>
              <a:t>Malalas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05FE15-B1A5-4CB2-8DD0-F3E42FBF4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meno odkazujúce na pozíciu; vzdelanie dosiahol v </a:t>
            </a:r>
            <a:r>
              <a:rPr lang="sk-SK" dirty="0" err="1"/>
              <a:t>Antiochii</a:t>
            </a:r>
            <a:r>
              <a:rPr lang="sk-SK" dirty="0"/>
              <a:t>, pravdepodobne sa živil ako právnik</a:t>
            </a:r>
          </a:p>
          <a:p>
            <a:r>
              <a:rPr lang="sk-SK" dirty="0"/>
              <a:t>neskôr pôsobil Konštantínopole, trochu aj cestoval</a:t>
            </a:r>
          </a:p>
          <a:p>
            <a:r>
              <a:rPr lang="sk-SK" i="1" dirty="0" err="1"/>
              <a:t>Chronografia</a:t>
            </a:r>
            <a:r>
              <a:rPr lang="sk-SK" dirty="0"/>
              <a:t> (</a:t>
            </a:r>
            <a:r>
              <a:rPr lang="el-GR" i="1" dirty="0"/>
              <a:t>Χρονογραφία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historický spis v rozsahu 18 kníh, začiatok a koniec sa nedochoval</a:t>
            </a:r>
          </a:p>
          <a:p>
            <a:pPr lvl="1"/>
            <a:r>
              <a:rPr lang="sk-SK" dirty="0"/>
              <a:t>to čo sa dochovalo začína mýtickou minulosťou Egypta a končí rokom 563</a:t>
            </a:r>
          </a:p>
          <a:p>
            <a:pPr lvl="1"/>
            <a:r>
              <a:rPr lang="sk-SK" dirty="0"/>
              <a:t>autor použil mnoho zdrojov</a:t>
            </a:r>
          </a:p>
          <a:p>
            <a:pPr lvl="1"/>
            <a:r>
              <a:rPr lang="sk-SK" dirty="0"/>
              <a:t>určenie spisu bolo netradičné</a:t>
            </a:r>
          </a:p>
          <a:p>
            <a:pPr lvl="1"/>
            <a:r>
              <a:rPr lang="sk-SK" dirty="0"/>
              <a:t>veľká popularita spisu aj v období stredoveku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3428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42201-64D5-440F-8004-579A0470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Prokopios</a:t>
            </a:r>
            <a:r>
              <a:rPr lang="sk-SK" b="1" dirty="0"/>
              <a:t> z </a:t>
            </a:r>
            <a:r>
              <a:rPr lang="sk-SK" b="1" dirty="0" err="1"/>
              <a:t>Kaisareie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B49B6F3-36C4-4071-AAE1-76FFBB6D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dostalo sa mu klasického gréckeho vzdelania a vzdelania v </a:t>
            </a:r>
            <a:r>
              <a:rPr lang="sk-SK" dirty="0" err="1"/>
              <a:t>oblsati</a:t>
            </a:r>
            <a:r>
              <a:rPr lang="sk-SK" dirty="0"/>
              <a:t> rétoriky, ovládal však aj latinu</a:t>
            </a:r>
          </a:p>
          <a:p>
            <a:r>
              <a:rPr lang="sk-SK" dirty="0"/>
              <a:t>sekretár </a:t>
            </a:r>
            <a:r>
              <a:rPr lang="sk-SK" i="1" dirty="0"/>
              <a:t>magistra </a:t>
            </a:r>
            <a:r>
              <a:rPr lang="sk-SK" i="1" dirty="0" err="1"/>
              <a:t>militum</a:t>
            </a:r>
            <a:r>
              <a:rPr lang="sk-SK" dirty="0"/>
              <a:t> </a:t>
            </a:r>
            <a:r>
              <a:rPr lang="sk-SK" dirty="0" err="1"/>
              <a:t>Flavia</a:t>
            </a:r>
            <a:r>
              <a:rPr lang="sk-SK" dirty="0"/>
              <a:t> </a:t>
            </a:r>
            <a:r>
              <a:rPr lang="sk-SK" dirty="0" err="1"/>
              <a:t>Belisaria</a:t>
            </a:r>
            <a:endParaRPr lang="sk-SK" dirty="0"/>
          </a:p>
          <a:p>
            <a:r>
              <a:rPr lang="sk-SK" dirty="0"/>
              <a:t>osobne sa zúčastnil vojenských výprav svojho nadriadeného na Východe proti Peržanom, v Afrike proti Vandalom a na prvej výprave do </a:t>
            </a:r>
            <a:r>
              <a:rPr lang="sk-SK" dirty="0" err="1"/>
              <a:t>Italie</a:t>
            </a:r>
            <a:r>
              <a:rPr lang="sk-SK" dirty="0"/>
              <a:t> proti </a:t>
            </a:r>
            <a:r>
              <a:rPr lang="sk-SK" dirty="0" err="1"/>
              <a:t>Gótom</a:t>
            </a:r>
            <a:endParaRPr lang="sk-SK" dirty="0"/>
          </a:p>
          <a:p>
            <a:r>
              <a:rPr lang="sk-SK" dirty="0"/>
              <a:t>vyprodukoval 3 obsiahle spisy</a:t>
            </a:r>
          </a:p>
        </p:txBody>
      </p:sp>
    </p:spTree>
    <p:extLst>
      <p:ext uri="{BB962C8B-B14F-4D97-AF65-F5344CB8AC3E}">
        <p14:creationId xmlns:p14="http://schemas.microsoft.com/office/powerpoint/2010/main" val="279049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F27EB-76E7-493E-9CF8-D3B283A6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err="1"/>
              <a:t>Ὑπὲρ</a:t>
            </a:r>
            <a:r>
              <a:rPr lang="el-GR" b="1" i="1" dirty="0"/>
              <a:t> </a:t>
            </a:r>
            <a:r>
              <a:rPr lang="el-GR" b="1" i="1" dirty="0" err="1"/>
              <a:t>τῶν</a:t>
            </a:r>
            <a:r>
              <a:rPr lang="el-GR" b="1" i="1" dirty="0"/>
              <a:t> πολέμων λόγοι </a:t>
            </a:r>
            <a:endParaRPr lang="sk-SK" b="1" i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080E7F-21A4-4CE9-B798-088FEC904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i="1" dirty="0"/>
              <a:t>Knihy o vojnách</a:t>
            </a:r>
            <a:r>
              <a:rPr lang="sk-SK" dirty="0"/>
              <a:t> (v latine známe aj ako </a:t>
            </a:r>
            <a:r>
              <a:rPr lang="sk-SK" i="1" dirty="0"/>
              <a:t>De </a:t>
            </a:r>
            <a:r>
              <a:rPr lang="sk-SK" i="1" dirty="0" err="1"/>
              <a:t>Bellis</a:t>
            </a:r>
            <a:r>
              <a:rPr lang="sk-SK" dirty="0"/>
              <a:t>)</a:t>
            </a:r>
            <a:endParaRPr lang="sk-SK" b="1" i="1" dirty="0"/>
          </a:p>
          <a:p>
            <a:pPr lvl="1"/>
            <a:r>
              <a:rPr lang="sk-SK" dirty="0"/>
              <a:t>najdôležitejšia a najkompletnejšia </a:t>
            </a:r>
            <a:r>
              <a:rPr lang="sk-SK" dirty="0" err="1"/>
              <a:t>Prokopiova</a:t>
            </a:r>
            <a:r>
              <a:rPr lang="sk-SK" dirty="0"/>
              <a:t> práca</a:t>
            </a:r>
          </a:p>
          <a:p>
            <a:pPr lvl="1"/>
            <a:r>
              <a:rPr lang="sk-SK" dirty="0"/>
              <a:t>dokopy obsahuje 8 kníh; prvých 7 mohlo byť publikovaných ako celok už v roku 545 – neskôr boli doplnené o ôsmu knihu</a:t>
            </a:r>
          </a:p>
          <a:p>
            <a:pPr lvl="1"/>
            <a:r>
              <a:rPr lang="sk-SK" dirty="0"/>
              <a:t>spis sa štandardne delí na 3 časti:</a:t>
            </a:r>
          </a:p>
          <a:p>
            <a:pPr lvl="2"/>
            <a:r>
              <a:rPr lang="sk-SK" dirty="0"/>
              <a:t>Knihy 1-2: </a:t>
            </a:r>
            <a:r>
              <a:rPr lang="sk-SK" i="1" dirty="0" err="1"/>
              <a:t>Bellum</a:t>
            </a:r>
            <a:r>
              <a:rPr lang="sk-SK" i="1" dirty="0"/>
              <a:t> </a:t>
            </a:r>
            <a:r>
              <a:rPr lang="sk-SK" i="1" dirty="0" err="1"/>
              <a:t>Persicum</a:t>
            </a:r>
            <a:r>
              <a:rPr lang="sk-SK" dirty="0"/>
              <a:t> – Vojna s Peržanmi</a:t>
            </a:r>
          </a:p>
          <a:p>
            <a:pPr lvl="2"/>
            <a:r>
              <a:rPr lang="sk-SK" dirty="0"/>
              <a:t>Knihy 3-4: </a:t>
            </a:r>
            <a:r>
              <a:rPr lang="sk-SK" i="1" dirty="0" err="1"/>
              <a:t>Bellum</a:t>
            </a:r>
            <a:r>
              <a:rPr lang="sk-SK" i="1" dirty="0"/>
              <a:t> </a:t>
            </a:r>
            <a:r>
              <a:rPr lang="sk-SK" i="1" dirty="0" err="1"/>
              <a:t>Vandalicum</a:t>
            </a:r>
            <a:r>
              <a:rPr lang="sk-SK" dirty="0"/>
              <a:t> – Vojna s Vandalmi</a:t>
            </a:r>
          </a:p>
          <a:p>
            <a:pPr lvl="2"/>
            <a:r>
              <a:rPr lang="sk-SK" dirty="0"/>
              <a:t>Knihy 5-8: </a:t>
            </a:r>
            <a:r>
              <a:rPr lang="sk-SK" dirty="0" err="1"/>
              <a:t>Bellum</a:t>
            </a:r>
            <a:r>
              <a:rPr lang="sk-SK" dirty="0"/>
              <a:t> </a:t>
            </a:r>
            <a:r>
              <a:rPr lang="sk-SK" dirty="0" err="1"/>
              <a:t>Gothicum</a:t>
            </a:r>
            <a:r>
              <a:rPr lang="sk-SK" dirty="0"/>
              <a:t> – Vojna s </a:t>
            </a:r>
            <a:r>
              <a:rPr lang="sk-SK" dirty="0" err="1"/>
              <a:t>Gótmi</a:t>
            </a:r>
            <a:endParaRPr lang="sk-SK" dirty="0"/>
          </a:p>
          <a:p>
            <a:pPr lvl="1"/>
            <a:r>
              <a:rPr lang="sk-SK" dirty="0"/>
              <a:t>veľký vplyv klasickej gréckej historiografie a najmä </a:t>
            </a:r>
            <a:r>
              <a:rPr lang="sk-SK" dirty="0" err="1"/>
              <a:t>Thukydida</a:t>
            </a:r>
            <a:r>
              <a:rPr lang="sk-SK" dirty="0"/>
              <a:t>, čo sa týka jazyka, štylistiky či kompozície</a:t>
            </a:r>
          </a:p>
          <a:p>
            <a:r>
              <a:rPr lang="sk-SK" dirty="0"/>
              <a:t>veľký vplyv na neskoršiu historiografiu; nadviazal naň </a:t>
            </a:r>
            <a:r>
              <a:rPr lang="sk-SK" dirty="0" err="1"/>
              <a:t>Agathias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750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BFF46-A3AB-4545-8AF8-0C8CF31C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err="1"/>
              <a:t>Ἀπόκρυφη</a:t>
            </a:r>
            <a:r>
              <a:rPr lang="el-GR" b="1" i="1" dirty="0"/>
              <a:t> </a:t>
            </a:r>
            <a:r>
              <a:rPr lang="el-GR" b="1" i="1" dirty="0" err="1"/>
              <a:t>ἱστορία</a:t>
            </a:r>
            <a:endParaRPr lang="sk-SK" b="1" i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F9989D8-510A-42FA-BCBA-1C149A97D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Anekdota</a:t>
            </a:r>
            <a:r>
              <a:rPr lang="el-GR" dirty="0"/>
              <a:t>,</a:t>
            </a:r>
            <a:r>
              <a:rPr lang="sk-SK" dirty="0"/>
              <a:t> </a:t>
            </a:r>
            <a:r>
              <a:rPr lang="sk-SK" i="1" dirty="0" err="1"/>
              <a:t>Historia</a:t>
            </a:r>
            <a:r>
              <a:rPr lang="sk-SK" i="1" dirty="0"/>
              <a:t> </a:t>
            </a:r>
            <a:r>
              <a:rPr lang="sk-SK" i="1" dirty="0" err="1"/>
              <a:t>arcana</a:t>
            </a:r>
            <a:endParaRPr lang="sk-SK" i="1" dirty="0"/>
          </a:p>
          <a:p>
            <a:pPr lvl="1"/>
            <a:r>
              <a:rPr lang="sk-SK" dirty="0"/>
              <a:t>dlhšie neznámy spis, objavený vo Vatikáne a publikovaný v roku 1623</a:t>
            </a:r>
          </a:p>
          <a:p>
            <a:pPr lvl="1"/>
            <a:r>
              <a:rPr lang="sk-SK" dirty="0"/>
              <a:t>vydaná neskôr ako </a:t>
            </a:r>
            <a:r>
              <a:rPr lang="el-GR" i="1" dirty="0" err="1"/>
              <a:t>Ὑπὲρ</a:t>
            </a:r>
            <a:r>
              <a:rPr lang="el-GR" i="1" dirty="0"/>
              <a:t> </a:t>
            </a:r>
            <a:r>
              <a:rPr lang="el-GR" i="1" dirty="0" err="1"/>
              <a:t>τῶν</a:t>
            </a:r>
            <a:r>
              <a:rPr lang="el-GR" i="1" dirty="0"/>
              <a:t> πολέμων λόγοι</a:t>
            </a:r>
            <a:r>
              <a:rPr lang="sk-SK" dirty="0"/>
              <a:t>; pokrýva približne rovnaké obdobie; omnoho kratší rozsah</a:t>
            </a:r>
          </a:p>
          <a:p>
            <a:pPr lvl="1"/>
            <a:r>
              <a:rPr lang="sk-SK" dirty="0"/>
              <a:t>úplne opačný opis </a:t>
            </a:r>
            <a:r>
              <a:rPr lang="sk-SK" dirty="0" err="1"/>
              <a:t>Justiniána</a:t>
            </a:r>
            <a:r>
              <a:rPr lang="sk-SK" dirty="0"/>
              <a:t>, </a:t>
            </a:r>
            <a:r>
              <a:rPr lang="sk-SK" dirty="0" err="1"/>
              <a:t>Theodory</a:t>
            </a:r>
            <a:r>
              <a:rPr lang="sk-SK" dirty="0"/>
              <a:t> a </a:t>
            </a:r>
            <a:r>
              <a:rPr lang="sk-SK" dirty="0" err="1"/>
              <a:t>Belisaria</a:t>
            </a:r>
            <a:r>
              <a:rPr lang="sk-SK" dirty="0"/>
              <a:t>, </a:t>
            </a:r>
            <a:r>
              <a:rPr lang="sk-SK" dirty="0" err="1"/>
              <a:t>Antoniny</a:t>
            </a:r>
            <a:r>
              <a:rPr lang="sk-SK" dirty="0"/>
              <a:t> ako v </a:t>
            </a:r>
            <a:r>
              <a:rPr lang="sk-SK" i="1" dirty="0"/>
              <a:t>De </a:t>
            </a:r>
            <a:r>
              <a:rPr lang="sk-SK" i="1" dirty="0" err="1"/>
              <a:t>Bellis</a:t>
            </a:r>
            <a:endParaRPr lang="sk-SK" i="1" dirty="0"/>
          </a:p>
          <a:p>
            <a:pPr lvl="1"/>
            <a:r>
              <a:rPr lang="sk-SK" dirty="0"/>
              <a:t>cisársky pár autor vykresľuje ako pár démonov, ktorí chcú zničiť svet</a:t>
            </a:r>
          </a:p>
          <a:p>
            <a:pPr lvl="1"/>
            <a:r>
              <a:rPr lang="sk-SK" dirty="0"/>
              <a:t>prehnaný dokument o ktorého autentickosti sa dlho pochybovalo a viedli debaty</a:t>
            </a:r>
          </a:p>
          <a:p>
            <a:pPr lvl="1"/>
            <a:r>
              <a:rPr lang="sk-SK" dirty="0"/>
              <a:t>vydané za </a:t>
            </a:r>
            <a:r>
              <a:rPr lang="sk-SK" dirty="0" err="1"/>
              <a:t>Justiniánovho</a:t>
            </a:r>
            <a:r>
              <a:rPr lang="sk-SK" dirty="0"/>
              <a:t> života ani počas života jeho nástupcov rozhodne byť nemohlo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469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67B00-2256-4F2A-830A-DCBFAD5B9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 err="1"/>
              <a:t>Περὶ</a:t>
            </a:r>
            <a:r>
              <a:rPr lang="el-GR" b="1" i="1" dirty="0"/>
              <a:t> Κτισμάτων</a:t>
            </a:r>
            <a:endParaRPr lang="sk-SK" b="1" i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C97EAB-DA7A-4319-9F68-7F7A3548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/>
              <a:t>De </a:t>
            </a:r>
            <a:r>
              <a:rPr lang="sk-SK" i="1" dirty="0" err="1"/>
              <a:t>Aedificiis</a:t>
            </a:r>
            <a:r>
              <a:rPr lang="sk-SK" i="1" dirty="0"/>
              <a:t> </a:t>
            </a:r>
            <a:r>
              <a:rPr lang="sk-SK" dirty="0"/>
              <a:t>(</a:t>
            </a:r>
            <a:r>
              <a:rPr lang="sk-SK" i="1" dirty="0"/>
              <a:t>O stavbách</a:t>
            </a:r>
            <a:r>
              <a:rPr lang="sk-SK" dirty="0"/>
              <a:t>)</a:t>
            </a:r>
          </a:p>
          <a:p>
            <a:pPr lvl="1"/>
            <a:r>
              <a:rPr lang="sk-SK" dirty="0"/>
              <a:t>ide o akýsi nepriamy </a:t>
            </a:r>
            <a:r>
              <a:rPr lang="sk-SK" dirty="0" err="1"/>
              <a:t>panegyrik</a:t>
            </a:r>
            <a:r>
              <a:rPr lang="sk-SK" dirty="0"/>
              <a:t> na </a:t>
            </a:r>
            <a:r>
              <a:rPr lang="sk-SK" dirty="0" err="1"/>
              <a:t>Justiniánovu</a:t>
            </a:r>
            <a:r>
              <a:rPr lang="sk-SK" dirty="0"/>
              <a:t> budovateľskú činnosť</a:t>
            </a:r>
          </a:p>
          <a:p>
            <a:pPr lvl="1"/>
            <a:r>
              <a:rPr lang="sk-SK" dirty="0"/>
              <a:t>datovanie mierne neisté, pravdepodobne spísané až okolo roku 550</a:t>
            </a:r>
          </a:p>
          <a:p>
            <a:pPr lvl="1"/>
            <a:r>
              <a:rPr lang="sk-SK" dirty="0"/>
              <a:t>pravdepodobne ide o spis napísaný na </a:t>
            </a:r>
            <a:r>
              <a:rPr lang="sk-SK" dirty="0" err="1"/>
              <a:t>Justiniánovu</a:t>
            </a:r>
            <a:r>
              <a:rPr lang="sk-SK" dirty="0"/>
              <a:t> objednávku</a:t>
            </a:r>
          </a:p>
          <a:p>
            <a:pPr lvl="1"/>
            <a:r>
              <a:rPr lang="sk-SK" dirty="0"/>
              <a:t>opisuje napríklad stavbu chrámu </a:t>
            </a:r>
            <a:r>
              <a:rPr lang="sk-SK" dirty="0" err="1"/>
              <a:t>Hagia</a:t>
            </a:r>
            <a:r>
              <a:rPr lang="sk-SK" dirty="0"/>
              <a:t> Sofia ale aj mnohých iných (most </a:t>
            </a:r>
            <a:r>
              <a:rPr lang="sk-SK" dirty="0" err="1"/>
              <a:t>Sangarius</a:t>
            </a:r>
            <a:r>
              <a:rPr lang="sk-SK" dirty="0"/>
              <a:t>, kostoly, verejné budovy, obnova opevnenia mesta </a:t>
            </a:r>
            <a:r>
              <a:rPr lang="sk-SK" dirty="0" err="1"/>
              <a:t>Edessa</a:t>
            </a:r>
            <a:r>
              <a:rPr lang="sk-SK" dirty="0"/>
              <a:t>)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136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92DB4-53B6-4FC1-9117-500EFB692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Petros</a:t>
            </a:r>
            <a:r>
              <a:rPr lang="sk-SK" b="1" dirty="0"/>
              <a:t> </a:t>
            </a:r>
            <a:r>
              <a:rPr lang="sk-SK" b="1" dirty="0" err="1"/>
              <a:t>Patrikios</a:t>
            </a:r>
            <a:endParaRPr lang="sk-SK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271EF8-D1B8-4D39-8D17-EA93A972D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979"/>
          </a:xfrm>
        </p:spPr>
        <p:txBody>
          <a:bodyPr/>
          <a:lstStyle/>
          <a:p>
            <a:r>
              <a:rPr lang="sk-SK" dirty="0"/>
              <a:t>byzantský úradník, diplomat a neskôr aj historik – vysoké vzdelanie a zainteresovanosť do behu vecí verejných; dlhú dobu zastával jeden z najvyšších úradov Východorímskej ríše – </a:t>
            </a:r>
            <a:r>
              <a:rPr lang="sk-SK" i="1" dirty="0"/>
              <a:t>magister </a:t>
            </a:r>
            <a:r>
              <a:rPr lang="sk-SK" i="1" dirty="0" err="1"/>
              <a:t>officiorum</a:t>
            </a:r>
            <a:endParaRPr lang="sk-SK" i="1" dirty="0"/>
          </a:p>
          <a:p>
            <a:r>
              <a:rPr lang="sk-SK" dirty="0"/>
              <a:t>autor možno až 4 spisov:</a:t>
            </a:r>
          </a:p>
          <a:p>
            <a:pPr lvl="1"/>
            <a:r>
              <a:rPr lang="sk-SK" b="1" i="1" dirty="0"/>
              <a:t>História</a:t>
            </a:r>
            <a:r>
              <a:rPr lang="sk-SK" dirty="0"/>
              <a:t> prvých 4 storočí: zaberala udalosti 44 BC – 361 AD</a:t>
            </a:r>
          </a:p>
          <a:p>
            <a:pPr lvl="2"/>
            <a:r>
              <a:rPr lang="sk-SK" dirty="0"/>
              <a:t>dochovaných 20 fragmentov</a:t>
            </a:r>
          </a:p>
          <a:p>
            <a:pPr lvl="1"/>
            <a:r>
              <a:rPr lang="sk-SK" b="1" i="1" dirty="0"/>
              <a:t>Dejiny</a:t>
            </a:r>
            <a:r>
              <a:rPr lang="sk-SK" dirty="0"/>
              <a:t> úradu </a:t>
            </a:r>
            <a:r>
              <a:rPr lang="sk-SK" i="1" dirty="0"/>
              <a:t>magistra </a:t>
            </a:r>
            <a:r>
              <a:rPr lang="sk-SK" i="1" dirty="0" err="1"/>
              <a:t>officiorum</a:t>
            </a:r>
            <a:r>
              <a:rPr lang="sk-SK" dirty="0"/>
              <a:t>: od Konštantína až po </a:t>
            </a:r>
            <a:r>
              <a:rPr lang="sk-SK" dirty="0" err="1"/>
              <a:t>Justiniána</a:t>
            </a:r>
            <a:endParaRPr lang="sk-SK" dirty="0"/>
          </a:p>
          <a:p>
            <a:pPr lvl="2"/>
            <a:r>
              <a:rPr lang="sk-SK" dirty="0"/>
              <a:t>časti fragmentov sa dochovali v </a:t>
            </a:r>
            <a:r>
              <a:rPr lang="sk-SK" i="1" dirty="0"/>
              <a:t>De </a:t>
            </a:r>
            <a:r>
              <a:rPr lang="sk-SK" i="1" dirty="0" err="1"/>
              <a:t>Ceremoniis</a:t>
            </a:r>
            <a:r>
              <a:rPr lang="sk-SK" dirty="0"/>
              <a:t> cisára </a:t>
            </a:r>
            <a:r>
              <a:rPr lang="sk-SK" dirty="0" err="1"/>
              <a:t>Constantina</a:t>
            </a:r>
            <a:r>
              <a:rPr lang="sk-SK" dirty="0"/>
              <a:t> VII. </a:t>
            </a:r>
            <a:r>
              <a:rPr lang="sk-SK" dirty="0" err="1"/>
              <a:t>Porfyrogenneta</a:t>
            </a:r>
            <a:endParaRPr lang="sk-SK" dirty="0"/>
          </a:p>
          <a:p>
            <a:pPr lvl="1"/>
            <a:r>
              <a:rPr lang="sk-SK" b="1" i="1" dirty="0"/>
              <a:t>Správa</a:t>
            </a:r>
            <a:r>
              <a:rPr lang="sk-SK" dirty="0"/>
              <a:t> o diplomatickej misii do Perzie 561-562</a:t>
            </a:r>
          </a:p>
          <a:p>
            <a:pPr lvl="2"/>
            <a:r>
              <a:rPr lang="sk-SK" dirty="0"/>
              <a:t>spis použil pri tvorbe svojej </a:t>
            </a:r>
            <a:r>
              <a:rPr lang="sk-SK" i="1" dirty="0"/>
              <a:t>Histórie</a:t>
            </a:r>
            <a:r>
              <a:rPr lang="sk-SK" dirty="0"/>
              <a:t> </a:t>
            </a:r>
            <a:r>
              <a:rPr lang="sk-SK" dirty="0" err="1"/>
              <a:t>Menandros</a:t>
            </a:r>
            <a:r>
              <a:rPr lang="sk-SK" dirty="0"/>
              <a:t> Protektor; inak je spis nedochovaný</a:t>
            </a:r>
          </a:p>
          <a:p>
            <a:pPr lvl="1"/>
            <a:r>
              <a:rPr lang="sk-SK" dirty="0"/>
              <a:t>?</a:t>
            </a:r>
            <a:r>
              <a:rPr lang="sk-SK" b="1" i="1" dirty="0"/>
              <a:t>O politickej vede</a:t>
            </a:r>
            <a:r>
              <a:rPr lang="sk-SK" dirty="0"/>
              <a:t>?</a:t>
            </a:r>
          </a:p>
          <a:p>
            <a:pPr lvl="2"/>
            <a:r>
              <a:rPr lang="sk-SK" dirty="0"/>
              <a:t>neisté autorstvo, prežíva v zlomkoch, autor čerpal z Platóna či </a:t>
            </a:r>
            <a:r>
              <a:rPr lang="sk-SK" dirty="0" err="1"/>
              <a:t>Cicerona</a:t>
            </a:r>
            <a:endParaRPr lang="sk-SK" dirty="0"/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1032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1143</Words>
  <Application>Microsoft Office PowerPoint</Application>
  <PresentationFormat>Širokouhlá</PresentationFormat>
  <Paragraphs>151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Motív Office</vt:lpstr>
      <vt:lpstr>Historiografia ranného Byzantského obdobia</vt:lpstr>
      <vt:lpstr>Teodoros Lektor</vt:lpstr>
      <vt:lpstr>Ióannés Laurentios Lydos</vt:lpstr>
      <vt:lpstr>Ióannés Malalas</vt:lpstr>
      <vt:lpstr>Prokopios z Kaisareie</vt:lpstr>
      <vt:lpstr>Ὑπὲρ τῶν πολέμων λόγοι </vt:lpstr>
      <vt:lpstr>Ἀπόκρυφη ἱστορία</vt:lpstr>
      <vt:lpstr>Περὶ Κτισμάτων</vt:lpstr>
      <vt:lpstr>Petros Patrikios</vt:lpstr>
      <vt:lpstr>Ióannés z Efezu</vt:lpstr>
      <vt:lpstr>Agathias</vt:lpstr>
      <vt:lpstr>Evagrios Scholastikos</vt:lpstr>
      <vt:lpstr>Menandros Protektor</vt:lpstr>
      <vt:lpstr>Marcellinus Comes</vt:lpstr>
      <vt:lpstr>Ióannés z Antiochie</vt:lpstr>
      <vt:lpstr>Teofylaktos Simokattés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Historiografia ranného Byzantského obdobia</dc:title>
  <dc:creator>Adam Kuvik</dc:creator>
  <cp:lastModifiedBy>Adam Kuvik</cp:lastModifiedBy>
  <cp:revision>20</cp:revision>
  <dcterms:created xsi:type="dcterms:W3CDTF">2021-01-13T12:42:58Z</dcterms:created>
  <dcterms:modified xsi:type="dcterms:W3CDTF">2021-01-14T10:50:31Z</dcterms:modified>
</cp:coreProperties>
</file>