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58" r:id="rId6"/>
    <p:sldId id="259" r:id="rId7"/>
    <p:sldId id="260" r:id="rId8"/>
    <p:sldId id="261" r:id="rId9"/>
    <p:sldId id="269" r:id="rId10"/>
    <p:sldId id="268" r:id="rId11"/>
    <p:sldId id="262" r:id="rId12"/>
    <p:sldId id="271" r:id="rId13"/>
    <p:sldId id="270" r:id="rId14"/>
    <p:sldId id="263" r:id="rId15"/>
    <p:sldId id="264" r:id="rId16"/>
    <p:sldId id="265" r:id="rId1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AF74B-F8E2-486F-8559-A452329D3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46E2D97-4C88-4147-8F39-3F408D638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36C0FAB-2DCB-4AD8-A64A-E16750BA8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94F7-BA24-4A3A-8E00-E7ED067ECFD3}" type="datetimeFigureOut">
              <a:rPr lang="sk-SK" smtClean="0"/>
              <a:t>13. 10. 2022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989B567-DEB9-4117-A02F-59CD4B130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AAFF7F4-087F-45A0-ADE2-E7F25F1BF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37FD-EC6E-43AB-98DD-E37406C211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52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053AEB-6882-4B38-992A-60AFEBAFB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F09CEE03-6F78-4C2F-B8FD-86EEB63DD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4478DAD-4AA8-4E3D-B80C-A3944AC1B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94F7-BA24-4A3A-8E00-E7ED067ECFD3}" type="datetimeFigureOut">
              <a:rPr lang="sk-SK" smtClean="0"/>
              <a:t>13. 10. 2022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159E1E7-1230-4551-80EF-97EF11F17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70F2DB0-6BB1-460E-82A2-F2AB02FFE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37FD-EC6E-43AB-98DD-E37406C211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547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A7CD9B17-AD55-4185-AE51-8E355C8BE5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23FCA20-91F2-49B9-B4FF-3F98198A7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5EC7248-401C-4248-B2FB-5D168F69F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94F7-BA24-4A3A-8E00-E7ED067ECFD3}" type="datetimeFigureOut">
              <a:rPr lang="sk-SK" smtClean="0"/>
              <a:t>13. 10. 2022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11A4652-D5C9-498E-AF3F-398242C1D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802D197-AEDC-466B-9567-81AB1F70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37FD-EC6E-43AB-98DD-E37406C211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591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FFB883-B20C-43C5-BB7C-8A2E78109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FF7B9B6-46A7-4B50-BC3F-024F736D4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87A4C35-B961-4FA5-84AD-EFF0ED44F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94F7-BA24-4A3A-8E00-E7ED067ECFD3}" type="datetimeFigureOut">
              <a:rPr lang="sk-SK" smtClean="0"/>
              <a:t>13. 10. 2022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B95F08B-5A2E-48E2-9EE5-F092BECB6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D023098-811A-4DFD-9FF9-F8377DDD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37FD-EC6E-43AB-98DD-E37406C211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613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A8BF7-2EF1-4700-96E2-38E69C5FC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A90ADE-9072-4BD6-B08D-9D5BE0117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9BFD91B-231A-4637-870F-0E5934349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94F7-BA24-4A3A-8E00-E7ED067ECFD3}" type="datetimeFigureOut">
              <a:rPr lang="sk-SK" smtClean="0"/>
              <a:t>13. 10. 2022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1737548-C6BA-4008-B3D3-451E37F4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DFAE1C3-AE33-49E1-A6E9-674707A0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37FD-EC6E-43AB-98DD-E37406C211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701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ABE44-437C-4470-9800-8FD9BDF5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240C095-C22D-4F21-AAD1-8595C7397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BB2283F-E6B5-402E-8147-5186668B6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9928BDC-83D0-4911-97A7-340216F13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94F7-BA24-4A3A-8E00-E7ED067ECFD3}" type="datetimeFigureOut">
              <a:rPr lang="sk-SK" smtClean="0"/>
              <a:t>13. 10. 2022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B72A524-849F-4DC0-9FF6-31FF848A6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0929A87-EFEC-4F18-B499-1600392B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37FD-EC6E-43AB-98DD-E37406C211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833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C24F6-1BD8-4A49-947E-430E48DA4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96B93B-5566-4319-B311-5790741A8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589CF6C-8F90-492F-952D-8CC41C53B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CB3E2F3-0FBE-4B25-AE5B-965AD27E3B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05A5DBE-514A-43CA-B348-DDFDAD15FE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DCD66BF5-3567-49EB-AF4F-0D2206E25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94F7-BA24-4A3A-8E00-E7ED067ECFD3}" type="datetimeFigureOut">
              <a:rPr lang="sk-SK" smtClean="0"/>
              <a:t>13. 10. 2022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94EE084E-C0F3-469A-8993-51CEDEB2E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248C1B2B-04E4-4C9D-A8E6-058658E66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37FD-EC6E-43AB-98DD-E37406C211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359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CEE2B3-B453-4A70-9EC8-D9D112424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34FB366E-648D-4E88-8365-B22BB4345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94F7-BA24-4A3A-8E00-E7ED067ECFD3}" type="datetimeFigureOut">
              <a:rPr lang="sk-SK" smtClean="0"/>
              <a:t>13. 10. 2022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8A090790-B466-4BFF-B860-8D6F3E771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CFEE716-4705-46B1-8821-05511870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37FD-EC6E-43AB-98DD-E37406C211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36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226E148E-F1CC-4786-BDD3-4A9EA7876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94F7-BA24-4A3A-8E00-E7ED067ECFD3}" type="datetimeFigureOut">
              <a:rPr lang="sk-SK" smtClean="0"/>
              <a:t>13. 10. 2022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C80AEC96-D88F-49B1-80F6-B246353D2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F3C4C0E-DA33-41A1-9B5F-DDF1791AD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37FD-EC6E-43AB-98DD-E37406C211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968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AED44B-ED9E-445E-9428-4C587718B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6B17BD4-AD0A-4EB4-9697-B1576A197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389CC4E-BD13-4D68-A028-67378B655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BCCEAE9-9F39-4BB0-97B9-E4D3114FF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94F7-BA24-4A3A-8E00-E7ED067ECFD3}" type="datetimeFigureOut">
              <a:rPr lang="sk-SK" smtClean="0"/>
              <a:t>13. 10. 2022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03D00E2-CDDC-4961-825F-5D422F65F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9199C50-DA01-4A53-87C8-33F1DD03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37FD-EC6E-43AB-98DD-E37406C211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643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8C79F9-7BD7-4C73-8C8A-D9B509DE9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D5391F3A-BBBC-40A5-B5C9-F7CD2D534C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B733E42-A371-4613-A764-C1B4835AE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34FCBEA-7613-4361-81F7-F5141425B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94F7-BA24-4A3A-8E00-E7ED067ECFD3}" type="datetimeFigureOut">
              <a:rPr lang="sk-SK" smtClean="0"/>
              <a:t>13. 10. 2022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204FB66-0E13-43BD-9143-9A921F27B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7EB7E0C-593B-4B0B-A0DF-FBA6938E1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37FD-EC6E-43AB-98DD-E37406C211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348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C6DE72CE-9C61-4886-9FC4-D97D79629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CB8C2B-398D-47E8-9B09-1E4169390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EC7B08D-CD40-46F2-B36B-BAE5B65E9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C94F7-BA24-4A3A-8E00-E7ED067ECFD3}" type="datetimeFigureOut">
              <a:rPr lang="sk-SK" smtClean="0"/>
              <a:t>13. 10. 2022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D510271-DED7-4ACA-AB56-D9F9BDE08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5655214-CF82-42D5-9A48-197F0F924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D37FD-EC6E-43AB-98DD-E37406C211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462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C3421A-BAEB-4B60-B40B-70BC699C7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0767"/>
            <a:ext cx="9144000" cy="2387600"/>
          </a:xfrm>
        </p:spPr>
        <p:txBody>
          <a:bodyPr>
            <a:normAutofit/>
          </a:bodyPr>
          <a:lstStyle/>
          <a:p>
            <a:r>
              <a:rPr lang="sk-SK" sz="5500" b="1" dirty="0"/>
              <a:t>Počiatky gréckej historiografie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162DD3-C25E-415C-BDE8-84789B3CB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51753"/>
            <a:ext cx="9144000" cy="1655762"/>
          </a:xfrm>
        </p:spPr>
        <p:txBody>
          <a:bodyPr/>
          <a:lstStyle/>
          <a:p>
            <a:r>
              <a:rPr lang="sk-SK" dirty="0"/>
              <a:t>Nástup kritického prístupu, diverzifikácia žánrov a zúženie tém</a:t>
            </a:r>
          </a:p>
        </p:txBody>
      </p:sp>
    </p:spTree>
    <p:extLst>
      <p:ext uri="{BB962C8B-B14F-4D97-AF65-F5344CB8AC3E}">
        <p14:creationId xmlns:p14="http://schemas.microsoft.com/office/powerpoint/2010/main" val="2759031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19975-ECFD-498D-878C-278A4AC69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Thúkydidés</a:t>
            </a:r>
            <a:r>
              <a:rPr lang="sk-SK" dirty="0"/>
              <a:t> (454-404/3 BC)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059E5EA-00F1-4F8D-B63A-5928AACF4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2565"/>
          </a:xfrm>
        </p:spPr>
        <p:txBody>
          <a:bodyPr>
            <a:normAutofit lnSpcReduction="10000"/>
          </a:bodyPr>
          <a:lstStyle/>
          <a:p>
            <a:r>
              <a:rPr lang="sk-SK" dirty="0"/>
              <a:t>politicky činná osoba</a:t>
            </a:r>
          </a:p>
          <a:p>
            <a:r>
              <a:rPr lang="sk-SK" dirty="0"/>
              <a:t>Dejiny Peloponézskej vojny</a:t>
            </a:r>
          </a:p>
          <a:p>
            <a:pPr lvl="1"/>
            <a:r>
              <a:rPr lang="sk-SK" sz="2600" dirty="0"/>
              <a:t>VIII kníh + záver</a:t>
            </a:r>
          </a:p>
          <a:p>
            <a:pPr lvl="1"/>
            <a:r>
              <a:rPr lang="sk-SK" sz="2000" dirty="0"/>
              <a:t>I. 		Prológ a prvá predzvesť vojny; </a:t>
            </a:r>
            <a:r>
              <a:rPr lang="sk-SK" sz="2000" dirty="0" err="1"/>
              <a:t>Archaiologiá</a:t>
            </a:r>
            <a:r>
              <a:rPr lang="sk-SK" sz="2000" dirty="0"/>
              <a:t>; </a:t>
            </a:r>
            <a:r>
              <a:rPr lang="sk-SK" sz="2000" dirty="0" err="1"/>
              <a:t>Pentékontaetiá</a:t>
            </a:r>
            <a:r>
              <a:rPr lang="sk-SK" sz="2000" dirty="0"/>
              <a:t>	478-431</a:t>
            </a:r>
          </a:p>
          <a:p>
            <a:pPr lvl="1"/>
            <a:r>
              <a:rPr lang="sk-SK" sz="2000" dirty="0"/>
              <a:t>II. 1-3								431/30-429/8</a:t>
            </a:r>
          </a:p>
          <a:p>
            <a:pPr lvl="1"/>
            <a:r>
              <a:rPr lang="sk-SK" sz="2000" dirty="0"/>
              <a:t>III. 4-6	desaťročná vojna až po </a:t>
            </a:r>
            <a:r>
              <a:rPr lang="sk-SK" sz="2000" dirty="0" err="1"/>
              <a:t>Nikiov</a:t>
            </a:r>
            <a:r>
              <a:rPr lang="sk-SK" sz="2000" dirty="0"/>
              <a:t> mier				428/7-426/6</a:t>
            </a:r>
          </a:p>
          <a:p>
            <a:pPr lvl="1"/>
            <a:r>
              <a:rPr lang="sk-SK" sz="2000" dirty="0"/>
              <a:t>IV. 7-9								425/4-423/2</a:t>
            </a:r>
          </a:p>
          <a:p>
            <a:pPr lvl="1"/>
            <a:r>
              <a:rPr lang="sk-SK" sz="2000" dirty="0"/>
              <a:t>V. 10-16 	(začiatok zimy); výprava proti </a:t>
            </a:r>
            <a:r>
              <a:rPr lang="sk-SK" sz="2000" dirty="0" err="1"/>
              <a:t>Mantineii</a:t>
            </a:r>
            <a:r>
              <a:rPr lang="sk-SK" sz="2000" dirty="0"/>
              <a:t>; útok na </a:t>
            </a:r>
            <a:r>
              <a:rPr lang="sk-SK" sz="2000" dirty="0" err="1"/>
              <a:t>Mélos</a:t>
            </a:r>
            <a:r>
              <a:rPr lang="sk-SK" sz="2000" dirty="0"/>
              <a:t>	422/1-416/15</a:t>
            </a:r>
          </a:p>
          <a:p>
            <a:pPr lvl="1"/>
            <a:r>
              <a:rPr lang="sk-SK" sz="2000" dirty="0"/>
              <a:t>VI. 16 	(koniec leta)-19 (polovica leta)						</a:t>
            </a:r>
          </a:p>
          <a:p>
            <a:pPr lvl="1"/>
            <a:r>
              <a:rPr lang="sk-SK" sz="2000" dirty="0"/>
              <a:t>VII. 	aténska výprava proti </a:t>
            </a:r>
            <a:r>
              <a:rPr lang="sk-SK" sz="2000" dirty="0" err="1"/>
              <a:t>Syrakúzam</a:t>
            </a:r>
            <a:r>
              <a:rPr lang="sk-SK" sz="2000" dirty="0"/>
              <a:t>				416/15-413/2</a:t>
            </a:r>
          </a:p>
          <a:p>
            <a:pPr lvl="1"/>
            <a:r>
              <a:rPr lang="sk-SK" sz="2000" dirty="0"/>
              <a:t>VIII. 19 (koniec leta)-21 (koniec leta); prevrat rady 400; obnovenie vojny	413/2-411/10</a:t>
            </a:r>
          </a:p>
          <a:p>
            <a:pPr lvl="1"/>
            <a:r>
              <a:rPr lang="sk-SK" sz="2000" dirty="0" err="1"/>
              <a:t>Paraleipomena</a:t>
            </a:r>
            <a:r>
              <a:rPr lang="sk-SK" sz="2000" dirty="0"/>
              <a:t>. </a:t>
            </a:r>
          </a:p>
          <a:p>
            <a:pPr marL="914400" lvl="2" indent="0">
              <a:buNone/>
            </a:pPr>
            <a:r>
              <a:rPr lang="sk-SK" dirty="0"/>
              <a:t>21 (zima)-27 (aténske víťazstvo pri </a:t>
            </a:r>
            <a:r>
              <a:rPr lang="sk-SK" dirty="0" err="1"/>
              <a:t>Kyziku</a:t>
            </a:r>
            <a:r>
              <a:rPr lang="sk-SK" dirty="0"/>
              <a:t>) až po Kapituláciu 		411/10-404/3</a:t>
            </a:r>
          </a:p>
          <a:p>
            <a:pPr lvl="1"/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67869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3B4D72-A0EF-43B7-B683-F160FB554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Xenofón </a:t>
            </a:r>
            <a:r>
              <a:rPr lang="sk-SK" dirty="0"/>
              <a:t>(c. 430-355 BC)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D0C25C4-731A-4A2F-AA55-3C6B7D7F6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6507"/>
            <a:ext cx="10515600" cy="39969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06045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5093ECC-8BEB-4546-A80D-0B4887662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jekt pre obsah 4" descr="Obrázok, na ktorom je mapa&#10;&#10;Automaticky generovaný popis">
            <a:extLst>
              <a:ext uri="{FF2B5EF4-FFF2-40B4-BE49-F238E27FC236}">
                <a16:creationId xmlns:a16="http://schemas.microsoft.com/office/drawing/2014/main" id="{14536C6D-4F71-4626-A9FD-EBDD1A519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8" b="14301"/>
          <a:stretch/>
        </p:blipFill>
        <p:spPr>
          <a:xfrm>
            <a:off x="684575" y="685800"/>
            <a:ext cx="108216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37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3B4D72-A0EF-43B7-B683-F160FB554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Xenofón </a:t>
            </a:r>
            <a:r>
              <a:rPr lang="sk-SK" dirty="0"/>
              <a:t>(c. 430-355 BC)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D0C25C4-731A-4A2F-AA55-3C6B7D7F6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6507"/>
            <a:ext cx="10515600" cy="3996965"/>
          </a:xfrm>
        </p:spPr>
        <p:txBody>
          <a:bodyPr>
            <a:normAutofit/>
          </a:bodyPr>
          <a:lstStyle/>
          <a:p>
            <a:r>
              <a:rPr lang="sk-SK" dirty="0"/>
              <a:t>autor viacerých dochovaných spisov</a:t>
            </a:r>
          </a:p>
          <a:p>
            <a:r>
              <a:rPr lang="sk-SK" dirty="0"/>
              <a:t>jeho dielo je rozsiahle:</a:t>
            </a:r>
          </a:p>
          <a:p>
            <a:pPr lvl="1"/>
            <a:r>
              <a:rPr lang="sk-SK" dirty="0"/>
              <a:t>historické spisy</a:t>
            </a:r>
          </a:p>
          <a:p>
            <a:pPr lvl="1"/>
            <a:r>
              <a:rPr lang="sk-SK" dirty="0"/>
              <a:t>sokratovské dialógy</a:t>
            </a:r>
          </a:p>
          <a:p>
            <a:pPr lvl="1"/>
            <a:r>
              <a:rPr lang="sk-SK" dirty="0"/>
              <a:t>krátke pojednania</a:t>
            </a:r>
          </a:p>
          <a:p>
            <a:pPr lvl="1"/>
            <a:r>
              <a:rPr lang="sk-SK" dirty="0"/>
              <a:t>krátky opis a kritika aténskeho politického zriadenia</a:t>
            </a:r>
          </a:p>
          <a:p>
            <a:pPr lvl="2"/>
            <a:r>
              <a:rPr lang="sk-SK" dirty="0"/>
              <a:t>pripisované </a:t>
            </a:r>
            <a:r>
              <a:rPr lang="sk-SK" dirty="0" err="1"/>
              <a:t>Xenofontovi</a:t>
            </a:r>
            <a:r>
              <a:rPr lang="sk-SK" dirty="0"/>
              <a:t>, avšak jeho autorom pravdepodobne nebol </a:t>
            </a:r>
          </a:p>
        </p:txBody>
      </p:sp>
    </p:spTree>
    <p:extLst>
      <p:ext uri="{BB962C8B-B14F-4D97-AF65-F5344CB8AC3E}">
        <p14:creationId xmlns:p14="http://schemas.microsoft.com/office/powerpoint/2010/main" val="509115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30DE4C-3507-4EE0-9B9C-C24CF8D1F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Xenofón </a:t>
            </a:r>
            <a:r>
              <a:rPr lang="sk-SK" dirty="0"/>
              <a:t>– historické spisy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78BBB3A-15D4-4531-9F52-12ED5583E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Grécke Dejiny (</a:t>
            </a:r>
            <a:r>
              <a:rPr lang="sk-SK" i="1" dirty="0" err="1"/>
              <a:t>Hellenika</a:t>
            </a:r>
            <a:r>
              <a:rPr lang="sk-SK" dirty="0"/>
              <a:t>) – zachytávajú udalosti rokov 411/10-362 BC</a:t>
            </a:r>
          </a:p>
          <a:p>
            <a:r>
              <a:rPr lang="sk-SK" i="1" dirty="0" err="1"/>
              <a:t>Ágesiláos</a:t>
            </a:r>
            <a:r>
              <a:rPr lang="sk-SK" dirty="0"/>
              <a:t> – biografia spartského kráľa </a:t>
            </a:r>
            <a:r>
              <a:rPr lang="sk-SK" dirty="0" err="1"/>
              <a:t>Ágesiláa</a:t>
            </a:r>
            <a:r>
              <a:rPr lang="sk-SK" dirty="0"/>
              <a:t> II.</a:t>
            </a:r>
          </a:p>
          <a:p>
            <a:r>
              <a:rPr lang="sk-SK" i="1" dirty="0" err="1"/>
              <a:t>Anabasis</a:t>
            </a:r>
            <a:r>
              <a:rPr lang="sk-SK" dirty="0"/>
              <a:t> – opisuje výpravu gréckych žoldnierov do Malej Ázie a zapojenie sa do povstania Kýra mladšieho proti svojmu bratovi </a:t>
            </a:r>
            <a:r>
              <a:rPr lang="sk-SK" dirty="0" err="1"/>
              <a:t>Artaxerxovi</a:t>
            </a:r>
            <a:r>
              <a:rPr lang="sk-SK" dirty="0"/>
              <a:t> II.</a:t>
            </a:r>
          </a:p>
          <a:p>
            <a:pPr lvl="1"/>
            <a:r>
              <a:rPr lang="sk-SK" dirty="0"/>
              <a:t>Xenofón bol jedným z veliteľov, bol svedkom udalostí „z prvej ruky“</a:t>
            </a:r>
          </a:p>
          <a:p>
            <a:r>
              <a:rPr lang="sk-SK" i="1" dirty="0"/>
              <a:t>O </a:t>
            </a:r>
            <a:r>
              <a:rPr lang="sk-SK" i="1" dirty="0" err="1"/>
              <a:t>Kýrovej</a:t>
            </a:r>
            <a:r>
              <a:rPr lang="sk-SK" i="1" dirty="0"/>
              <a:t> výchove</a:t>
            </a:r>
            <a:r>
              <a:rPr lang="sk-SK" dirty="0"/>
              <a:t> – didakticko-biografický román o výchove Kýra II.</a:t>
            </a:r>
          </a:p>
          <a:p>
            <a:pPr lvl="1"/>
            <a:r>
              <a:rPr lang="sk-SK" sz="2000" dirty="0"/>
              <a:t>značne idealizované a prifarbené rozprávanie, nedrží sa striktne historických udalostí</a:t>
            </a:r>
            <a:endParaRPr lang="sk-SK" dirty="0"/>
          </a:p>
          <a:p>
            <a:r>
              <a:rPr lang="sk-SK" i="1" dirty="0"/>
              <a:t>Ústava </a:t>
            </a:r>
            <a:r>
              <a:rPr lang="sk-SK" i="1" dirty="0" err="1"/>
              <a:t>Lakedaimonských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92782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34D06-F997-4393-A85D-3EDFD4687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Xenofón</a:t>
            </a:r>
            <a:r>
              <a:rPr lang="sk-SK" dirty="0"/>
              <a:t> – sokratovské dialógy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E5DAA8C-CDFC-462C-B207-2C1A5F248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256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i="1" dirty="0" err="1"/>
              <a:t>Apomnemoneumata</a:t>
            </a:r>
            <a:r>
              <a:rPr lang="en-US" dirty="0"/>
              <a:t>: </a:t>
            </a:r>
            <a:endParaRPr lang="sk-SK" dirty="0"/>
          </a:p>
          <a:p>
            <a:pPr lvl="1"/>
            <a:r>
              <a:rPr lang="sk-SK" dirty="0"/>
              <a:t>zbierka </a:t>
            </a:r>
            <a:r>
              <a:rPr lang="sk-SK" dirty="0" err="1"/>
              <a:t>sókratovských</a:t>
            </a:r>
            <a:r>
              <a:rPr lang="sk-SK" dirty="0"/>
              <a:t> dialógov slúžiaca ako obhajoba na základe výňatkov z jeho etických rozpráv a pojednaní</a:t>
            </a:r>
            <a:endParaRPr lang="en-US" dirty="0"/>
          </a:p>
          <a:p>
            <a:r>
              <a:rPr lang="sk-SK" i="1" dirty="0"/>
              <a:t>Obhajoba </a:t>
            </a:r>
            <a:r>
              <a:rPr lang="sk-SK" i="1" dirty="0" err="1"/>
              <a:t>Sókrata</a:t>
            </a:r>
            <a:r>
              <a:rPr lang="sk-SK" i="1" dirty="0"/>
              <a:t> pred súdom</a:t>
            </a:r>
          </a:p>
          <a:p>
            <a:pPr lvl="1"/>
            <a:r>
              <a:rPr lang="sk-SK" dirty="0"/>
              <a:t>dialogizovaná obhajoba filozofa zvýrazňujúca etický postoj k trestu smrti</a:t>
            </a:r>
            <a:endParaRPr lang="en-US" dirty="0"/>
          </a:p>
          <a:p>
            <a:endParaRPr lang="sk-SK" dirty="0"/>
          </a:p>
          <a:p>
            <a:r>
              <a:rPr lang="sk-SK" i="1" dirty="0" err="1"/>
              <a:t>Oikonomikos</a:t>
            </a:r>
            <a:endParaRPr lang="sk-SK" dirty="0"/>
          </a:p>
          <a:p>
            <a:pPr lvl="1"/>
            <a:r>
              <a:rPr lang="sk-SK" dirty="0"/>
              <a:t>dialóg zameriavajúci sa na princípy spravovania domácnosti</a:t>
            </a:r>
            <a:endParaRPr lang="en-US" dirty="0"/>
          </a:p>
          <a:p>
            <a:r>
              <a:rPr lang="sk-SK" i="1" dirty="0" err="1"/>
              <a:t>Sypmosion</a:t>
            </a:r>
            <a:endParaRPr lang="sk-SK" i="1" dirty="0"/>
          </a:p>
          <a:p>
            <a:pPr lvl="1"/>
            <a:r>
              <a:rPr lang="sk-SK" dirty="0"/>
              <a:t>dialóg o láske, múdrosti a </a:t>
            </a:r>
            <a:r>
              <a:rPr lang="sk-SK" dirty="0" err="1"/>
              <a:t>ctnosti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49456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BDB8CC-483A-4844-A359-971952AA3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Xenofón</a:t>
            </a:r>
            <a:r>
              <a:rPr lang="sk-SK" dirty="0"/>
              <a:t> – krátke pojednania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0B46DF-0EFE-4582-97A1-ABD7E9133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/>
              <a:t>O love v dobe antickej</a:t>
            </a:r>
            <a:endParaRPr lang="sk-SK" dirty="0"/>
          </a:p>
          <a:p>
            <a:pPr lvl="1"/>
            <a:r>
              <a:rPr lang="sk-SK" dirty="0"/>
              <a:t>13 kapitol, každá rozoberá inú formu lovu</a:t>
            </a:r>
          </a:p>
          <a:p>
            <a:r>
              <a:rPr lang="sk-SK" i="1" dirty="0"/>
              <a:t>O štátnych príjmoch</a:t>
            </a:r>
          </a:p>
          <a:p>
            <a:pPr lvl="1"/>
            <a:r>
              <a:rPr lang="sk-SK" dirty="0"/>
              <a:t>6 kapitol – esejí adresovaných Rade 500, ktoré obsahujú návrhy ako zlepšiť ekonomickú situáciu Atén po porážke a rozpade Druhého Aténskeho spolku</a:t>
            </a:r>
          </a:p>
          <a:p>
            <a:r>
              <a:rPr lang="sk-SK" i="1" dirty="0"/>
              <a:t>O jazdectve</a:t>
            </a:r>
          </a:p>
          <a:p>
            <a:pPr lvl="1"/>
            <a:r>
              <a:rPr lang="sk-SK" dirty="0"/>
              <a:t>12 kapitol o výbere a trénovaní koní, takisto o starostlivosti, bojovej výbave, ...</a:t>
            </a:r>
          </a:p>
          <a:p>
            <a:r>
              <a:rPr lang="sk-SK" i="1" dirty="0" err="1"/>
              <a:t>Hipparchikós</a:t>
            </a:r>
            <a:r>
              <a:rPr lang="sk-SK" i="1" dirty="0"/>
              <a:t> – veliteľ jazdectva</a:t>
            </a:r>
          </a:p>
          <a:p>
            <a:pPr lvl="1"/>
            <a:r>
              <a:rPr lang="sk-SK" dirty="0"/>
              <a:t>povinnosti a veliteľa jazdectva</a:t>
            </a:r>
          </a:p>
        </p:txBody>
      </p:sp>
    </p:spTree>
    <p:extLst>
      <p:ext uri="{BB962C8B-B14F-4D97-AF65-F5344CB8AC3E}">
        <p14:creationId xmlns:p14="http://schemas.microsoft.com/office/powerpoint/2010/main" val="1262748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EFEA94-E8D7-44B6-94D1-85F608512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Hekataios</a:t>
            </a:r>
            <a:r>
              <a:rPr lang="sk-SK" b="1" dirty="0"/>
              <a:t> z </a:t>
            </a:r>
            <a:r>
              <a:rPr lang="sk-SK" b="1" dirty="0" err="1"/>
              <a:t>Milétu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675CF74-85D3-410E-9360-5A9BDE559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5685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5093ECC-8BEB-4546-A80D-0B4887662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jekt pre obsah 4" descr="Obrázok, na ktorom je mapa&#10;&#10;Automaticky generovaný popis">
            <a:extLst>
              <a:ext uri="{FF2B5EF4-FFF2-40B4-BE49-F238E27FC236}">
                <a16:creationId xmlns:a16="http://schemas.microsoft.com/office/drawing/2014/main" id="{4873D735-56B2-4AE4-A7E6-F7ECD4159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4" b="24126"/>
          <a:stretch/>
        </p:blipFill>
        <p:spPr>
          <a:xfrm>
            <a:off x="684575" y="685800"/>
            <a:ext cx="108216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1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EFEA94-E8D7-44B6-94D1-85F608512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Hekataios</a:t>
            </a:r>
            <a:r>
              <a:rPr lang="sk-SK" b="1" dirty="0"/>
              <a:t> z </a:t>
            </a:r>
            <a:r>
              <a:rPr lang="sk-SK" b="1" dirty="0" err="1"/>
              <a:t>Milétu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675CF74-85D3-410E-9360-5A9BDE559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 err="1"/>
              <a:t>Periegesis</a:t>
            </a:r>
            <a:endParaRPr lang="sk-SK" i="1" dirty="0"/>
          </a:p>
          <a:p>
            <a:pPr lvl="1"/>
            <a:r>
              <a:rPr lang="sk-SK" dirty="0"/>
              <a:t>pôvod z gréckeho </a:t>
            </a:r>
            <a:r>
              <a:rPr lang="el-GR" i="1" dirty="0" err="1"/>
              <a:t>περιήγησις</a:t>
            </a:r>
            <a:r>
              <a:rPr lang="sk-SK" i="1" dirty="0"/>
              <a:t> ; </a:t>
            </a:r>
            <a:r>
              <a:rPr lang="el-GR" dirty="0" err="1"/>
              <a:t>περι</a:t>
            </a:r>
            <a:r>
              <a:rPr lang="el-GR" dirty="0"/>
              <a:t>- </a:t>
            </a:r>
            <a:r>
              <a:rPr lang="sk-SK" dirty="0"/>
              <a:t>= okolo + </a:t>
            </a:r>
            <a:r>
              <a:rPr lang="el-GR" dirty="0" err="1"/>
              <a:t>ἥγησις</a:t>
            </a:r>
            <a:r>
              <a:rPr lang="el-GR" dirty="0"/>
              <a:t> </a:t>
            </a:r>
            <a:r>
              <a:rPr lang="sk-SK" dirty="0"/>
              <a:t>= príkaz (z </a:t>
            </a:r>
            <a:r>
              <a:rPr lang="el-GR" dirty="0" err="1"/>
              <a:t>ἡγέομαι</a:t>
            </a:r>
            <a:r>
              <a:rPr lang="el-GR" dirty="0"/>
              <a:t> </a:t>
            </a:r>
            <a:r>
              <a:rPr lang="sk-SK" dirty="0"/>
              <a:t>= viesť)</a:t>
            </a:r>
          </a:p>
          <a:p>
            <a:pPr lvl="1"/>
            <a:r>
              <a:rPr lang="sk-SK" dirty="0"/>
              <a:t>geografické dielo opisujúce národy od Gibraltáru až po Maroko a Čiernomorské pobrežie</a:t>
            </a:r>
          </a:p>
          <a:p>
            <a:pPr lvl="1"/>
            <a:r>
              <a:rPr lang="sk-SK" dirty="0"/>
              <a:t>dve knihy, jedna o Európe, druhá o Ázii (zahŕňa aj Afriku)</a:t>
            </a:r>
          </a:p>
          <a:p>
            <a:pPr lvl="1"/>
            <a:r>
              <a:rPr lang="sk-SK" dirty="0"/>
              <a:t>dochované vo fragmentoch (cca 300)</a:t>
            </a:r>
          </a:p>
          <a:p>
            <a:r>
              <a:rPr lang="sk-SK" i="1" dirty="0" err="1"/>
              <a:t>Genealogia</a:t>
            </a:r>
            <a:endParaRPr lang="sk-SK" i="1" dirty="0"/>
          </a:p>
          <a:p>
            <a:pPr lvl="1"/>
            <a:r>
              <a:rPr lang="sk-SK" dirty="0"/>
              <a:t>dochovaná v 40 fragmentoch, </a:t>
            </a:r>
            <a:r>
              <a:rPr lang="sk-SK" dirty="0" err="1"/>
              <a:t>mýtografický</a:t>
            </a:r>
            <a:r>
              <a:rPr lang="sk-SK" dirty="0"/>
              <a:t> spis</a:t>
            </a:r>
          </a:p>
          <a:p>
            <a:r>
              <a:rPr lang="sk-SK" dirty="0"/>
              <a:t>mapa sveta</a:t>
            </a:r>
          </a:p>
        </p:txBody>
      </p:sp>
    </p:spTree>
    <p:extLst>
      <p:ext uri="{BB962C8B-B14F-4D97-AF65-F5344CB8AC3E}">
        <p14:creationId xmlns:p14="http://schemas.microsoft.com/office/powerpoint/2010/main" val="417785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DC2BF3-D974-424E-9695-D57B16FDF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Hérodotos</a:t>
            </a:r>
            <a:r>
              <a:rPr lang="sk-SK" b="1" dirty="0"/>
              <a:t> z </a:t>
            </a:r>
            <a:r>
              <a:rPr lang="sk-SK" b="1" dirty="0" err="1"/>
              <a:t>Halikarnasu</a:t>
            </a:r>
            <a:r>
              <a:rPr lang="sk-SK" dirty="0"/>
              <a:t> (c. 484-430 BC)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247676-DF22-4E7F-9929-7C2FE206F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17177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5093ECC-8BEB-4546-A80D-0B4887662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jekt pre obsah 4" descr="Obrázok, na ktorom je mapa&#10;&#10;Automaticky generovaný popis">
            <a:extLst>
              <a:ext uri="{FF2B5EF4-FFF2-40B4-BE49-F238E27FC236}">
                <a16:creationId xmlns:a16="http://schemas.microsoft.com/office/drawing/2014/main" id="{9F0F726F-8FCC-4C87-AEF2-8F6F20E7E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5" b="20522"/>
          <a:stretch/>
        </p:blipFill>
        <p:spPr>
          <a:xfrm>
            <a:off x="684575" y="685800"/>
            <a:ext cx="108216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45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DC2BF3-D974-424E-9695-D57B16FDF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Hérodotos</a:t>
            </a:r>
            <a:r>
              <a:rPr lang="sk-SK" b="1" dirty="0"/>
              <a:t> z </a:t>
            </a:r>
            <a:r>
              <a:rPr lang="sk-SK" b="1" dirty="0" err="1"/>
              <a:t>Halikarnasu</a:t>
            </a:r>
            <a:r>
              <a:rPr lang="sk-SK" dirty="0"/>
              <a:t> (c. 484-430 BC)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247676-DF22-4E7F-9929-7C2FE206F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/>
              <a:t>Dejiny</a:t>
            </a:r>
          </a:p>
          <a:p>
            <a:r>
              <a:rPr lang="el-GR" i="1" dirty="0"/>
              <a:t>λόγοι</a:t>
            </a:r>
            <a:endParaRPr lang="sk-SK" dirty="0"/>
          </a:p>
          <a:p>
            <a:r>
              <a:rPr lang="sk-SK" dirty="0"/>
              <a:t>opísal udalosti </a:t>
            </a:r>
            <a:r>
              <a:rPr lang="sk-SK" b="1" dirty="0"/>
              <a:t>Grécko-Perzských vojen (499-449 BC)</a:t>
            </a:r>
          </a:p>
          <a:p>
            <a:r>
              <a:rPr lang="sk-SK" i="1" dirty="0"/>
              <a:t>Dejiny</a:t>
            </a:r>
            <a:r>
              <a:rPr lang="sk-SK" dirty="0"/>
              <a:t> pozostávajú z IX kníh, každá je nazvaná podľa jednej z Múz</a:t>
            </a:r>
          </a:p>
          <a:p>
            <a:r>
              <a:rPr lang="sk-SK" i="1" dirty="0"/>
              <a:t>Dejiny</a:t>
            </a:r>
            <a:r>
              <a:rPr lang="sk-SK" dirty="0"/>
              <a:t> nezachytávajú celé obdobie konfliktu, </a:t>
            </a:r>
            <a:r>
              <a:rPr lang="sk-SK" dirty="0" err="1"/>
              <a:t>Hérodotovo</a:t>
            </a:r>
            <a:r>
              <a:rPr lang="sk-SK" dirty="0"/>
              <a:t> rozprávanie končí rokom 478 BC</a:t>
            </a:r>
          </a:p>
          <a:p>
            <a:pPr marL="0" indent="0">
              <a:buNone/>
            </a:pPr>
            <a:endParaRPr lang="el-GR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49588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19975-ECFD-498D-878C-278A4AC69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Thúkydidés</a:t>
            </a:r>
            <a:r>
              <a:rPr lang="sk-SK" dirty="0"/>
              <a:t> (454-404/3 BC)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059E5EA-00F1-4F8D-B63A-5928AACF4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2565"/>
          </a:xfrm>
        </p:spPr>
        <p:txBody>
          <a:bodyPr>
            <a:normAutofit/>
          </a:bodyPr>
          <a:lstStyle/>
          <a:p>
            <a:pPr lvl="1"/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56310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5093ECC-8BEB-4546-A80D-0B4887662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Zástupný objekt pre obsah 8" descr="Obrázok, na ktorom je mapa&#10;&#10;Automaticky generovaný popis">
            <a:extLst>
              <a:ext uri="{FF2B5EF4-FFF2-40B4-BE49-F238E27FC236}">
                <a16:creationId xmlns:a16="http://schemas.microsoft.com/office/drawing/2014/main" id="{1A4007EB-8641-4B45-A44A-B14A7F037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2" b="20705"/>
          <a:stretch/>
        </p:blipFill>
        <p:spPr>
          <a:xfrm>
            <a:off x="684575" y="685800"/>
            <a:ext cx="108216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2698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542</Words>
  <Application>Microsoft Office PowerPoint</Application>
  <PresentationFormat>Širokouhlá</PresentationFormat>
  <Paragraphs>72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Motív Office</vt:lpstr>
      <vt:lpstr>Počiatky gréckej historiografie</vt:lpstr>
      <vt:lpstr>Hekataios z Milétu</vt:lpstr>
      <vt:lpstr>Prezentácia programu PowerPoint</vt:lpstr>
      <vt:lpstr>Hekataios z Milétu</vt:lpstr>
      <vt:lpstr>Hérodotos z Halikarnasu (c. 484-430 BC)</vt:lpstr>
      <vt:lpstr>Prezentácia programu PowerPoint</vt:lpstr>
      <vt:lpstr>Hérodotos z Halikarnasu (c. 484-430 BC)</vt:lpstr>
      <vt:lpstr>Thúkydidés (454-404/3 BC)</vt:lpstr>
      <vt:lpstr>Prezentácia programu PowerPoint</vt:lpstr>
      <vt:lpstr>Thúkydidés (454-404/3 BC)</vt:lpstr>
      <vt:lpstr>Xenofón (c. 430-355 BC)</vt:lpstr>
      <vt:lpstr>Prezentácia programu PowerPoint</vt:lpstr>
      <vt:lpstr>Xenofón (c. 430-355 BC)</vt:lpstr>
      <vt:lpstr>Xenofón – historické spisy</vt:lpstr>
      <vt:lpstr>Xenofón – sokratovské dialógy</vt:lpstr>
      <vt:lpstr>Xenofón – krátke pojednania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Počiatky gréckej historiografie</dc:title>
  <dc:creator>Adam Kuvik</dc:creator>
  <cp:lastModifiedBy>Adam Kuvik</cp:lastModifiedBy>
  <cp:revision>2</cp:revision>
  <dcterms:created xsi:type="dcterms:W3CDTF">2020-10-15T09:21:42Z</dcterms:created>
  <dcterms:modified xsi:type="dcterms:W3CDTF">2022-10-13T09:17:29Z</dcterms:modified>
</cp:coreProperties>
</file>