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70" r:id="rId6"/>
    <p:sldId id="260" r:id="rId7"/>
    <p:sldId id="271" r:id="rId8"/>
    <p:sldId id="257" r:id="rId9"/>
    <p:sldId id="266" r:id="rId10"/>
    <p:sldId id="261" r:id="rId11"/>
    <p:sldId id="262" r:id="rId12"/>
    <p:sldId id="268" r:id="rId13"/>
    <p:sldId id="269" r:id="rId14"/>
    <p:sldId id="263" r:id="rId15"/>
    <p:sldId id="264" r:id="rId16"/>
    <p:sldId id="265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0F61B-1912-4AA5-8E4D-6E9E869D9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E39A32-84B6-40CE-ABA2-0F36598C1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ECDCCDD-2077-4FFE-A560-F163D745E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C8690FF-4086-4373-A3E4-B44769C4D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05BA8D6-FBD9-4ACA-98CA-A7A4C31A0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63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2AD9F-F01C-4175-8277-4C1CDA708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F39FE29-275E-43E4-9912-BE7581219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3E948D-DBB0-4C57-9458-AA72C19D9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DA8CC4A-7BBA-4CC3-A07D-F6DB1E101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D328C6E-6E46-498F-AAD2-11CF380E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939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984D123-261B-4C3F-9BEF-6F8FD5D4F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03CCBC9-A3D0-4149-8BA5-F2F091FBB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C8B341-1A29-44F4-9DBD-E325D7BCA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64BF0BA-3E0F-4151-8372-D416B9564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1526C25-DA35-4AD4-9E1C-5E810701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493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0B14F-ACF7-4912-9536-A478823D4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9C1DCD-B4D4-4D9A-AFDA-A95A93114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AAADB3-75A2-4A20-BD60-2EBEFF6A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0B2FC17-71A2-42BE-B440-6814CDB8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BA04387-457D-41D8-89D6-671E447E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947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3F030-4169-46B6-8DBB-42F2324E5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A42A23-D9CB-43E8-B339-3A4766E5E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4A9CFDA-14C8-4ABA-8996-2274B9103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D2C8891-C6E7-45CC-B1C0-E2F8720E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25B7CE1-6492-44F7-AF3A-08286D4F8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576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52318-5D5D-4E08-878A-06F2DA4F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33B319-8CEC-4134-BF1F-DD8155D2C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214D62A-FEC9-45C6-9D4C-C32569D1C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7FC4F24-08B1-4982-95B0-3CED58EC2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B2B3324-AFF3-457A-8BB8-37573642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68D63FA-1E68-4C69-8C04-B54198BB5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739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95982-D16D-42EE-8192-6F94C7C38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2F0E91-DF74-4E67-AC23-152DEA869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F5B6E66-2C13-4B8B-ACE4-71E42E55E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02E97B-E7FD-4610-9BF9-FF9A3069C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B93466E-9EE0-40D3-9623-12A1F6678C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84281C94-43AE-4BF2-9B47-256C24B4E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1D10FFAE-61A7-4B80-85E1-4F48DEFE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8EB34E8-2C09-4874-A5DB-D318D7F9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454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DE976-EB6D-4D51-84FE-5F02C396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D41030F-3882-4089-9411-BECD1730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13A6F37-13A9-4380-8845-AA2F79584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F007B93-3B40-44DD-A3B6-A7858E0D4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783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BF40AD4-8F25-4B5F-A262-8CABC531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CEEAFC9-04C5-47F0-92B5-D414E40E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5294A3B-7D0A-4615-85AF-8CB06F8A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520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DC06B-E2EC-49E5-A67E-E52BFA75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E639FAE-9608-47F2-A966-DAF2ACAC7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80B3EB-7FE8-4A5F-8D84-5E7F31240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0DA1F2D-EF03-4DE4-8B93-D7E7BC80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7C4FAA5-612A-4A05-B857-0A95661E3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7DA42F2-35DD-4D25-AAE3-C01C9F3C2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662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B0C64-2F02-4C0E-ABDB-6CD4E179A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E63AA49-65FD-4DB4-A715-728BD2436B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7F474D-3B9E-42EC-BF6D-DF98CF645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72F6142-B700-44CA-9BEC-B2EC02FF0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45811ED-B822-4778-AE0C-0C4D4896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8315CE6-5E6B-4EF5-AB52-AF3571FA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763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A7DA8B0-A4AC-4453-A99E-7C5C7C3ED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F72A9C-D95F-41A2-9216-D27140EE1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90F1D3B-6B46-4FAD-A3B4-431BA92FFA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310B-A527-4E14-A3B6-08C0390EA55D}" type="datetimeFigureOut">
              <a:rPr lang="sk-SK" smtClean="0"/>
              <a:t>17. 1. 2021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6079A62-2A9F-4B75-9B63-69CF64401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9DC781C-6679-49CB-B2B4-C84E18EC3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674FB-E051-447C-B3CA-BB9265EDA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555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B1246-02FF-4BE8-B49A-905A76FC44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Historici </a:t>
            </a:r>
            <a:br>
              <a:rPr lang="sk-SK" b="1" dirty="0"/>
            </a:br>
            <a:r>
              <a:rPr lang="sk-SK" b="1" dirty="0"/>
              <a:t>Alexandra Macedónskeho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960597-5C3B-4AA9-BA4A-BB73364752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289519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231B9-F198-45CE-8C93-3443FEF4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Helenizmus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760523-3394-41B0-A069-28B0D2561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koncept Johanna </a:t>
            </a:r>
            <a:r>
              <a:rPr lang="sk-SK" dirty="0" err="1"/>
              <a:t>Gustava</a:t>
            </a:r>
            <a:r>
              <a:rPr lang="sk-SK" dirty="0"/>
              <a:t> </a:t>
            </a:r>
            <a:r>
              <a:rPr lang="sk-SK" dirty="0" err="1"/>
              <a:t>Droysena</a:t>
            </a:r>
            <a:r>
              <a:rPr lang="sk-SK" dirty="0"/>
              <a:t> z roku 1836</a:t>
            </a:r>
          </a:p>
          <a:p>
            <a:r>
              <a:rPr lang="sk-SK" dirty="0"/>
              <a:t>fúzia gréckych a orientálnych kultúr v období  323-31 pred n. l.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74785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7DC7C-8627-4002-A24D-03B858A6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err="1"/>
              <a:t>Hellenika</a:t>
            </a:r>
            <a:endParaRPr lang="sk-SK" b="1" i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FAAB58C-5F26-4894-81DD-124D6922F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autori boli väčšinou pokračovatelia a imitátori </a:t>
            </a:r>
            <a:r>
              <a:rPr lang="sk-SK" dirty="0" err="1"/>
              <a:t>Thúkydida</a:t>
            </a:r>
            <a:endParaRPr lang="sk-SK" dirty="0"/>
          </a:p>
          <a:p>
            <a:r>
              <a:rPr lang="sk-SK" i="1" dirty="0" err="1"/>
              <a:t>Hellenica</a:t>
            </a:r>
            <a:r>
              <a:rPr lang="sk-SK" i="1" dirty="0"/>
              <a:t> </a:t>
            </a:r>
            <a:r>
              <a:rPr lang="sk-SK" i="1" dirty="0" err="1"/>
              <a:t>Oxyrhynchia</a:t>
            </a:r>
            <a:endParaRPr lang="sk-SK" i="1" dirty="0"/>
          </a:p>
          <a:p>
            <a:r>
              <a:rPr lang="sk-SK" dirty="0" err="1"/>
              <a:t>Theopompos</a:t>
            </a:r>
            <a:endParaRPr lang="sk-SK" dirty="0"/>
          </a:p>
          <a:p>
            <a:pPr lvl="1"/>
            <a:r>
              <a:rPr lang="sk-SK" dirty="0"/>
              <a:t>pokračovanie </a:t>
            </a:r>
            <a:r>
              <a:rPr lang="sk-SK" dirty="0" err="1"/>
              <a:t>Thúkydida</a:t>
            </a:r>
            <a:endParaRPr lang="sk-SK" i="1" dirty="0"/>
          </a:p>
          <a:p>
            <a:r>
              <a:rPr lang="sk-SK" dirty="0"/>
              <a:t>Xenofón</a:t>
            </a:r>
          </a:p>
          <a:p>
            <a:pPr lvl="1"/>
            <a:r>
              <a:rPr lang="sk-SK" dirty="0"/>
              <a:t>doplnil to, čo </a:t>
            </a:r>
            <a:r>
              <a:rPr lang="sk-SK" dirty="0" err="1"/>
              <a:t>Thúkydides</a:t>
            </a:r>
            <a:r>
              <a:rPr lang="sk-SK" dirty="0"/>
              <a:t> nestihol dopísať a pridal svoju vlastnú </a:t>
            </a:r>
            <a:r>
              <a:rPr lang="sk-SK" i="1" dirty="0" err="1"/>
              <a:t>Helleniku</a:t>
            </a:r>
            <a:endParaRPr lang="sk-SK" i="1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9834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3C3312-3155-4DE9-9175-74712A5A9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/>
              <a:t>Kráľovská historiografia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5979264-4F76-40C5-B68F-5F6CDFA66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kontinuita a rozmach</a:t>
            </a:r>
          </a:p>
          <a:p>
            <a:r>
              <a:rPr lang="sk-SK" dirty="0"/>
              <a:t>historiografia koncipovaná okolo jedinej postavy – vládcu protagonistu</a:t>
            </a:r>
          </a:p>
          <a:p>
            <a:r>
              <a:rPr lang="sk-SK" dirty="0"/>
              <a:t>častá nestrannosť autorov</a:t>
            </a:r>
          </a:p>
          <a:p>
            <a:r>
              <a:rPr lang="sk-SK" dirty="0"/>
              <a:t>patrí sem </a:t>
            </a:r>
            <a:r>
              <a:rPr lang="sk-SK" dirty="0" err="1"/>
              <a:t>Theopompova</a:t>
            </a:r>
            <a:r>
              <a:rPr lang="sk-SK" dirty="0"/>
              <a:t> </a:t>
            </a:r>
            <a:r>
              <a:rPr lang="sk-SK" i="1" dirty="0" err="1"/>
              <a:t>Filippika</a:t>
            </a:r>
            <a:r>
              <a:rPr lang="sk-SK" i="1" dirty="0"/>
              <a:t> </a:t>
            </a:r>
            <a:r>
              <a:rPr lang="sk-SK" dirty="0"/>
              <a:t>a dnes už nedochované spisy o Alexandrovi</a:t>
            </a:r>
          </a:p>
          <a:p>
            <a:pPr lvl="1"/>
            <a:r>
              <a:rPr lang="sk-SK" dirty="0"/>
              <a:t>zlý stav dochovania spisov o Alexandrovi je prekvapujúci vzhľadom na obľúbenosť tejto látky</a:t>
            </a:r>
          </a:p>
          <a:p>
            <a:r>
              <a:rPr lang="sk-SK" dirty="0"/>
              <a:t>častokrát hrdinský diskurz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61971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0D2B0-B8E3-44E9-B1D2-7E6BEAD69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/>
              <a:t>Univerzálna história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AFDB68-B074-4EA8-8174-1F8FB02B0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sk-SK" dirty="0"/>
              <a:t>k rozmachu historiografie, ktorá by sa zaoberala aj inými témami, ako Gréckym svetom, došlo dlho pred Alexandrovými výbojmi a rozšírením Gréckej civilizácie do všetkých kútov sveta</a:t>
            </a:r>
          </a:p>
          <a:p>
            <a:r>
              <a:rPr lang="sk-SK" dirty="0" err="1"/>
              <a:t>Hekatáios</a:t>
            </a:r>
            <a:r>
              <a:rPr lang="sk-SK" dirty="0"/>
              <a:t> z </a:t>
            </a:r>
            <a:r>
              <a:rPr lang="sk-SK" dirty="0" err="1"/>
              <a:t>Milétu</a:t>
            </a:r>
            <a:r>
              <a:rPr lang="sk-SK" dirty="0"/>
              <a:t>: </a:t>
            </a:r>
            <a:r>
              <a:rPr lang="sk-SK" i="1" dirty="0" err="1"/>
              <a:t>Periegesis</a:t>
            </a:r>
            <a:endParaRPr lang="sk-SK" i="1" dirty="0"/>
          </a:p>
          <a:p>
            <a:pPr lvl="1"/>
            <a:r>
              <a:rPr lang="sk-SK" dirty="0"/>
              <a:t>prelom 5. a 6. storočia</a:t>
            </a:r>
          </a:p>
          <a:p>
            <a:pPr lvl="1"/>
            <a:r>
              <a:rPr lang="sk-SK" dirty="0"/>
              <a:t>rozdelenie sveta na Európu, Áziu, Líbyu a Egypt</a:t>
            </a:r>
          </a:p>
          <a:p>
            <a:pPr lvl="1"/>
            <a:r>
              <a:rPr lang="sk-SK" dirty="0"/>
              <a:t>mala pojednávať o celej histórii ľudstva (podľa </a:t>
            </a:r>
            <a:r>
              <a:rPr lang="sk-SK" dirty="0" err="1"/>
              <a:t>Herodota</a:t>
            </a:r>
            <a:r>
              <a:rPr lang="sk-SK" dirty="0"/>
              <a:t>)</a:t>
            </a:r>
          </a:p>
          <a:p>
            <a:r>
              <a:rPr lang="sk-SK" dirty="0" err="1"/>
              <a:t>Eforos</a:t>
            </a:r>
            <a:r>
              <a:rPr lang="sk-SK" dirty="0"/>
              <a:t>: </a:t>
            </a:r>
            <a:r>
              <a:rPr lang="sk-SK" i="1" dirty="0"/>
              <a:t>O cnostiach a zlozvykoch</a:t>
            </a:r>
            <a:r>
              <a:rPr lang="sk-SK" dirty="0"/>
              <a:t>, </a:t>
            </a:r>
            <a:r>
              <a:rPr lang="sk-SK" i="1" dirty="0"/>
              <a:t>Dejiny</a:t>
            </a:r>
          </a:p>
          <a:p>
            <a:pPr lvl="1"/>
            <a:r>
              <a:rPr lang="sk-SK" dirty="0"/>
              <a:t>podľa </a:t>
            </a:r>
            <a:r>
              <a:rPr lang="sk-SK" dirty="0" err="1"/>
              <a:t>Polýbia</a:t>
            </a:r>
            <a:r>
              <a:rPr lang="sk-SK" dirty="0"/>
              <a:t> prvý, kto sa o niečo takéto pokúsil a položil tak základy univerzálnej histórie</a:t>
            </a:r>
          </a:p>
          <a:p>
            <a:pPr lvl="1"/>
            <a:r>
              <a:rPr lang="sk-SK" dirty="0"/>
              <a:t>využil </a:t>
            </a:r>
            <a:r>
              <a:rPr lang="sk-SK" dirty="0" err="1"/>
              <a:t>Thúkydidovu</a:t>
            </a:r>
            <a:r>
              <a:rPr lang="sk-SK" dirty="0"/>
              <a:t> metodiku</a:t>
            </a:r>
          </a:p>
          <a:p>
            <a:pPr lvl="1"/>
            <a:r>
              <a:rPr lang="sk-SK" dirty="0"/>
              <a:t>spracoval aj materiál o mýtickej minulosti a spojil ho s dejinami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4740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D95A9-4049-4056-91D7-1C7CD5102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/>
              <a:t>Univerzálna história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82FE9CB-6233-4EF5-9B63-0B6046EA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25681"/>
          </a:xfrm>
        </p:spPr>
        <p:txBody>
          <a:bodyPr/>
          <a:lstStyle/>
          <a:p>
            <a:r>
              <a:rPr lang="sk-SK" dirty="0" err="1"/>
              <a:t>Tímaios</a:t>
            </a:r>
            <a:r>
              <a:rPr lang="sk-SK" dirty="0"/>
              <a:t> z </a:t>
            </a:r>
            <a:r>
              <a:rPr lang="sk-SK" dirty="0" err="1"/>
              <a:t>Tauromenia</a:t>
            </a:r>
            <a:endParaRPr lang="sk-SK" dirty="0"/>
          </a:p>
          <a:p>
            <a:pPr lvl="1"/>
            <a:r>
              <a:rPr lang="sk-SK" dirty="0"/>
              <a:t>pochádzal zo Sicílie, žil v </a:t>
            </a:r>
            <a:r>
              <a:rPr lang="sk-SK" dirty="0" err="1"/>
              <a:t>Athénach</a:t>
            </a:r>
            <a:endParaRPr lang="sk-SK" dirty="0"/>
          </a:p>
          <a:p>
            <a:pPr lvl="1"/>
            <a:r>
              <a:rPr lang="sk-SK" i="1" dirty="0" err="1"/>
              <a:t>Olympionikai</a:t>
            </a:r>
            <a:endParaRPr lang="sk-SK" i="1" dirty="0"/>
          </a:p>
          <a:p>
            <a:pPr lvl="2"/>
            <a:r>
              <a:rPr lang="sk-SK" dirty="0"/>
              <a:t>zoznam olympijských víťazov skombinovaný so </a:t>
            </a:r>
            <a:r>
              <a:rPr lang="sk-SK" dirty="0" err="1"/>
              <a:t>yoynamom</a:t>
            </a:r>
            <a:r>
              <a:rPr lang="sk-SK" dirty="0"/>
              <a:t> spartských </a:t>
            </a:r>
            <a:r>
              <a:rPr lang="sk-SK" dirty="0" err="1"/>
              <a:t>eforov</a:t>
            </a:r>
            <a:r>
              <a:rPr lang="sk-SK" dirty="0"/>
              <a:t>, </a:t>
            </a:r>
            <a:r>
              <a:rPr lang="sk-SK" dirty="0" err="1"/>
              <a:t>athénskzch</a:t>
            </a:r>
            <a:r>
              <a:rPr lang="sk-SK" dirty="0"/>
              <a:t> </a:t>
            </a:r>
            <a:r>
              <a:rPr lang="sk-SK" dirty="0" err="1"/>
              <a:t>archontov</a:t>
            </a:r>
            <a:r>
              <a:rPr lang="sk-SK" dirty="0"/>
              <a:t> a </a:t>
            </a:r>
            <a:r>
              <a:rPr lang="sk-SK" dirty="0" err="1"/>
              <a:t>yoynamom</a:t>
            </a:r>
            <a:r>
              <a:rPr lang="sk-SK" dirty="0"/>
              <a:t> kňažiek bohyne </a:t>
            </a:r>
            <a:r>
              <a:rPr lang="sk-SK" dirty="0" err="1"/>
              <a:t>Héry</a:t>
            </a:r>
            <a:endParaRPr lang="sk-SK" dirty="0"/>
          </a:p>
          <a:p>
            <a:pPr lvl="1"/>
            <a:r>
              <a:rPr lang="sk-SK" i="1" dirty="0"/>
              <a:t>Sicílske dejiny</a:t>
            </a:r>
          </a:p>
          <a:p>
            <a:pPr lvl="1"/>
            <a:r>
              <a:rPr lang="sk-SK" dirty="0"/>
              <a:t>monografia </a:t>
            </a:r>
            <a:r>
              <a:rPr lang="sk-SK" i="1" dirty="0"/>
              <a:t>O </a:t>
            </a:r>
            <a:r>
              <a:rPr lang="sk-SK" i="1" dirty="0" err="1"/>
              <a:t>Pyrrhovej</a:t>
            </a:r>
            <a:r>
              <a:rPr lang="sk-SK" i="1" dirty="0"/>
              <a:t> vojne s Rímom</a:t>
            </a:r>
            <a:endParaRPr lang="sk-SK" dirty="0"/>
          </a:p>
          <a:p>
            <a:r>
              <a:rPr lang="sk-SK" dirty="0" err="1"/>
              <a:t>Dikaiarchos</a:t>
            </a:r>
            <a:r>
              <a:rPr lang="sk-SK" dirty="0"/>
              <a:t> z </a:t>
            </a:r>
            <a:r>
              <a:rPr lang="sk-SK" dirty="0" err="1"/>
              <a:t>Messany</a:t>
            </a:r>
            <a:endParaRPr lang="sk-SK" dirty="0"/>
          </a:p>
          <a:p>
            <a:pPr lvl="1"/>
            <a:r>
              <a:rPr lang="sk-SK" dirty="0"/>
              <a:t>pochádzal zo Sicílie, žil v </a:t>
            </a:r>
            <a:r>
              <a:rPr lang="sk-SK" dirty="0" err="1"/>
              <a:t>Athénach</a:t>
            </a:r>
            <a:r>
              <a:rPr lang="sk-SK" dirty="0"/>
              <a:t>, kde pôsobil v Aristotelovej škole</a:t>
            </a:r>
          </a:p>
          <a:p>
            <a:pPr lvl="1"/>
            <a:r>
              <a:rPr lang="sk-SK" i="1" dirty="0"/>
              <a:t>Život </a:t>
            </a:r>
            <a:r>
              <a:rPr lang="sk-SK" i="1" dirty="0" err="1"/>
              <a:t>Hellady</a:t>
            </a:r>
            <a:endParaRPr lang="sk-SK" i="1" dirty="0"/>
          </a:p>
          <a:p>
            <a:pPr lvl="2"/>
            <a:r>
              <a:rPr lang="sk-SK" dirty="0"/>
              <a:t>kultúrna história gréckeho sveta</a:t>
            </a:r>
          </a:p>
          <a:p>
            <a:pPr lvl="2"/>
            <a:r>
              <a:rPr lang="sk-SK" dirty="0"/>
              <a:t>jeho opis sa sústredil aj na civilizácie za hranicami gréckeho sveta</a:t>
            </a:r>
          </a:p>
          <a:p>
            <a:pPr lvl="2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7975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C15E2-F25C-4F83-BF91-F915D0B8B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/>
              <a:t>Lokálna história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EA0B16-F2D6-4390-B204-F9F39E944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 tomto kontexte zamerané najmä na </a:t>
            </a:r>
            <a:r>
              <a:rPr lang="sk-SK" dirty="0" err="1"/>
              <a:t>Athény</a:t>
            </a:r>
            <a:endParaRPr lang="sk-SK" dirty="0"/>
          </a:p>
          <a:p>
            <a:r>
              <a:rPr lang="sk-SK" dirty="0" err="1"/>
              <a:t>Hellanikos</a:t>
            </a:r>
            <a:r>
              <a:rPr lang="sk-SK" dirty="0"/>
              <a:t> z Lesbu</a:t>
            </a:r>
          </a:p>
          <a:p>
            <a:pPr lvl="1"/>
            <a:r>
              <a:rPr lang="sk-SK" dirty="0"/>
              <a:t>autor viacerých spisov o mýte, histórii a etnografii</a:t>
            </a:r>
          </a:p>
          <a:p>
            <a:pPr lvl="1"/>
            <a:r>
              <a:rPr lang="sk-SK" i="1" dirty="0" err="1"/>
              <a:t>Attiké</a:t>
            </a:r>
            <a:r>
              <a:rPr lang="sk-SK" i="1" dirty="0"/>
              <a:t> </a:t>
            </a:r>
            <a:r>
              <a:rPr lang="sk-SK" i="1" dirty="0" err="1"/>
              <a:t>Syngrafé</a:t>
            </a:r>
            <a:r>
              <a:rPr lang="sk-SK" i="1" dirty="0"/>
              <a:t> </a:t>
            </a:r>
            <a:r>
              <a:rPr lang="sk-SK" dirty="0"/>
              <a:t>(</a:t>
            </a:r>
            <a:r>
              <a:rPr lang="sk-SK" i="1" dirty="0"/>
              <a:t>Dejiny </a:t>
            </a:r>
            <a:r>
              <a:rPr lang="sk-SK" i="1" dirty="0" err="1"/>
              <a:t>Attiky</a:t>
            </a:r>
            <a:r>
              <a:rPr lang="sk-SK" dirty="0"/>
              <a:t>)</a:t>
            </a:r>
          </a:p>
          <a:p>
            <a:pPr lvl="2"/>
            <a:r>
              <a:rPr lang="sk-SK" dirty="0"/>
              <a:t>dve knihy: jedna hovorí o mýtoch, jedna o histórii</a:t>
            </a:r>
          </a:p>
          <a:p>
            <a:r>
              <a:rPr lang="sk-SK" dirty="0" err="1"/>
              <a:t>Kleidemos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exegéta a historik</a:t>
            </a:r>
          </a:p>
          <a:p>
            <a:pPr lvl="1"/>
            <a:r>
              <a:rPr lang="sk-SK" i="1" dirty="0" err="1"/>
              <a:t>Protogónia</a:t>
            </a:r>
            <a:endParaRPr lang="sk-SK" i="1" dirty="0"/>
          </a:p>
          <a:p>
            <a:pPr lvl="2"/>
            <a:r>
              <a:rPr lang="sk-SK" dirty="0"/>
              <a:t>zaoberal sa tu aj </a:t>
            </a:r>
            <a:r>
              <a:rPr lang="sk-SK" dirty="0" err="1"/>
              <a:t>Théseom</a:t>
            </a:r>
            <a:endParaRPr lang="sk-SK" dirty="0"/>
          </a:p>
          <a:p>
            <a:pPr lvl="2"/>
            <a:r>
              <a:rPr lang="sk-SK" dirty="0"/>
              <a:t>posledný dochovaný fragment opisuje vyplávanie </a:t>
            </a:r>
            <a:r>
              <a:rPr lang="sk-SK" dirty="0" err="1"/>
              <a:t>athénskeho</a:t>
            </a:r>
            <a:r>
              <a:rPr lang="sk-SK" dirty="0"/>
              <a:t> loďstva na Sicíliu </a:t>
            </a:r>
            <a:r>
              <a:rPr lang="sk-SK" dirty="0" err="1"/>
              <a:t>roki</a:t>
            </a:r>
            <a:r>
              <a:rPr lang="sk-SK" dirty="0"/>
              <a:t> 415 pred n. l.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25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29EE2-1AD5-41CD-8F5E-2CEC598AE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/>
              <a:t>Lokálna história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012F967-D819-4C2F-AE4B-895A26AC7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Androtion</a:t>
            </a:r>
            <a:r>
              <a:rPr lang="sk-SK" dirty="0"/>
              <a:t>, syn </a:t>
            </a:r>
            <a:r>
              <a:rPr lang="sk-SK" dirty="0" err="1"/>
              <a:t>Androna</a:t>
            </a:r>
            <a:endParaRPr lang="sk-SK" dirty="0"/>
          </a:p>
          <a:p>
            <a:pPr lvl="1"/>
            <a:r>
              <a:rPr lang="sk-SK" dirty="0"/>
              <a:t>angažoval sa v politickom živote </a:t>
            </a:r>
            <a:r>
              <a:rPr lang="sk-SK" dirty="0" err="1"/>
              <a:t>Athén</a:t>
            </a:r>
            <a:endParaRPr lang="sk-SK" dirty="0"/>
          </a:p>
          <a:p>
            <a:pPr lvl="1"/>
            <a:r>
              <a:rPr lang="sk-SK" i="1" dirty="0" err="1"/>
              <a:t>Atthis</a:t>
            </a:r>
            <a:endParaRPr lang="sk-SK" i="1" dirty="0"/>
          </a:p>
          <a:p>
            <a:pPr lvl="2"/>
            <a:r>
              <a:rPr lang="sk-SK" dirty="0"/>
              <a:t>napísané v Exile</a:t>
            </a:r>
          </a:p>
          <a:p>
            <a:pPr lvl="2"/>
            <a:r>
              <a:rPr lang="sk-SK" dirty="0"/>
              <a:t>sústredí sa na dejiny </a:t>
            </a:r>
            <a:r>
              <a:rPr lang="sk-SK" dirty="0" err="1"/>
              <a:t>Athén</a:t>
            </a:r>
            <a:endParaRPr lang="sk-SK" dirty="0"/>
          </a:p>
          <a:p>
            <a:r>
              <a:rPr lang="sk-SK" dirty="0" err="1"/>
              <a:t>Fanodémos</a:t>
            </a:r>
            <a:endParaRPr lang="sk-SK" dirty="0"/>
          </a:p>
          <a:p>
            <a:pPr lvl="1"/>
            <a:r>
              <a:rPr lang="sk-SK" dirty="0"/>
              <a:t>politicky činný</a:t>
            </a:r>
          </a:p>
          <a:p>
            <a:pPr lvl="1"/>
            <a:r>
              <a:rPr lang="sk-SK" i="1" dirty="0" err="1"/>
              <a:t>Atthis</a:t>
            </a:r>
            <a:endParaRPr lang="sk-SK" i="1" dirty="0"/>
          </a:p>
          <a:p>
            <a:pPr lvl="2"/>
            <a:r>
              <a:rPr lang="sk-SK" dirty="0"/>
              <a:t>napísané na podporu politiky obnovy</a:t>
            </a:r>
          </a:p>
          <a:p>
            <a:pPr lvl="2"/>
            <a:r>
              <a:rPr lang="sk-SK" dirty="0"/>
              <a:t>veľmi rozsiahly spis bližšie neurčitého rozsahu</a:t>
            </a:r>
          </a:p>
          <a:p>
            <a:pPr lvl="2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1948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ACB80-D6D6-4947-904E-0C3A9AD7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/>
              <a:t>Lokálna história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9C1520-1C41-4D91-9C79-489D469D2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Filochoros</a:t>
            </a:r>
            <a:endParaRPr lang="sk-SK" dirty="0"/>
          </a:p>
          <a:p>
            <a:pPr lvl="1"/>
            <a:r>
              <a:rPr lang="sk-SK" dirty="0"/>
              <a:t>napísal minimálne 20 spisov</a:t>
            </a:r>
          </a:p>
          <a:p>
            <a:pPr lvl="1"/>
            <a:r>
              <a:rPr lang="sk-SK" i="1" dirty="0" err="1"/>
              <a:t>Atthis</a:t>
            </a:r>
            <a:endParaRPr lang="sk-SK" i="1" dirty="0"/>
          </a:p>
          <a:p>
            <a:pPr lvl="2"/>
            <a:r>
              <a:rPr lang="sk-SK" dirty="0"/>
              <a:t>rozsah 17 kníh</a:t>
            </a:r>
          </a:p>
          <a:p>
            <a:pPr lvl="2"/>
            <a:r>
              <a:rPr lang="sk-SK" dirty="0"/>
              <a:t>zaoberal sa činmi veľkých </a:t>
            </a:r>
            <a:r>
              <a:rPr lang="sk-SK" dirty="0" err="1"/>
              <a:t>Athénčanov</a:t>
            </a:r>
            <a:r>
              <a:rPr lang="sk-SK" dirty="0"/>
              <a:t> – kráľov, </a:t>
            </a:r>
            <a:r>
              <a:rPr lang="sk-SK" dirty="0" err="1"/>
              <a:t>archonto</a:t>
            </a:r>
            <a:endParaRPr lang="sk-SK" dirty="0"/>
          </a:p>
          <a:p>
            <a:pPr lvl="2"/>
            <a:r>
              <a:rPr lang="sk-SK" dirty="0"/>
              <a:t>napísaný proti Démonovi a proti jeho rovnomennému spisu </a:t>
            </a:r>
            <a:r>
              <a:rPr lang="sk-SK" dirty="0" err="1"/>
              <a:t>Atthis</a:t>
            </a:r>
            <a:endParaRPr lang="sk-SK" dirty="0"/>
          </a:p>
          <a:p>
            <a:pPr lvl="2"/>
            <a:r>
              <a:rPr lang="sk-SK" dirty="0"/>
              <a:t>organizovaný podľa rokov jednotlivých </a:t>
            </a:r>
            <a:r>
              <a:rPr lang="sk-SK" dirty="0" err="1"/>
              <a:t>archontov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0498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7D19-F6F2-4CD0-8104-439FB8314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Negrécke</a:t>
            </a:r>
            <a:r>
              <a:rPr lang="sk-SK" b="1" i="1" dirty="0"/>
              <a:t> lokálne histórie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B26D3C-9A24-4206-B1AD-468194006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Xanthos</a:t>
            </a:r>
            <a:r>
              <a:rPr lang="sk-SK" dirty="0"/>
              <a:t> </a:t>
            </a:r>
            <a:r>
              <a:rPr lang="sk-SK" dirty="0" err="1"/>
              <a:t>Lýdos</a:t>
            </a:r>
            <a:endParaRPr lang="sk-SK" dirty="0"/>
          </a:p>
          <a:p>
            <a:pPr lvl="1"/>
            <a:r>
              <a:rPr lang="sk-SK" i="1" dirty="0" err="1"/>
              <a:t>Lydiaka</a:t>
            </a:r>
            <a:endParaRPr lang="sk-SK" i="1" dirty="0"/>
          </a:p>
          <a:p>
            <a:pPr lvl="2"/>
            <a:r>
              <a:rPr lang="sk-SK" dirty="0"/>
              <a:t>4 knihy o dejinách Lýdie, písané v gréčtine</a:t>
            </a:r>
          </a:p>
          <a:p>
            <a:pPr lvl="2"/>
            <a:r>
              <a:rPr lang="sk-SK" dirty="0"/>
              <a:t>obsiahli aj legendy blízkovýchodných národov</a:t>
            </a:r>
          </a:p>
          <a:p>
            <a:r>
              <a:rPr lang="sk-SK" dirty="0" err="1"/>
              <a:t>Hekatáios</a:t>
            </a:r>
            <a:r>
              <a:rPr lang="sk-SK" dirty="0"/>
              <a:t> z </a:t>
            </a:r>
            <a:r>
              <a:rPr lang="sk-SK" dirty="0" err="1"/>
              <a:t>Teu</a:t>
            </a:r>
            <a:endParaRPr lang="sk-SK" dirty="0"/>
          </a:p>
          <a:p>
            <a:pPr lvl="1"/>
            <a:r>
              <a:rPr lang="sk-SK" dirty="0"/>
              <a:t>veľa cestoval a navštívil aj Egypt</a:t>
            </a:r>
          </a:p>
          <a:p>
            <a:pPr lvl="1"/>
            <a:r>
              <a:rPr lang="sk-SK" i="1" dirty="0" err="1"/>
              <a:t>Aigyptiaka</a:t>
            </a:r>
            <a:endParaRPr lang="sk-SK" i="1" dirty="0"/>
          </a:p>
          <a:p>
            <a:pPr lvl="2"/>
            <a:r>
              <a:rPr lang="sk-SK" dirty="0"/>
              <a:t>napísané v období vlády </a:t>
            </a:r>
            <a:r>
              <a:rPr lang="sk-SK" dirty="0" err="1"/>
              <a:t>Ptolemaia</a:t>
            </a:r>
            <a:r>
              <a:rPr lang="sk-SK" dirty="0"/>
              <a:t> </a:t>
            </a:r>
            <a:r>
              <a:rPr lang="sk-SK" dirty="0" err="1"/>
              <a:t>Laga</a:t>
            </a:r>
            <a:endParaRPr lang="sk-SK" dirty="0"/>
          </a:p>
          <a:p>
            <a:pPr lvl="2"/>
            <a:r>
              <a:rPr lang="sk-SK" dirty="0"/>
              <a:t>informácie priamo od Egyptských kňazov</a:t>
            </a:r>
          </a:p>
          <a:p>
            <a:pPr lvl="2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70377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B7F1A-587E-4E02-AAB2-486BCF50B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Negrécke</a:t>
            </a:r>
            <a:r>
              <a:rPr lang="sk-SK" b="1" i="1" dirty="0"/>
              <a:t> lokálne histórie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3FD50C-115C-499A-BAC4-3169322D5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sk-SK" dirty="0" err="1"/>
              <a:t>Berossos</a:t>
            </a:r>
            <a:r>
              <a:rPr lang="sk-SK" dirty="0"/>
              <a:t> z Babylonu </a:t>
            </a:r>
          </a:p>
          <a:p>
            <a:pPr lvl="1"/>
            <a:r>
              <a:rPr lang="sk-SK" dirty="0"/>
              <a:t>kňaz – dôležité postavenie</a:t>
            </a:r>
          </a:p>
          <a:p>
            <a:pPr lvl="1"/>
            <a:r>
              <a:rPr lang="sk-SK" i="1" dirty="0" err="1"/>
              <a:t>Babyloniaka</a:t>
            </a:r>
            <a:r>
              <a:rPr lang="sk-SK" i="1" dirty="0"/>
              <a:t> </a:t>
            </a:r>
          </a:p>
          <a:p>
            <a:pPr lvl="2"/>
            <a:r>
              <a:rPr lang="sk-SK" dirty="0"/>
              <a:t>dejiny rozdelené do 3 kníh</a:t>
            </a:r>
          </a:p>
          <a:p>
            <a:pPr lvl="2"/>
            <a:r>
              <a:rPr lang="sk-SK" dirty="0"/>
              <a:t>príbeh o potope</a:t>
            </a:r>
          </a:p>
          <a:p>
            <a:pPr lvl="2"/>
            <a:r>
              <a:rPr lang="sk-SK" dirty="0"/>
              <a:t>pokrytie dlhého časového úseku, využitie špecifického chronologického systému</a:t>
            </a:r>
          </a:p>
          <a:p>
            <a:r>
              <a:rPr lang="sk-SK" dirty="0" err="1"/>
              <a:t>Manetho</a:t>
            </a:r>
            <a:r>
              <a:rPr lang="sk-SK" dirty="0"/>
              <a:t> zo </a:t>
            </a:r>
            <a:r>
              <a:rPr lang="sk-SK" dirty="0" err="1"/>
              <a:t>Sebennyty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kňaz – dôležité postavenie</a:t>
            </a:r>
          </a:p>
          <a:p>
            <a:pPr lvl="1"/>
            <a:r>
              <a:rPr lang="sk-SK" i="1" dirty="0" err="1"/>
              <a:t>Aigyptiaka</a:t>
            </a:r>
            <a:endParaRPr lang="sk-SK" i="1" dirty="0"/>
          </a:p>
          <a:p>
            <a:pPr lvl="2"/>
            <a:r>
              <a:rPr lang="sk-SK" dirty="0"/>
              <a:t>dejiny rozdelené do 3 kníh</a:t>
            </a:r>
          </a:p>
          <a:p>
            <a:pPr lvl="2"/>
            <a:r>
              <a:rPr lang="sk-SK" dirty="0"/>
              <a:t>príbeh o invázií </a:t>
            </a:r>
            <a:r>
              <a:rPr lang="sk-SK" dirty="0" err="1"/>
              <a:t>Hyksósa</a:t>
            </a:r>
            <a:endParaRPr lang="sk-SK" dirty="0"/>
          </a:p>
          <a:p>
            <a:pPr lvl="2"/>
            <a:r>
              <a:rPr lang="sk-SK" dirty="0"/>
              <a:t>pokrytie dlhého časového úseku, využitie špecifického chronologického systému</a:t>
            </a:r>
          </a:p>
          <a:p>
            <a:pPr lvl="2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09707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EA6E4-4823-49CE-A9B4-1DECE59E6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Onesikritos</a:t>
            </a:r>
            <a:r>
              <a:rPr lang="sk-SK" b="1" dirty="0"/>
              <a:t> z </a:t>
            </a:r>
            <a:r>
              <a:rPr lang="sk-SK" b="1" dirty="0" err="1"/>
              <a:t>Astypalaie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933F58-4CB7-48E4-AC25-427CDD1F2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/>
              <a:t>Ako bol Alexander vychovaný </a:t>
            </a:r>
            <a:r>
              <a:rPr lang="sk-SK" dirty="0"/>
              <a:t>(</a:t>
            </a:r>
            <a:r>
              <a:rPr lang="el-GR" i="1" dirty="0" err="1"/>
              <a:t>Πῶς</a:t>
            </a:r>
            <a:r>
              <a:rPr lang="el-GR" i="1" dirty="0"/>
              <a:t> </a:t>
            </a:r>
            <a:r>
              <a:rPr lang="el-GR" i="1" dirty="0" err="1"/>
              <a:t>Ἀλέξανδρος</a:t>
            </a:r>
            <a:r>
              <a:rPr lang="el-GR" i="1" dirty="0"/>
              <a:t> </a:t>
            </a:r>
            <a:r>
              <a:rPr lang="el-GR" i="1" dirty="0" err="1"/>
              <a:t>ἢχθη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imitácia </a:t>
            </a:r>
            <a:r>
              <a:rPr lang="sk-SK" dirty="0" err="1"/>
              <a:t>Xenofonta</a:t>
            </a:r>
            <a:r>
              <a:rPr lang="sk-SK" dirty="0"/>
              <a:t> a odvodenie názvu od spisu </a:t>
            </a:r>
            <a:r>
              <a:rPr lang="sk-SK" i="1" dirty="0"/>
              <a:t>O </a:t>
            </a:r>
            <a:r>
              <a:rPr lang="sk-SK" i="1" dirty="0" err="1"/>
              <a:t>Kýrovej</a:t>
            </a:r>
            <a:r>
              <a:rPr lang="sk-SK" i="1" dirty="0"/>
              <a:t> výchove</a:t>
            </a:r>
          </a:p>
          <a:p>
            <a:pPr lvl="1"/>
            <a:r>
              <a:rPr lang="sk-SK" dirty="0"/>
              <a:t>nezameriava sa ani tak udalosti vojenského charakteru, skôr na ideologické aspekty Alexandrovej osobnosti</a:t>
            </a:r>
          </a:p>
          <a:p>
            <a:pPr lvl="1"/>
            <a:r>
              <a:rPr lang="sk-SK" dirty="0"/>
              <a:t>autor sám seba prezentoval ako vyššie postaveného, než sám bol</a:t>
            </a:r>
          </a:p>
          <a:p>
            <a:pPr lvl="1"/>
            <a:r>
              <a:rPr lang="sk-SK" dirty="0" err="1"/>
              <a:t>Onesikritos</a:t>
            </a:r>
            <a:r>
              <a:rPr lang="sk-SK" dirty="0"/>
              <a:t> bol kapitánom na výprave z ústia rieky </a:t>
            </a:r>
            <a:r>
              <a:rPr lang="sk-SK" dirty="0" err="1"/>
              <a:t>Indu</a:t>
            </a:r>
            <a:r>
              <a:rPr lang="sk-SK" dirty="0"/>
              <a:t> do Perzského zálivu</a:t>
            </a:r>
          </a:p>
          <a:p>
            <a:pPr lvl="1"/>
            <a:r>
              <a:rPr lang="sk-SK" dirty="0"/>
              <a:t>účelovo zamlčal mená sprisahancov proti Alexandrovi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716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5BE62-6D8C-4EC1-92BD-9FEFD4333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Nearchos</a:t>
            </a:r>
            <a:r>
              <a:rPr lang="sk-SK" b="1" dirty="0"/>
              <a:t> z Kréty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C541BB-F087-42B0-A899-E0D27EAFA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Alexandrov dlhoročný priateľ a admirál jeho loďstva; viedol námornú výpravu po rieke Indus a do Perzského zálivu</a:t>
            </a:r>
          </a:p>
          <a:p>
            <a:r>
              <a:rPr lang="sk-SK" dirty="0"/>
              <a:t>po Alexandrovej smrti najprv podporil jeho syna </a:t>
            </a:r>
            <a:r>
              <a:rPr lang="sk-SK" dirty="0" err="1"/>
              <a:t>Hérakla</a:t>
            </a:r>
            <a:r>
              <a:rPr lang="sk-SK" dirty="0"/>
              <a:t>, krátko nato sa ale pridal na stranu Antigona a jeho syna </a:t>
            </a:r>
            <a:r>
              <a:rPr lang="sk-SK" dirty="0" err="1"/>
              <a:t>Demétria</a:t>
            </a:r>
            <a:endParaRPr lang="sk-SK" dirty="0"/>
          </a:p>
          <a:p>
            <a:r>
              <a:rPr lang="sk-SK" i="1" dirty="0" err="1"/>
              <a:t>Indica</a:t>
            </a:r>
            <a:endParaRPr lang="sk-SK" i="1" dirty="0"/>
          </a:p>
          <a:p>
            <a:pPr lvl="1"/>
            <a:r>
              <a:rPr lang="sk-SK" dirty="0"/>
              <a:t>spis o </a:t>
            </a:r>
            <a:r>
              <a:rPr lang="sk-SK" dirty="0" err="1"/>
              <a:t>Nearchových</a:t>
            </a:r>
            <a:r>
              <a:rPr lang="sk-SK" dirty="0"/>
              <a:t> námorných výpravách</a:t>
            </a:r>
          </a:p>
          <a:p>
            <a:pPr lvl="1"/>
            <a:r>
              <a:rPr lang="sk-SK" dirty="0"/>
              <a:t>opisoval samozrejme aj Alexandra, nebolo však úplne spoľahlivé</a:t>
            </a:r>
          </a:p>
          <a:p>
            <a:pPr lvl="1"/>
            <a:r>
              <a:rPr lang="sk-SK" dirty="0"/>
              <a:t>autor sám seba prezentuje ako Alexandrovho obľúbenca</a:t>
            </a:r>
          </a:p>
          <a:p>
            <a:pPr lvl="1"/>
            <a:r>
              <a:rPr lang="sk-SK" dirty="0"/>
              <a:t>časti textu sa zachovali v </a:t>
            </a:r>
            <a:r>
              <a:rPr lang="sk-SK" dirty="0" err="1"/>
              <a:t>Strabónovi</a:t>
            </a:r>
            <a:r>
              <a:rPr lang="sk-SK" dirty="0"/>
              <a:t> a </a:t>
            </a:r>
            <a:r>
              <a:rPr lang="sk-SK" dirty="0" err="1"/>
              <a:t>Arriánovi</a:t>
            </a:r>
            <a:r>
              <a:rPr lang="sk-SK" dirty="0"/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963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CE5D1-54EC-4E97-BA04-1107424C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Médeios</a:t>
            </a:r>
            <a:r>
              <a:rPr lang="sk-SK" b="1" dirty="0"/>
              <a:t> z </a:t>
            </a:r>
            <a:r>
              <a:rPr lang="sk-SK" b="1" dirty="0" err="1"/>
              <a:t>Larissy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1CFD5-4A06-45A2-9557-E505077B1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 </a:t>
            </a:r>
            <a:r>
              <a:rPr lang="sk-SK" dirty="0" err="1"/>
              <a:t>Médeiovi</a:t>
            </a:r>
            <a:r>
              <a:rPr lang="sk-SK" dirty="0"/>
              <a:t> ani jeho diele toho veľa nevieme</a:t>
            </a:r>
          </a:p>
          <a:p>
            <a:r>
              <a:rPr lang="sk-SK" dirty="0"/>
              <a:t>autor písal pravdepodobne kvôli potrebe očistiť svoje meno, keďže bol spájaný so sprisahancami proti Alexandrovi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532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EBCC8-F291-4469-9461-2697A96DB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Kleitarchos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EBA2916-9DFE-482A-9461-5D02C4935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písal dlho po Alexandrovej smrti; nie je isté, či sa jeho výprav zúčastnil</a:t>
            </a:r>
          </a:p>
          <a:p>
            <a:r>
              <a:rPr lang="sk-SK" dirty="0"/>
              <a:t>otázka pôvodu materiálu, ktorý pri písaní použil</a:t>
            </a:r>
          </a:p>
          <a:p>
            <a:r>
              <a:rPr lang="sk-SK" dirty="0"/>
              <a:t>opisuje aj Alexandrovu smrť – evokuje cudzie zavinenie jedom</a:t>
            </a:r>
          </a:p>
          <a:p>
            <a:r>
              <a:rPr lang="sk-SK" dirty="0"/>
              <a:t>dlhší čas strávil na dvore </a:t>
            </a:r>
            <a:r>
              <a:rPr lang="sk-SK" dirty="0" err="1"/>
              <a:t>Ptolemaia</a:t>
            </a:r>
            <a:r>
              <a:rPr lang="sk-SK" dirty="0"/>
              <a:t> </a:t>
            </a:r>
            <a:r>
              <a:rPr lang="sk-SK" dirty="0" err="1"/>
              <a:t>Laga</a:t>
            </a:r>
            <a:r>
              <a:rPr lang="sk-SK" dirty="0"/>
              <a:t> ako tútor </a:t>
            </a:r>
            <a:r>
              <a:rPr lang="sk-SK" dirty="0" err="1"/>
              <a:t>Ptolemaia</a:t>
            </a:r>
            <a:r>
              <a:rPr lang="sk-SK" dirty="0"/>
              <a:t> IV </a:t>
            </a:r>
            <a:r>
              <a:rPr lang="sk-SK" dirty="0" err="1"/>
              <a:t>Filopatra</a:t>
            </a:r>
            <a:endParaRPr lang="sk-SK" dirty="0"/>
          </a:p>
          <a:p>
            <a:r>
              <a:rPr lang="sk-SK" i="1" dirty="0"/>
              <a:t>História Alexandra</a:t>
            </a:r>
          </a:p>
          <a:p>
            <a:pPr lvl="1"/>
            <a:r>
              <a:rPr lang="sk-SK" dirty="0"/>
              <a:t>pro-</a:t>
            </a:r>
            <a:r>
              <a:rPr lang="sk-SK" dirty="0" err="1"/>
              <a:t>ptolemaiovské</a:t>
            </a:r>
            <a:r>
              <a:rPr lang="sk-SK" dirty="0"/>
              <a:t> naladenie</a:t>
            </a:r>
          </a:p>
          <a:p>
            <a:pPr lvl="1"/>
            <a:r>
              <a:rPr lang="sk-SK" dirty="0"/>
              <a:t>najobľúbenejším a najobdivovanejším spis o Alexandrovi v Ríme</a:t>
            </a:r>
          </a:p>
          <a:p>
            <a:pPr lvl="1"/>
            <a:r>
              <a:rPr lang="sk-SK" dirty="0"/>
              <a:t>bombastický štýl, nie vždy spoľahlivý typ a interpretácia informácií</a:t>
            </a:r>
          </a:p>
        </p:txBody>
      </p:sp>
    </p:spTree>
    <p:extLst>
      <p:ext uri="{BB962C8B-B14F-4D97-AF65-F5344CB8AC3E}">
        <p14:creationId xmlns:p14="http://schemas.microsoft.com/office/powerpoint/2010/main" val="2709960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39BFB-0D25-4EE2-A4C0-9DD0D11C9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Ptolemaios</a:t>
            </a:r>
            <a:r>
              <a:rPr lang="sk-SK" b="1" dirty="0"/>
              <a:t> </a:t>
            </a:r>
            <a:r>
              <a:rPr lang="sk-SK" b="1" dirty="0" err="1"/>
              <a:t>Lágos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710A399-CE51-482A-8D72-E3486D588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zakladateľ dynastie </a:t>
            </a:r>
            <a:r>
              <a:rPr lang="sk-SK" dirty="0" err="1"/>
              <a:t>Ptolemaiovcov</a:t>
            </a:r>
            <a:r>
              <a:rPr lang="sk-SK" dirty="0"/>
              <a:t> v Egypte, ktorá pretrvala až do roku 30 pred n. l.</a:t>
            </a:r>
          </a:p>
          <a:p>
            <a:r>
              <a:rPr lang="sk-SK" dirty="0"/>
              <a:t>jediný z Alexandrových generálov, ktorý sa venoval aj literárnej činnosti</a:t>
            </a:r>
          </a:p>
          <a:p>
            <a:r>
              <a:rPr lang="sk-SK" dirty="0"/>
              <a:t>dielo neznámeho názvu</a:t>
            </a:r>
          </a:p>
          <a:p>
            <a:pPr lvl="1"/>
            <a:r>
              <a:rPr lang="sk-SK" dirty="0"/>
              <a:t>pozornosť je tu venovaná najmä vyzdvihovaniu </a:t>
            </a:r>
            <a:r>
              <a:rPr lang="sk-SK" dirty="0" err="1"/>
              <a:t>Ptolemaiových</a:t>
            </a:r>
            <a:r>
              <a:rPr lang="sk-SK" dirty="0"/>
              <a:t> úspechov</a:t>
            </a:r>
          </a:p>
          <a:p>
            <a:pPr lvl="1"/>
            <a:r>
              <a:rPr lang="sk-SK" dirty="0"/>
              <a:t>Alexandrovu smrť nepripisoval sprisahaniu</a:t>
            </a:r>
          </a:p>
          <a:p>
            <a:pPr lvl="1"/>
            <a:r>
              <a:rPr lang="sk-SK" dirty="0"/>
              <a:t>snaha o vyobrazenie Alexandra v čo najlepšom svetle</a:t>
            </a:r>
          </a:p>
        </p:txBody>
      </p:sp>
    </p:spTree>
    <p:extLst>
      <p:ext uri="{BB962C8B-B14F-4D97-AF65-F5344CB8AC3E}">
        <p14:creationId xmlns:p14="http://schemas.microsoft.com/office/powerpoint/2010/main" val="93125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D56DD-3E9C-4C61-A457-EEFCBED30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Aristobulos</a:t>
            </a:r>
            <a:r>
              <a:rPr lang="sk-SK" b="1" dirty="0"/>
              <a:t> z </a:t>
            </a:r>
            <a:r>
              <a:rPr lang="sk-SK" b="1" dirty="0" err="1"/>
              <a:t>Kassandreie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1B882A-2FA6-4854-AE8D-BF7FA0898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bol konštruktérom na Alexandrovej výprave</a:t>
            </a:r>
          </a:p>
          <a:p>
            <a:r>
              <a:rPr lang="sk-SK" dirty="0"/>
              <a:t>písal až dlho po Alexandrovej smrti a smrti </a:t>
            </a:r>
            <a:r>
              <a:rPr lang="sk-SK" dirty="0" err="1"/>
              <a:t>Kassandra</a:t>
            </a:r>
            <a:endParaRPr lang="sk-SK" dirty="0"/>
          </a:p>
          <a:p>
            <a:r>
              <a:rPr lang="sk-SK" dirty="0"/>
              <a:t>jeho spis mal apologetický charakter</a:t>
            </a:r>
          </a:p>
          <a:p>
            <a:r>
              <a:rPr lang="sk-SK" dirty="0"/>
              <a:t>do svojho spisu zahrnul aj informácie vojenského charakteru</a:t>
            </a:r>
          </a:p>
          <a:p>
            <a:r>
              <a:rPr lang="sk-SK" dirty="0"/>
              <a:t>v jeho podaní Alexander nezomiera násilnou smrťou</a:t>
            </a:r>
          </a:p>
        </p:txBody>
      </p:sp>
    </p:spTree>
    <p:extLst>
      <p:ext uri="{BB962C8B-B14F-4D97-AF65-F5344CB8AC3E}">
        <p14:creationId xmlns:p14="http://schemas.microsoft.com/office/powerpoint/2010/main" val="3929871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4694C-6E79-47A8-85E6-7B43B3D60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Kallisthenés</a:t>
            </a:r>
            <a:r>
              <a:rPr lang="sk-SK" b="1" dirty="0"/>
              <a:t> z </a:t>
            </a:r>
            <a:r>
              <a:rPr lang="sk-SK" b="1" dirty="0" err="1"/>
              <a:t>Olynthu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1D42A9-62C1-4B18-8EE4-DC1D5F732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príbuzný Alexandrovho vychovávateľa Aristotela</a:t>
            </a:r>
          </a:p>
          <a:p>
            <a:r>
              <a:rPr lang="sk-SK" dirty="0"/>
              <a:t>autor spisu </a:t>
            </a:r>
            <a:r>
              <a:rPr lang="sk-SK" i="1" dirty="0" err="1"/>
              <a:t>Hellenica</a:t>
            </a:r>
            <a:r>
              <a:rPr lang="sk-SK" dirty="0"/>
              <a:t>, napísaného pred Alexandrovou výpravou do Perzie a ďalej na Východ </a:t>
            </a:r>
            <a:endParaRPr lang="sk-SK" i="1" dirty="0"/>
          </a:p>
          <a:p>
            <a:r>
              <a:rPr lang="sk-SK" dirty="0"/>
              <a:t>pôsobil na Alexandrovom dvore ako učenec a v takejto pozícii spísal dielo </a:t>
            </a:r>
            <a:r>
              <a:rPr lang="sk-SK" i="1" dirty="0"/>
              <a:t>O Alexandrových činoch</a:t>
            </a:r>
          </a:p>
          <a:p>
            <a:pPr lvl="1"/>
            <a:r>
              <a:rPr lang="sk-SK" dirty="0"/>
              <a:t>reflektuje oficiálny popis údajov o Alexandrovej výprave</a:t>
            </a:r>
          </a:p>
          <a:p>
            <a:pPr lvl="1"/>
            <a:r>
              <a:rPr lang="sk-SK" dirty="0"/>
              <a:t>opisuje Alexandra ako nového </a:t>
            </a:r>
            <a:r>
              <a:rPr lang="sk-SK" dirty="0" err="1"/>
              <a:t>Achillea</a:t>
            </a:r>
            <a:r>
              <a:rPr lang="sk-SK" dirty="0"/>
              <a:t> – </a:t>
            </a:r>
            <a:r>
              <a:rPr lang="sk-SK" dirty="0" err="1"/>
              <a:t>mytologizácia</a:t>
            </a:r>
            <a:r>
              <a:rPr lang="sk-SK" dirty="0"/>
              <a:t> Alexandra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978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B1246-02FF-4BE8-B49A-905A76FC44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Historiografia </a:t>
            </a:r>
            <a:br>
              <a:rPr lang="sk-SK" b="1" dirty="0"/>
            </a:br>
            <a:r>
              <a:rPr lang="sk-SK" b="1" dirty="0"/>
              <a:t>helenistického obdobia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960597-5C3B-4AA9-BA4A-BB73364752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73068098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870</Words>
  <Application>Microsoft Office PowerPoint</Application>
  <PresentationFormat>Širokouhlá</PresentationFormat>
  <Paragraphs>152</Paragraphs>
  <Slides>19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Motív Office</vt:lpstr>
      <vt:lpstr>Historici  Alexandra Macedónskeho</vt:lpstr>
      <vt:lpstr>Onesikritos z Astypalaie</vt:lpstr>
      <vt:lpstr>Nearchos z Kréty</vt:lpstr>
      <vt:lpstr>Médeios z Larissy</vt:lpstr>
      <vt:lpstr>Kleitarchos</vt:lpstr>
      <vt:lpstr>Ptolemaios Lágos</vt:lpstr>
      <vt:lpstr>Aristobulos z Kassandreie</vt:lpstr>
      <vt:lpstr>Kallisthenés z Olynthu</vt:lpstr>
      <vt:lpstr>Historiografia  helenistického obdobia</vt:lpstr>
      <vt:lpstr>Helenizmus</vt:lpstr>
      <vt:lpstr>Hellenika</vt:lpstr>
      <vt:lpstr>Kráľovská historiografia</vt:lpstr>
      <vt:lpstr>Univerzálna história</vt:lpstr>
      <vt:lpstr>Univerzálna história</vt:lpstr>
      <vt:lpstr>Lokálna história</vt:lpstr>
      <vt:lpstr>Lokálna história</vt:lpstr>
      <vt:lpstr>Lokálna história</vt:lpstr>
      <vt:lpstr>Negrécke lokálne histórie</vt:lpstr>
      <vt:lpstr>Negrécke lokálne histórie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Historici  Alexandra Macedónskeho</dc:title>
  <dc:creator>Adam Kuvik</dc:creator>
  <cp:lastModifiedBy>Adam Kuvik</cp:lastModifiedBy>
  <cp:revision>12</cp:revision>
  <dcterms:created xsi:type="dcterms:W3CDTF">2021-01-16T16:48:01Z</dcterms:created>
  <dcterms:modified xsi:type="dcterms:W3CDTF">2021-01-17T13:40:04Z</dcterms:modified>
</cp:coreProperties>
</file>