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0" r:id="rId5"/>
    <p:sldId id="258" r:id="rId6"/>
    <p:sldId id="259" r:id="rId7"/>
    <p:sldId id="267" r:id="rId8"/>
    <p:sldId id="268" r:id="rId9"/>
    <p:sldId id="269" r:id="rId10"/>
    <p:sldId id="260" r:id="rId11"/>
    <p:sldId id="261" r:id="rId12"/>
    <p:sldId id="262" r:id="rId13"/>
    <p:sldId id="263" r:id="rId14"/>
    <p:sldId id="264" r:id="rId15"/>
    <p:sldId id="265" r:id="rId16"/>
    <p:sldId id="272" r:id="rId17"/>
    <p:sldId id="271" r:id="rId1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7390F-8347-46A4-930F-49A8F7881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C26BE2-7448-4314-81B1-360EE4C1B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E7CC6D5-D206-48AA-8C8F-83EB8963F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50E1F39-883E-42BD-AABE-483F65BC3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0B7611D-37FB-426F-AF5A-9584319E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998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0481E-F124-4611-818D-5B74EDA3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EBEE835-0FCB-4A53-BB0B-D14A31812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C43022-17AF-433E-8791-E6ED0BC79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A536949-E462-4C9E-9F77-EBFC9056F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33A1E75-FA5F-4F4B-AE66-372C3ACBD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412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85BD4BD7-EFFD-4AD6-A5BF-085B6B6D2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6FDE3A0-8E45-41C5-87A7-C8645FF71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15343D9-5791-41AC-9300-CEAFFB7CF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7A17A76-ABEC-4208-BDD2-12AC6AD4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510B450-93D5-4139-9DCC-0D643B47F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086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13B5D-823D-4AB7-BB9E-06E7905CE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A496128-D458-4E48-9859-8B3CBAE1E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329C4A5-FB22-4D7F-A6DC-62512E10D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E4030B9-0A01-4035-B1E3-2645300C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DC1F1B9-9416-45EE-B7FE-A49FF968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668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664B8-4939-4F36-B96A-BD1AFD4D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AFDC7C-1771-49FC-A9B3-6F6E42C01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DBD9EDB-28A1-4096-B6DA-48A1514C0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795DFA8-7E78-41F3-AC22-3874021D3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0999F52-2AA4-4094-93C8-9494D05F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406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7A542-93C1-4ECC-A841-5D26E71A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1B823E-5B09-4601-8FC7-8440860BD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801F432-6155-46F9-BD94-C8C39FC44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4EE98DE-3802-4905-8E9D-8E234EFF4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A25BD1E-C63E-4F4E-98EF-2F45E9B19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F8BB3DD-5CC1-41A7-80B2-5E86EC374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0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5BFCE-58CF-4843-823C-0FE23B07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7B54DC-A93D-4192-8BCA-E5B836CC5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7043F00-AB51-4159-8600-34417BF87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840D2A7-1037-46F7-8A02-FEDA42C15C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E774F758-9D47-4D1E-A330-9081B1DD9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0CAB2EAA-90BD-4A6B-9A7D-4956597CF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CFDE4CD-2DEE-4F76-B327-52B3119DB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F177183-82C3-4835-9A2F-34FE5606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970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4D0E06-139F-4478-A36E-FF006537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52D58058-AA1E-47C7-BB2C-355751E2D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B6A001A-87D3-4E1F-9ED6-AC0D2816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54A9FFE-3DC6-4516-89B0-FF281D869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811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259173C-4E29-40FE-906A-C42EEAD46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871D568-E9F1-416D-92FF-22FF46C6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B6B75B5-752D-4AD4-A494-FD79C8FDB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474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00BE4-39C5-440E-8EBF-C8B56ADE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5E3C99-9A4C-4C59-A739-47101476E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9B7A7F-8DB7-4A84-A598-A65CB87C0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666F156-39A7-4FFD-A5E0-EE5C9082D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9A93EC4-6252-4A98-9930-B9B14489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59D2734-C639-4A4D-94AC-ECC52706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605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CFFD2-2983-4031-9133-D6826FE11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E1D05E3-34D6-4AC2-B25F-B357C23AD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ADFE6F-F1E0-4C61-BB17-36E1AAAE7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27F2A73-1633-4834-8C5A-431F6E858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573124A-B46A-4667-A567-4780189DD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5D4EAE7-214F-4F65-8317-E7F9D056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519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C46C4711-B1F2-4DE9-9229-393FF3A9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AA8EDC-AB78-46E5-A793-6C6F9323F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FCBC082-FA4D-4B2A-821D-DA0FC005A4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45C0B-EEA4-43A8-95B0-32BA57BD116C}" type="datetimeFigureOut">
              <a:rPr lang="sk-SK" smtClean="0"/>
              <a:t>26. 11. 2020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B8AB161-86B2-4A61-A477-B9F30B1F8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D9D4256-BAEC-4F4C-BDFD-14C491197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C1E98-8E25-4E34-9FA1-B7CB3C7550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56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F043A-79FD-4F07-A205-CDEBCB9EA7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Historiografia </a:t>
            </a:r>
            <a:r>
              <a:rPr lang="sk-SK" b="1" dirty="0" err="1"/>
              <a:t>principátu</a:t>
            </a:r>
            <a:endParaRPr lang="sk-SK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2EF124-1B43-421B-9A2E-63B4296879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4006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5BFC1-F157-4419-BBD2-454779202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Marcus</a:t>
            </a:r>
            <a:r>
              <a:rPr lang="sk-SK" b="1" dirty="0"/>
              <a:t> </a:t>
            </a:r>
            <a:r>
              <a:rPr lang="sk-SK" b="1" dirty="0" err="1"/>
              <a:t>Annaeus</a:t>
            </a:r>
            <a:r>
              <a:rPr lang="sk-SK" b="1" dirty="0"/>
              <a:t> </a:t>
            </a:r>
            <a:r>
              <a:rPr lang="sk-SK" b="1" dirty="0" err="1"/>
              <a:t>Lucanus</a:t>
            </a:r>
            <a:r>
              <a:rPr lang="sk-SK" b="1" dirty="0"/>
              <a:t> (39-65)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313E00-40F4-453F-9523-106277A2B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 err="1"/>
              <a:t>Bellum</a:t>
            </a:r>
            <a:r>
              <a:rPr lang="sk-SK" i="1" dirty="0"/>
              <a:t> civile</a:t>
            </a:r>
            <a:r>
              <a:rPr lang="sk-SK" dirty="0"/>
              <a:t> (</a:t>
            </a:r>
            <a:r>
              <a:rPr lang="sk-SK" i="1" dirty="0" err="1"/>
              <a:t>Pharsalia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historický epos </a:t>
            </a:r>
          </a:p>
          <a:p>
            <a:pPr lvl="1"/>
            <a:r>
              <a:rPr lang="sk-SK" dirty="0"/>
              <a:t>rozsah 10 kníh</a:t>
            </a:r>
          </a:p>
          <a:p>
            <a:r>
              <a:rPr lang="sk-SK" dirty="0"/>
              <a:t>bol autorom mnohých iných nedochovaných diel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51530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F9858-3D9C-47B7-88D2-7C766B469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Flavius</a:t>
            </a:r>
            <a:r>
              <a:rPr lang="sk-SK" b="1" dirty="0"/>
              <a:t> </a:t>
            </a:r>
            <a:r>
              <a:rPr lang="sk-SK" b="1" dirty="0" err="1"/>
              <a:t>Josephus</a:t>
            </a:r>
            <a:r>
              <a:rPr lang="sk-SK" b="1" dirty="0"/>
              <a:t> </a:t>
            </a:r>
            <a:r>
              <a:rPr lang="sk-SK" dirty="0"/>
              <a:t>(37/8-100)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5199BD-A46A-4A02-B059-2B30BA81A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Židovská vojna</a:t>
            </a:r>
          </a:p>
          <a:p>
            <a:pPr lvl="1"/>
            <a:r>
              <a:rPr lang="sk-SK" dirty="0"/>
              <a:t>dielo o 7 knihách</a:t>
            </a:r>
          </a:p>
          <a:p>
            <a:pPr lvl="1"/>
            <a:r>
              <a:rPr lang="sk-SK" dirty="0"/>
              <a:t>napísané v aramejčine, neskôr preložené do gréčtiny</a:t>
            </a:r>
          </a:p>
          <a:p>
            <a:r>
              <a:rPr lang="sk-SK" dirty="0"/>
              <a:t>Židovské starožitnosti</a:t>
            </a:r>
          </a:p>
          <a:p>
            <a:pPr lvl="1"/>
            <a:r>
              <a:rPr lang="sk-SK" dirty="0"/>
              <a:t>dielo o rozsahu 20 kníh</a:t>
            </a:r>
          </a:p>
          <a:p>
            <a:pPr lvl="1"/>
            <a:r>
              <a:rPr lang="sk-SK" dirty="0"/>
              <a:t>prvých 10 kníh sa vo výklade opiera o Starý zákon</a:t>
            </a:r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5888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82AA7-ECE0-4A8C-88DA-60A302D5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Publius</a:t>
            </a:r>
            <a:r>
              <a:rPr lang="sk-SK" b="1" dirty="0"/>
              <a:t>/</a:t>
            </a:r>
            <a:r>
              <a:rPr lang="sk-SK" b="1" dirty="0" err="1"/>
              <a:t>Gaius</a:t>
            </a:r>
            <a:r>
              <a:rPr lang="sk-SK" b="1" dirty="0"/>
              <a:t> </a:t>
            </a:r>
            <a:r>
              <a:rPr lang="sk-SK" b="1" dirty="0" err="1"/>
              <a:t>Cornelius</a:t>
            </a:r>
            <a:r>
              <a:rPr lang="sk-SK" b="1" dirty="0"/>
              <a:t> </a:t>
            </a:r>
            <a:r>
              <a:rPr lang="sk-SK" b="1" dirty="0" err="1"/>
              <a:t>Tacitus</a:t>
            </a:r>
            <a:r>
              <a:rPr lang="sk-SK" dirty="0"/>
              <a:t> (c.55 – asi 117)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7989F2-39C8-4D00-B658-D27F38472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 err="1"/>
              <a:t>Historiae</a:t>
            </a:r>
            <a:r>
              <a:rPr lang="sk-SK" i="1" dirty="0"/>
              <a:t> </a:t>
            </a:r>
          </a:p>
          <a:p>
            <a:pPr lvl="1"/>
            <a:r>
              <a:rPr lang="sk-SK" dirty="0"/>
              <a:t>vláda </a:t>
            </a:r>
            <a:r>
              <a:rPr lang="sk-SK" dirty="0" err="1"/>
              <a:t>Flaviovskej</a:t>
            </a:r>
            <a:r>
              <a:rPr lang="sk-SK" dirty="0"/>
              <a:t> dynastie</a:t>
            </a:r>
          </a:p>
          <a:p>
            <a:pPr lvl="1"/>
            <a:r>
              <a:rPr lang="sk-SK" dirty="0"/>
              <a:t>dochované knihy 1-4, kapitoly 1-26 z piatej knihy</a:t>
            </a:r>
          </a:p>
          <a:p>
            <a:pPr lvl="1"/>
            <a:r>
              <a:rPr lang="sk-SK" dirty="0"/>
              <a:t>pravdepodobne pokryli udalosti až po rok 96</a:t>
            </a:r>
          </a:p>
          <a:p>
            <a:r>
              <a:rPr lang="sk-SK" i="1" dirty="0" err="1"/>
              <a:t>Annales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mali minimálne 16 kníh</a:t>
            </a:r>
          </a:p>
          <a:p>
            <a:pPr lvl="1"/>
            <a:r>
              <a:rPr lang="sk-SK" dirty="0"/>
              <a:t>nedochovali sa knihy 7-10 týkajúce sa vlády Caligulu a </a:t>
            </a:r>
            <a:r>
              <a:rPr lang="sk-SK" dirty="0" err="1"/>
              <a:t>Claudia</a:t>
            </a:r>
            <a:r>
              <a:rPr lang="sk-SK" dirty="0"/>
              <a:t>, časti 5, 6, 10 a 16 chýbajú tiež</a:t>
            </a:r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255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4DC64-3061-4CC3-8529-E0D6342A9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Publius</a:t>
            </a:r>
            <a:r>
              <a:rPr lang="sk-SK" b="1" dirty="0"/>
              <a:t>/</a:t>
            </a:r>
            <a:r>
              <a:rPr lang="sk-SK" b="1" dirty="0" err="1"/>
              <a:t>Gaius</a:t>
            </a:r>
            <a:r>
              <a:rPr lang="sk-SK" b="1" dirty="0"/>
              <a:t> </a:t>
            </a:r>
            <a:r>
              <a:rPr lang="sk-SK" b="1" dirty="0" err="1"/>
              <a:t>Cornelius</a:t>
            </a:r>
            <a:r>
              <a:rPr lang="sk-SK" b="1" dirty="0"/>
              <a:t> </a:t>
            </a:r>
            <a:r>
              <a:rPr lang="sk-SK" b="1" dirty="0" err="1"/>
              <a:t>Tacitus</a:t>
            </a:r>
            <a:r>
              <a:rPr lang="sk-SK" dirty="0"/>
              <a:t> (c.55 – asi 117)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32488-04B4-411B-BEA6-244724030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/>
              <a:t>Germania</a:t>
            </a:r>
            <a:endParaRPr lang="sk-SK" i="1" dirty="0"/>
          </a:p>
          <a:p>
            <a:pPr lvl="1"/>
            <a:r>
              <a:rPr lang="sk-SK" dirty="0"/>
              <a:t>etnografický spis o obyvateľoch </a:t>
            </a:r>
            <a:r>
              <a:rPr lang="sk-SK" dirty="0" err="1"/>
              <a:t>Germanie</a:t>
            </a:r>
            <a:endParaRPr lang="it-IT" dirty="0"/>
          </a:p>
          <a:p>
            <a:r>
              <a:rPr lang="it-IT" i="1" dirty="0"/>
              <a:t>Agricola</a:t>
            </a:r>
            <a:endParaRPr lang="sk-SK" i="1" dirty="0"/>
          </a:p>
          <a:p>
            <a:pPr lvl="1"/>
            <a:r>
              <a:rPr lang="sk-SK" dirty="0"/>
              <a:t>prvý spis z </a:t>
            </a:r>
            <a:r>
              <a:rPr lang="sk-SK" dirty="0" err="1"/>
              <a:t>Tacitovho</a:t>
            </a:r>
            <a:r>
              <a:rPr lang="sk-SK" dirty="0"/>
              <a:t> pera</a:t>
            </a:r>
          </a:p>
          <a:p>
            <a:pPr lvl="1"/>
            <a:r>
              <a:rPr lang="sk-SK" dirty="0"/>
              <a:t>biografia </a:t>
            </a:r>
            <a:r>
              <a:rPr lang="sk-SK" dirty="0" err="1"/>
              <a:t>Gnaee</a:t>
            </a:r>
            <a:r>
              <a:rPr lang="sk-SK" dirty="0"/>
              <a:t> </a:t>
            </a:r>
            <a:r>
              <a:rPr lang="sk-SK" dirty="0" err="1"/>
              <a:t>Iulia</a:t>
            </a:r>
            <a:r>
              <a:rPr lang="sk-SK" dirty="0"/>
              <a:t> </a:t>
            </a:r>
            <a:r>
              <a:rPr lang="sk-SK" dirty="0" err="1"/>
              <a:t>Agricolu</a:t>
            </a:r>
            <a:endParaRPr lang="it-IT" dirty="0"/>
          </a:p>
          <a:p>
            <a:r>
              <a:rPr lang="it-IT" i="1" dirty="0"/>
              <a:t>Dialogus de oratoribus</a:t>
            </a:r>
            <a:endParaRPr lang="sk-SK" i="1" dirty="0"/>
          </a:p>
          <a:p>
            <a:pPr lvl="1"/>
            <a:r>
              <a:rPr lang="sk-SK" dirty="0"/>
              <a:t>problematika datovania vzniku</a:t>
            </a:r>
          </a:p>
          <a:p>
            <a:pPr lvl="1"/>
            <a:endParaRPr lang="it-IT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0623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936C0-DF2E-460F-89AF-C12DC05E1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Gaius</a:t>
            </a:r>
            <a:r>
              <a:rPr lang="sk-SK" b="1" dirty="0"/>
              <a:t> </a:t>
            </a:r>
            <a:r>
              <a:rPr lang="sk-SK" b="1" dirty="0" err="1"/>
              <a:t>Suetonius</a:t>
            </a:r>
            <a:r>
              <a:rPr lang="sk-SK" b="1" dirty="0"/>
              <a:t> </a:t>
            </a:r>
            <a:r>
              <a:rPr lang="sk-SK" b="1" dirty="0" err="1"/>
              <a:t>Tranquillus</a:t>
            </a:r>
            <a:r>
              <a:rPr lang="sk-SK" b="1" dirty="0"/>
              <a:t> </a:t>
            </a:r>
            <a:r>
              <a:rPr lang="sk-SK" dirty="0"/>
              <a:t>(70-130)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A77F67D-6B2E-403B-AF3B-26B92253D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veľmi bohatá tvorba, dochovali sa iba časti</a:t>
            </a:r>
          </a:p>
          <a:p>
            <a:r>
              <a:rPr lang="sk-SK" i="1" dirty="0"/>
              <a:t>De </a:t>
            </a:r>
            <a:r>
              <a:rPr lang="sk-SK" i="1" dirty="0" err="1"/>
              <a:t>viris</a:t>
            </a:r>
            <a:r>
              <a:rPr lang="sk-SK" i="1" dirty="0"/>
              <a:t> </a:t>
            </a:r>
            <a:r>
              <a:rPr lang="sk-SK" i="1" dirty="0" err="1"/>
              <a:t>illustribus</a:t>
            </a:r>
            <a:r>
              <a:rPr lang="sk-SK" i="1" dirty="0"/>
              <a:t> </a:t>
            </a:r>
          </a:p>
          <a:p>
            <a:pPr lvl="1"/>
            <a:r>
              <a:rPr lang="sk-SK" dirty="0"/>
              <a:t>životopisná zbierka spisovateľov</a:t>
            </a:r>
          </a:p>
          <a:p>
            <a:r>
              <a:rPr lang="sk-SK" i="1" dirty="0"/>
              <a:t>De </a:t>
            </a:r>
            <a:r>
              <a:rPr lang="sk-SK" i="1" dirty="0" err="1"/>
              <a:t>vita</a:t>
            </a:r>
            <a:r>
              <a:rPr lang="sk-SK" i="1" dirty="0"/>
              <a:t> </a:t>
            </a:r>
            <a:r>
              <a:rPr lang="sk-SK" i="1" dirty="0" err="1"/>
              <a:t>Caesarum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životopisy cisárov od Caesara až po </a:t>
            </a:r>
            <a:r>
              <a:rPr lang="sk-SK" dirty="0" err="1"/>
              <a:t>Domitiana</a:t>
            </a:r>
            <a:endParaRPr lang="sk-SK" dirty="0"/>
          </a:p>
          <a:p>
            <a:pPr lvl="1"/>
            <a:r>
              <a:rPr lang="sk-SK" dirty="0"/>
              <a:t>viac-menej dochované celé</a:t>
            </a:r>
          </a:p>
          <a:p>
            <a:endParaRPr lang="sk-SK" dirty="0"/>
          </a:p>
          <a:p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3169322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BAF65-EFF1-411E-AB7E-B2D09D6C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Arrianos</a:t>
            </a:r>
            <a:r>
              <a:rPr lang="sk-SK" dirty="0"/>
              <a:t> (86-160)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ACC3ECF-9A0D-4722-B604-BFC35EAEC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i="1" dirty="0"/>
              <a:t>Plavba po Čiernom mori</a:t>
            </a:r>
          </a:p>
          <a:p>
            <a:pPr lvl="1"/>
            <a:r>
              <a:rPr lang="sk-SK" dirty="0"/>
              <a:t>etnografický spis</a:t>
            </a:r>
          </a:p>
          <a:p>
            <a:r>
              <a:rPr lang="sk-SK" i="1" dirty="0"/>
              <a:t>Dejiny Alanov</a:t>
            </a:r>
          </a:p>
          <a:p>
            <a:pPr lvl="1"/>
            <a:r>
              <a:rPr lang="sk-SK" dirty="0"/>
              <a:t>odráža autorov záujem o kočovné kmene</a:t>
            </a:r>
          </a:p>
          <a:p>
            <a:r>
              <a:rPr lang="sk-SK" i="1" dirty="0"/>
              <a:t>Taktické umenie</a:t>
            </a:r>
          </a:p>
          <a:p>
            <a:pPr lvl="1"/>
            <a:r>
              <a:rPr lang="sk-SK" dirty="0"/>
              <a:t>dve časti:</a:t>
            </a:r>
          </a:p>
          <a:p>
            <a:pPr lvl="2"/>
            <a:r>
              <a:rPr lang="sk-SK" dirty="0"/>
              <a:t>opis gréckeho a </a:t>
            </a:r>
            <a:r>
              <a:rPr lang="sk-SK" dirty="0" err="1"/>
              <a:t>makedónskeho</a:t>
            </a:r>
            <a:r>
              <a:rPr lang="sk-SK" dirty="0"/>
              <a:t> vojenského a taktického umenia</a:t>
            </a:r>
          </a:p>
          <a:p>
            <a:pPr lvl="2"/>
            <a:r>
              <a:rPr lang="sk-SK" dirty="0"/>
              <a:t>organizácia súdobého rímskeho jazdectva</a:t>
            </a:r>
          </a:p>
          <a:p>
            <a:r>
              <a:rPr lang="sk-SK" i="1" dirty="0"/>
              <a:t>O love</a:t>
            </a:r>
          </a:p>
          <a:p>
            <a:r>
              <a:rPr lang="sk-SK" i="1" dirty="0"/>
              <a:t>Ťaženie Alexandra Veľkého</a:t>
            </a:r>
            <a:r>
              <a:rPr lang="sk-SK" dirty="0"/>
              <a:t>, </a:t>
            </a:r>
            <a:r>
              <a:rPr lang="sk-SK" i="1" dirty="0"/>
              <a:t>Dejiny Alexandrových nástupcov</a:t>
            </a:r>
            <a:r>
              <a:rPr lang="sk-SK" dirty="0"/>
              <a:t>, </a:t>
            </a:r>
            <a:r>
              <a:rPr lang="sk-SK" i="1" dirty="0"/>
              <a:t>Dejiny </a:t>
            </a:r>
            <a:r>
              <a:rPr lang="sk-SK" i="1" dirty="0" err="1"/>
              <a:t>Bythýnie</a:t>
            </a:r>
            <a:r>
              <a:rPr lang="sk-SK" dirty="0"/>
              <a:t>, </a:t>
            </a:r>
            <a:r>
              <a:rPr lang="sk-SK" i="1" dirty="0"/>
              <a:t>Dejiny </a:t>
            </a:r>
            <a:r>
              <a:rPr lang="sk-SK" i="1" dirty="0" err="1"/>
              <a:t>Parthie</a:t>
            </a:r>
            <a:r>
              <a:rPr lang="sk-SK" dirty="0"/>
              <a:t>, </a:t>
            </a:r>
            <a:r>
              <a:rPr lang="sk-SK" i="1" dirty="0"/>
              <a:t>Pojednanie o Indii</a:t>
            </a:r>
          </a:p>
        </p:txBody>
      </p:sp>
    </p:spTree>
    <p:extLst>
      <p:ext uri="{BB962C8B-B14F-4D97-AF65-F5344CB8AC3E}">
        <p14:creationId xmlns:p14="http://schemas.microsoft.com/office/powerpoint/2010/main" val="2406874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C1544-B52A-4227-B6A5-E11F6F97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err="1"/>
              <a:t>Dión</a:t>
            </a:r>
            <a:r>
              <a:rPr lang="sk-SK" b="1" dirty="0"/>
              <a:t> </a:t>
            </a:r>
            <a:r>
              <a:rPr lang="sk-SK" b="1" dirty="0" err="1"/>
              <a:t>Kassios</a:t>
            </a:r>
            <a:r>
              <a:rPr lang="sk-SK" b="1" dirty="0"/>
              <a:t> </a:t>
            </a:r>
            <a:r>
              <a:rPr lang="sk-SK" dirty="0"/>
              <a:t>(155-235)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9B3963B-0C79-48F0-A1AA-F3D9B5A2D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i="1" dirty="0" err="1"/>
              <a:t>Historia</a:t>
            </a:r>
            <a:r>
              <a:rPr lang="sk-SK" i="1" dirty="0"/>
              <a:t> Romana </a:t>
            </a:r>
            <a:r>
              <a:rPr lang="sk-SK" dirty="0"/>
              <a:t>(</a:t>
            </a:r>
            <a:r>
              <a:rPr lang="el-GR" i="1" dirty="0" err="1"/>
              <a:t>Ῥωμαϊκὴ</a:t>
            </a:r>
            <a:r>
              <a:rPr lang="el-GR" i="1" dirty="0"/>
              <a:t> </a:t>
            </a:r>
            <a:r>
              <a:rPr lang="el-GR" i="1" dirty="0" err="1"/>
              <a:t>Ἱστορία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80 kníh o rímskych dejinách</a:t>
            </a:r>
          </a:p>
          <a:p>
            <a:pPr lvl="1"/>
            <a:r>
              <a:rPr lang="sk-SK" dirty="0"/>
              <a:t>zachované knihy 1-36, -54, 56-60, 60-80 vo forme excerpt</a:t>
            </a:r>
          </a:p>
          <a:p>
            <a:r>
              <a:rPr lang="sk-SK" dirty="0" err="1"/>
              <a:t>Diónove</a:t>
            </a:r>
            <a:r>
              <a:rPr lang="sk-SK" dirty="0"/>
              <a:t> Dejiny sa dochovali rozdelené do 4 častí:</a:t>
            </a:r>
          </a:p>
          <a:p>
            <a:pPr lvl="1"/>
            <a:r>
              <a:rPr lang="pt-BR" i="1" dirty="0"/>
              <a:t>Fragmenta Valesiana</a:t>
            </a:r>
          </a:p>
          <a:p>
            <a:pPr lvl="1"/>
            <a:r>
              <a:rPr lang="pt-BR" i="1" dirty="0"/>
              <a:t>Fragmenta Peiresciana</a:t>
            </a:r>
          </a:p>
          <a:p>
            <a:pPr lvl="1"/>
            <a:r>
              <a:rPr lang="pt-BR" i="1" dirty="0"/>
              <a:t>Fragmenta Ursiniana</a:t>
            </a:r>
          </a:p>
          <a:p>
            <a:pPr lvl="1"/>
            <a:r>
              <a:rPr lang="pt-BR" i="1" dirty="0"/>
              <a:t>Excerpta Vaticana</a:t>
            </a:r>
            <a:endParaRPr lang="sk-SK" i="1" dirty="0"/>
          </a:p>
          <a:p>
            <a:r>
              <a:rPr lang="sk-SK" dirty="0"/>
              <a:t>štýl podobný </a:t>
            </a:r>
            <a:r>
              <a:rPr lang="sk-SK" dirty="0" err="1"/>
              <a:t>Thúkydidovi</a:t>
            </a:r>
            <a:endParaRPr lang="sk-SK" dirty="0"/>
          </a:p>
          <a:p>
            <a:r>
              <a:rPr lang="sk-SK" dirty="0"/>
              <a:t>využíva mnoho </a:t>
            </a:r>
            <a:r>
              <a:rPr lang="sk-SK" dirty="0" err="1"/>
              <a:t>latinizmov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95573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15C3D-6170-4330-9ABD-BA670F5CE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Herodianos</a:t>
            </a:r>
            <a:r>
              <a:rPr lang="sk-SK" dirty="0"/>
              <a:t> (170-250)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741CC3-A7A0-48E0-8EEA-833CF63F0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údaje o autorovi sú veľmi útržkovité a ohľadom jeho osoby existuje mnoho nejasností</a:t>
            </a:r>
          </a:p>
          <a:p>
            <a:r>
              <a:rPr lang="sk-SK" i="1" dirty="0"/>
              <a:t>Rímske Dejiny</a:t>
            </a:r>
          </a:p>
          <a:p>
            <a:pPr lvl="1"/>
            <a:r>
              <a:rPr lang="sk-SK" dirty="0"/>
              <a:t>8 kníh rímskych dejín</a:t>
            </a:r>
          </a:p>
          <a:p>
            <a:pPr lvl="1"/>
            <a:r>
              <a:rPr lang="sk-SK" dirty="0"/>
              <a:t>zachytávajú obdobie medzi rokmi 180-238</a:t>
            </a:r>
          </a:p>
          <a:p>
            <a:r>
              <a:rPr lang="sk-SK" dirty="0"/>
              <a:t>stal sa zdrojom viacerých neskorších autorov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3942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11B6B-8E94-44B2-9D21-5EB7BE9F0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Diodóros Sicílsky </a:t>
            </a:r>
            <a:r>
              <a:rPr lang="es-ES" dirty="0"/>
              <a:t>(90 pred n. l.-30 pred n. l.)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88ECE34-83C8-4907-8916-6915A9D2A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Historická knižnica</a:t>
            </a:r>
          </a:p>
          <a:p>
            <a:pPr lvl="1"/>
            <a:r>
              <a:rPr lang="sk-SK" dirty="0"/>
              <a:t>pokus o univerzálnu históriu o 40 knihách</a:t>
            </a:r>
          </a:p>
          <a:p>
            <a:pPr lvl="1"/>
            <a:r>
              <a:rPr lang="sk-SK" dirty="0"/>
              <a:t>mýtická minulosť – 59 BC</a:t>
            </a:r>
          </a:p>
          <a:p>
            <a:pPr lvl="1"/>
            <a:r>
              <a:rPr lang="sk-SK" dirty="0"/>
              <a:t>dochované knihy 1-5 a 11-20</a:t>
            </a:r>
          </a:p>
          <a:p>
            <a:pPr lvl="2"/>
            <a:r>
              <a:rPr lang="sk-SK" dirty="0"/>
              <a:t>knihy 1-6 mali obsahovať udalosti pred Trójskou vojnou </a:t>
            </a:r>
          </a:p>
          <a:p>
            <a:pPr lvl="2"/>
            <a:r>
              <a:rPr lang="sk-SK" dirty="0"/>
              <a:t>knihy 7-17 univerzálna história od Trójskej vojny až po smrť Alexandra Macedónskeho</a:t>
            </a:r>
          </a:p>
          <a:p>
            <a:pPr lvl="2"/>
            <a:r>
              <a:rPr lang="sk-SK" dirty="0"/>
              <a:t>knihy 18-40 rozprávanie až po rok 60/59 BC</a:t>
            </a:r>
          </a:p>
          <a:p>
            <a:r>
              <a:rPr lang="sk-SK" dirty="0"/>
              <a:t>problémy počtov aj usporiadania</a:t>
            </a:r>
          </a:p>
        </p:txBody>
      </p:sp>
    </p:spTree>
    <p:extLst>
      <p:ext uri="{BB962C8B-B14F-4D97-AF65-F5344CB8AC3E}">
        <p14:creationId xmlns:p14="http://schemas.microsoft.com/office/powerpoint/2010/main" val="1352984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D17F1-4E9F-4482-BEB8-849FD1570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Titus</a:t>
            </a:r>
            <a:r>
              <a:rPr lang="sk-SK" b="1" dirty="0"/>
              <a:t> </a:t>
            </a:r>
            <a:r>
              <a:rPr lang="sk-SK" b="1" dirty="0" err="1"/>
              <a:t>Livius</a:t>
            </a:r>
            <a:r>
              <a:rPr lang="sk-SK" b="1" dirty="0"/>
              <a:t> </a:t>
            </a:r>
            <a:r>
              <a:rPr lang="sk-SK" dirty="0"/>
              <a:t>(59 pred </a:t>
            </a:r>
            <a:r>
              <a:rPr lang="sk-SK" dirty="0" err="1"/>
              <a:t>n.l</a:t>
            </a:r>
            <a:r>
              <a:rPr lang="sk-SK" dirty="0"/>
              <a:t>. – 17 </a:t>
            </a:r>
            <a:r>
              <a:rPr lang="sk-SK" dirty="0" err="1"/>
              <a:t>n.l</a:t>
            </a:r>
            <a:r>
              <a:rPr lang="sk-SK" dirty="0"/>
              <a:t>.)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DA9029A-30F4-4F7D-965A-67756C199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 err="1"/>
              <a:t>Ab</a:t>
            </a:r>
            <a:r>
              <a:rPr lang="sk-SK" i="1" dirty="0"/>
              <a:t> </a:t>
            </a:r>
            <a:r>
              <a:rPr lang="sk-SK" i="1" dirty="0" err="1"/>
              <a:t>Urbe</a:t>
            </a:r>
            <a:r>
              <a:rPr lang="sk-SK" i="1" dirty="0"/>
              <a:t> </a:t>
            </a:r>
            <a:r>
              <a:rPr lang="sk-SK" i="1" dirty="0" err="1"/>
              <a:t>condita</a:t>
            </a:r>
            <a:r>
              <a:rPr lang="sk-SK" i="1" dirty="0"/>
              <a:t> </a:t>
            </a:r>
          </a:p>
          <a:p>
            <a:pPr lvl="1"/>
            <a:r>
              <a:rPr lang="sk-SK" dirty="0"/>
              <a:t>142 kníh</a:t>
            </a:r>
          </a:p>
          <a:p>
            <a:pPr lvl="1"/>
            <a:r>
              <a:rPr lang="sk-SK" dirty="0"/>
              <a:t>dochovali sa knihy 1-10, 21-45</a:t>
            </a:r>
          </a:p>
          <a:p>
            <a:pPr lvl="1"/>
            <a:r>
              <a:rPr lang="sk-SK" dirty="0"/>
              <a:t>od založenia mesta až po smrť Nera </a:t>
            </a:r>
            <a:r>
              <a:rPr lang="sk-SK" dirty="0" err="1"/>
              <a:t>Claudia</a:t>
            </a:r>
            <a:r>
              <a:rPr lang="sk-SK" dirty="0"/>
              <a:t> </a:t>
            </a:r>
            <a:r>
              <a:rPr lang="sk-SK" dirty="0" err="1"/>
              <a:t>Drusa</a:t>
            </a:r>
            <a:r>
              <a:rPr lang="sk-SK" dirty="0"/>
              <a:t> (9 pred n. l.)</a:t>
            </a:r>
          </a:p>
          <a:p>
            <a:r>
              <a:rPr lang="sk-SK" dirty="0"/>
              <a:t>využívanie kvalitných autorov</a:t>
            </a:r>
          </a:p>
          <a:p>
            <a:r>
              <a:rPr lang="sk-SK" dirty="0"/>
              <a:t>nie veľmi kritický prístup k zdrojom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21966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FBDF0-7A63-4710-9C43-3D5CCE267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Asinius</a:t>
            </a:r>
            <a:r>
              <a:rPr lang="sk-SK" b="1" dirty="0"/>
              <a:t> </a:t>
            </a:r>
            <a:r>
              <a:rPr lang="sk-SK" b="1" dirty="0" err="1"/>
              <a:t>Pollio</a:t>
            </a:r>
            <a:r>
              <a:rPr lang="sk-SK" b="1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4D4508D-BA64-4B5B-802B-50D69F87D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 err="1"/>
              <a:t>Historiae</a:t>
            </a:r>
            <a:endParaRPr lang="sk-SK" i="1" dirty="0"/>
          </a:p>
          <a:p>
            <a:pPr lvl="1"/>
            <a:r>
              <a:rPr lang="sk-SK" dirty="0"/>
              <a:t>dielo sa malo zamerať na udalosti pred uzavretím prvého triumvirátu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1989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C4DC2-FE8D-4856-A5D0-05FA32860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Plínius</a:t>
            </a:r>
            <a:r>
              <a:rPr lang="sk-SK" b="1" dirty="0"/>
              <a:t> Starší </a:t>
            </a:r>
            <a:r>
              <a:rPr lang="sk-SK" dirty="0"/>
              <a:t>(23-79)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7FB31-E838-42DB-9AB4-1ECCEF13F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i="1" dirty="0"/>
              <a:t>De </a:t>
            </a:r>
            <a:r>
              <a:rPr lang="sk-SK" i="1" dirty="0" err="1"/>
              <a:t>iaculatione</a:t>
            </a:r>
            <a:r>
              <a:rPr lang="sk-SK" i="1" dirty="0"/>
              <a:t> </a:t>
            </a:r>
            <a:r>
              <a:rPr lang="sk-SK" i="1" dirty="0" err="1"/>
              <a:t>equestri</a:t>
            </a:r>
            <a:r>
              <a:rPr lang="sk-SK" i="1" dirty="0"/>
              <a:t> </a:t>
            </a:r>
          </a:p>
          <a:p>
            <a:pPr lvl="1"/>
            <a:r>
              <a:rPr lang="sk-SK" dirty="0"/>
              <a:t>záujem o vojenské otázky</a:t>
            </a:r>
          </a:p>
          <a:p>
            <a:r>
              <a:rPr lang="sk-SK" i="1" dirty="0"/>
              <a:t>De </a:t>
            </a:r>
            <a:r>
              <a:rPr lang="sk-SK" i="1" dirty="0" err="1"/>
              <a:t>vita</a:t>
            </a:r>
            <a:r>
              <a:rPr lang="sk-SK" i="1" dirty="0"/>
              <a:t> </a:t>
            </a:r>
            <a:r>
              <a:rPr lang="sk-SK" i="1" dirty="0" err="1"/>
              <a:t>Pomponii</a:t>
            </a:r>
            <a:r>
              <a:rPr lang="sk-SK" i="1" dirty="0"/>
              <a:t> </a:t>
            </a:r>
            <a:r>
              <a:rPr lang="sk-SK" i="1" dirty="0" err="1"/>
              <a:t>Secundi</a:t>
            </a:r>
            <a:endParaRPr lang="sk-SK" i="1" dirty="0"/>
          </a:p>
          <a:p>
            <a:pPr lvl="1"/>
            <a:r>
              <a:rPr lang="sk-SK" dirty="0"/>
              <a:t>tiež stratené dielo</a:t>
            </a:r>
          </a:p>
          <a:p>
            <a:r>
              <a:rPr lang="sk-SK" i="1" dirty="0" err="1"/>
              <a:t>Bella</a:t>
            </a:r>
            <a:r>
              <a:rPr lang="sk-SK" i="1" dirty="0"/>
              <a:t> </a:t>
            </a:r>
            <a:r>
              <a:rPr lang="sk-SK" i="1" dirty="0" err="1"/>
              <a:t>Germaniae</a:t>
            </a:r>
            <a:endParaRPr lang="sk-SK" i="1" dirty="0"/>
          </a:p>
          <a:p>
            <a:pPr lvl="1"/>
            <a:r>
              <a:rPr lang="sk-SK" dirty="0"/>
              <a:t>20 kníh o vojenských udalostiach v </a:t>
            </a:r>
            <a:r>
              <a:rPr lang="sk-SK" dirty="0" err="1"/>
              <a:t>Germánii</a:t>
            </a:r>
            <a:endParaRPr lang="sk-SK" dirty="0"/>
          </a:p>
          <a:p>
            <a:r>
              <a:rPr lang="sk-SK" i="1" dirty="0" err="1"/>
              <a:t>Studiosus</a:t>
            </a:r>
            <a:endParaRPr lang="sk-SK" i="1" dirty="0"/>
          </a:p>
          <a:p>
            <a:pPr lvl="1"/>
            <a:r>
              <a:rPr lang="sk-SK" dirty="0"/>
              <a:t>didaktická príručka</a:t>
            </a:r>
          </a:p>
          <a:p>
            <a:r>
              <a:rPr lang="sk-SK" dirty="0" err="1"/>
              <a:t>Dubius</a:t>
            </a:r>
            <a:r>
              <a:rPr lang="sk-SK" dirty="0"/>
              <a:t> </a:t>
            </a:r>
            <a:r>
              <a:rPr lang="sk-SK" dirty="0" err="1"/>
              <a:t>sermo</a:t>
            </a:r>
            <a:endParaRPr lang="sk-SK" dirty="0"/>
          </a:p>
          <a:p>
            <a:pPr lvl="1"/>
            <a:r>
              <a:rPr lang="sk-SK" dirty="0"/>
              <a:t>obľúbený spis gramatikov</a:t>
            </a:r>
          </a:p>
        </p:txBody>
      </p:sp>
    </p:spTree>
    <p:extLst>
      <p:ext uri="{BB962C8B-B14F-4D97-AF65-F5344CB8AC3E}">
        <p14:creationId xmlns:p14="http://schemas.microsoft.com/office/powerpoint/2010/main" val="194156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07D61-B0A6-41E9-95BE-AF0C73ABD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Plínius</a:t>
            </a:r>
            <a:r>
              <a:rPr lang="sk-SK" b="1" dirty="0"/>
              <a:t> Starší </a:t>
            </a:r>
            <a:r>
              <a:rPr lang="sk-SK" dirty="0"/>
              <a:t>(23-79)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C9C1E8C-4787-46C6-953B-22DAF2D15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/>
              <a:t>A </a:t>
            </a:r>
            <a:r>
              <a:rPr lang="sk-SK" i="1" dirty="0" err="1"/>
              <a:t>fine</a:t>
            </a:r>
            <a:r>
              <a:rPr lang="sk-SK" i="1" dirty="0"/>
              <a:t> </a:t>
            </a:r>
            <a:r>
              <a:rPr lang="sk-SK" i="1" dirty="0" err="1"/>
              <a:t>Aufidi</a:t>
            </a:r>
            <a:r>
              <a:rPr lang="sk-SK" i="1" dirty="0"/>
              <a:t> </a:t>
            </a:r>
            <a:r>
              <a:rPr lang="sk-SK" i="1" dirty="0" err="1"/>
              <a:t>Bassi</a:t>
            </a:r>
            <a:r>
              <a:rPr lang="sk-SK" i="1" dirty="0"/>
              <a:t> </a:t>
            </a:r>
          </a:p>
          <a:p>
            <a:pPr lvl="1"/>
            <a:r>
              <a:rPr lang="sk-SK" dirty="0"/>
              <a:t>veľké historiografické dielo</a:t>
            </a:r>
          </a:p>
          <a:p>
            <a:pPr lvl="1"/>
            <a:r>
              <a:rPr lang="sk-SK" dirty="0"/>
              <a:t>zachytáva autorovu súčasnosť</a:t>
            </a:r>
          </a:p>
          <a:p>
            <a:pPr lvl="1"/>
            <a:r>
              <a:rPr lang="sk-SK" dirty="0"/>
              <a:t>predpojatosť a vyzdvihovanie cisárov </a:t>
            </a:r>
            <a:r>
              <a:rPr lang="sk-SK" dirty="0" err="1"/>
              <a:t>Flaviovskej</a:t>
            </a:r>
            <a:r>
              <a:rPr lang="sk-SK" dirty="0"/>
              <a:t> dynastie</a:t>
            </a:r>
          </a:p>
          <a:p>
            <a:r>
              <a:rPr lang="sk-SK" i="1" dirty="0" err="1"/>
              <a:t>Naturalis</a:t>
            </a:r>
            <a:r>
              <a:rPr lang="sk-SK" i="1" dirty="0"/>
              <a:t> </a:t>
            </a:r>
            <a:r>
              <a:rPr lang="sk-SK" i="1" dirty="0" err="1"/>
              <a:t>historia</a:t>
            </a:r>
            <a:endParaRPr lang="sk-SK" i="1" dirty="0"/>
          </a:p>
          <a:p>
            <a:pPr lvl="1"/>
            <a:r>
              <a:rPr lang="sk-SK" dirty="0"/>
              <a:t>encyklopedické dielo kolosálneho rozsahu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105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DCCD6-6CFF-448A-8CA2-A6E868000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Pompeiu</a:t>
            </a:r>
            <a:r>
              <a:rPr lang="sk-SK" b="1" dirty="0"/>
              <a:t> </a:t>
            </a:r>
            <a:r>
              <a:rPr lang="sk-SK" b="1" dirty="0" err="1"/>
              <a:t>Trogus</a:t>
            </a:r>
            <a:r>
              <a:rPr lang="sk-SK" b="1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36469D6-67C5-4C2D-84B2-B4D232D48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 err="1"/>
              <a:t>Historiae</a:t>
            </a:r>
            <a:r>
              <a:rPr lang="sk-SK" i="1" dirty="0"/>
              <a:t> </a:t>
            </a:r>
            <a:r>
              <a:rPr lang="sk-SK" i="1" dirty="0" err="1"/>
              <a:t>Philippicae</a:t>
            </a:r>
            <a:endParaRPr lang="sk-SK" i="1" dirty="0"/>
          </a:p>
          <a:p>
            <a:pPr lvl="1"/>
            <a:r>
              <a:rPr lang="sk-SK" dirty="0"/>
              <a:t>44 kníh</a:t>
            </a:r>
          </a:p>
          <a:p>
            <a:pPr lvl="1"/>
            <a:r>
              <a:rPr lang="sk-SK" dirty="0"/>
              <a:t>dnes bohužiaľ stratené</a:t>
            </a:r>
          </a:p>
        </p:txBody>
      </p:sp>
    </p:spTree>
    <p:extLst>
      <p:ext uri="{BB962C8B-B14F-4D97-AF65-F5344CB8AC3E}">
        <p14:creationId xmlns:p14="http://schemas.microsoft.com/office/powerpoint/2010/main" val="193102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2D995-EF35-4249-8120-9675CB8AC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Velleius</a:t>
            </a:r>
            <a:r>
              <a:rPr lang="sk-SK" b="1" dirty="0"/>
              <a:t> </a:t>
            </a:r>
            <a:r>
              <a:rPr lang="sk-SK" b="1" dirty="0" err="1"/>
              <a:t>Paterculus</a:t>
            </a:r>
            <a:r>
              <a:rPr lang="sk-SK" b="1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6A2DA7-18C9-4E49-B5D1-40C18F982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 err="1"/>
              <a:t>Historia</a:t>
            </a:r>
            <a:r>
              <a:rPr lang="sk-SK" i="1" dirty="0"/>
              <a:t> Romana </a:t>
            </a:r>
          </a:p>
          <a:p>
            <a:pPr lvl="1"/>
            <a:r>
              <a:rPr lang="sk-SK" dirty="0"/>
              <a:t>venované </a:t>
            </a:r>
            <a:r>
              <a:rPr lang="sk-SK" dirty="0" err="1"/>
              <a:t>Marcovi</a:t>
            </a:r>
            <a:r>
              <a:rPr lang="sk-SK" dirty="0"/>
              <a:t> </a:t>
            </a:r>
            <a:r>
              <a:rPr lang="sk-SK" dirty="0" err="1"/>
              <a:t>Viciniovi</a:t>
            </a:r>
            <a:endParaRPr lang="sk-SK" dirty="0"/>
          </a:p>
          <a:p>
            <a:pPr lvl="1"/>
            <a:r>
              <a:rPr lang="sk-SK" dirty="0"/>
              <a:t>chvála politiky ozdravenia spoločnosti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489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7CABA-DFB0-49CA-9235-B73E60A99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Valerius</a:t>
            </a:r>
            <a:r>
              <a:rPr lang="sk-SK" b="1" dirty="0"/>
              <a:t> </a:t>
            </a:r>
            <a:r>
              <a:rPr lang="sk-SK" b="1" dirty="0" err="1"/>
              <a:t>Maximus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173C193-8B1D-481D-8E73-A68A10E16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/>
              <a:t>Factorum ad dictorum memorabilium </a:t>
            </a:r>
            <a:r>
              <a:rPr lang="sk-SK" i="1" dirty="0"/>
              <a:t>li</a:t>
            </a:r>
            <a:r>
              <a:rPr lang="pt-BR" i="1" dirty="0"/>
              <a:t>bri IX </a:t>
            </a:r>
            <a:endParaRPr lang="sk-SK" i="1" dirty="0"/>
          </a:p>
          <a:p>
            <a:pPr lvl="1"/>
            <a:r>
              <a:rPr lang="sk-SK" dirty="0"/>
              <a:t>vydané 32-31 </a:t>
            </a:r>
          </a:p>
          <a:p>
            <a:pPr lvl="1"/>
            <a:r>
              <a:rPr lang="sk-SK" dirty="0"/>
              <a:t>ide skôr o </a:t>
            </a:r>
            <a:r>
              <a:rPr lang="sk-SK" dirty="0" err="1"/>
              <a:t>exempla</a:t>
            </a:r>
            <a:r>
              <a:rPr lang="sk-SK" dirty="0"/>
              <a:t> a nie historiografiu</a:t>
            </a:r>
          </a:p>
          <a:p>
            <a:pPr lvl="1"/>
            <a:r>
              <a:rPr lang="sk-SK" dirty="0"/>
              <a:t>neotrasiteľná istota v mravnú nadradenosť Ríma</a:t>
            </a:r>
          </a:p>
          <a:p>
            <a:pPr lvl="1"/>
            <a:r>
              <a:rPr lang="sk-SK" dirty="0"/>
              <a:t>v nasledujúcich storočiach bol dosť napodobňovaný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611730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570</Words>
  <Application>Microsoft Office PowerPoint</Application>
  <PresentationFormat>Širokouhlá</PresentationFormat>
  <Paragraphs>123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Motív Office</vt:lpstr>
      <vt:lpstr>Historiografia principátu</vt:lpstr>
      <vt:lpstr>Diodóros Sicílsky (90 pred n. l.-30 pred n. l.)</vt:lpstr>
      <vt:lpstr>Titus Livius (59 pred n.l. – 17 n.l.)</vt:lpstr>
      <vt:lpstr>Asinius Pollio </vt:lpstr>
      <vt:lpstr>Plínius Starší (23-79)</vt:lpstr>
      <vt:lpstr>Plínius Starší (23-79)</vt:lpstr>
      <vt:lpstr>Pompeiu Trogus </vt:lpstr>
      <vt:lpstr>Velleius Paterculus </vt:lpstr>
      <vt:lpstr>Valerius Maximus</vt:lpstr>
      <vt:lpstr>Marcus Annaeus Lucanus (39-65)</vt:lpstr>
      <vt:lpstr>Flavius Josephus (37/8-100)</vt:lpstr>
      <vt:lpstr>Publius/Gaius Cornelius Tacitus (c.55 – asi 117) </vt:lpstr>
      <vt:lpstr>Publius/Gaius Cornelius Tacitus (c.55 – asi 117) </vt:lpstr>
      <vt:lpstr>Gaius Suetonius Tranquillus (70-130)</vt:lpstr>
      <vt:lpstr>Arrianos (86-160)</vt:lpstr>
      <vt:lpstr>Dión Kassios (155-235)</vt:lpstr>
      <vt:lpstr>Herodianos (170-250)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Historiografia principátu</dc:title>
  <dc:creator>Adam Kuvik</dc:creator>
  <cp:lastModifiedBy>Adam Kuvik</cp:lastModifiedBy>
  <cp:revision>14</cp:revision>
  <dcterms:created xsi:type="dcterms:W3CDTF">2020-11-18T13:18:25Z</dcterms:created>
  <dcterms:modified xsi:type="dcterms:W3CDTF">2020-11-26T10:11:16Z</dcterms:modified>
</cp:coreProperties>
</file>