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256" r:id="rId3"/>
    <p:sldId id="258" r:id="rId4"/>
    <p:sldId id="279" r:id="rId5"/>
    <p:sldId id="280" r:id="rId6"/>
    <p:sldId id="259" r:id="rId7"/>
    <p:sldId id="281" r:id="rId8"/>
    <p:sldId id="282" r:id="rId9"/>
    <p:sldId id="283" r:id="rId10"/>
    <p:sldId id="284" r:id="rId11"/>
    <p:sldId id="285" r:id="rId12"/>
    <p:sldId id="286" r:id="rId13"/>
    <p:sldId id="264" r:id="rId14"/>
    <p:sldId id="275" r:id="rId15"/>
    <p:sldId id="287" r:id="rId16"/>
    <p:sldId id="271" r:id="rId17"/>
    <p:sldId id="276" r:id="rId18"/>
    <p:sldId id="272" r:id="rId19"/>
    <p:sldId id="277" r:id="rId20"/>
    <p:sldId id="273" r:id="rId21"/>
    <p:sldId id="278" r:id="rId22"/>
    <p:sldId id="288" r:id="rId23"/>
    <p:sldId id="289" r:id="rId24"/>
    <p:sldId id="290" r:id="rId25"/>
    <p:sldId id="291" r:id="rId26"/>
    <p:sldId id="274" r:id="rId27"/>
    <p:sldId id="292"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293" r:id="rId4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D1FFC-A85F-4AB0-A669-7A4C83449F5A}" type="datetimeFigureOut">
              <a:rPr lang="de-DE" smtClean="0"/>
              <a:t>25.11.2022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45E74-2E03-4863-AB35-09922769A8B2}" type="slidenum">
              <a:rPr lang="de-DE" smtClean="0"/>
              <a:t>‹Nr.›</a:t>
            </a:fld>
            <a:endParaRPr lang="de-DE"/>
          </a:p>
        </p:txBody>
      </p:sp>
    </p:spTree>
    <p:extLst>
      <p:ext uri="{BB962C8B-B14F-4D97-AF65-F5344CB8AC3E}">
        <p14:creationId xmlns:p14="http://schemas.microsoft.com/office/powerpoint/2010/main" val="144175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645E74-2E03-4863-AB35-09922769A8B2}" type="slidenum">
              <a:rPr lang="de-DE" smtClean="0"/>
              <a:t>1</a:t>
            </a:fld>
            <a:endParaRPr lang="de-DE"/>
          </a:p>
        </p:txBody>
      </p:sp>
    </p:spTree>
    <p:extLst>
      <p:ext uri="{BB962C8B-B14F-4D97-AF65-F5344CB8AC3E}">
        <p14:creationId xmlns:p14="http://schemas.microsoft.com/office/powerpoint/2010/main" val="20111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645E74-2E03-4863-AB35-09922769A8B2}" type="slidenum">
              <a:rPr lang="de-DE" smtClean="0"/>
              <a:t>45</a:t>
            </a:fld>
            <a:endParaRPr lang="de-DE"/>
          </a:p>
        </p:txBody>
      </p:sp>
    </p:spTree>
    <p:extLst>
      <p:ext uri="{BB962C8B-B14F-4D97-AF65-F5344CB8AC3E}">
        <p14:creationId xmlns:p14="http://schemas.microsoft.com/office/powerpoint/2010/main" val="256428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E15F4-1CCF-4D53-98E7-CFE4DD1F0D0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BC652E6-58C8-4EA0-9641-9F1B82F4AC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FF8497B-3FBA-48BE-B896-262A99B13A19}"/>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5" name="Fußzeilenplatzhalter 4">
            <a:extLst>
              <a:ext uri="{FF2B5EF4-FFF2-40B4-BE49-F238E27FC236}">
                <a16:creationId xmlns:a16="http://schemas.microsoft.com/office/drawing/2014/main" id="{9A62EE17-77A4-49BF-A07C-DE966D3AC4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22CD54E-06CF-4797-AA15-AC0AB9349D20}"/>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133227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240CA-FE23-42D8-B30E-7E4ADA87B14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96FE4AF-AEE8-41CE-A258-FA0624B5FCE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5CC0604-D458-4EE2-BA30-DC26F0D5CFA7}"/>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5" name="Fußzeilenplatzhalter 4">
            <a:extLst>
              <a:ext uri="{FF2B5EF4-FFF2-40B4-BE49-F238E27FC236}">
                <a16:creationId xmlns:a16="http://schemas.microsoft.com/office/drawing/2014/main" id="{34D2CAF4-1234-4254-9307-34FE1C73331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E97A2BB-1298-4932-A372-8849C3D98670}"/>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4068588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A0DFF82-E54D-4979-A56E-14B3D134A9A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5451553-37D4-4929-B543-98B83D3EE04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C41B921-AD5E-4206-A578-C77C075B5884}"/>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5" name="Fußzeilenplatzhalter 4">
            <a:extLst>
              <a:ext uri="{FF2B5EF4-FFF2-40B4-BE49-F238E27FC236}">
                <a16:creationId xmlns:a16="http://schemas.microsoft.com/office/drawing/2014/main" id="{558F9CBA-77E3-466D-8185-38E0CB6D27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3F5064E-2B6E-4BB7-B3BF-61E49E1E00C3}"/>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192064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44"/>
            <a:ext cx="9985109" cy="1037977"/>
          </a:xfrm>
        </p:spPr>
        <p:txBody>
          <a:bodyPr>
            <a:noAutofit/>
          </a:bodyPr>
          <a:lstStyle>
            <a:lvl1pPr algn="l">
              <a:defRPr sz="5400">
                <a:latin typeface="Verdana" pitchFamily="34" charset="0"/>
                <a:ea typeface="Verdana" pitchFamily="34" charset="0"/>
                <a:cs typeface="Verdana" pitchFamily="34" charset="0"/>
              </a:defRPr>
            </a:lvl1pPr>
          </a:lstStyle>
          <a:p>
            <a:r>
              <a:rPr lang="de-DE" dirty="0"/>
              <a:t>Titel</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30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1683019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nhaltsseite Farbe Deutsch">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29153"/>
            <a:ext cx="12192000" cy="6855857"/>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2" y="620688"/>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2267614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haltsseite Farbe Englisch">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 y="29153"/>
            <a:ext cx="12191999" cy="6855856"/>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2" y="620688"/>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3715546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Universität Kapitelseite">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80" y="28132"/>
            <a:ext cx="12194480" cy="68572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76338"/>
            <a:ext cx="541174" cy="276999"/>
          </a:xfrm>
          <a:prstGeom prst="rect">
            <a:avLst/>
          </a:prstGeom>
          <a:noFill/>
        </p:spPr>
        <p:txBody>
          <a:bodyPr wrap="none" rtlCol="0">
            <a:spAutoFit/>
          </a:bodyPr>
          <a:lstStyle/>
          <a:p>
            <a:fld id="{A56108E9-0BB1-46BE-B52C-447D2D187DBA}" type="slidenum">
              <a:rPr lang="de-AT" sz="1200" smtClean="0">
                <a:latin typeface="Verdana" pitchFamily="34" charset="0"/>
                <a:ea typeface="Verdana" pitchFamily="34" charset="0"/>
                <a:cs typeface="Verdana" pitchFamily="34" charset="0"/>
              </a:rPr>
              <a:t>‹Nr.›</a:t>
            </a:fld>
            <a:endParaRPr lang="de-AT" sz="12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124561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Universität Inhaltsseite">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29174"/>
            <a:ext cx="12194480" cy="6857252"/>
          </a:xfrm>
          <a:prstGeom prst="rect">
            <a:avLst/>
          </a:prstGeom>
          <a:noFill/>
          <a:extLst>
            <a:ext uri="{909E8E84-426E-40DD-AFC4-6F175D3DCCD1}">
              <a14:hiddenFill xmlns:a14="http://schemas.microsoft.com/office/drawing/2010/main">
                <a:solidFill>
                  <a:srgbClr val="FFFFFF"/>
                </a:solidFill>
              </a14:hiddenFill>
            </a:ext>
          </a:extLst>
        </p:spPr>
      </p:pic>
      <p:sp>
        <p:nvSpPr>
          <p:cNvPr id="17"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6" name="Titel 1"/>
          <p:cNvSpPr>
            <a:spLocks noGrp="1"/>
          </p:cNvSpPr>
          <p:nvPr>
            <p:ph type="ctrTitle"/>
          </p:nvPr>
        </p:nvSpPr>
        <p:spPr>
          <a:xfrm>
            <a:off x="623392" y="620688"/>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7" name="Textfeld 6"/>
          <p:cNvSpPr txBox="1"/>
          <p:nvPr userDrawn="1"/>
        </p:nvSpPr>
        <p:spPr>
          <a:xfrm>
            <a:off x="10943054" y="6176338"/>
            <a:ext cx="562975" cy="276999"/>
          </a:xfrm>
          <a:prstGeom prst="rect">
            <a:avLst/>
          </a:prstGeom>
          <a:noFill/>
        </p:spPr>
        <p:txBody>
          <a:bodyPr wrap="none" rtlCol="0">
            <a:spAutoFit/>
          </a:bodyPr>
          <a:lstStyle/>
          <a:p>
            <a:fld id="{A56108E9-0BB1-46BE-B52C-447D2D187DBA}" type="slidenum">
              <a:rPr lang="de-AT" sz="1200" smtClean="0">
                <a:solidFill>
                  <a:schemeClr val="bg1"/>
                </a:solidFill>
                <a:latin typeface="Verdana" pitchFamily="34" charset="0"/>
                <a:ea typeface="Verdana" pitchFamily="34" charset="0"/>
                <a:cs typeface="Verdana" pitchFamily="34" charset="0"/>
              </a:rPr>
              <a:t>‹Nr.›</a:t>
            </a:fld>
            <a:endParaRPr lang="de-AT" sz="12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994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74D7E-CA06-4907-861B-3AE5E747D83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B245E4-F2D6-41C1-A160-11FE9A9F2BC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905DE31-30DF-4766-87B8-C8E6E3CA2BD1}"/>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5" name="Fußzeilenplatzhalter 4">
            <a:extLst>
              <a:ext uri="{FF2B5EF4-FFF2-40B4-BE49-F238E27FC236}">
                <a16:creationId xmlns:a16="http://schemas.microsoft.com/office/drawing/2014/main" id="{D52A4633-C1C7-488C-9BF6-483E69B842F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A555D9D-0A0A-42F1-B47F-7013BA0D23A8}"/>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385575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EA8D2-DE45-4B7D-954D-9F8190318E0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C96E45C-6DD0-4F5D-9D43-18D2A0EA7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0D953A5-DE5D-428A-9C8D-817C46CFD8C1}"/>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5" name="Fußzeilenplatzhalter 4">
            <a:extLst>
              <a:ext uri="{FF2B5EF4-FFF2-40B4-BE49-F238E27FC236}">
                <a16:creationId xmlns:a16="http://schemas.microsoft.com/office/drawing/2014/main" id="{1512AA03-6267-4BCE-9741-9AFFA82913E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F725886-6857-4132-AF7A-8BEEEEF795FE}"/>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2024444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AD8B2-CE68-489C-85DE-20582E9A723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3BC203B-2121-4CE3-8DE9-95672709C94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9F5316C-7FD2-4C6F-A5BC-47CE699DA43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D7D8C49-10A1-4E82-A8C2-D40771F58197}"/>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6" name="Fußzeilenplatzhalter 5">
            <a:extLst>
              <a:ext uri="{FF2B5EF4-FFF2-40B4-BE49-F238E27FC236}">
                <a16:creationId xmlns:a16="http://schemas.microsoft.com/office/drawing/2014/main" id="{68F025B5-E44A-4D6E-8DC8-BD93825516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B2FECF4-199C-4766-84FF-A0FA39561C3C}"/>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248848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12FFA0-9025-469E-B5D0-D95DAB2F906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22DAFCF-975E-4D29-B59C-274DC3F2D5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1C4812A-40D5-48EC-97B9-BF5ECD59D86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13A63D4-346E-4093-8409-D4FCD4668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4EAA98F-B366-4909-AD0B-9BE0F8509FD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F5F0C77-448C-4E48-8A39-D46B534F758D}"/>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8" name="Fußzeilenplatzhalter 7">
            <a:extLst>
              <a:ext uri="{FF2B5EF4-FFF2-40B4-BE49-F238E27FC236}">
                <a16:creationId xmlns:a16="http://schemas.microsoft.com/office/drawing/2014/main" id="{797186D9-E448-4434-A4AC-61EDB7E75D3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834937D3-884F-40EB-A03B-B3478EE0C0F6}"/>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2438204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086A03-A68E-4D28-B08E-30412320BAB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61CA07F-0F68-4D6A-A16F-E47298C08A06}"/>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4" name="Fußzeilenplatzhalter 3">
            <a:extLst>
              <a:ext uri="{FF2B5EF4-FFF2-40B4-BE49-F238E27FC236}">
                <a16:creationId xmlns:a16="http://schemas.microsoft.com/office/drawing/2014/main" id="{F6393250-A11E-4F03-967C-6FDD0D5256C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8BC1395-6168-40D4-879E-25F87DDDC1DD}"/>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233284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E13E9B8-8D97-4756-A2E2-DD0CDB3FDA8F}"/>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3" name="Fußzeilenplatzhalter 2">
            <a:extLst>
              <a:ext uri="{FF2B5EF4-FFF2-40B4-BE49-F238E27FC236}">
                <a16:creationId xmlns:a16="http://schemas.microsoft.com/office/drawing/2014/main" id="{7F5CF21D-F2D9-4207-BC0B-ADB692189E2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FBBA9B2-BDAB-441F-9F17-9655305F7083}"/>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25723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7E59A-6C74-4AB2-912C-E7CBDE5F6DF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3F523E2-E52E-4314-AC21-506BA99294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FF1E42C-A071-45DB-AAFA-341E2C40D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F4B4BE5-32EF-41F6-AD8C-6A68D2B31F7C}"/>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6" name="Fußzeilenplatzhalter 5">
            <a:extLst>
              <a:ext uri="{FF2B5EF4-FFF2-40B4-BE49-F238E27FC236}">
                <a16:creationId xmlns:a16="http://schemas.microsoft.com/office/drawing/2014/main" id="{1BC07FAE-0236-44ED-99D1-195D7E87BC3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C187AE4-D5EA-4EBA-9325-64BB13DEDDC2}"/>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274101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C0F86-59A8-4EEC-A3A1-7A9DAD7ACC7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3BD101C-44CE-45D7-831F-F9E433C3D0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D02F5D6-A772-471F-8C27-5688FA290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BBED070-7705-4F66-A2BC-482543EC39C5}"/>
              </a:ext>
            </a:extLst>
          </p:cNvPr>
          <p:cNvSpPr>
            <a:spLocks noGrp="1"/>
          </p:cNvSpPr>
          <p:nvPr>
            <p:ph type="dt" sz="half" idx="10"/>
          </p:nvPr>
        </p:nvSpPr>
        <p:spPr/>
        <p:txBody>
          <a:bodyPr/>
          <a:lstStyle/>
          <a:p>
            <a:fld id="{B6237869-79E7-4485-9B60-411696088682}" type="datetimeFigureOut">
              <a:rPr lang="de-DE" smtClean="0"/>
              <a:t>25.11.2022</a:t>
            </a:fld>
            <a:endParaRPr lang="de-DE"/>
          </a:p>
        </p:txBody>
      </p:sp>
      <p:sp>
        <p:nvSpPr>
          <p:cNvPr id="6" name="Fußzeilenplatzhalter 5">
            <a:extLst>
              <a:ext uri="{FF2B5EF4-FFF2-40B4-BE49-F238E27FC236}">
                <a16:creationId xmlns:a16="http://schemas.microsoft.com/office/drawing/2014/main" id="{C1C5E705-3600-45AE-A75E-E0263081DC7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47506AB-0249-4FF9-8172-FC72511ECACB}"/>
              </a:ext>
            </a:extLst>
          </p:cNvPr>
          <p:cNvSpPr>
            <a:spLocks noGrp="1"/>
          </p:cNvSpPr>
          <p:nvPr>
            <p:ph type="sldNum" sz="quarter" idx="12"/>
          </p:nvPr>
        </p:nvSpPr>
        <p:spPr/>
        <p:txBody>
          <a:bodyPr/>
          <a:lstStyle/>
          <a:p>
            <a:fld id="{890F0DC9-A60B-4806-B014-F09A8F9B7C61}" type="slidenum">
              <a:rPr lang="de-DE" smtClean="0"/>
              <a:t>‹Nr.›</a:t>
            </a:fld>
            <a:endParaRPr lang="de-DE"/>
          </a:p>
        </p:txBody>
      </p:sp>
    </p:spTree>
    <p:extLst>
      <p:ext uri="{BB962C8B-B14F-4D97-AF65-F5344CB8AC3E}">
        <p14:creationId xmlns:p14="http://schemas.microsoft.com/office/powerpoint/2010/main" val="18596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4CEDA5E-64BC-46F5-BD0D-886A7423B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45747F4-14D5-4942-8E9F-7D6C1DA37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E1AE1C8-6B70-4023-BE44-8C6956DF50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7869-79E7-4485-9B60-411696088682}" type="datetimeFigureOut">
              <a:rPr lang="de-DE" smtClean="0"/>
              <a:t>25.11.2022</a:t>
            </a:fld>
            <a:endParaRPr lang="de-DE"/>
          </a:p>
        </p:txBody>
      </p:sp>
      <p:sp>
        <p:nvSpPr>
          <p:cNvPr id="5" name="Fußzeilenplatzhalter 4">
            <a:extLst>
              <a:ext uri="{FF2B5EF4-FFF2-40B4-BE49-F238E27FC236}">
                <a16:creationId xmlns:a16="http://schemas.microsoft.com/office/drawing/2014/main" id="{65843351-6AB0-49D2-80D4-DB35C6DB8D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59F5B8F-2113-48F9-B66F-00A88BC00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F0DC9-A60B-4806-B014-F09A8F9B7C61}" type="slidenum">
              <a:rPr lang="de-DE" smtClean="0"/>
              <a:t>‹Nr.›</a:t>
            </a:fld>
            <a:endParaRPr lang="de-DE"/>
          </a:p>
        </p:txBody>
      </p:sp>
    </p:spTree>
    <p:extLst>
      <p:ext uri="{BB962C8B-B14F-4D97-AF65-F5344CB8AC3E}">
        <p14:creationId xmlns:p14="http://schemas.microsoft.com/office/powerpoint/2010/main" val="1991937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B53BE-8954-45D9-9CB9-945B6DABA046}" type="datetimeFigureOut">
              <a:rPr lang="de-AT" smtClean="0"/>
              <a:t>25.11.2022</a:t>
            </a:fld>
            <a:endParaRPr lang="de-AT"/>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68D38-5D04-4D17-9F1A-9BB9AC145620}" type="slidenum">
              <a:rPr lang="de-AT" smtClean="0"/>
              <a:t>‹Nr.›</a:t>
            </a:fld>
            <a:endParaRPr lang="de-AT"/>
          </a:p>
        </p:txBody>
      </p:sp>
    </p:spTree>
    <p:extLst>
      <p:ext uri="{BB962C8B-B14F-4D97-AF65-F5344CB8AC3E}">
        <p14:creationId xmlns:p14="http://schemas.microsoft.com/office/powerpoint/2010/main" val="97015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Himmel, draußen, Gebäude, Ruine enthält.&#10;&#10;Automatisch generierte Beschreibung">
            <a:extLst>
              <a:ext uri="{FF2B5EF4-FFF2-40B4-BE49-F238E27FC236}">
                <a16:creationId xmlns:a16="http://schemas.microsoft.com/office/drawing/2014/main" id="{A75B6EA5-D0BE-00BB-F95D-59C08B295B40}"/>
              </a:ext>
            </a:extLst>
          </p:cNvPr>
          <p:cNvPicPr>
            <a:picLocks noChangeAspect="1"/>
          </p:cNvPicPr>
          <p:nvPr/>
        </p:nvPicPr>
        <p:blipFill rotWithShape="1">
          <a:blip r:embed="rId3">
            <a:extLst>
              <a:ext uri="{28A0092B-C50C-407E-A947-70E740481C1C}">
                <a14:useLocalDpi xmlns:a14="http://schemas.microsoft.com/office/drawing/2010/main" val="0"/>
              </a:ext>
            </a:extLst>
          </a:blip>
          <a:srcRect l="20783" r="20146" b="29789"/>
          <a:stretch/>
        </p:blipFill>
        <p:spPr>
          <a:xfrm>
            <a:off x="544513" y="877888"/>
            <a:ext cx="4926013" cy="3890963"/>
          </a:xfrm>
          <a:prstGeom prst="rect">
            <a:avLst/>
          </a:prstGeom>
        </p:spPr>
      </p:pic>
      <p:pic>
        <p:nvPicPr>
          <p:cNvPr id="6" name="Grafik 5">
            <a:extLst>
              <a:ext uri="{FF2B5EF4-FFF2-40B4-BE49-F238E27FC236}">
                <a16:creationId xmlns:a16="http://schemas.microsoft.com/office/drawing/2014/main" id="{8A5281F2-D1FD-4307-A0B6-6E1C0CE50357}"/>
              </a:ext>
            </a:extLst>
          </p:cNvPr>
          <p:cNvPicPr>
            <a:picLocks noChangeAspect="1"/>
          </p:cNvPicPr>
          <p:nvPr/>
        </p:nvPicPr>
        <p:blipFill>
          <a:blip r:embed="rId4"/>
          <a:stretch>
            <a:fillRect/>
          </a:stretch>
        </p:blipFill>
        <p:spPr>
          <a:xfrm>
            <a:off x="544513" y="4830763"/>
            <a:ext cx="4926013" cy="1216025"/>
          </a:xfrm>
          <a:prstGeom prst="rect">
            <a:avLst/>
          </a:prstGeom>
        </p:spPr>
      </p:pic>
      <p:pic>
        <p:nvPicPr>
          <p:cNvPr id="10" name="Grafik 9" descr="Ein Bild, das Gebäude, Skulptur, Stein enthält.&#10;&#10;Automatisch generierte Beschreibung">
            <a:extLst>
              <a:ext uri="{FF2B5EF4-FFF2-40B4-BE49-F238E27FC236}">
                <a16:creationId xmlns:a16="http://schemas.microsoft.com/office/drawing/2014/main" id="{7AE5B6B5-C98E-A8E9-C874-F1FFC86A0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025" y="877888"/>
            <a:ext cx="2617788" cy="5168900"/>
          </a:xfrm>
          <a:prstGeom prst="rect">
            <a:avLst/>
          </a:prstGeom>
        </p:spPr>
      </p:pic>
      <p:sp>
        <p:nvSpPr>
          <p:cNvPr id="2" name="Titel 1">
            <a:extLst>
              <a:ext uri="{FF2B5EF4-FFF2-40B4-BE49-F238E27FC236}">
                <a16:creationId xmlns:a16="http://schemas.microsoft.com/office/drawing/2014/main" id="{E42E5456-083B-4D83-B603-AAAE370564FB}"/>
              </a:ext>
            </a:extLst>
          </p:cNvPr>
          <p:cNvSpPr>
            <a:spLocks noGrp="1"/>
          </p:cNvSpPr>
          <p:nvPr>
            <p:ph type="ctrTitle"/>
          </p:nvPr>
        </p:nvSpPr>
        <p:spPr>
          <a:xfrm>
            <a:off x="9267909" y="2023110"/>
            <a:ext cx="2469624" cy="2846070"/>
          </a:xfrm>
        </p:spPr>
        <p:txBody>
          <a:bodyPr anchor="ctr">
            <a:normAutofit fontScale="90000"/>
          </a:bodyPr>
          <a:lstStyle/>
          <a:p>
            <a:pPr algn="l"/>
            <a:r>
              <a:rPr lang="en-US" sz="3100">
                <a:latin typeface="Times New Roman" panose="02020603050405020304" pitchFamily="18" charset="0"/>
                <a:cs typeface="Times New Roman" panose="02020603050405020304" pitchFamily="18" charset="0"/>
              </a:rPr>
              <a:t>Exploring the Heartland: Pausanias and his Account on Imperial Greece’s Pre-Roman Cultural Heritage</a:t>
            </a:r>
            <a:endParaRPr lang="de-DE" sz="3100"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4F5374EE-5210-4A43-9A55-55E04AF9A060}"/>
              </a:ext>
            </a:extLst>
          </p:cNvPr>
          <p:cNvSpPr>
            <a:spLocks noGrp="1"/>
          </p:cNvSpPr>
          <p:nvPr>
            <p:ph type="subTitle" idx="1"/>
          </p:nvPr>
        </p:nvSpPr>
        <p:spPr>
          <a:xfrm>
            <a:off x="9267908" y="5086350"/>
            <a:ext cx="2446465" cy="1178298"/>
          </a:xfrm>
        </p:spPr>
        <p:txBody>
          <a:bodyPr>
            <a:normAutofit/>
          </a:bodyPr>
          <a:lstStyle/>
          <a:p>
            <a:pPr algn="l"/>
            <a:r>
              <a:rPr lang="de-DE" sz="1600" dirty="0">
                <a:latin typeface="Times New Roman" panose="02020603050405020304" pitchFamily="18" charset="0"/>
                <a:cs typeface="Times New Roman" panose="02020603050405020304" pitchFamily="18" charset="0"/>
              </a:rPr>
              <a:t>Speaker: Aaron Plattner</a:t>
            </a:r>
          </a:p>
          <a:p>
            <a:pPr algn="l"/>
            <a:endParaRPr lang="de-DE"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3368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a:latin typeface="Times New Roman" panose="02020603050405020304" pitchFamily="18" charset="0"/>
                <a:cs typeface="Times New Roman" panose="02020603050405020304" pitchFamily="18" charset="0"/>
              </a:rPr>
              <a:t>Terms</a:t>
            </a:r>
            <a:endParaRPr lang="de-AT" sz="4400" i="1"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1164007" y="2048719"/>
            <a:ext cx="9863986" cy="3206188"/>
          </a:xfrm>
        </p:spPr>
        <p:txBody>
          <a:bodyPr/>
          <a:lstStyle/>
          <a:p>
            <a:pPr marL="457200" indent="-457200" algn="just">
              <a:buFont typeface="Wingdings" panose="05000000000000000000" pitchFamily="2" charset="2"/>
              <a:buChar char="Ø"/>
            </a:pPr>
            <a:r>
              <a:rPr lang="de-AT" sz="3000" dirty="0">
                <a:latin typeface="Times New Roman" panose="02020603050405020304" pitchFamily="18" charset="0"/>
                <a:cs typeface="Times New Roman" panose="02020603050405020304" pitchFamily="18" charset="0"/>
              </a:rPr>
              <a:t>Memorial</a:t>
            </a:r>
          </a:p>
          <a:p>
            <a:pPr marL="457200" indent="-457200" algn="just">
              <a:buFont typeface="Wingdings" panose="05000000000000000000" pitchFamily="2" charset="2"/>
              <a:buChar char="Ø"/>
            </a:pPr>
            <a:r>
              <a:rPr lang="de-AT" sz="3000" dirty="0">
                <a:latin typeface="Times New Roman" panose="02020603050405020304" pitchFamily="18" charset="0"/>
                <a:cs typeface="Times New Roman" panose="02020603050405020304" pitchFamily="18" charset="0"/>
              </a:rPr>
              <a:t>Monument</a:t>
            </a:r>
          </a:p>
          <a:p>
            <a:pPr marL="457200" indent="-457200" algn="just">
              <a:buFont typeface="Wingdings" panose="05000000000000000000" pitchFamily="2" charset="2"/>
              <a:buChar char="Ø"/>
            </a:pPr>
            <a:r>
              <a:rPr lang="de-AT" sz="3000" dirty="0" err="1">
                <a:latin typeface="Times New Roman" panose="02020603050405020304" pitchFamily="18" charset="0"/>
                <a:cs typeface="Times New Roman" panose="02020603050405020304" pitchFamily="18" charset="0"/>
              </a:rPr>
              <a:t>Sight</a:t>
            </a:r>
            <a:endParaRPr lang="de-AT" sz="30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l-GR" sz="3000" dirty="0">
                <a:latin typeface="Times New Roman" panose="02020603050405020304" pitchFamily="18" charset="0"/>
                <a:cs typeface="Times New Roman" panose="02020603050405020304" pitchFamily="18" charset="0"/>
              </a:rPr>
              <a:t>θεώρημα </a:t>
            </a:r>
            <a:r>
              <a:rPr lang="de-DE" sz="3000" dirty="0">
                <a:latin typeface="Times New Roman" panose="02020603050405020304" pitchFamily="18" charset="0"/>
                <a:cs typeface="Times New Roman" panose="02020603050405020304" pitchFamily="18" charset="0"/>
              </a:rPr>
              <a:t>(i.e., </a:t>
            </a:r>
            <a:r>
              <a:rPr lang="en-US" sz="3000" dirty="0">
                <a:latin typeface="Times New Roman" panose="02020603050405020304" pitchFamily="18" charset="0"/>
                <a:cs typeface="Times New Roman" panose="02020603050405020304" pitchFamily="18" charset="0"/>
              </a:rPr>
              <a:t>'object of actual or mental contemplation‘ </a:t>
            </a:r>
            <a:r>
              <a:rPr lang="de-DE" sz="3000" dirty="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de-DE" sz="3000" dirty="0">
                <a:latin typeface="Times New Roman" panose="02020603050405020304" pitchFamily="18" charset="0"/>
                <a:cs typeface="Times New Roman" panose="02020603050405020304" pitchFamily="18" charset="0"/>
              </a:rPr>
              <a:t>Lieu de </a:t>
            </a:r>
            <a:r>
              <a:rPr lang="de-DE" sz="3000" dirty="0" err="1">
                <a:latin typeface="Times New Roman" panose="02020603050405020304" pitchFamily="18" charset="0"/>
                <a:cs typeface="Times New Roman" panose="02020603050405020304" pitchFamily="18" charset="0"/>
              </a:rPr>
              <a:t>mémoire</a:t>
            </a:r>
            <a:endParaRPr lang="de-AT"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6176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err="1">
                <a:latin typeface="Times New Roman" panose="02020603050405020304" pitchFamily="18" charset="0"/>
                <a:cs typeface="Times New Roman" panose="02020603050405020304" pitchFamily="18" charset="0"/>
              </a:rPr>
              <a:t>Typology</a:t>
            </a:r>
            <a:r>
              <a:rPr lang="de-AT" sz="4400" dirty="0">
                <a:latin typeface="Times New Roman" panose="02020603050405020304" pitchFamily="18" charset="0"/>
                <a:cs typeface="Times New Roman" panose="02020603050405020304" pitchFamily="18" charset="0"/>
              </a:rPr>
              <a:t> </a:t>
            </a:r>
            <a:r>
              <a:rPr lang="de-AT" sz="4400" dirty="0" err="1">
                <a:latin typeface="Times New Roman" panose="02020603050405020304" pitchFamily="18" charset="0"/>
                <a:cs typeface="Times New Roman" panose="02020603050405020304" pitchFamily="18" charset="0"/>
              </a:rPr>
              <a:t>of</a:t>
            </a:r>
            <a:r>
              <a:rPr lang="de-AT" sz="4400" dirty="0">
                <a:latin typeface="Times New Roman" panose="02020603050405020304" pitchFamily="18" charset="0"/>
                <a:cs typeface="Times New Roman" panose="02020603050405020304" pitchFamily="18" charset="0"/>
              </a:rPr>
              <a:t> </a:t>
            </a:r>
            <a:r>
              <a:rPr lang="de-AT" sz="4400" dirty="0" err="1">
                <a:latin typeface="Times New Roman" panose="02020603050405020304" pitchFamily="18" charset="0"/>
                <a:cs typeface="Times New Roman" panose="02020603050405020304" pitchFamily="18" charset="0"/>
              </a:rPr>
              <a:t>Descriptions</a:t>
            </a:r>
            <a:endParaRPr lang="de-AT" sz="4400" i="1"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1164007" y="2048719"/>
            <a:ext cx="9863986" cy="3206188"/>
          </a:xfrm>
        </p:spPr>
        <p:txBody>
          <a:bodyPr/>
          <a:lstStyle/>
          <a:p>
            <a:pPr marL="514350" indent="-514350" algn="just">
              <a:buAutoNum type="arabicPeriod"/>
            </a:pPr>
            <a:r>
              <a:rPr lang="en-US" sz="3000" dirty="0">
                <a:latin typeface="Times New Roman" panose="02020603050405020304" pitchFamily="18" charset="0"/>
                <a:cs typeface="Times New Roman" panose="02020603050405020304" pitchFamily="18" charset="0"/>
              </a:rPr>
              <a:t>Objective </a:t>
            </a:r>
            <a:r>
              <a:rPr lang="en-US" sz="3000" dirty="0" err="1">
                <a:latin typeface="Times New Roman" panose="02020603050405020304" pitchFamily="18" charset="0"/>
                <a:cs typeface="Times New Roman" panose="02020603050405020304" pitchFamily="18" charset="0"/>
              </a:rPr>
              <a:t>topographemes</a:t>
            </a:r>
            <a:r>
              <a:rPr lang="en-US" sz="3000" dirty="0">
                <a:latin typeface="Times New Roman" panose="02020603050405020304" pitchFamily="18" charset="0"/>
                <a:cs typeface="Times New Roman" panose="02020603050405020304" pitchFamily="18" charset="0"/>
              </a:rPr>
              <a:t> (objects)</a:t>
            </a:r>
          </a:p>
          <a:p>
            <a:pPr marL="514350" indent="-514350" algn="just">
              <a:buAutoNum type="arabicPeriod"/>
            </a:pPr>
            <a:r>
              <a:rPr lang="en-US" sz="3000" dirty="0">
                <a:latin typeface="Times New Roman" panose="02020603050405020304" pitchFamily="18" charset="0"/>
                <a:cs typeface="Times New Roman" panose="02020603050405020304" pitchFamily="18" charset="0"/>
              </a:rPr>
              <a:t>Performative </a:t>
            </a:r>
            <a:r>
              <a:rPr lang="en-US" sz="3000" dirty="0" err="1">
                <a:latin typeface="Times New Roman" panose="02020603050405020304" pitchFamily="18" charset="0"/>
                <a:cs typeface="Times New Roman" panose="02020603050405020304" pitchFamily="18" charset="0"/>
              </a:rPr>
              <a:t>topographemes</a:t>
            </a:r>
            <a:r>
              <a:rPr lang="en-US" sz="3000" dirty="0">
                <a:latin typeface="Times New Roman" panose="02020603050405020304" pitchFamily="18" charset="0"/>
                <a:cs typeface="Times New Roman" panose="02020603050405020304" pitchFamily="18" charset="0"/>
              </a:rPr>
              <a:t> (rituals)</a:t>
            </a:r>
          </a:p>
          <a:p>
            <a:pPr marL="514350" indent="-514350" algn="just">
              <a:buAutoNum type="arabicPeriod"/>
            </a:pPr>
            <a:r>
              <a:rPr lang="en-US" sz="3000" dirty="0">
                <a:latin typeface="Times New Roman" panose="02020603050405020304" pitchFamily="18" charset="0"/>
                <a:cs typeface="Times New Roman" panose="02020603050405020304" pitchFamily="18" charset="0"/>
              </a:rPr>
              <a:t>Objective-performative </a:t>
            </a:r>
            <a:r>
              <a:rPr lang="en-US" sz="3000" dirty="0" err="1">
                <a:latin typeface="Times New Roman" panose="02020603050405020304" pitchFamily="18" charset="0"/>
                <a:cs typeface="Times New Roman" panose="02020603050405020304" pitchFamily="18" charset="0"/>
              </a:rPr>
              <a:t>topographemes</a:t>
            </a:r>
            <a:r>
              <a:rPr lang="en-US" sz="3000" dirty="0">
                <a:latin typeface="Times New Roman" panose="02020603050405020304" pitchFamily="18" charset="0"/>
                <a:cs typeface="Times New Roman" panose="02020603050405020304" pitchFamily="18" charset="0"/>
              </a:rPr>
              <a:t> (combination object-ritual)</a:t>
            </a:r>
          </a:p>
          <a:p>
            <a:pPr marL="514350" indent="-514350" algn="just">
              <a:buAutoNum type="arabicPeriod"/>
            </a:pPr>
            <a:r>
              <a:rPr lang="en-US" sz="3000" dirty="0">
                <a:latin typeface="Times New Roman" panose="02020603050405020304" pitchFamily="18" charset="0"/>
                <a:cs typeface="Times New Roman" panose="02020603050405020304" pitchFamily="18" charset="0"/>
              </a:rPr>
              <a:t>Sacro-spatial </a:t>
            </a:r>
            <a:r>
              <a:rPr lang="en-US" sz="3000" dirty="0" err="1">
                <a:latin typeface="Times New Roman" panose="02020603050405020304" pitchFamily="18" charset="0"/>
                <a:cs typeface="Times New Roman" panose="02020603050405020304" pitchFamily="18" charset="0"/>
              </a:rPr>
              <a:t>topographemes</a:t>
            </a:r>
            <a:r>
              <a:rPr lang="en-US" sz="3000" dirty="0">
                <a:latin typeface="Times New Roman" panose="02020603050405020304" pitchFamily="18" charset="0"/>
                <a:cs typeface="Times New Roman" panose="02020603050405020304" pitchFamily="18" charset="0"/>
              </a:rPr>
              <a:t> (sanctuaries)</a:t>
            </a:r>
            <a:endParaRPr lang="de-AT"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7268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250298"/>
            <a:ext cx="9025003" cy="648073"/>
          </a:xfrm>
        </p:spPr>
        <p:txBody>
          <a:bodyPr/>
          <a:lstStyle/>
          <a:p>
            <a:r>
              <a:rPr lang="de-AT" dirty="0">
                <a:latin typeface="Times New Roman" panose="02020603050405020304" pitchFamily="18" charset="0"/>
                <a:cs typeface="Times New Roman" panose="02020603050405020304" pitchFamily="18" charset="0"/>
              </a:rPr>
              <a:t>Type 1: The Paintings in </a:t>
            </a:r>
            <a:r>
              <a:rPr lang="de-AT" dirty="0" err="1">
                <a:latin typeface="Times New Roman" panose="02020603050405020304" pitchFamily="18" charset="0"/>
                <a:cs typeface="Times New Roman" panose="02020603050405020304" pitchFamily="18" charset="0"/>
              </a:rPr>
              <a:t>the</a:t>
            </a:r>
            <a:r>
              <a:rPr lang="de-AT" dirty="0">
                <a:latin typeface="Times New Roman" panose="02020603050405020304" pitchFamily="18" charset="0"/>
                <a:cs typeface="Times New Roman" panose="02020603050405020304" pitchFamily="18" charset="0"/>
              </a:rPr>
              <a:t> Stoa </a:t>
            </a:r>
            <a:r>
              <a:rPr lang="de-AT" dirty="0" err="1">
                <a:latin typeface="Times New Roman" panose="02020603050405020304" pitchFamily="18" charset="0"/>
                <a:cs typeface="Times New Roman" panose="02020603050405020304" pitchFamily="18" charset="0"/>
              </a:rPr>
              <a:t>Poikile</a:t>
            </a:r>
            <a:endParaRPr lang="de-AT" dirty="0">
              <a:latin typeface="Times New Roman" panose="02020603050405020304" pitchFamily="18" charset="0"/>
              <a:cs typeface="Times New Roman" panose="02020603050405020304" pitchFamily="18" charset="0"/>
            </a:endParaRPr>
          </a:p>
        </p:txBody>
      </p:sp>
      <p:pic>
        <p:nvPicPr>
          <p:cNvPr id="4" name="Grafik 3">
            <a:extLst>
              <a:ext uri="{FF2B5EF4-FFF2-40B4-BE49-F238E27FC236}">
                <a16:creationId xmlns:a16="http://schemas.microsoft.com/office/drawing/2014/main" id="{A52FF814-2978-4418-CB72-B9CDE40E7555}"/>
              </a:ext>
            </a:extLst>
          </p:cNvPr>
          <p:cNvPicPr>
            <a:picLocks noChangeAspect="1"/>
          </p:cNvPicPr>
          <p:nvPr/>
        </p:nvPicPr>
        <p:blipFill>
          <a:blip r:embed="rId2"/>
          <a:stretch>
            <a:fillRect/>
          </a:stretch>
        </p:blipFill>
        <p:spPr>
          <a:xfrm>
            <a:off x="623392" y="983848"/>
            <a:ext cx="7609510" cy="5078329"/>
          </a:xfrm>
          <a:prstGeom prst="rect">
            <a:avLst/>
          </a:prstGeom>
        </p:spPr>
      </p:pic>
      <p:sp>
        <p:nvSpPr>
          <p:cNvPr id="5" name="Textfeld 4">
            <a:extLst>
              <a:ext uri="{FF2B5EF4-FFF2-40B4-BE49-F238E27FC236}">
                <a16:creationId xmlns:a16="http://schemas.microsoft.com/office/drawing/2014/main" id="{21C983C1-665F-35C7-FAC3-548AEE4D6FBE}"/>
              </a:ext>
            </a:extLst>
          </p:cNvPr>
          <p:cNvSpPr txBox="1"/>
          <p:nvPr/>
        </p:nvSpPr>
        <p:spPr>
          <a:xfrm>
            <a:off x="8455018" y="2828835"/>
            <a:ext cx="3113590"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Structural remains of the Stoa </a:t>
            </a:r>
            <a:r>
              <a:rPr lang="en-US" dirty="0" err="1">
                <a:latin typeface="Times New Roman" panose="02020603050405020304" pitchFamily="18" charset="0"/>
                <a:cs typeface="Times New Roman" panose="02020603050405020304" pitchFamily="18" charset="0"/>
              </a:rPr>
              <a:t>Poikile</a:t>
            </a:r>
            <a:r>
              <a:rPr lang="en-US" dirty="0">
                <a:latin typeface="Times New Roman" panose="02020603050405020304" pitchFamily="18" charset="0"/>
                <a:cs typeface="Times New Roman" panose="02020603050405020304" pitchFamily="18" charset="0"/>
              </a:rPr>
              <a:t> on the north-western edge of the ancient Agora in Athens. Photo: Aaron Plattner.</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706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E7062-7344-3344-1281-35BF4A7DD9D8}"/>
              </a:ext>
            </a:extLst>
          </p:cNvPr>
          <p:cNvSpPr>
            <a:spLocks noGrp="1"/>
          </p:cNvSpPr>
          <p:nvPr>
            <p:ph type="ctrTitle"/>
          </p:nvPr>
        </p:nvSpPr>
        <p:spPr/>
        <p:txBody>
          <a:bodyPr/>
          <a:lstStyle/>
          <a:p>
            <a:pPr algn="ctr"/>
            <a:r>
              <a:rPr lang="de-DE" dirty="0">
                <a:latin typeface="Times New Roman" panose="02020603050405020304" pitchFamily="18" charset="0"/>
                <a:cs typeface="Times New Roman" panose="02020603050405020304" pitchFamily="18" charset="0"/>
              </a:rPr>
              <a:t>Paus. 1,15,1:</a:t>
            </a:r>
          </a:p>
        </p:txBody>
      </p:sp>
      <p:sp>
        <p:nvSpPr>
          <p:cNvPr id="3" name="Untertitel 2">
            <a:extLst>
              <a:ext uri="{FF2B5EF4-FFF2-40B4-BE49-F238E27FC236}">
                <a16:creationId xmlns:a16="http://schemas.microsoft.com/office/drawing/2014/main" id="{C36E9AC7-F6E0-3178-19CD-471E9C9E7D98}"/>
              </a:ext>
            </a:extLst>
          </p:cNvPr>
          <p:cNvSpPr>
            <a:spLocks noGrp="1"/>
          </p:cNvSpPr>
          <p:nvPr>
            <p:ph type="subTitle" idx="1"/>
          </p:nvPr>
        </p:nvSpPr>
        <p:spPr>
          <a:xfrm>
            <a:off x="2623594" y="1732973"/>
            <a:ext cx="6944811" cy="3392053"/>
          </a:xfrm>
        </p:spPr>
        <p:txBody>
          <a:bodyPr/>
          <a:lstStyle/>
          <a:p>
            <a:r>
              <a:rPr lang="el-GR" u="sng" dirty="0">
                <a:latin typeface="Times New Roman" panose="02020603050405020304" pitchFamily="18" charset="0"/>
                <a:cs typeface="Times New Roman" panose="02020603050405020304" pitchFamily="18" charset="0"/>
              </a:rPr>
              <a:t>ἰοῦσι δὲ</a:t>
            </a:r>
            <a:r>
              <a:rPr lang="el-GR" dirty="0">
                <a:latin typeface="Times New Roman" panose="02020603050405020304" pitchFamily="18" charset="0"/>
                <a:cs typeface="Times New Roman" panose="02020603050405020304" pitchFamily="18" charset="0"/>
              </a:rPr>
              <a:t> πρὸς τὴν στοάν, ἣν Ποικίλην ὀνομάζουσιν ἀπὸ τῶν γραφῶν</a:t>
            </a:r>
            <a:r>
              <a:rPr lang="de-DE"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cs typeface="Times New Roman" panose="02020603050405020304" pitchFamily="18" charset="0"/>
              </a:rPr>
              <a:t>If one goes </a:t>
            </a:r>
            <a:r>
              <a:rPr lang="en-US" dirty="0">
                <a:latin typeface="Times New Roman" panose="02020603050405020304" pitchFamily="18" charset="0"/>
                <a:cs typeface="Times New Roman" panose="02020603050405020304" pitchFamily="18" charset="0"/>
              </a:rPr>
              <a:t>towards the portico [</a:t>
            </a:r>
            <a:r>
              <a:rPr lang="en-US" i="1" dirty="0" err="1">
                <a:latin typeface="Times New Roman" panose="02020603050405020304" pitchFamily="18" charset="0"/>
                <a:cs typeface="Times New Roman" panose="02020603050405020304" pitchFamily="18" charset="0"/>
              </a:rPr>
              <a:t>scil</a:t>
            </a:r>
            <a:r>
              <a:rPr lang="en-US" dirty="0">
                <a:latin typeface="Times New Roman" panose="02020603050405020304" pitchFamily="18" charset="0"/>
                <a:cs typeface="Times New Roman" panose="02020603050405020304" pitchFamily="18" charset="0"/>
              </a:rPr>
              <a:t>. coming from the west], which they call '</a:t>
            </a:r>
            <a:r>
              <a:rPr lang="en-US" dirty="0" err="1">
                <a:latin typeface="Times New Roman" panose="02020603050405020304" pitchFamily="18" charset="0"/>
                <a:cs typeface="Times New Roman" panose="02020603050405020304" pitchFamily="18" charset="0"/>
              </a:rPr>
              <a:t>Coloured</a:t>
            </a:r>
            <a:r>
              <a:rPr lang="en-US" dirty="0">
                <a:latin typeface="Times New Roman" panose="02020603050405020304" pitchFamily="18" charset="0"/>
                <a:cs typeface="Times New Roman" panose="02020603050405020304" pitchFamily="18" charset="0"/>
              </a:rPr>
              <a:t>' from the paintings […]</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47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E7062-7344-3344-1281-35BF4A7DD9D8}"/>
              </a:ext>
            </a:extLst>
          </p:cNvPr>
          <p:cNvSpPr>
            <a:spLocks noGrp="1"/>
          </p:cNvSpPr>
          <p:nvPr>
            <p:ph type="ctrTitle"/>
          </p:nvPr>
        </p:nvSpPr>
        <p:spPr/>
        <p:txBody>
          <a:bodyPr/>
          <a:lstStyle/>
          <a:p>
            <a:pPr algn="ctr"/>
            <a:r>
              <a:rPr lang="de-DE" dirty="0">
                <a:latin typeface="Times New Roman" panose="02020603050405020304" pitchFamily="18" charset="0"/>
                <a:cs typeface="Times New Roman" panose="02020603050405020304" pitchFamily="18" charset="0"/>
              </a:rPr>
              <a:t>Paus. 1,15,1:</a:t>
            </a:r>
          </a:p>
        </p:txBody>
      </p:sp>
      <p:sp>
        <p:nvSpPr>
          <p:cNvPr id="3" name="Untertitel 2">
            <a:extLst>
              <a:ext uri="{FF2B5EF4-FFF2-40B4-BE49-F238E27FC236}">
                <a16:creationId xmlns:a16="http://schemas.microsoft.com/office/drawing/2014/main" id="{C36E9AC7-F6E0-3178-19CD-471E9C9E7D98}"/>
              </a:ext>
            </a:extLst>
          </p:cNvPr>
          <p:cNvSpPr>
            <a:spLocks noGrp="1"/>
          </p:cNvSpPr>
          <p:nvPr>
            <p:ph type="subTitle" idx="1"/>
          </p:nvPr>
        </p:nvSpPr>
        <p:spPr>
          <a:xfrm>
            <a:off x="2623594" y="1732973"/>
            <a:ext cx="6944811" cy="3392053"/>
          </a:xfrm>
        </p:spPr>
        <p:txBody>
          <a:bodyPr/>
          <a:lstStyle/>
          <a:p>
            <a:r>
              <a:rPr lang="el-GR" dirty="0">
                <a:latin typeface="Times New Roman" panose="02020603050405020304" pitchFamily="18" charset="0"/>
                <a:cs typeface="Times New Roman" panose="02020603050405020304" pitchFamily="18" charset="0"/>
              </a:rPr>
              <a:t>στοάν, ἣν Ποικίλην ὀνομάζουσιν ἀπὸ τῶν γραφῶν</a:t>
            </a:r>
            <a:endParaRPr lang="de-DE"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portico, which they call 'the </a:t>
            </a:r>
            <a:r>
              <a:rPr lang="en-US" dirty="0" err="1">
                <a:latin typeface="Times New Roman" panose="02020603050405020304" pitchFamily="18" charset="0"/>
                <a:cs typeface="Times New Roman" panose="02020603050405020304" pitchFamily="18" charset="0"/>
              </a:rPr>
              <a:t>colourful</a:t>
            </a:r>
            <a:r>
              <a:rPr lang="en-US" dirty="0">
                <a:latin typeface="Times New Roman" panose="02020603050405020304" pitchFamily="18" charset="0"/>
                <a:cs typeface="Times New Roman" panose="02020603050405020304" pitchFamily="18" charset="0"/>
              </a:rPr>
              <a:t> one' because of the paintings</a:t>
            </a:r>
          </a:p>
        </p:txBody>
      </p:sp>
    </p:spTree>
    <p:extLst>
      <p:ext uri="{BB962C8B-B14F-4D97-AF65-F5344CB8AC3E}">
        <p14:creationId xmlns:p14="http://schemas.microsoft.com/office/powerpoint/2010/main" val="781604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latin typeface="Times New Roman" panose="02020603050405020304" pitchFamily="18" charset="0"/>
                <a:cs typeface="Times New Roman" panose="02020603050405020304" pitchFamily="18" charset="0"/>
              </a:rPr>
              <a:t>Type 2: The </a:t>
            </a:r>
            <a:r>
              <a:rPr lang="de-AT" dirty="0" err="1">
                <a:latin typeface="Times New Roman" panose="02020603050405020304" pitchFamily="18" charset="0"/>
                <a:cs typeface="Times New Roman" panose="02020603050405020304" pitchFamily="18" charset="0"/>
              </a:rPr>
              <a:t>Chthonia</a:t>
            </a:r>
            <a:r>
              <a:rPr lang="de-AT" dirty="0">
                <a:latin typeface="Times New Roman" panose="02020603050405020304" pitchFamily="18" charset="0"/>
                <a:cs typeface="Times New Roman" panose="02020603050405020304" pitchFamily="18" charset="0"/>
              </a:rPr>
              <a:t> Festival in Hermione</a:t>
            </a:r>
          </a:p>
        </p:txBody>
      </p:sp>
      <p:pic>
        <p:nvPicPr>
          <p:cNvPr id="4" name="Grafik 3">
            <a:extLst>
              <a:ext uri="{FF2B5EF4-FFF2-40B4-BE49-F238E27FC236}">
                <a16:creationId xmlns:a16="http://schemas.microsoft.com/office/drawing/2014/main" id="{1ECB70B8-3E68-D49A-660C-CA57AE0FA531}"/>
              </a:ext>
            </a:extLst>
          </p:cNvPr>
          <p:cNvPicPr>
            <a:picLocks noChangeAspect="1"/>
          </p:cNvPicPr>
          <p:nvPr/>
        </p:nvPicPr>
        <p:blipFill>
          <a:blip r:embed="rId2"/>
          <a:stretch>
            <a:fillRect/>
          </a:stretch>
        </p:blipFill>
        <p:spPr>
          <a:xfrm>
            <a:off x="623392" y="1761718"/>
            <a:ext cx="8312264" cy="4106258"/>
          </a:xfrm>
          <a:prstGeom prst="rect">
            <a:avLst/>
          </a:prstGeom>
        </p:spPr>
      </p:pic>
      <p:sp>
        <p:nvSpPr>
          <p:cNvPr id="5" name="Textfeld 4">
            <a:extLst>
              <a:ext uri="{FF2B5EF4-FFF2-40B4-BE49-F238E27FC236}">
                <a16:creationId xmlns:a16="http://schemas.microsoft.com/office/drawing/2014/main" id="{01868607-F92D-726C-203B-FA6F7B51C493}"/>
              </a:ext>
            </a:extLst>
          </p:cNvPr>
          <p:cNvSpPr txBox="1"/>
          <p:nvPr/>
        </p:nvSpPr>
        <p:spPr>
          <a:xfrm>
            <a:off x="9375494" y="1897658"/>
            <a:ext cx="2193114" cy="397031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Imperial copper coin from Hermione with </a:t>
            </a:r>
            <a:r>
              <a:rPr lang="en-US" dirty="0" err="1">
                <a:latin typeface="Times New Roman" panose="02020603050405020304" pitchFamily="18" charset="0"/>
                <a:cs typeface="Times New Roman" panose="02020603050405020304" pitchFamily="18" charset="0"/>
              </a:rPr>
              <a:t>Fulvia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Plautilla</a:t>
            </a:r>
            <a:r>
              <a:rPr lang="en-US" dirty="0">
                <a:latin typeface="Times New Roman" panose="02020603050405020304" pitchFamily="18" charset="0"/>
                <a:cs typeface="Times New Roman" panose="02020603050405020304" pitchFamily="18" charset="0"/>
              </a:rPr>
              <a:t> on the obverse showing a </a:t>
            </a:r>
            <a:r>
              <a:rPr lang="en-US" i="1" dirty="0" err="1">
                <a:latin typeface="Times New Roman" panose="02020603050405020304" pitchFamily="18" charset="0"/>
                <a:cs typeface="Times New Roman" panose="02020603050405020304" pitchFamily="18" charset="0"/>
              </a:rPr>
              <a:t>victimarius</a:t>
            </a:r>
            <a:r>
              <a:rPr lang="en-US" dirty="0">
                <a:latin typeface="Times New Roman" panose="02020603050405020304" pitchFamily="18" charset="0"/>
                <a:cs typeface="Times New Roman" panose="02020603050405020304" pitchFamily="18" charset="0"/>
              </a:rPr>
              <a:t> on the reverse leading a cow on a rope. Literature: </a:t>
            </a:r>
            <a:r>
              <a:rPr lang="de-DE" cap="small" dirty="0">
                <a:latin typeface="Times New Roman" panose="02020603050405020304" pitchFamily="18" charset="0"/>
                <a:cs typeface="Times New Roman" panose="02020603050405020304" pitchFamily="18" charset="0"/>
              </a:rPr>
              <a:t>Imhoof-Blumer / Gardner </a:t>
            </a:r>
            <a:r>
              <a:rPr lang="de-DE" dirty="0">
                <a:latin typeface="Times New Roman" panose="02020603050405020304" pitchFamily="18" charset="0"/>
                <a:cs typeface="Times New Roman" panose="02020603050405020304" pitchFamily="18" charset="0"/>
              </a:rPr>
              <a:t>1886, p. 51 and Table M, </a:t>
            </a:r>
            <a:r>
              <a:rPr lang="de-DE" dirty="0" err="1">
                <a:latin typeface="Times New Roman" panose="02020603050405020304" pitchFamily="18" charset="0"/>
                <a:cs typeface="Times New Roman" panose="02020603050405020304" pitchFamily="18" charset="0"/>
              </a:rPr>
              <a:t>no</a:t>
            </a:r>
            <a:r>
              <a:rPr lang="de-DE" dirty="0">
                <a:latin typeface="Times New Roman" panose="02020603050405020304" pitchFamily="18" charset="0"/>
                <a:cs typeface="Times New Roman" panose="02020603050405020304" pitchFamily="18" charset="0"/>
              </a:rPr>
              <a:t>. 3.</a:t>
            </a:r>
            <a:r>
              <a:rPr lang="en-US" dirty="0">
                <a:latin typeface="Times New Roman" panose="02020603050405020304" pitchFamily="18" charset="0"/>
                <a:cs typeface="Times New Roman" panose="02020603050405020304" pitchFamily="18" charset="0"/>
              </a:rPr>
              <a:t> Image source: </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https://www.numisbids.com/n.php?p=lot&amp;sid=5218&amp;lot=764</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098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F8046-A6E2-8094-4E2A-B339A639C254}"/>
              </a:ext>
            </a:extLst>
          </p:cNvPr>
          <p:cNvSpPr>
            <a:spLocks noGrp="1"/>
          </p:cNvSpPr>
          <p:nvPr>
            <p:ph type="ctrTitle"/>
          </p:nvPr>
        </p:nvSpPr>
        <p:spPr/>
        <p:txBody>
          <a:bodyPr/>
          <a:lstStyle/>
          <a:p>
            <a:pPr algn="ctr"/>
            <a:r>
              <a:rPr lang="de-DE" dirty="0">
                <a:latin typeface="Times New Roman" panose="02020603050405020304" pitchFamily="18" charset="0"/>
                <a:cs typeface="Times New Roman" panose="02020603050405020304" pitchFamily="18" charset="0"/>
              </a:rPr>
              <a:t>Paus. 2,35,1:</a:t>
            </a:r>
          </a:p>
        </p:txBody>
      </p:sp>
      <p:sp>
        <p:nvSpPr>
          <p:cNvPr id="3" name="Untertitel 2">
            <a:extLst>
              <a:ext uri="{FF2B5EF4-FFF2-40B4-BE49-F238E27FC236}">
                <a16:creationId xmlns:a16="http://schemas.microsoft.com/office/drawing/2014/main" id="{3D2D584E-4B59-BFAA-5271-E05033014CD9}"/>
              </a:ext>
            </a:extLst>
          </p:cNvPr>
          <p:cNvSpPr>
            <a:spLocks noGrp="1"/>
          </p:cNvSpPr>
          <p:nvPr>
            <p:ph type="subTitle" idx="1"/>
          </p:nvPr>
        </p:nvSpPr>
        <p:spPr>
          <a:xfrm>
            <a:off x="3333508" y="1808209"/>
            <a:ext cx="4745621" cy="3241582"/>
          </a:xfrm>
        </p:spPr>
        <p:txBody>
          <a:bodyPr/>
          <a:lstStyle/>
          <a:p>
            <a:r>
              <a:rPr lang="el-GR" u="sng" dirty="0">
                <a:latin typeface="Times New Roman" panose="02020603050405020304" pitchFamily="18" charset="0"/>
                <a:cs typeface="Times New Roman" panose="02020603050405020304" pitchFamily="18" charset="0"/>
              </a:rPr>
              <a:t>παρελθοῦσι δὲ </a:t>
            </a:r>
            <a:r>
              <a:rPr lang="el-GR" dirty="0">
                <a:latin typeface="Times New Roman" panose="02020603050405020304" pitchFamily="18" charset="0"/>
                <a:cs typeface="Times New Roman" panose="02020603050405020304" pitchFamily="18" charset="0"/>
              </a:rPr>
              <a:t>ἐς τὸ τῆς Ἑστίας</a:t>
            </a:r>
            <a:r>
              <a:rPr lang="de-DE" dirty="0">
                <a:latin typeface="Times New Roman" panose="02020603050405020304" pitchFamily="18" charset="0"/>
                <a:cs typeface="Times New Roman" panose="02020603050405020304" pitchFamily="18" charset="0"/>
              </a:rPr>
              <a:t> [</a:t>
            </a:r>
            <a:r>
              <a:rPr lang="de-DE" i="1" dirty="0">
                <a:latin typeface="Times New Roman" panose="02020603050405020304" pitchFamily="18" charset="0"/>
                <a:cs typeface="Times New Roman" panose="02020603050405020304" pitchFamily="18" charset="0"/>
              </a:rPr>
              <a:t>scil</a:t>
            </a:r>
            <a:r>
              <a:rPr lang="de-DE"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ἱερὸν</a:t>
            </a:r>
            <a:r>
              <a:rPr lang="de-DE" dirty="0">
                <a:latin typeface="Times New Roman" panose="02020603050405020304" pitchFamily="18" charset="0"/>
                <a:cs typeface="Times New Roman" panose="02020603050405020304" pitchFamily="18" charset="0"/>
              </a:rPr>
              <a:t>] […]</a:t>
            </a:r>
          </a:p>
          <a:p>
            <a:endParaRPr lang="de-DE"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cs typeface="Times New Roman" panose="02020603050405020304" pitchFamily="18" charset="0"/>
              </a:rPr>
              <a:t>To those who have passed by</a:t>
            </a:r>
            <a:r>
              <a:rPr lang="en-US" dirty="0">
                <a:latin typeface="Times New Roman" panose="02020603050405020304" pitchFamily="18" charset="0"/>
                <a:cs typeface="Times New Roman" panose="02020603050405020304" pitchFamily="18" charset="0"/>
              </a:rPr>
              <a:t> to the temple of Hestia</a:t>
            </a:r>
            <a:r>
              <a:rPr lang="de-DE"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91998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1" y="439797"/>
            <a:ext cx="9025003" cy="648073"/>
          </a:xfrm>
        </p:spPr>
        <p:txBody>
          <a:bodyPr/>
          <a:lstStyle/>
          <a:p>
            <a:r>
              <a:rPr lang="de-AT" dirty="0">
                <a:latin typeface="Times New Roman" panose="02020603050405020304" pitchFamily="18" charset="0"/>
                <a:cs typeface="Times New Roman" panose="02020603050405020304" pitchFamily="18" charset="0"/>
              </a:rPr>
              <a:t>Type 3: The </a:t>
            </a:r>
            <a:r>
              <a:rPr lang="de-AT" dirty="0" err="1">
                <a:latin typeface="Times New Roman" panose="02020603050405020304" pitchFamily="18" charset="0"/>
                <a:cs typeface="Times New Roman" panose="02020603050405020304" pitchFamily="18" charset="0"/>
              </a:rPr>
              <a:t>Pelopion</a:t>
            </a:r>
            <a:endParaRPr lang="de-AT" dirty="0">
              <a:latin typeface="Times New Roman" panose="02020603050405020304" pitchFamily="18" charset="0"/>
              <a:cs typeface="Times New Roman" panose="02020603050405020304" pitchFamily="18" charset="0"/>
            </a:endParaRPr>
          </a:p>
        </p:txBody>
      </p:sp>
      <p:pic>
        <p:nvPicPr>
          <p:cNvPr id="4" name="Grafik 3">
            <a:extLst>
              <a:ext uri="{FF2B5EF4-FFF2-40B4-BE49-F238E27FC236}">
                <a16:creationId xmlns:a16="http://schemas.microsoft.com/office/drawing/2014/main" id="{7DB050AB-740C-AA21-7495-AED378852DCD}"/>
              </a:ext>
            </a:extLst>
          </p:cNvPr>
          <p:cNvPicPr>
            <a:picLocks noChangeAspect="1"/>
          </p:cNvPicPr>
          <p:nvPr/>
        </p:nvPicPr>
        <p:blipFill>
          <a:blip r:embed="rId2"/>
          <a:stretch>
            <a:fillRect/>
          </a:stretch>
        </p:blipFill>
        <p:spPr>
          <a:xfrm>
            <a:off x="623391" y="1268761"/>
            <a:ext cx="7724463" cy="4825405"/>
          </a:xfrm>
          <a:prstGeom prst="rect">
            <a:avLst/>
          </a:prstGeom>
        </p:spPr>
      </p:pic>
      <p:sp>
        <p:nvSpPr>
          <p:cNvPr id="5" name="Textfeld 4">
            <a:extLst>
              <a:ext uri="{FF2B5EF4-FFF2-40B4-BE49-F238E27FC236}">
                <a16:creationId xmlns:a16="http://schemas.microsoft.com/office/drawing/2014/main" id="{12CFD987-4FA6-07D6-1571-A53095A6CB03}"/>
              </a:ext>
            </a:extLst>
          </p:cNvPr>
          <p:cNvSpPr txBox="1"/>
          <p:nvPr/>
        </p:nvSpPr>
        <p:spPr>
          <a:xfrm>
            <a:off x="8576841" y="3219798"/>
            <a:ext cx="2991768" cy="923330"/>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Pelopion</a:t>
            </a:r>
            <a:r>
              <a:rPr lang="en-US" dirty="0">
                <a:latin typeface="Times New Roman" panose="02020603050405020304" pitchFamily="18" charset="0"/>
                <a:cs typeface="Times New Roman" panose="02020603050405020304" pitchFamily="18" charset="0"/>
              </a:rPr>
              <a:t> in the </a:t>
            </a:r>
            <a:r>
              <a:rPr lang="en-US" dirty="0" err="1">
                <a:latin typeface="Times New Roman" panose="02020603050405020304" pitchFamily="18" charset="0"/>
                <a:cs typeface="Times New Roman" panose="02020603050405020304" pitchFamily="18" charset="0"/>
              </a:rPr>
              <a:t>Altis</a:t>
            </a:r>
            <a:r>
              <a:rPr lang="en-US" dirty="0">
                <a:latin typeface="Times New Roman" panose="02020603050405020304" pitchFamily="18" charset="0"/>
                <a:cs typeface="Times New Roman" panose="02020603050405020304" pitchFamily="18" charset="0"/>
              </a:rPr>
              <a:t> of Olympia (view from NE). Photo: Aaron Plattner.</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580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53194-463B-50CE-FA30-A0B332B1E58A}"/>
              </a:ext>
            </a:extLst>
          </p:cNvPr>
          <p:cNvSpPr>
            <a:spLocks noGrp="1"/>
          </p:cNvSpPr>
          <p:nvPr>
            <p:ph type="ctrTitle"/>
          </p:nvPr>
        </p:nvSpPr>
        <p:spPr/>
        <p:txBody>
          <a:bodyPr/>
          <a:lstStyle/>
          <a:p>
            <a:pPr algn="ctr"/>
            <a:r>
              <a:rPr lang="de-DE" dirty="0">
                <a:latin typeface="Times New Roman" panose="02020603050405020304" pitchFamily="18" charset="0"/>
                <a:cs typeface="Times New Roman" panose="02020603050405020304" pitchFamily="18" charset="0"/>
              </a:rPr>
              <a:t>Paus. 5,10,10:</a:t>
            </a:r>
          </a:p>
        </p:txBody>
      </p:sp>
      <p:sp>
        <p:nvSpPr>
          <p:cNvPr id="3" name="Untertitel 2">
            <a:extLst>
              <a:ext uri="{FF2B5EF4-FFF2-40B4-BE49-F238E27FC236}">
                <a16:creationId xmlns:a16="http://schemas.microsoft.com/office/drawing/2014/main" id="{23A5D8B7-ABAB-9619-F1B1-118D93B17CE9}"/>
              </a:ext>
            </a:extLst>
          </p:cNvPr>
          <p:cNvSpPr>
            <a:spLocks noGrp="1"/>
          </p:cNvSpPr>
          <p:nvPr>
            <p:ph type="subTitle" idx="1"/>
          </p:nvPr>
        </p:nvSpPr>
        <p:spPr>
          <a:xfrm>
            <a:off x="2696900" y="1816555"/>
            <a:ext cx="5840475" cy="2952215"/>
          </a:xfrm>
        </p:spPr>
        <p:txBody>
          <a:bodyPr/>
          <a:lstStyle/>
          <a:p>
            <a:r>
              <a:rPr lang="el-GR" dirty="0">
                <a:latin typeface="Times New Roman" panose="02020603050405020304" pitchFamily="18" charset="0"/>
                <a:cs typeface="Times New Roman" panose="02020603050405020304" pitchFamily="18" charset="0"/>
              </a:rPr>
              <a:t>τὰς θύρας δὲ </a:t>
            </a:r>
            <a:r>
              <a:rPr lang="el-GR" u="sng" dirty="0">
                <a:latin typeface="Times New Roman" panose="02020603050405020304" pitchFamily="18" charset="0"/>
                <a:cs typeface="Times New Roman" panose="02020603050405020304" pitchFamily="18" charset="0"/>
              </a:rPr>
              <a:t>ἐσιόντι</a:t>
            </a:r>
            <a:r>
              <a:rPr lang="el-GR" dirty="0">
                <a:latin typeface="Times New Roman" panose="02020603050405020304" pitchFamily="18" charset="0"/>
                <a:cs typeface="Times New Roman" panose="02020603050405020304" pitchFamily="18" charset="0"/>
              </a:rPr>
              <a:t> τὰς χαλκᾶς [</a:t>
            </a:r>
            <a:r>
              <a:rPr lang="de-DE" i="1" dirty="0">
                <a:latin typeface="Times New Roman" panose="02020603050405020304" pitchFamily="18" charset="0"/>
                <a:cs typeface="Times New Roman" panose="02020603050405020304" pitchFamily="18" charset="0"/>
              </a:rPr>
              <a:t>scil</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temple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Zeus] […]</a:t>
            </a:r>
          </a:p>
          <a:p>
            <a:endParaRPr lang="de-DE"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cs typeface="Times New Roman" panose="02020603050405020304" pitchFamily="18" charset="0"/>
              </a:rPr>
              <a:t>If one goes </a:t>
            </a:r>
            <a:r>
              <a:rPr lang="en-US" dirty="0">
                <a:latin typeface="Times New Roman" panose="02020603050405020304" pitchFamily="18" charset="0"/>
                <a:cs typeface="Times New Roman" panose="02020603050405020304" pitchFamily="18" charset="0"/>
              </a:rPr>
              <a:t>to the bronze doors of the temple of Zeus […]</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492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477883"/>
            <a:ext cx="9025003" cy="648073"/>
          </a:xfrm>
        </p:spPr>
        <p:txBody>
          <a:bodyPr/>
          <a:lstStyle/>
          <a:p>
            <a:r>
              <a:rPr lang="de-AT" dirty="0">
                <a:latin typeface="Times New Roman" panose="02020603050405020304" pitchFamily="18" charset="0"/>
                <a:cs typeface="Times New Roman" panose="02020603050405020304" pitchFamily="18" charset="0"/>
              </a:rPr>
              <a:t>Type 4: The </a:t>
            </a:r>
            <a:r>
              <a:rPr lang="de-AT" dirty="0" err="1">
                <a:latin typeface="Times New Roman" panose="02020603050405020304" pitchFamily="18" charset="0"/>
                <a:cs typeface="Times New Roman" panose="02020603050405020304" pitchFamily="18" charset="0"/>
              </a:rPr>
              <a:t>Olympieion</a:t>
            </a:r>
            <a:r>
              <a:rPr lang="de-AT" dirty="0">
                <a:latin typeface="Times New Roman" panose="02020603050405020304" pitchFamily="18" charset="0"/>
                <a:cs typeface="Times New Roman" panose="02020603050405020304" pitchFamily="18" charset="0"/>
              </a:rPr>
              <a:t> in Athens</a:t>
            </a:r>
          </a:p>
        </p:txBody>
      </p:sp>
      <p:pic>
        <p:nvPicPr>
          <p:cNvPr id="4" name="Grafik 3">
            <a:extLst>
              <a:ext uri="{FF2B5EF4-FFF2-40B4-BE49-F238E27FC236}">
                <a16:creationId xmlns:a16="http://schemas.microsoft.com/office/drawing/2014/main" id="{8E8435C5-AFFB-96E0-4925-30B82DCADDD2}"/>
              </a:ext>
            </a:extLst>
          </p:cNvPr>
          <p:cNvPicPr>
            <a:picLocks noChangeAspect="1"/>
          </p:cNvPicPr>
          <p:nvPr/>
        </p:nvPicPr>
        <p:blipFill>
          <a:blip r:embed="rId2"/>
          <a:stretch>
            <a:fillRect/>
          </a:stretch>
        </p:blipFill>
        <p:spPr>
          <a:xfrm>
            <a:off x="623392" y="1238491"/>
            <a:ext cx="7233982" cy="4817589"/>
          </a:xfrm>
          <a:prstGeom prst="rect">
            <a:avLst/>
          </a:prstGeom>
        </p:spPr>
      </p:pic>
      <p:sp>
        <p:nvSpPr>
          <p:cNvPr id="5" name="Textfeld 4">
            <a:extLst>
              <a:ext uri="{FF2B5EF4-FFF2-40B4-BE49-F238E27FC236}">
                <a16:creationId xmlns:a16="http://schemas.microsoft.com/office/drawing/2014/main" id="{92905CA1-267F-2E4A-BE21-4CDD49E8FD40}"/>
              </a:ext>
            </a:extLst>
          </p:cNvPr>
          <p:cNvSpPr txBox="1"/>
          <p:nvPr/>
        </p:nvSpPr>
        <p:spPr>
          <a:xfrm>
            <a:off x="8055980" y="2828835"/>
            <a:ext cx="3512628" cy="1200329"/>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Olympieion</a:t>
            </a:r>
            <a:r>
              <a:rPr lang="en-US" dirty="0">
                <a:latin typeface="Times New Roman" panose="02020603050405020304" pitchFamily="18" charset="0"/>
                <a:cs typeface="Times New Roman" panose="02020603050405020304" pitchFamily="18" charset="0"/>
              </a:rPr>
              <a:t> in Athens (view from the eastern tip of the </a:t>
            </a:r>
            <a:r>
              <a:rPr lang="en-US" dirty="0" err="1">
                <a:latin typeface="Times New Roman" panose="02020603050405020304" pitchFamily="18" charset="0"/>
                <a:cs typeface="Times New Roman" panose="02020603050405020304" pitchFamily="18" charset="0"/>
              </a:rPr>
              <a:t>Akropolis</a:t>
            </a:r>
            <a:r>
              <a:rPr lang="en-US" dirty="0">
                <a:latin typeface="Times New Roman" panose="02020603050405020304" pitchFamily="18" charset="0"/>
                <a:cs typeface="Times New Roman" panose="02020603050405020304" pitchFamily="18" charset="0"/>
              </a:rPr>
              <a:t> over Hadrian's Gate to the SE). Photo: Aaron Plattner.</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193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296651"/>
            <a:ext cx="11055464" cy="648073"/>
          </a:xfrm>
        </p:spPr>
        <p:txBody>
          <a:bodyPr/>
          <a:lstStyle/>
          <a:p>
            <a:pPr algn="ctr"/>
            <a:r>
              <a:rPr lang="de-AT" sz="4400" i="1" dirty="0">
                <a:latin typeface="Times New Roman" panose="02020603050405020304" pitchFamily="18" charset="0"/>
                <a:cs typeface="Times New Roman" panose="02020603050405020304" pitchFamily="18" charset="0"/>
              </a:rPr>
              <a:t>Description </a:t>
            </a:r>
            <a:r>
              <a:rPr lang="de-AT" sz="4400" i="1" dirty="0" err="1">
                <a:latin typeface="Times New Roman" panose="02020603050405020304" pitchFamily="18" charset="0"/>
                <a:cs typeface="Times New Roman" panose="02020603050405020304" pitchFamily="18" charset="0"/>
              </a:rPr>
              <a:t>of</a:t>
            </a:r>
            <a:r>
              <a:rPr lang="de-AT" sz="4400" i="1" dirty="0">
                <a:latin typeface="Times New Roman" panose="02020603050405020304" pitchFamily="18" charset="0"/>
                <a:cs typeface="Times New Roman" panose="02020603050405020304" pitchFamily="18" charset="0"/>
              </a:rPr>
              <a:t> </a:t>
            </a:r>
            <a:r>
              <a:rPr lang="de-AT" sz="4400" i="1" dirty="0" err="1">
                <a:latin typeface="Times New Roman" panose="02020603050405020304" pitchFamily="18" charset="0"/>
                <a:cs typeface="Times New Roman" panose="02020603050405020304" pitchFamily="18" charset="0"/>
              </a:rPr>
              <a:t>Greece</a:t>
            </a:r>
            <a:r>
              <a:rPr lang="de-AT" sz="4400" i="1" dirty="0">
                <a:latin typeface="Times New Roman" panose="02020603050405020304" pitchFamily="18" charset="0"/>
                <a:cs typeface="Times New Roman" panose="02020603050405020304" pitchFamily="18" charset="0"/>
              </a:rPr>
              <a:t> </a:t>
            </a:r>
            <a:r>
              <a:rPr lang="de-AT" sz="4400" dirty="0">
                <a:latin typeface="Times New Roman" panose="02020603050405020304" pitchFamily="18" charset="0"/>
                <a:cs typeface="Times New Roman" panose="02020603050405020304" pitchFamily="18" charset="0"/>
              </a:rPr>
              <a:t>vs. </a:t>
            </a:r>
            <a:r>
              <a:rPr lang="de-AT" sz="4400" dirty="0" err="1">
                <a:latin typeface="Times New Roman" panose="02020603050405020304" pitchFamily="18" charset="0"/>
                <a:cs typeface="Times New Roman" panose="02020603050405020304" pitchFamily="18" charset="0"/>
              </a:rPr>
              <a:t>Geography</a:t>
            </a:r>
            <a:endParaRPr lang="de-AT" sz="4400"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623392" y="1243801"/>
            <a:ext cx="6131103" cy="4862322"/>
          </a:xfrm>
        </p:spPr>
        <p:txBody>
          <a:bodyPr/>
          <a:lstStyle/>
          <a:p>
            <a:pPr algn="just"/>
            <a:r>
              <a:rPr lang="de-AT" sz="2000" dirty="0" err="1">
                <a:latin typeface="Times New Roman" panose="02020603050405020304" pitchFamily="18" charset="0"/>
                <a:cs typeface="Times New Roman" panose="02020603050405020304" pitchFamily="18" charset="0"/>
              </a:rPr>
              <a:t>Ptol</a:t>
            </a:r>
            <a:r>
              <a:rPr lang="de-AT" sz="2000" dirty="0">
                <a:latin typeface="Times New Roman" panose="02020603050405020304" pitchFamily="18" charset="0"/>
                <a:cs typeface="Times New Roman" panose="02020603050405020304" pitchFamily="18" charset="0"/>
              </a:rPr>
              <a:t>. </a:t>
            </a:r>
            <a:r>
              <a:rPr lang="de-AT" sz="2000" i="1" dirty="0">
                <a:latin typeface="Times New Roman" panose="02020603050405020304" pitchFamily="18" charset="0"/>
                <a:cs typeface="Times New Roman" panose="02020603050405020304" pitchFamily="18" charset="0"/>
              </a:rPr>
              <a:t>geogr</a:t>
            </a:r>
            <a:r>
              <a:rPr lang="de-AT" sz="2000" dirty="0">
                <a:latin typeface="Times New Roman" panose="02020603050405020304" pitchFamily="18" charset="0"/>
                <a:cs typeface="Times New Roman" panose="02020603050405020304" pitchFamily="18" charset="0"/>
              </a:rPr>
              <a:t>. 1,1,2: </a:t>
            </a:r>
            <a:r>
              <a:rPr lang="el-GR" sz="2000" dirty="0">
                <a:latin typeface="Times New Roman" panose="02020603050405020304" pitchFamily="18" charset="0"/>
                <a:cs typeface="Times New Roman" panose="02020603050405020304" pitchFamily="18" charset="0"/>
              </a:rPr>
              <a:t>Τῆς δὲ γεωγραφίας ἴδιόν ἐστι τὸ μίαν τε καὶ συνεχῆ δεικνύναι τὴν ἐγνωσμένην γῆν, ὡς ἔχει φύσεώς τε καὶ θέσεως, καὶ μέχρι μόνων τῶν ἐν ὅλαις περιεκτικωτέραις περιγραφαῖς αὐτῇ συνημμένων, οἷον κόλπων καὶ πόλεων μεγάλων, ἐθνῶν τε καὶ ποταμῶν τῶν ἀξιολογωτέρων, καὶ τῶν καθ’ ἕκαστον εἶδος ἐπισημοτέρων.</a:t>
            </a:r>
            <a:endParaRPr lang="de-DE" sz="2000" dirty="0">
              <a:latin typeface="Times New Roman" panose="02020603050405020304" pitchFamily="18" charset="0"/>
              <a:cs typeface="Times New Roman" panose="02020603050405020304" pitchFamily="18" charset="0"/>
            </a:endParaRPr>
          </a:p>
          <a:p>
            <a:pPr algn="just"/>
            <a:endParaRPr lang="de-DE"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The property of geography is to represent the known land mass as one and continuous, as it has grown and is situated, and down to the individual elements that are connected with it within the most comprehensive outlines, such as gulfs and large cities, the more noteworthy populations and rivers, and what is more significant in terms of the respective shape.</a:t>
            </a:r>
            <a:endParaRPr lang="de-AT" sz="2000" dirty="0">
              <a:latin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688C4555-DFC7-B57E-5F1C-B2A3F5662C86}"/>
              </a:ext>
            </a:extLst>
          </p:cNvPr>
          <p:cNvSpPr txBox="1"/>
          <p:nvPr/>
        </p:nvSpPr>
        <p:spPr>
          <a:xfrm>
            <a:off x="7294945" y="1994502"/>
            <a:ext cx="4383911" cy="3360920"/>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Book 1: </a:t>
            </a:r>
            <a:r>
              <a:rPr kumimoji="0" lang="de-AT" sz="1800" b="1" i="0" u="none" strike="noStrike" kern="1200" cap="none" spc="0" normalizeH="0" baseline="0" noProof="0" dirty="0" err="1">
                <a:ln>
                  <a:noFill/>
                </a:ln>
                <a:solidFill>
                  <a:prstClr val="black"/>
                </a:solidFill>
                <a:effectLst/>
                <a:uLnTx/>
                <a:uFillTx/>
                <a:latin typeface="Verdana" pitchFamily="34" charset="0"/>
                <a:ea typeface="Verdana" pitchFamily="34" charset="0"/>
              </a:rPr>
              <a:t>Attica</a:t>
            </a:r>
            <a:endPar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2: Corinth</a:t>
            </a: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3: </a:t>
            </a:r>
            <a:r>
              <a:rPr kumimoji="0" lang="de-AT" sz="1800" b="0" i="0" u="none" strike="noStrike" kern="1200" cap="none" spc="0" normalizeH="0" baseline="0" noProof="0" dirty="0" err="1">
                <a:ln>
                  <a:noFill/>
                </a:ln>
                <a:solidFill>
                  <a:prstClr val="black"/>
                </a:solidFill>
                <a:effectLst/>
                <a:uLnTx/>
                <a:uFillTx/>
                <a:latin typeface="Verdana" pitchFamily="34" charset="0"/>
                <a:ea typeface="Verdana" pitchFamily="34" charset="0"/>
              </a:rPr>
              <a:t>Laconia</a:t>
            </a:r>
            <a:endPar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4: </a:t>
            </a:r>
            <a:r>
              <a:rPr kumimoji="0" lang="de-AT" sz="1800" b="0" i="0" u="none" strike="noStrike" kern="1200" cap="none" spc="0" normalizeH="0" baseline="0" noProof="0" dirty="0" err="1">
                <a:ln>
                  <a:noFill/>
                </a:ln>
                <a:solidFill>
                  <a:prstClr val="black"/>
                </a:solidFill>
                <a:effectLst/>
                <a:uLnTx/>
                <a:uFillTx/>
                <a:latin typeface="Verdana" pitchFamily="34" charset="0"/>
                <a:ea typeface="Verdana" pitchFamily="34" charset="0"/>
              </a:rPr>
              <a:t>Messenia</a:t>
            </a:r>
            <a:endPar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Book 5: Elis</a:t>
            </a:r>
          </a:p>
          <a:p>
            <a:pPr marR="0" lvl="0" algn="l" defTabSz="914400" rtl="0" eaLnBrk="1" fontAlgn="auto" latinLnBrk="0" hangingPunct="1">
              <a:lnSpc>
                <a:spcPct val="100000"/>
              </a:lnSpc>
              <a:spcBef>
                <a:spcPct val="20000"/>
              </a:spcBef>
              <a:spcAft>
                <a:spcPts val="0"/>
              </a:spcAft>
              <a:buClrTx/>
              <a:buSzTx/>
              <a:tabLst/>
              <a:defRPr/>
            </a:pP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Book 6: Elis</a:t>
            </a: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7: </a:t>
            </a:r>
            <a:r>
              <a:rPr kumimoji="0" lang="de-AT" sz="1800" b="0" i="0" u="none" strike="noStrike" kern="1200" cap="none" spc="0" normalizeH="0" baseline="0" noProof="0" dirty="0" err="1">
                <a:ln>
                  <a:noFill/>
                </a:ln>
                <a:solidFill>
                  <a:prstClr val="black"/>
                </a:solidFill>
                <a:effectLst/>
                <a:uLnTx/>
                <a:uFillTx/>
                <a:latin typeface="Verdana" pitchFamily="34" charset="0"/>
                <a:ea typeface="Verdana" pitchFamily="34" charset="0"/>
              </a:rPr>
              <a:t>Achaea</a:t>
            </a:r>
            <a:endPar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8: Arcadia</a:t>
            </a: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9: </a:t>
            </a:r>
            <a:r>
              <a:rPr kumimoji="0" lang="de-AT" sz="1800" b="0" i="0" u="none" strike="noStrike" kern="1200" cap="none" spc="0" normalizeH="0" baseline="0" noProof="0" dirty="0" err="1">
                <a:ln>
                  <a:noFill/>
                </a:ln>
                <a:solidFill>
                  <a:prstClr val="black"/>
                </a:solidFill>
                <a:effectLst/>
                <a:uLnTx/>
                <a:uFillTx/>
                <a:latin typeface="Verdana" pitchFamily="34" charset="0"/>
                <a:ea typeface="Verdana" pitchFamily="34" charset="0"/>
              </a:rPr>
              <a:t>Boeotia</a:t>
            </a:r>
            <a:endPar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Book 10: </a:t>
            </a:r>
            <a:r>
              <a:rPr kumimoji="0" lang="de-AT" sz="1800" b="1" i="0" u="none" strike="noStrike" kern="1200" cap="none" spc="0" normalizeH="0" baseline="0" noProof="0" dirty="0" err="1">
                <a:ln>
                  <a:noFill/>
                </a:ln>
                <a:solidFill>
                  <a:prstClr val="black"/>
                </a:solidFill>
                <a:effectLst/>
                <a:uLnTx/>
                <a:uFillTx/>
                <a:latin typeface="Verdana" pitchFamily="34" charset="0"/>
                <a:ea typeface="Verdana" pitchFamily="34" charset="0"/>
              </a:rPr>
              <a:t>Phocis</a:t>
            </a: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 </a:t>
            </a:r>
            <a:r>
              <a:rPr kumimoji="0" lang="de-AT" sz="1800" b="1" i="0" u="none" strike="noStrike" kern="1200" cap="none" spc="0" normalizeH="0" baseline="0" noProof="0" dirty="0" err="1">
                <a:ln>
                  <a:noFill/>
                </a:ln>
                <a:solidFill>
                  <a:prstClr val="black"/>
                </a:solidFill>
                <a:effectLst/>
                <a:uLnTx/>
                <a:uFillTx/>
                <a:latin typeface="Verdana" pitchFamily="34" charset="0"/>
                <a:ea typeface="Verdana" pitchFamily="34" charset="0"/>
              </a:rPr>
              <a:t>Ozolian</a:t>
            </a: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 </a:t>
            </a:r>
            <a:r>
              <a:rPr kumimoji="0" lang="de-AT" sz="1800" b="1" i="0" u="none" strike="noStrike" kern="1200" cap="none" spc="0" normalizeH="0" baseline="0" noProof="0" dirty="0" err="1">
                <a:ln>
                  <a:noFill/>
                </a:ln>
                <a:solidFill>
                  <a:prstClr val="black"/>
                </a:solidFill>
                <a:effectLst/>
                <a:uLnTx/>
                <a:uFillTx/>
                <a:latin typeface="Verdana" pitchFamily="34" charset="0"/>
                <a:ea typeface="Verdana" pitchFamily="34" charset="0"/>
              </a:rPr>
              <a:t>Locris</a:t>
            </a:r>
            <a:endPar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618477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p:txBody>
          <a:bodyPr/>
          <a:lstStyle/>
          <a:p>
            <a:pPr algn="ctr"/>
            <a:r>
              <a:rPr lang="de-DE" dirty="0">
                <a:latin typeface="Times New Roman" panose="02020603050405020304" pitchFamily="18" charset="0"/>
                <a:cs typeface="Times New Roman" panose="02020603050405020304" pitchFamily="18" charset="0"/>
              </a:rPr>
              <a:t>Paus. 1,18,4 </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3136738" y="1793406"/>
            <a:ext cx="5497975" cy="3577248"/>
          </a:xfrm>
        </p:spPr>
        <p:txBody>
          <a:bodyPr/>
          <a:lstStyle/>
          <a:p>
            <a:r>
              <a:rPr lang="el-GR" dirty="0">
                <a:latin typeface="Times New Roman" panose="02020603050405020304" pitchFamily="18" charset="0"/>
                <a:cs typeface="Times New Roman" panose="02020603050405020304" pitchFamily="18" charset="0"/>
              </a:rPr>
              <a:t>ἐντεῦθεν [</a:t>
            </a:r>
            <a:r>
              <a:rPr lang="de-DE" i="1" dirty="0">
                <a:latin typeface="Times New Roman" panose="02020603050405020304" pitchFamily="18" charset="0"/>
                <a:cs typeface="Times New Roman" panose="02020603050405020304" pitchFamily="18" charset="0"/>
              </a:rPr>
              <a:t>scil</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from</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prytaneion</a:t>
            </a:r>
            <a:r>
              <a:rPr lang="de-DE" dirty="0">
                <a:latin typeface="Times New Roman" panose="02020603050405020304" pitchFamily="18" charset="0"/>
                <a:cs typeface="Times New Roman" panose="02020603050405020304" pitchFamily="18" charset="0"/>
              </a:rPr>
              <a:t>] </a:t>
            </a:r>
            <a:r>
              <a:rPr lang="el-GR" u="sng" dirty="0">
                <a:latin typeface="Times New Roman" panose="02020603050405020304" pitchFamily="18" charset="0"/>
                <a:cs typeface="Times New Roman" panose="02020603050405020304" pitchFamily="18" charset="0"/>
              </a:rPr>
              <a:t>ἰοῦσιν</a:t>
            </a:r>
            <a:r>
              <a:rPr lang="el-GR" dirty="0">
                <a:latin typeface="Times New Roman" panose="02020603050405020304" pitchFamily="18" charset="0"/>
                <a:cs typeface="Times New Roman" panose="02020603050405020304" pitchFamily="18" charset="0"/>
              </a:rPr>
              <a:t> ἐς τὰ κάτω τῆς πόλεως</a:t>
            </a:r>
            <a:r>
              <a:rPr lang="de-DE" dirty="0">
                <a:latin typeface="Times New Roman" panose="02020603050405020304" pitchFamily="18" charset="0"/>
                <a:cs typeface="Times New Roman" panose="02020603050405020304" pitchFamily="18" charset="0"/>
              </a:rPr>
              <a:t> […]</a:t>
            </a:r>
          </a:p>
          <a:p>
            <a:endParaRPr lang="de-DE"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cs typeface="Times New Roman" panose="02020603050405020304" pitchFamily="18" charset="0"/>
              </a:rPr>
              <a:t>To those who go </a:t>
            </a:r>
            <a:r>
              <a:rPr lang="en-US" dirty="0">
                <a:latin typeface="Times New Roman" panose="02020603050405020304" pitchFamily="18" charset="0"/>
                <a:cs typeface="Times New Roman" panose="02020603050405020304" pitchFamily="18" charset="0"/>
              </a:rPr>
              <a:t>downtown from there […]</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7100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23392" y="620688"/>
            <a:ext cx="10916567" cy="648073"/>
          </a:xfrm>
        </p:spPr>
        <p:txBody>
          <a:bodyPr/>
          <a:lstStyle/>
          <a:p>
            <a:pPr algn="ctr"/>
            <a:r>
              <a:rPr lang="de-DE" dirty="0">
                <a:latin typeface="Times New Roman" panose="02020603050405020304" pitchFamily="18" charset="0"/>
                <a:cs typeface="Times New Roman" panose="02020603050405020304" pitchFamily="18" charset="0"/>
              </a:rPr>
              <a:t>Findings Descriptive </a:t>
            </a:r>
            <a:r>
              <a:rPr lang="de-DE" dirty="0" err="1">
                <a:latin typeface="Times New Roman" panose="02020603050405020304" pitchFamily="18" charset="0"/>
                <a:cs typeface="Times New Roman" panose="02020603050405020304" pitchFamily="18" charset="0"/>
              </a:rPr>
              <a:t>Sections</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740780" y="1793405"/>
            <a:ext cx="10648709" cy="4144407"/>
          </a:xfrm>
        </p:spPr>
        <p:txBody>
          <a:bodyPr/>
          <a:lstStyle/>
          <a:p>
            <a:pPr marL="457200" indent="-457200">
              <a:buFont typeface="Wingdings" panose="05000000000000000000" pitchFamily="2" charset="2"/>
              <a:buChar char="Ø"/>
            </a:pPr>
            <a:r>
              <a:rPr lang="de-DE" dirty="0">
                <a:latin typeface="Times New Roman" panose="02020603050405020304" pitchFamily="18" charset="0"/>
                <a:cs typeface="Times New Roman" panose="02020603050405020304" pitchFamily="18" charset="0"/>
              </a:rPr>
              <a:t>Overall </a:t>
            </a:r>
            <a:r>
              <a:rPr lang="de-DE" dirty="0" err="1">
                <a:latin typeface="Times New Roman" panose="02020603050405020304" pitchFamily="18" charset="0"/>
                <a:cs typeface="Times New Roman" panose="02020603050405020304" pitchFamily="18" charset="0"/>
              </a:rPr>
              <a:t>distanced</a:t>
            </a:r>
            <a:r>
              <a:rPr lang="de-DE" dirty="0">
                <a:latin typeface="Times New Roman" panose="02020603050405020304" pitchFamily="18" charset="0"/>
                <a:cs typeface="Times New Roman" panose="02020603050405020304" pitchFamily="18" charset="0"/>
              </a:rPr>
              <a:t> presentation</a:t>
            </a:r>
          </a:p>
          <a:p>
            <a:pPr marL="457200" indent="-457200">
              <a:buFont typeface="Wingdings" panose="05000000000000000000" pitchFamily="2" charset="2"/>
              <a:buChar char="Ø"/>
            </a:pPr>
            <a:r>
              <a:rPr lang="de-DE" dirty="0">
                <a:latin typeface="Times New Roman" panose="02020603050405020304" pitchFamily="18" charset="0"/>
                <a:cs typeface="Times New Roman" panose="02020603050405020304" pitchFamily="18" charset="0"/>
              </a:rPr>
              <a:t>Main </a:t>
            </a:r>
            <a:r>
              <a:rPr lang="de-DE" dirty="0" err="1">
                <a:latin typeface="Times New Roman" panose="02020603050405020304" pitchFamily="18" charset="0"/>
                <a:cs typeface="Times New Roman" panose="02020603050405020304" pitchFamily="18" charset="0"/>
              </a:rPr>
              <a:t>focus</a:t>
            </a:r>
            <a:r>
              <a:rPr lang="de-DE" dirty="0">
                <a:latin typeface="Times New Roman" panose="02020603050405020304" pitchFamily="18" charset="0"/>
                <a:cs typeface="Times New Roman" panose="02020603050405020304" pitchFamily="18" charset="0"/>
              </a:rPr>
              <a:t> on </a:t>
            </a:r>
            <a:r>
              <a:rPr lang="de-DE" dirty="0" err="1">
                <a:latin typeface="Times New Roman" panose="02020603050405020304" pitchFamily="18" charset="0"/>
                <a:cs typeface="Times New Roman" panose="02020603050405020304" pitchFamily="18" charset="0"/>
              </a:rPr>
              <a:t>content</a:t>
            </a:r>
            <a:r>
              <a:rPr lang="de-DE" dirty="0">
                <a:latin typeface="Times New Roman" panose="02020603050405020304" pitchFamily="18" charset="0"/>
                <a:cs typeface="Times New Roman" panose="02020603050405020304" pitchFamily="18" charset="0"/>
              </a:rPr>
              <a:t> and </a:t>
            </a:r>
            <a:r>
              <a:rPr lang="de-DE" dirty="0" err="1">
                <a:latin typeface="Times New Roman" panose="02020603050405020304" pitchFamily="18" charset="0"/>
                <a:cs typeface="Times New Roman" panose="02020603050405020304" pitchFamily="18" charset="0"/>
              </a:rPr>
              <a:t>background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information</a:t>
            </a:r>
            <a:endParaRPr lang="de-DE"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de-DE" dirty="0" err="1">
                <a:latin typeface="Times New Roman" panose="02020603050405020304" pitchFamily="18" charset="0"/>
                <a:cs typeface="Times New Roman" panose="02020603050405020304" pitchFamily="18" charset="0"/>
              </a:rPr>
              <a:t>Perspectivations</a:t>
            </a:r>
            <a:r>
              <a:rPr lang="de-DE"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endParaRPr lang="de-DE" dirty="0">
              <a:latin typeface="Times New Roman" panose="02020603050405020304" pitchFamily="18" charset="0"/>
              <a:cs typeface="Times New Roman" panose="02020603050405020304" pitchFamily="18" charset="0"/>
            </a:endParaRPr>
          </a:p>
          <a:p>
            <a:pPr marL="457200" indent="-457200">
              <a:buFontTx/>
              <a:buChar char="-"/>
            </a:pPr>
            <a:r>
              <a:rPr lang="de-DE" sz="2400" dirty="0">
                <a:latin typeface="Times New Roman" panose="02020603050405020304" pitchFamily="18" charset="0"/>
                <a:cs typeface="Times New Roman" panose="02020603050405020304" pitchFamily="18" charset="0"/>
              </a:rPr>
              <a:t>OT: </a:t>
            </a:r>
            <a:r>
              <a:rPr lang="en-US" sz="2400" dirty="0">
                <a:latin typeface="Times New Roman" panose="02020603050405020304" pitchFamily="18" charset="0"/>
                <a:cs typeface="Times New Roman" panose="02020603050405020304" pitchFamily="18" charset="0"/>
              </a:rPr>
              <a:t>visible evidence of political and cultural influence</a:t>
            </a:r>
          </a:p>
          <a:p>
            <a:pPr marL="457200" indent="-457200">
              <a:buFontTx/>
              <a:buChar char="-"/>
            </a:pPr>
            <a:r>
              <a:rPr lang="en-US" sz="2400" dirty="0">
                <a:latin typeface="Times New Roman" panose="02020603050405020304" pitchFamily="18" charset="0"/>
                <a:cs typeface="Times New Roman" panose="02020603050405020304" pitchFamily="18" charset="0"/>
              </a:rPr>
              <a:t>PT: socio-religious curiosities</a:t>
            </a:r>
          </a:p>
          <a:p>
            <a:pPr marL="457200" indent="-457200">
              <a:buFontTx/>
              <a:buChar char="-"/>
            </a:pPr>
            <a:r>
              <a:rPr lang="en-US" sz="2400" dirty="0">
                <a:latin typeface="Times New Roman" panose="02020603050405020304" pitchFamily="18" charset="0"/>
                <a:cs typeface="Times New Roman" panose="02020603050405020304" pitchFamily="18" charset="0"/>
              </a:rPr>
              <a:t>O-P T: destinations for pilgrims</a:t>
            </a:r>
          </a:p>
          <a:p>
            <a:pPr marL="457200" indent="-457200">
              <a:buFontTx/>
              <a:buChar char="-"/>
            </a:pPr>
            <a:r>
              <a:rPr lang="en-US" sz="2400" dirty="0">
                <a:latin typeface="Times New Roman" panose="02020603050405020304" pitchFamily="18" charset="0"/>
                <a:cs typeface="Times New Roman" panose="02020603050405020304" pitchFamily="18" charset="0"/>
              </a:rPr>
              <a:t>S-S T: religious </a:t>
            </a:r>
            <a:r>
              <a:rPr lang="en-US" sz="2400" dirty="0" err="1">
                <a:latin typeface="Times New Roman" panose="02020603050405020304" pitchFamily="18" charset="0"/>
                <a:cs typeface="Times New Roman" panose="02020603050405020304" pitchFamily="18" charset="0"/>
              </a:rPr>
              <a:t>centres</a:t>
            </a:r>
            <a:endParaRPr lang="de-DE" sz="2400" dirty="0">
              <a:latin typeface="Times New Roman" panose="02020603050405020304" pitchFamily="18" charset="0"/>
              <a:cs typeface="Times New Roman" panose="02020603050405020304" pitchFamily="18" charset="0"/>
            </a:endParaRPr>
          </a:p>
        </p:txBody>
      </p:sp>
      <p:sp>
        <p:nvSpPr>
          <p:cNvPr id="4" name="Geschweifte Klammer rechts 3">
            <a:extLst>
              <a:ext uri="{FF2B5EF4-FFF2-40B4-BE49-F238E27FC236}">
                <a16:creationId xmlns:a16="http://schemas.microsoft.com/office/drawing/2014/main" id="{F7B32E27-DF37-4F3F-6B6F-CB2059C699B8}"/>
              </a:ext>
            </a:extLst>
          </p:cNvPr>
          <p:cNvSpPr/>
          <p:nvPr/>
        </p:nvSpPr>
        <p:spPr>
          <a:xfrm>
            <a:off x="8044405" y="4271058"/>
            <a:ext cx="428263" cy="166675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ACB26649-65B3-8739-C065-1A26B34CD61D}"/>
              </a:ext>
            </a:extLst>
          </p:cNvPr>
          <p:cNvSpPr txBox="1"/>
          <p:nvPr/>
        </p:nvSpPr>
        <p:spPr>
          <a:xfrm>
            <a:off x="8634715" y="4561769"/>
            <a:ext cx="2816505" cy="1015663"/>
          </a:xfrm>
          <a:prstGeom prst="rect">
            <a:avLst/>
          </a:prstGeom>
          <a:noFill/>
        </p:spPr>
        <p:txBody>
          <a:bodyPr wrap="square" rtlCol="0">
            <a:spAutoFit/>
          </a:bodyPr>
          <a:lstStyle/>
          <a:p>
            <a:r>
              <a:rPr lang="de-DE" sz="2000" dirty="0">
                <a:latin typeface="Times New Roman" panose="02020603050405020304" pitchFamily="18" charset="0"/>
                <a:cs typeface="Times New Roman" panose="02020603050405020304" pitchFamily="18" charset="0"/>
              </a:rPr>
              <a:t>Self-</a:t>
            </a:r>
            <a:r>
              <a:rPr lang="de-DE" sz="2000" dirty="0" err="1">
                <a:latin typeface="Times New Roman" panose="02020603050405020304" pitchFamily="18" charset="0"/>
                <a:cs typeface="Times New Roman" panose="02020603050405020304" pitchFamily="18" charset="0"/>
              </a:rPr>
              <a:t>understanding</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of</a:t>
            </a:r>
            <a:r>
              <a:rPr lang="de-DE" sz="2000" dirty="0">
                <a:latin typeface="Times New Roman" panose="02020603050405020304" pitchFamily="18" charset="0"/>
                <a:cs typeface="Times New Roman" panose="02020603050405020304" pitchFamily="18" charset="0"/>
              </a:rPr>
              <a:t> Greek </a:t>
            </a:r>
            <a:r>
              <a:rPr lang="de-DE" sz="2000" dirty="0" err="1">
                <a:latin typeface="Times New Roman" panose="02020603050405020304" pitchFamily="18" charset="0"/>
                <a:cs typeface="Times New Roman" panose="02020603050405020304" pitchFamily="18" charset="0"/>
              </a:rPr>
              <a:t>communities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from</a:t>
            </a:r>
            <a:r>
              <a:rPr lang="de-DE" sz="2000" dirty="0">
                <a:latin typeface="Times New Roman" panose="02020603050405020304" pitchFamily="18" charset="0"/>
                <a:cs typeface="Times New Roman" panose="02020603050405020304" pitchFamily="18" charset="0"/>
              </a:rPr>
              <a:t> before 2nd </a:t>
            </a:r>
            <a:r>
              <a:rPr lang="de-DE" sz="2000" dirty="0" err="1">
                <a:latin typeface="Times New Roman" panose="02020603050405020304" pitchFamily="18" charset="0"/>
                <a:cs typeface="Times New Roman" panose="02020603050405020304" pitchFamily="18" charset="0"/>
              </a:rPr>
              <a:t>century</a:t>
            </a:r>
            <a:r>
              <a:rPr lang="de-DE" sz="2000" dirty="0">
                <a:latin typeface="Times New Roman" panose="02020603050405020304" pitchFamily="18" charset="0"/>
                <a:cs typeface="Times New Roman" panose="02020603050405020304" pitchFamily="18" charset="0"/>
              </a:rPr>
              <a:t> AD</a:t>
            </a:r>
          </a:p>
        </p:txBody>
      </p:sp>
    </p:spTree>
    <p:extLst>
      <p:ext uri="{BB962C8B-B14F-4D97-AF65-F5344CB8AC3E}">
        <p14:creationId xmlns:p14="http://schemas.microsoft.com/office/powerpoint/2010/main" val="312529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a:latin typeface="Times New Roman" panose="02020603050405020304" pitchFamily="18" charset="0"/>
                <a:cs typeface="Times New Roman" panose="02020603050405020304" pitchFamily="18" charset="0"/>
              </a:rPr>
              <a:t>3. Narrative </a:t>
            </a:r>
            <a:r>
              <a:rPr lang="de-AT" sz="4400" dirty="0" err="1">
                <a:latin typeface="Times New Roman" panose="02020603050405020304" pitchFamily="18" charset="0"/>
                <a:cs typeface="Times New Roman" panose="02020603050405020304" pitchFamily="18" charset="0"/>
              </a:rPr>
              <a:t>Sections</a:t>
            </a:r>
            <a:endParaRPr lang="de-AT" sz="4400" i="1"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1164007" y="2178934"/>
            <a:ext cx="9863986" cy="2500132"/>
          </a:xfrm>
        </p:spPr>
        <p:txBody>
          <a:bodyPr/>
          <a:lstStyle/>
          <a:p>
            <a:pPr marL="457200" indent="-457200" algn="just">
              <a:buFont typeface="Wingdings" panose="05000000000000000000" pitchFamily="2" charset="2"/>
              <a:buChar char="Ø"/>
            </a:pPr>
            <a:r>
              <a:rPr lang="de-AT" sz="3000" dirty="0">
                <a:latin typeface="Times New Roman" panose="02020603050405020304" pitchFamily="18" charset="0"/>
                <a:cs typeface="Times New Roman" panose="02020603050405020304" pitchFamily="18" charset="0"/>
              </a:rPr>
              <a:t>Historical-</a:t>
            </a:r>
            <a:r>
              <a:rPr lang="de-AT" sz="3000" dirty="0" err="1">
                <a:latin typeface="Times New Roman" panose="02020603050405020304" pitchFamily="18" charset="0"/>
                <a:cs typeface="Times New Roman" panose="02020603050405020304" pitchFamily="18" charset="0"/>
              </a:rPr>
              <a:t>ethnographic</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cuttings</a:t>
            </a:r>
            <a:endParaRPr lang="de-AT" sz="30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de-AT" sz="3000" dirty="0">
                <a:latin typeface="Times New Roman" panose="02020603050405020304" pitchFamily="18" charset="0"/>
                <a:cs typeface="Times New Roman" panose="02020603050405020304" pitchFamily="18" charset="0"/>
              </a:rPr>
              <a:t>Factual </a:t>
            </a:r>
            <a:r>
              <a:rPr lang="de-AT" sz="3000" dirty="0" err="1">
                <a:latin typeface="Times New Roman" panose="02020603050405020304" pitchFamily="18" charset="0"/>
                <a:cs typeface="Times New Roman" panose="02020603050405020304" pitchFamily="18" charset="0"/>
              </a:rPr>
              <a:t>manner</a:t>
            </a:r>
            <a:endParaRPr lang="de-AT" sz="30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de-AT" sz="3000" dirty="0" err="1">
                <a:latin typeface="Times New Roman" panose="02020603050405020304" pitchFamily="18" charset="0"/>
                <a:cs typeface="Times New Roman" panose="02020603050405020304" pitchFamily="18" charset="0"/>
              </a:rPr>
              <a:t>Herodotean</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model</a:t>
            </a:r>
            <a:endParaRPr lang="de-AT" sz="30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de-AT" sz="3000" dirty="0" err="1">
                <a:latin typeface="Times New Roman" panose="02020603050405020304" pitchFamily="18" charset="0"/>
                <a:cs typeface="Times New Roman" panose="02020603050405020304" pitchFamily="18" charset="0"/>
              </a:rPr>
              <a:t>Anchored</a:t>
            </a:r>
            <a:r>
              <a:rPr lang="de-AT" sz="3000" dirty="0">
                <a:latin typeface="Times New Roman" panose="02020603050405020304" pitchFamily="18" charset="0"/>
                <a:cs typeface="Times New Roman" panose="02020603050405020304" pitchFamily="18" charset="0"/>
              </a:rPr>
              <a:t> in </a:t>
            </a:r>
            <a:r>
              <a:rPr lang="de-AT" sz="3000" dirty="0" err="1">
                <a:latin typeface="Times New Roman" panose="02020603050405020304" pitchFamily="18" charset="0"/>
                <a:cs typeface="Times New Roman" panose="02020603050405020304" pitchFamily="18" charset="0"/>
              </a:rPr>
              <a:t>the</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round</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trip</a:t>
            </a:r>
            <a:endParaRPr lang="de-AT"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0730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a:latin typeface="Times New Roman" panose="02020603050405020304" pitchFamily="18" charset="0"/>
                <a:cs typeface="Times New Roman" panose="02020603050405020304" pitchFamily="18" charset="0"/>
              </a:rPr>
              <a:t>The </a:t>
            </a:r>
            <a:r>
              <a:rPr lang="de-AT" sz="4400" dirty="0" err="1">
                <a:latin typeface="Times New Roman" panose="02020603050405020304" pitchFamily="18" charset="0"/>
                <a:cs typeface="Times New Roman" panose="02020603050405020304" pitchFamily="18" charset="0"/>
              </a:rPr>
              <a:t>Galatian</a:t>
            </a:r>
            <a:r>
              <a:rPr lang="de-AT" sz="4400" dirty="0">
                <a:latin typeface="Times New Roman" panose="02020603050405020304" pitchFamily="18" charset="0"/>
                <a:cs typeface="Times New Roman" panose="02020603050405020304" pitchFamily="18" charset="0"/>
              </a:rPr>
              <a:t> Invasion 279 BC</a:t>
            </a:r>
            <a:endParaRPr lang="de-AT" sz="4400" i="1"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1164007" y="1967697"/>
            <a:ext cx="9863986" cy="3912242"/>
          </a:xfrm>
        </p:spPr>
        <p:txBody>
          <a:bodyPr/>
          <a:lstStyle/>
          <a:p>
            <a:pPr algn="just"/>
            <a:r>
              <a:rPr lang="de-AT" sz="3000" dirty="0">
                <a:latin typeface="Times New Roman" panose="02020603050405020304" pitchFamily="18" charset="0"/>
                <a:cs typeface="Times New Roman" panose="02020603050405020304" pitchFamily="18" charset="0"/>
              </a:rPr>
              <a:t>Narrative 1 (Paus. 1,3,4–6)</a:t>
            </a:r>
          </a:p>
          <a:p>
            <a:pPr algn="just"/>
            <a:r>
              <a:rPr lang="de-AT" sz="3000" dirty="0">
                <a:latin typeface="Times New Roman" panose="02020603050405020304" pitchFamily="18" charset="0"/>
                <a:cs typeface="Times New Roman" panose="02020603050405020304" pitchFamily="18" charset="0"/>
              </a:rPr>
              <a:t>Narrative 2 (Paus. 10,19,5–10,23)</a:t>
            </a:r>
          </a:p>
          <a:p>
            <a:pPr algn="just"/>
            <a:endParaRPr lang="de-AT" sz="3000" dirty="0">
              <a:latin typeface="Times New Roman" panose="02020603050405020304" pitchFamily="18" charset="0"/>
              <a:cs typeface="Times New Roman" panose="02020603050405020304" pitchFamily="18" charset="0"/>
            </a:endParaRPr>
          </a:p>
          <a:p>
            <a:pPr algn="just"/>
            <a:r>
              <a:rPr lang="de-AT" sz="3000" dirty="0">
                <a:latin typeface="Times New Roman" panose="02020603050405020304" pitchFamily="18" charset="0"/>
                <a:cs typeface="Times New Roman" panose="02020603050405020304" pitchFamily="18" charset="0"/>
              </a:rPr>
              <a:t>3 </a:t>
            </a:r>
            <a:r>
              <a:rPr lang="de-AT" sz="3000" dirty="0" err="1">
                <a:latin typeface="Times New Roman" panose="02020603050405020304" pitchFamily="18" charset="0"/>
                <a:cs typeface="Times New Roman" panose="02020603050405020304" pitchFamily="18" charset="0"/>
              </a:rPr>
              <a:t>similarities</a:t>
            </a:r>
            <a:r>
              <a:rPr lang="de-AT" sz="3000" dirty="0">
                <a:latin typeface="Times New Roman" panose="02020603050405020304" pitchFamily="18" charset="0"/>
                <a:cs typeface="Times New Roman" panose="02020603050405020304" pitchFamily="18" charset="0"/>
              </a:rPr>
              <a:t>:</a:t>
            </a:r>
          </a:p>
          <a:p>
            <a:pPr marL="457200" indent="-457200" algn="just">
              <a:buFontTx/>
              <a:buChar char="-"/>
            </a:pPr>
            <a:r>
              <a:rPr lang="de-AT" sz="3000" dirty="0" err="1">
                <a:latin typeface="Times New Roman" panose="02020603050405020304" pitchFamily="18" charset="0"/>
                <a:cs typeface="Times New Roman" panose="02020603050405020304" pitchFamily="18" charset="0"/>
              </a:rPr>
              <a:t>Context</a:t>
            </a:r>
            <a:endParaRPr lang="de-AT" sz="3000" dirty="0">
              <a:latin typeface="Times New Roman" panose="02020603050405020304" pitchFamily="18" charset="0"/>
              <a:cs typeface="Times New Roman" panose="02020603050405020304" pitchFamily="18" charset="0"/>
            </a:endParaRPr>
          </a:p>
          <a:p>
            <a:pPr marL="457200" indent="-457200" algn="just">
              <a:buFontTx/>
              <a:buChar char="-"/>
            </a:pPr>
            <a:r>
              <a:rPr lang="de-AT" sz="3000" dirty="0" err="1">
                <a:latin typeface="Times New Roman" panose="02020603050405020304" pitchFamily="18" charset="0"/>
                <a:cs typeface="Times New Roman" panose="02020603050405020304" pitchFamily="18" charset="0"/>
              </a:rPr>
              <a:t>Starting</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point</a:t>
            </a:r>
            <a:endParaRPr lang="de-AT" sz="3000" dirty="0">
              <a:latin typeface="Times New Roman" panose="02020603050405020304" pitchFamily="18" charset="0"/>
              <a:cs typeface="Times New Roman" panose="02020603050405020304" pitchFamily="18" charset="0"/>
            </a:endParaRPr>
          </a:p>
          <a:p>
            <a:pPr marL="457200" indent="-457200" algn="just">
              <a:buFontTx/>
              <a:buChar char="-"/>
            </a:pPr>
            <a:r>
              <a:rPr lang="de-AT" sz="3000" dirty="0">
                <a:latin typeface="Times New Roman" panose="02020603050405020304" pitchFamily="18" charset="0"/>
                <a:cs typeface="Times New Roman" panose="02020603050405020304" pitchFamily="18" charset="0"/>
              </a:rPr>
              <a:t>Purpose</a:t>
            </a:r>
          </a:p>
        </p:txBody>
      </p:sp>
    </p:spTree>
    <p:extLst>
      <p:ext uri="{BB962C8B-B14F-4D97-AF65-F5344CB8AC3E}">
        <p14:creationId xmlns:p14="http://schemas.microsoft.com/office/powerpoint/2010/main" val="1421109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565519" y="412344"/>
            <a:ext cx="10719798" cy="648073"/>
          </a:xfrm>
        </p:spPr>
        <p:txBody>
          <a:bodyPr/>
          <a:lstStyle/>
          <a:p>
            <a:pPr algn="ctr"/>
            <a:r>
              <a:rPr lang="de-DE" dirty="0">
                <a:latin typeface="Times New Roman" panose="02020603050405020304" pitchFamily="18" charset="0"/>
                <a:cs typeface="Times New Roman" panose="02020603050405020304" pitchFamily="18" charset="0"/>
              </a:rPr>
              <a:t>Paus. 10,19,5 </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690623" y="1504038"/>
            <a:ext cx="10810754" cy="4155981"/>
          </a:xfrm>
        </p:spPr>
        <p:txBody>
          <a:bodyPr/>
          <a:lstStyle/>
          <a:p>
            <a:pPr algn="just"/>
            <a:r>
              <a:rPr lang="el-GR" sz="2400" dirty="0">
                <a:latin typeface="Times New Roman" panose="02020603050405020304" pitchFamily="18" charset="0"/>
                <a:cs typeface="Times New Roman" panose="02020603050405020304" pitchFamily="18" charset="0"/>
              </a:rPr>
              <a:t>Γαλατῶν δὲ τῆς ἐς τὴν Ἑλλάδα ἐπιστρατείας ἔχει μέν τινα μνήμην καὶ ἡ ἐς τὸ βουλευτήριον ἡμῖν τὸ Ἀττικὸν συγγραφή· προάγειν δὲ ἐς τὸ σαφέστερον τὰ ἐς αὐτοὺς ἠθέλησα ἐν τῷ λόγῳ τῷ ἐς Δελφούς, ὅτι ἔργων τῶν ἐπὶ τοὺς βαρβάρους τὰ μέγιστα Ἕλλησιν ἐνταῦθα ἦν. […]</a:t>
            </a:r>
            <a:endParaRPr lang="de-DE"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My report on the Attic Council building also contains a mention of the march of the Galatians to Greece, but I wanted to make it even clearer in the section on Delphi, because the greatest deeds of the Greeks against the barbarians took place at that time. [...]</a:t>
            </a:r>
          </a:p>
          <a:p>
            <a:endParaRPr lang="en-US" sz="2400" dirty="0">
              <a:latin typeface="Times New Roman" panose="02020603050405020304" pitchFamily="18" charset="0"/>
              <a:cs typeface="Times New Roman" panose="02020603050405020304" pitchFamily="18" charset="0"/>
            </a:endParaRPr>
          </a:p>
          <a:p>
            <a:r>
              <a:rPr lang="en-US" sz="2400" u="sng" dirty="0">
                <a:latin typeface="Times New Roman" panose="02020603050405020304" pitchFamily="18" charset="0"/>
                <a:cs typeface="Times New Roman" panose="02020603050405020304" pitchFamily="18" charset="0"/>
              </a:rPr>
              <a:t>Paus. 10,20,1–5:</a:t>
            </a:r>
            <a:endParaRPr lang="de-DE" sz="2400" u="sng" dirty="0">
              <a:latin typeface="Times New Roman" panose="02020603050405020304" pitchFamily="18" charset="0"/>
              <a:cs typeface="Times New Roman" panose="02020603050405020304" pitchFamily="18" charset="0"/>
            </a:endParaRPr>
          </a:p>
          <a:p>
            <a:pPr algn="ctr"/>
            <a:r>
              <a:rPr lang="de-DE" sz="2400" dirty="0">
                <a:latin typeface="Times New Roman" panose="02020603050405020304" pitchFamily="18" charset="0"/>
                <a:cs typeface="Times New Roman" panose="02020603050405020304" pitchFamily="18" charset="0"/>
              </a:rPr>
              <a:t>480 BC: 11 200 </a:t>
            </a:r>
            <a:r>
              <a:rPr lang="de-DE" sz="2400" dirty="0" err="1">
                <a:latin typeface="Times New Roman" panose="02020603050405020304" pitchFamily="18" charset="0"/>
                <a:cs typeface="Times New Roman" panose="02020603050405020304" pitchFamily="18" charset="0"/>
              </a:rPr>
              <a:t>Greeks</a:t>
            </a:r>
            <a:r>
              <a:rPr lang="de-DE" sz="2400" dirty="0">
                <a:latin typeface="Times New Roman" panose="02020603050405020304" pitchFamily="18" charset="0"/>
                <a:cs typeface="Times New Roman" panose="02020603050405020304" pitchFamily="18" charset="0"/>
              </a:rPr>
              <a:t>          </a:t>
            </a:r>
            <a:r>
              <a:rPr lang="de-DE" sz="2400" i="1" dirty="0">
                <a:latin typeface="Times New Roman" panose="02020603050405020304" pitchFamily="18" charset="0"/>
                <a:cs typeface="Times New Roman" panose="02020603050405020304" pitchFamily="18" charset="0"/>
              </a:rPr>
              <a:t>vs</a:t>
            </a:r>
            <a:r>
              <a:rPr lang="de-DE" sz="2400" dirty="0">
                <a:latin typeface="Times New Roman" panose="02020603050405020304" pitchFamily="18" charset="0"/>
                <a:cs typeface="Times New Roman" panose="02020603050405020304" pitchFamily="18" charset="0"/>
              </a:rPr>
              <a:t>.          279 BC: 24 690 </a:t>
            </a:r>
            <a:r>
              <a:rPr lang="de-DE" sz="2400" dirty="0" err="1">
                <a:latin typeface="Times New Roman" panose="02020603050405020304" pitchFamily="18" charset="0"/>
                <a:cs typeface="Times New Roman" panose="02020603050405020304" pitchFamily="18" charset="0"/>
              </a:rPr>
              <a:t>Greeks</a:t>
            </a:r>
            <a:endParaRPr lang="de-D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3065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847119" cy="648073"/>
          </a:xfrm>
        </p:spPr>
        <p:txBody>
          <a:bodyPr/>
          <a:lstStyle/>
          <a:p>
            <a:pPr algn="ctr"/>
            <a:r>
              <a:rPr lang="de-AT" dirty="0" err="1">
                <a:latin typeface="Times New Roman" panose="02020603050405020304" pitchFamily="18" charset="0"/>
                <a:cs typeface="Times New Roman" panose="02020603050405020304" pitchFamily="18" charset="0"/>
              </a:rPr>
              <a:t>Aetolian</a:t>
            </a:r>
            <a:r>
              <a:rPr lang="de-AT" dirty="0">
                <a:latin typeface="Times New Roman" panose="02020603050405020304" pitchFamily="18" charset="0"/>
                <a:cs typeface="Times New Roman" panose="02020603050405020304" pitchFamily="18" charset="0"/>
              </a:rPr>
              <a:t> City </a:t>
            </a:r>
            <a:r>
              <a:rPr lang="de-AT" dirty="0" err="1">
                <a:latin typeface="Times New Roman" panose="02020603050405020304" pitchFamily="18" charset="0"/>
                <a:cs typeface="Times New Roman" panose="02020603050405020304" pitchFamily="18" charset="0"/>
              </a:rPr>
              <a:t>of</a:t>
            </a:r>
            <a:r>
              <a:rPr lang="de-AT" dirty="0">
                <a:latin typeface="Times New Roman" panose="02020603050405020304" pitchFamily="18" charset="0"/>
                <a:cs typeface="Times New Roman" panose="02020603050405020304" pitchFamily="18" charset="0"/>
              </a:rPr>
              <a:t> </a:t>
            </a:r>
            <a:r>
              <a:rPr lang="de-AT" dirty="0" err="1">
                <a:latin typeface="Times New Roman" panose="02020603050405020304" pitchFamily="18" charset="0"/>
                <a:cs typeface="Times New Roman" panose="02020603050405020304" pitchFamily="18" charset="0"/>
              </a:rPr>
              <a:t>Kallion</a:t>
            </a:r>
            <a:r>
              <a:rPr lang="de-AT" dirty="0">
                <a:latin typeface="Times New Roman" panose="02020603050405020304" pitchFamily="18" charset="0"/>
                <a:cs typeface="Times New Roman" panose="02020603050405020304" pitchFamily="18" charset="0"/>
              </a:rPr>
              <a:t> (</a:t>
            </a:r>
            <a:r>
              <a:rPr lang="de-AT" dirty="0" err="1">
                <a:latin typeface="Times New Roman" panose="02020603050405020304" pitchFamily="18" charset="0"/>
                <a:cs typeface="Times New Roman" panose="02020603050405020304" pitchFamily="18" charset="0"/>
              </a:rPr>
              <a:t>or</a:t>
            </a:r>
            <a:r>
              <a:rPr lang="de-AT" dirty="0">
                <a:latin typeface="Times New Roman" panose="02020603050405020304" pitchFamily="18" charset="0"/>
                <a:cs typeface="Times New Roman" panose="02020603050405020304" pitchFamily="18" charset="0"/>
              </a:rPr>
              <a:t> </a:t>
            </a:r>
            <a:r>
              <a:rPr lang="de-AT" dirty="0" err="1">
                <a:latin typeface="Times New Roman" panose="02020603050405020304" pitchFamily="18" charset="0"/>
                <a:cs typeface="Times New Roman" panose="02020603050405020304" pitchFamily="18" charset="0"/>
              </a:rPr>
              <a:t>Kallipolis</a:t>
            </a:r>
            <a:r>
              <a:rPr lang="de-AT" dirty="0">
                <a:latin typeface="Times New Roman" panose="02020603050405020304" pitchFamily="18" charset="0"/>
                <a:cs typeface="Times New Roman" panose="02020603050405020304" pitchFamily="18" charset="0"/>
              </a:rPr>
              <a:t>)</a:t>
            </a:r>
          </a:p>
        </p:txBody>
      </p:sp>
      <p:sp>
        <p:nvSpPr>
          <p:cNvPr id="3" name="Untertitel 2"/>
          <p:cNvSpPr>
            <a:spLocks noGrp="1"/>
          </p:cNvSpPr>
          <p:nvPr>
            <p:ph type="subTitle" idx="1"/>
          </p:nvPr>
        </p:nvSpPr>
        <p:spPr>
          <a:xfrm>
            <a:off x="717630" y="1778915"/>
            <a:ext cx="10752881" cy="3989707"/>
          </a:xfrm>
        </p:spPr>
        <p:txBody>
          <a:bodyPr/>
          <a:lstStyle/>
          <a:p>
            <a:pPr algn="just"/>
            <a:endParaRPr lang="de-AT" sz="2600" dirty="0">
              <a:latin typeface="Times New Roman" panose="02020603050405020304" pitchFamily="18" charset="0"/>
              <a:cs typeface="Times New Roman" panose="02020603050405020304" pitchFamily="18" charset="0"/>
            </a:endParaRPr>
          </a:p>
        </p:txBody>
      </p:sp>
      <p:pic>
        <p:nvPicPr>
          <p:cNvPr id="5" name="Grafik 4">
            <a:extLst>
              <a:ext uri="{FF2B5EF4-FFF2-40B4-BE49-F238E27FC236}">
                <a16:creationId xmlns:a16="http://schemas.microsoft.com/office/drawing/2014/main" id="{B4EC080F-79F7-6573-5925-AFCC61BB5FF0}"/>
              </a:ext>
            </a:extLst>
          </p:cNvPr>
          <p:cNvPicPr>
            <a:picLocks noChangeAspect="1"/>
          </p:cNvPicPr>
          <p:nvPr/>
        </p:nvPicPr>
        <p:blipFill>
          <a:blip r:embed="rId2"/>
          <a:stretch>
            <a:fillRect/>
          </a:stretch>
        </p:blipFill>
        <p:spPr>
          <a:xfrm>
            <a:off x="1196049" y="1550749"/>
            <a:ext cx="9796041" cy="4446037"/>
          </a:xfrm>
          <a:prstGeom prst="rect">
            <a:avLst/>
          </a:prstGeom>
        </p:spPr>
      </p:pic>
    </p:spTree>
    <p:extLst>
      <p:ext uri="{BB962C8B-B14F-4D97-AF65-F5344CB8AC3E}">
        <p14:creationId xmlns:p14="http://schemas.microsoft.com/office/powerpoint/2010/main" val="1129735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23392" y="620688"/>
            <a:ext cx="10916567" cy="648073"/>
          </a:xfrm>
        </p:spPr>
        <p:txBody>
          <a:bodyPr/>
          <a:lstStyle/>
          <a:p>
            <a:pPr algn="ctr"/>
            <a:r>
              <a:rPr lang="de-DE" dirty="0">
                <a:latin typeface="Times New Roman" panose="02020603050405020304" pitchFamily="18" charset="0"/>
                <a:cs typeface="Times New Roman" panose="02020603050405020304" pitchFamily="18" charset="0"/>
              </a:rPr>
              <a:t>Findings Narrative </a:t>
            </a:r>
            <a:r>
              <a:rPr lang="de-DE" dirty="0" err="1">
                <a:latin typeface="Times New Roman" panose="02020603050405020304" pitchFamily="18" charset="0"/>
                <a:cs typeface="Times New Roman" panose="02020603050405020304" pitchFamily="18" charset="0"/>
              </a:rPr>
              <a:t>Sections</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1516284" y="2233243"/>
            <a:ext cx="9792182" cy="2848043"/>
          </a:xfrm>
        </p:spPr>
        <p:txBody>
          <a:bodyPr/>
          <a:lstStyle/>
          <a:p>
            <a:pPr marL="457200" indent="-457200">
              <a:buFont typeface="Wingdings" panose="05000000000000000000" pitchFamily="2" charset="2"/>
              <a:buChar char="Ø"/>
            </a:pPr>
            <a:r>
              <a:rPr lang="de-DE" sz="2400" dirty="0">
                <a:latin typeface="Times New Roman" panose="02020603050405020304" pitchFamily="18" charset="0"/>
                <a:cs typeface="Times New Roman" panose="02020603050405020304" pitchFamily="18" charset="0"/>
              </a:rPr>
              <a:t>About </a:t>
            </a:r>
            <a:r>
              <a:rPr lang="de-DE" sz="2400" dirty="0" err="1">
                <a:latin typeface="Times New Roman" panose="02020603050405020304" pitchFamily="18" charset="0"/>
                <a:cs typeface="Times New Roman" panose="02020603050405020304" pitchFamily="18" charset="0"/>
              </a:rPr>
              <a:t>background</a:t>
            </a:r>
            <a:r>
              <a:rPr lang="de-DE" sz="2400" dirty="0">
                <a:latin typeface="Times New Roman" panose="02020603050405020304" pitchFamily="18" charset="0"/>
                <a:cs typeface="Times New Roman" panose="02020603050405020304" pitchFamily="18" charset="0"/>
              </a:rPr>
              <a:t> </a:t>
            </a:r>
            <a:r>
              <a:rPr lang="de-DE" sz="2400" dirty="0" err="1">
                <a:latin typeface="Times New Roman" panose="02020603050405020304" pitchFamily="18" charset="0"/>
                <a:cs typeface="Times New Roman" panose="02020603050405020304" pitchFamily="18" charset="0"/>
              </a:rPr>
              <a:t>of</a:t>
            </a:r>
            <a:r>
              <a:rPr lang="de-DE" sz="2400" dirty="0">
                <a:latin typeface="Times New Roman" panose="02020603050405020304" pitchFamily="18" charset="0"/>
                <a:cs typeface="Times New Roman" panose="02020603050405020304" pitchFamily="18" charset="0"/>
              </a:rPr>
              <a:t> </a:t>
            </a:r>
            <a:r>
              <a:rPr lang="de-DE" sz="2400" dirty="0" err="1">
                <a:latin typeface="Times New Roman" panose="02020603050405020304" pitchFamily="18" charset="0"/>
                <a:cs typeface="Times New Roman" panose="02020603050405020304" pitchFamily="18" charset="0"/>
              </a:rPr>
              <a:t>the</a:t>
            </a:r>
            <a:r>
              <a:rPr lang="de-DE" sz="2400" dirty="0">
                <a:latin typeface="Times New Roman" panose="02020603050405020304" pitchFamily="18" charset="0"/>
                <a:cs typeface="Times New Roman" panose="02020603050405020304" pitchFamily="18" charset="0"/>
              </a:rPr>
              <a:t> textual </a:t>
            </a:r>
            <a:r>
              <a:rPr lang="de-DE" sz="2400" dirty="0" err="1">
                <a:latin typeface="Times New Roman" panose="02020603050405020304" pitchFamily="18" charset="0"/>
                <a:cs typeface="Times New Roman" panose="02020603050405020304" pitchFamily="18" charset="0"/>
              </a:rPr>
              <a:t>world</a:t>
            </a:r>
            <a:endParaRPr lang="de-DE" sz="24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de-DE" sz="2400" dirty="0">
                <a:latin typeface="Times New Roman" panose="02020603050405020304" pitchFamily="18" charset="0"/>
                <a:cs typeface="Times New Roman" panose="02020603050405020304" pitchFamily="18" charset="0"/>
              </a:rPr>
              <a:t>Voice </a:t>
            </a:r>
            <a:r>
              <a:rPr lang="de-DE" sz="2400" dirty="0" err="1">
                <a:latin typeface="Times New Roman" panose="02020603050405020304" pitchFamily="18" charset="0"/>
                <a:cs typeface="Times New Roman" panose="02020603050405020304" pitchFamily="18" charset="0"/>
              </a:rPr>
              <a:t>of</a:t>
            </a:r>
            <a:r>
              <a:rPr lang="de-DE" sz="2400" dirty="0">
                <a:latin typeface="Times New Roman" panose="02020603050405020304" pitchFamily="18" charset="0"/>
                <a:cs typeface="Times New Roman" panose="02020603050405020304" pitchFamily="18" charset="0"/>
              </a:rPr>
              <a:t> an </a:t>
            </a:r>
            <a:r>
              <a:rPr lang="de-DE" sz="2400" dirty="0" err="1">
                <a:latin typeface="Times New Roman" panose="02020603050405020304" pitchFamily="18" charset="0"/>
                <a:cs typeface="Times New Roman" panose="02020603050405020304" pitchFamily="18" charset="0"/>
              </a:rPr>
              <a:t>omniscient</a:t>
            </a:r>
            <a:r>
              <a:rPr lang="de-DE" sz="2400" dirty="0">
                <a:latin typeface="Times New Roman" panose="02020603050405020304" pitchFamily="18" charset="0"/>
                <a:cs typeface="Times New Roman" panose="02020603050405020304" pitchFamily="18" charset="0"/>
              </a:rPr>
              <a:t> </a:t>
            </a:r>
            <a:r>
              <a:rPr lang="de-DE" sz="2400" dirty="0" err="1">
                <a:latin typeface="Times New Roman" panose="02020603050405020304" pitchFamily="18" charset="0"/>
                <a:cs typeface="Times New Roman" panose="02020603050405020304" pitchFamily="18" charset="0"/>
              </a:rPr>
              <a:t>narrator</a:t>
            </a:r>
            <a:endParaRPr lang="de-DE" sz="24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de-DE" sz="2400" dirty="0">
                <a:latin typeface="Times New Roman" panose="02020603050405020304" pitchFamily="18" charset="0"/>
                <a:cs typeface="Times New Roman" panose="02020603050405020304" pitchFamily="18" charset="0"/>
              </a:rPr>
              <a:t>Manner: </a:t>
            </a:r>
            <a:r>
              <a:rPr lang="de-DE" sz="2400" dirty="0" err="1">
                <a:latin typeface="Times New Roman" panose="02020603050405020304" pitchFamily="18" charset="0"/>
                <a:cs typeface="Times New Roman" panose="02020603050405020304" pitchFamily="18" charset="0"/>
              </a:rPr>
              <a:t>more</a:t>
            </a:r>
            <a:r>
              <a:rPr lang="de-DE" sz="2400" dirty="0">
                <a:latin typeface="Times New Roman" panose="02020603050405020304" pitchFamily="18" charset="0"/>
                <a:cs typeface="Times New Roman" panose="02020603050405020304" pitchFamily="18" charset="0"/>
              </a:rPr>
              <a:t> </a:t>
            </a:r>
            <a:r>
              <a:rPr lang="de-DE" sz="2400" dirty="0" err="1">
                <a:latin typeface="Times New Roman" panose="02020603050405020304" pitchFamily="18" charset="0"/>
                <a:cs typeface="Times New Roman" panose="02020603050405020304" pitchFamily="18" charset="0"/>
              </a:rPr>
              <a:t>or</a:t>
            </a:r>
            <a:r>
              <a:rPr lang="de-DE" sz="2400" dirty="0">
                <a:latin typeface="Times New Roman" panose="02020603050405020304" pitchFamily="18" charset="0"/>
                <a:cs typeface="Times New Roman" panose="02020603050405020304" pitchFamily="18" charset="0"/>
              </a:rPr>
              <a:t> less </a:t>
            </a:r>
            <a:r>
              <a:rPr lang="de-DE" sz="2400" dirty="0" err="1">
                <a:latin typeface="Times New Roman" panose="02020603050405020304" pitchFamily="18" charset="0"/>
                <a:cs typeface="Times New Roman" panose="02020603050405020304" pitchFamily="18" charset="0"/>
              </a:rPr>
              <a:t>distanced</a:t>
            </a:r>
            <a:endParaRPr lang="de-DE" sz="24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de-DE" sz="2400" dirty="0">
                <a:latin typeface="Times New Roman" panose="02020603050405020304" pitchFamily="18" charset="0"/>
                <a:cs typeface="Times New Roman" panose="02020603050405020304" pitchFamily="18" charset="0"/>
              </a:rPr>
              <a:t>Purpose: </a:t>
            </a:r>
            <a:r>
              <a:rPr lang="de-DE" sz="2400" dirty="0" err="1">
                <a:latin typeface="Times New Roman" panose="02020603050405020304" pitchFamily="18" charset="0"/>
                <a:cs typeface="Times New Roman" panose="02020603050405020304" pitchFamily="18" charset="0"/>
              </a:rPr>
              <a:t>conveying</a:t>
            </a:r>
            <a:r>
              <a:rPr lang="de-DE"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significance of the related </a:t>
            </a:r>
            <a:r>
              <a:rPr lang="en-US" sz="2400" dirty="0" err="1">
                <a:latin typeface="Times New Roman" panose="02020603050405020304" pitchFamily="18" charset="0"/>
                <a:cs typeface="Times New Roman" panose="02020603050405020304" pitchFamily="18" charset="0"/>
              </a:rPr>
              <a:t>topographeme</a:t>
            </a:r>
            <a:r>
              <a:rPr lang="en-US" sz="2400" dirty="0">
                <a:latin typeface="Times New Roman" panose="02020603050405020304" pitchFamily="18" charset="0"/>
                <a:cs typeface="Times New Roman" panose="02020603050405020304" pitchFamily="18" charset="0"/>
              </a:rPr>
              <a:t> for the respective community</a:t>
            </a:r>
          </a:p>
          <a:p>
            <a:pPr marL="457200" indent="-4572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Immersive potential?</a:t>
            </a:r>
            <a:endParaRPr lang="de-D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171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23392" y="620688"/>
            <a:ext cx="10916567" cy="648073"/>
          </a:xfrm>
        </p:spPr>
        <p:txBody>
          <a:bodyPr/>
          <a:lstStyle/>
          <a:p>
            <a:pPr algn="ctr"/>
            <a:r>
              <a:rPr lang="de-DE" dirty="0">
                <a:latin typeface="Times New Roman" panose="02020603050405020304" pitchFamily="18" charset="0"/>
                <a:cs typeface="Times New Roman" panose="02020603050405020304" pitchFamily="18" charset="0"/>
              </a:rPr>
              <a:t>4. Pausanias’ Intention</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771645" y="1874427"/>
            <a:ext cx="10648709" cy="4144407"/>
          </a:xfrm>
        </p:spPr>
        <p:txBody>
          <a:bodyPr/>
          <a:lstStyle/>
          <a:p>
            <a:r>
              <a:rPr lang="en-US" sz="2400" dirty="0">
                <a:latin typeface="Times New Roman" panose="02020603050405020304" pitchFamily="18" charset="0"/>
                <a:cs typeface="Times New Roman" panose="02020603050405020304" pitchFamily="18" charset="0"/>
              </a:rPr>
              <a:t>Image of an imperial-era exhibition on 'The Cultural Heritage of Pre-Roman Greece’</a:t>
            </a: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Content premise</a:t>
            </a:r>
          </a:p>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Form premise                                  Approach: historical-critical</a:t>
            </a:r>
          </a:p>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Historical context premise</a:t>
            </a:r>
          </a:p>
          <a:p>
            <a:pPr marL="342900" indent="-342900">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Conclusion: </a:t>
            </a:r>
            <a:r>
              <a:rPr lang="en-US" sz="2400" b="1" dirty="0">
                <a:latin typeface="Times New Roman" panose="02020603050405020304" pitchFamily="18" charset="0"/>
                <a:cs typeface="Times New Roman" panose="02020603050405020304" pitchFamily="18" charset="0"/>
              </a:rPr>
              <a:t>The intention is to make research accessible in order to educate</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Pausanias = </a:t>
            </a:r>
            <a:r>
              <a:rPr lang="el-GR" sz="2400" dirty="0">
                <a:latin typeface="Times New Roman" panose="02020603050405020304" pitchFamily="18" charset="0"/>
                <a:cs typeface="Times New Roman" panose="02020603050405020304" pitchFamily="18" charset="0"/>
              </a:rPr>
              <a:t>ἀρχαιολόγος</a:t>
            </a:r>
            <a:r>
              <a:rPr lang="de-DE"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ἱστοριογράφος</a:t>
            </a:r>
            <a:r>
              <a:rPr lang="de-DE" sz="2400" dirty="0">
                <a:latin typeface="Times New Roman" panose="02020603050405020304" pitchFamily="18" charset="0"/>
                <a:cs typeface="Times New Roman" panose="02020603050405020304" pitchFamily="18" charset="0"/>
              </a:rPr>
              <a:t>, and </a:t>
            </a:r>
            <a:r>
              <a:rPr lang="el-GR" sz="2400" dirty="0">
                <a:latin typeface="Times New Roman" panose="02020603050405020304" pitchFamily="18" charset="0"/>
                <a:cs typeface="Times New Roman" panose="02020603050405020304" pitchFamily="18" charset="0"/>
              </a:rPr>
              <a:t>περιηγητής </a:t>
            </a:r>
          </a:p>
          <a:p>
            <a:endParaRPr lang="de-DE" sz="2400" dirty="0">
              <a:latin typeface="Times New Roman" panose="02020603050405020304" pitchFamily="18" charset="0"/>
              <a:cs typeface="Times New Roman" panose="02020603050405020304" pitchFamily="18" charset="0"/>
            </a:endParaRPr>
          </a:p>
        </p:txBody>
      </p:sp>
      <p:sp>
        <p:nvSpPr>
          <p:cNvPr id="4" name="Geschweifte Klammer rechts 3">
            <a:extLst>
              <a:ext uri="{FF2B5EF4-FFF2-40B4-BE49-F238E27FC236}">
                <a16:creationId xmlns:a16="http://schemas.microsoft.com/office/drawing/2014/main" id="{665E4377-0F4F-EF51-F2F5-17B769583BDE}"/>
              </a:ext>
            </a:extLst>
          </p:cNvPr>
          <p:cNvSpPr/>
          <p:nvPr/>
        </p:nvSpPr>
        <p:spPr>
          <a:xfrm>
            <a:off x="4838218" y="2861841"/>
            <a:ext cx="370390" cy="113431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5" name="Rechteck 4">
            <a:extLst>
              <a:ext uri="{FF2B5EF4-FFF2-40B4-BE49-F238E27FC236}">
                <a16:creationId xmlns:a16="http://schemas.microsoft.com/office/drawing/2014/main" id="{8BD47DD9-A30D-B2A3-24ED-F2119B58BE27}"/>
              </a:ext>
            </a:extLst>
          </p:cNvPr>
          <p:cNvSpPr/>
          <p:nvPr/>
        </p:nvSpPr>
        <p:spPr>
          <a:xfrm>
            <a:off x="623392" y="1886673"/>
            <a:ext cx="10777671" cy="486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noFill/>
            </a:endParaRPr>
          </a:p>
        </p:txBody>
      </p:sp>
    </p:spTree>
    <p:extLst>
      <p:ext uri="{BB962C8B-B14F-4D97-AF65-F5344CB8AC3E}">
        <p14:creationId xmlns:p14="http://schemas.microsoft.com/office/powerpoint/2010/main" val="2777283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37716" y="366045"/>
            <a:ext cx="10916567" cy="1659525"/>
          </a:xfrm>
        </p:spPr>
        <p:txBody>
          <a:bodyPr/>
          <a:lstStyle/>
          <a:p>
            <a:pPr algn="ctr"/>
            <a:r>
              <a:rPr lang="de-DE" dirty="0">
                <a:latin typeface="Times New Roman" panose="02020603050405020304" pitchFamily="18" charset="0"/>
                <a:cs typeface="Times New Roman" panose="02020603050405020304" pitchFamily="18" charset="0"/>
              </a:rPr>
              <a:t>5. </a:t>
            </a:r>
            <a:r>
              <a:rPr lang="en-US" i="1" dirty="0">
                <a:latin typeface="Times New Roman" panose="02020603050405020304" pitchFamily="18" charset="0"/>
                <a:cs typeface="Times New Roman" panose="02020603050405020304" pitchFamily="18" charset="0"/>
              </a:rPr>
              <a:t>Description of the inhabited world </a:t>
            </a:r>
            <a:r>
              <a:rPr lang="en-US" dirty="0">
                <a:latin typeface="Times New Roman" panose="02020603050405020304" pitchFamily="18" charset="0"/>
                <a:cs typeface="Times New Roman" panose="02020603050405020304" pitchFamily="18" charset="0"/>
              </a:rPr>
              <a:t>by Dionysius from Alexandria</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771644" y="2152221"/>
            <a:ext cx="10648709" cy="3716144"/>
          </a:xfrm>
        </p:spPr>
        <p:txBody>
          <a:bodyPr/>
          <a:lstStyle/>
          <a:p>
            <a:r>
              <a:rPr lang="de-DE" sz="2400" dirty="0">
                <a:latin typeface="Times New Roman" panose="02020603050405020304" pitchFamily="18" charset="0"/>
                <a:cs typeface="Times New Roman" panose="02020603050405020304" pitchFamily="18" charset="0"/>
              </a:rPr>
              <a:t>Pausanias					Dionysius</a:t>
            </a:r>
          </a:p>
          <a:p>
            <a:endParaRPr lang="de-DE" sz="2400" dirty="0">
              <a:latin typeface="Times New Roman" panose="02020603050405020304" pitchFamily="18" charset="0"/>
              <a:cs typeface="Times New Roman" panose="02020603050405020304" pitchFamily="18" charset="0"/>
            </a:endParaRPr>
          </a:p>
          <a:p>
            <a:pPr marL="342900" indent="-342900">
              <a:buFontTx/>
              <a:buChar char="-"/>
            </a:pPr>
            <a:r>
              <a:rPr lang="de-DE" sz="2400" i="1" dirty="0">
                <a:latin typeface="Times New Roman" panose="02020603050405020304" pitchFamily="18" charset="0"/>
                <a:cs typeface="Times New Roman" panose="02020603050405020304" pitchFamily="18" charset="0"/>
              </a:rPr>
              <a:t>Description </a:t>
            </a:r>
            <a:r>
              <a:rPr lang="de-DE" sz="2400" i="1" dirty="0" err="1">
                <a:latin typeface="Times New Roman" panose="02020603050405020304" pitchFamily="18" charset="0"/>
                <a:cs typeface="Times New Roman" panose="02020603050405020304" pitchFamily="18" charset="0"/>
              </a:rPr>
              <a:t>of</a:t>
            </a:r>
            <a:r>
              <a:rPr lang="de-DE" sz="2400" i="1" dirty="0">
                <a:latin typeface="Times New Roman" panose="02020603050405020304" pitchFamily="18" charset="0"/>
                <a:cs typeface="Times New Roman" panose="02020603050405020304" pitchFamily="18" charset="0"/>
              </a:rPr>
              <a:t> Greece</a:t>
            </a:r>
            <a:r>
              <a:rPr lang="de-DE" sz="2400" dirty="0">
                <a:latin typeface="Times New Roman" panose="02020603050405020304" pitchFamily="18" charset="0"/>
                <a:cs typeface="Times New Roman" panose="02020603050405020304" pitchFamily="18" charset="0"/>
              </a:rPr>
              <a:t>			- </a:t>
            </a:r>
            <a:r>
              <a:rPr lang="de-DE" sz="2400" i="1" dirty="0">
                <a:latin typeface="Times New Roman" panose="02020603050405020304" pitchFamily="18" charset="0"/>
                <a:cs typeface="Times New Roman" panose="02020603050405020304" pitchFamily="18" charset="0"/>
              </a:rPr>
              <a:t>Description </a:t>
            </a:r>
            <a:r>
              <a:rPr lang="de-DE" sz="2400" i="1" dirty="0" err="1">
                <a:latin typeface="Times New Roman" panose="02020603050405020304" pitchFamily="18" charset="0"/>
                <a:cs typeface="Times New Roman" panose="02020603050405020304" pitchFamily="18" charset="0"/>
              </a:rPr>
              <a:t>of</a:t>
            </a:r>
            <a:r>
              <a:rPr lang="de-DE" sz="2400" i="1" dirty="0">
                <a:latin typeface="Times New Roman" panose="02020603050405020304" pitchFamily="18" charset="0"/>
                <a:cs typeface="Times New Roman" panose="02020603050405020304" pitchFamily="18" charset="0"/>
              </a:rPr>
              <a:t> </a:t>
            </a:r>
            <a:r>
              <a:rPr lang="de-DE" sz="2400" i="1" dirty="0" err="1">
                <a:latin typeface="Times New Roman" panose="02020603050405020304" pitchFamily="18" charset="0"/>
                <a:cs typeface="Times New Roman" panose="02020603050405020304" pitchFamily="18" charset="0"/>
              </a:rPr>
              <a:t>the</a:t>
            </a:r>
            <a:r>
              <a:rPr lang="de-DE" sz="2400" i="1" dirty="0">
                <a:latin typeface="Times New Roman" panose="02020603050405020304" pitchFamily="18" charset="0"/>
                <a:cs typeface="Times New Roman" panose="02020603050405020304" pitchFamily="18" charset="0"/>
              </a:rPr>
              <a:t> </a:t>
            </a:r>
            <a:r>
              <a:rPr lang="de-DE" sz="2400" i="1" dirty="0" err="1">
                <a:latin typeface="Times New Roman" panose="02020603050405020304" pitchFamily="18" charset="0"/>
                <a:cs typeface="Times New Roman" panose="02020603050405020304" pitchFamily="18" charset="0"/>
              </a:rPr>
              <a:t>inhabited</a:t>
            </a:r>
            <a:r>
              <a:rPr lang="de-DE" sz="2400" i="1" dirty="0">
                <a:latin typeface="Times New Roman" panose="02020603050405020304" pitchFamily="18" charset="0"/>
                <a:cs typeface="Times New Roman" panose="02020603050405020304" pitchFamily="18" charset="0"/>
              </a:rPr>
              <a:t> </a:t>
            </a:r>
            <a:r>
              <a:rPr lang="de-DE" sz="2400" i="1" dirty="0" err="1">
                <a:latin typeface="Times New Roman" panose="02020603050405020304" pitchFamily="18" charset="0"/>
                <a:cs typeface="Times New Roman" panose="02020603050405020304" pitchFamily="18" charset="0"/>
              </a:rPr>
              <a:t>world</a:t>
            </a:r>
            <a:endParaRPr lang="de-DE" sz="2400" i="1" dirty="0">
              <a:latin typeface="Times New Roman" panose="02020603050405020304" pitchFamily="18" charset="0"/>
              <a:cs typeface="Times New Roman" panose="02020603050405020304" pitchFamily="18" charset="0"/>
            </a:endParaRPr>
          </a:p>
          <a:p>
            <a:pPr marL="342900" indent="-342900">
              <a:buFontTx/>
              <a:buChar char="-"/>
            </a:pPr>
            <a:r>
              <a:rPr lang="de-DE" sz="2400" dirty="0">
                <a:latin typeface="Times New Roman" panose="02020603050405020304" pitchFamily="18" charset="0"/>
                <a:cs typeface="Times New Roman" panose="02020603050405020304" pitchFamily="18" charset="0"/>
              </a:rPr>
              <a:t>2nd half 2nc </a:t>
            </a:r>
            <a:r>
              <a:rPr lang="de-DE" sz="2400" dirty="0" err="1">
                <a:latin typeface="Times New Roman" panose="02020603050405020304" pitchFamily="18" charset="0"/>
                <a:cs typeface="Times New Roman" panose="02020603050405020304" pitchFamily="18" charset="0"/>
              </a:rPr>
              <a:t>century</a:t>
            </a:r>
            <a:r>
              <a:rPr lang="de-DE" sz="2400" dirty="0">
                <a:latin typeface="Times New Roman" panose="02020603050405020304" pitchFamily="18" charset="0"/>
                <a:cs typeface="Times New Roman" panose="02020603050405020304" pitchFamily="18" charset="0"/>
              </a:rPr>
              <a:t> AD			- 1st half 2nd </a:t>
            </a:r>
            <a:r>
              <a:rPr lang="de-DE" sz="2400" dirty="0" err="1">
                <a:latin typeface="Times New Roman" panose="02020603050405020304" pitchFamily="18" charset="0"/>
                <a:cs typeface="Times New Roman" panose="02020603050405020304" pitchFamily="18" charset="0"/>
              </a:rPr>
              <a:t>century</a:t>
            </a:r>
            <a:r>
              <a:rPr lang="de-DE" sz="2400" dirty="0">
                <a:latin typeface="Times New Roman" panose="02020603050405020304" pitchFamily="18" charset="0"/>
                <a:cs typeface="Times New Roman" panose="02020603050405020304" pitchFamily="18" charset="0"/>
              </a:rPr>
              <a:t> AD</a:t>
            </a:r>
          </a:p>
          <a:p>
            <a:pPr marL="342900" indent="-342900">
              <a:buFontTx/>
              <a:buChar char="-"/>
            </a:pPr>
            <a:r>
              <a:rPr lang="de-DE" sz="2400" dirty="0">
                <a:latin typeface="Times New Roman" panose="02020603050405020304" pitchFamily="18" charset="0"/>
                <a:cs typeface="Times New Roman" panose="02020603050405020304" pitchFamily="18" charset="0"/>
              </a:rPr>
              <a:t>Almost fully </a:t>
            </a:r>
            <a:r>
              <a:rPr lang="de-DE" sz="2400" dirty="0" err="1">
                <a:latin typeface="Times New Roman" panose="02020603050405020304" pitchFamily="18" charset="0"/>
                <a:cs typeface="Times New Roman" panose="02020603050405020304" pitchFamily="18" charset="0"/>
              </a:rPr>
              <a:t>extant</a:t>
            </a:r>
            <a:r>
              <a:rPr lang="de-DE" sz="2400" dirty="0">
                <a:latin typeface="Times New Roman" panose="02020603050405020304" pitchFamily="18" charset="0"/>
                <a:cs typeface="Times New Roman" panose="02020603050405020304" pitchFamily="18" charset="0"/>
              </a:rPr>
              <a:t>				- Fully </a:t>
            </a:r>
            <a:r>
              <a:rPr lang="de-DE" sz="2400" dirty="0" err="1">
                <a:latin typeface="Times New Roman" panose="02020603050405020304" pitchFamily="18" charset="0"/>
                <a:cs typeface="Times New Roman" panose="02020603050405020304" pitchFamily="18" charset="0"/>
              </a:rPr>
              <a:t>extant</a:t>
            </a:r>
            <a:endParaRPr lang="de-DE" sz="2400" dirty="0">
              <a:latin typeface="Times New Roman" panose="02020603050405020304" pitchFamily="18" charset="0"/>
              <a:cs typeface="Times New Roman" panose="02020603050405020304" pitchFamily="18" charset="0"/>
            </a:endParaRPr>
          </a:p>
          <a:p>
            <a:pPr marL="342900" indent="-342900">
              <a:buFontTx/>
              <a:buChar char="-"/>
            </a:pPr>
            <a:r>
              <a:rPr lang="de-DE" sz="2400" dirty="0">
                <a:latin typeface="Times New Roman" panose="02020603050405020304" pitchFamily="18" charset="0"/>
                <a:cs typeface="Times New Roman" panose="02020603050405020304" pitchFamily="18" charset="0"/>
              </a:rPr>
              <a:t>Greek </a:t>
            </a:r>
            <a:r>
              <a:rPr lang="de-DE" sz="2400" dirty="0" err="1">
                <a:latin typeface="Times New Roman" panose="02020603050405020304" pitchFamily="18" charset="0"/>
                <a:cs typeface="Times New Roman" panose="02020603050405020304" pitchFamily="18" charset="0"/>
              </a:rPr>
              <a:t>heartland</a:t>
            </a:r>
            <a:r>
              <a:rPr lang="de-DE" sz="2400" dirty="0">
                <a:latin typeface="Times New Roman" panose="02020603050405020304" pitchFamily="18" charset="0"/>
                <a:cs typeface="Times New Roman" panose="02020603050405020304" pitchFamily="18" charset="0"/>
              </a:rPr>
              <a:t>				- </a:t>
            </a:r>
            <a:r>
              <a:rPr lang="de-DE" sz="2400" dirty="0" err="1">
                <a:latin typeface="Times New Roman" panose="02020603050405020304" pitchFamily="18" charset="0"/>
                <a:cs typeface="Times New Roman" panose="02020603050405020304" pitchFamily="18" charset="0"/>
              </a:rPr>
              <a:t>Oecumene</a:t>
            </a:r>
            <a:endParaRPr lang="de-DE" sz="2400" dirty="0">
              <a:latin typeface="Times New Roman" panose="02020603050405020304" pitchFamily="18" charset="0"/>
              <a:cs typeface="Times New Roman" panose="02020603050405020304" pitchFamily="18" charset="0"/>
            </a:endParaRPr>
          </a:p>
          <a:p>
            <a:pPr marL="342900" indent="-342900">
              <a:buFontTx/>
              <a:buChar char="-"/>
            </a:pPr>
            <a:r>
              <a:rPr lang="de-DE" sz="2400" dirty="0" err="1">
                <a:latin typeface="Times New Roman" panose="02020603050405020304" pitchFamily="18" charset="0"/>
                <a:cs typeface="Times New Roman" panose="02020603050405020304" pitchFamily="18" charset="0"/>
              </a:rPr>
              <a:t>Prose</a:t>
            </a:r>
            <a:r>
              <a:rPr lang="de-DE" sz="2400" dirty="0">
                <a:latin typeface="Times New Roman" panose="02020603050405020304" pitchFamily="18" charset="0"/>
                <a:cs typeface="Times New Roman" panose="02020603050405020304" pitchFamily="18" charset="0"/>
              </a:rPr>
              <a:t>					- Verse</a:t>
            </a:r>
          </a:p>
          <a:p>
            <a:pPr marL="342900" indent="-342900">
              <a:buFontTx/>
              <a:buChar char="-"/>
            </a:pPr>
            <a:r>
              <a:rPr lang="de-DE" sz="2400" dirty="0">
                <a:latin typeface="Times New Roman" panose="02020603050405020304" pitchFamily="18" charset="0"/>
                <a:cs typeface="Times New Roman" panose="02020603050405020304" pitchFamily="18" charset="0"/>
              </a:rPr>
              <a:t>Intention: didactic				- Intention: didactic</a:t>
            </a:r>
          </a:p>
        </p:txBody>
      </p:sp>
    </p:spTree>
    <p:extLst>
      <p:ext uri="{BB962C8B-B14F-4D97-AF65-F5344CB8AC3E}">
        <p14:creationId xmlns:p14="http://schemas.microsoft.com/office/powerpoint/2010/main" val="1750930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37716" y="366045"/>
            <a:ext cx="10916567" cy="1659525"/>
          </a:xfrm>
        </p:spPr>
        <p:txBody>
          <a:bodyPr/>
          <a:lstStyle/>
          <a:p>
            <a:pPr algn="ctr"/>
            <a:r>
              <a:rPr lang="en-US" dirty="0">
                <a:latin typeface="Times New Roman" panose="02020603050405020304" pitchFamily="18" charset="0"/>
                <a:cs typeface="Times New Roman" panose="02020603050405020304" pitchFamily="18" charset="0"/>
              </a:rPr>
              <a:t>Potentially Typical Features of an Imperial-Period ‘Genre </a:t>
            </a:r>
            <a:r>
              <a:rPr lang="en-US" dirty="0" err="1">
                <a:latin typeface="Times New Roman" panose="02020603050405020304" pitchFamily="18" charset="0"/>
                <a:cs typeface="Times New Roman" panose="02020603050405020304" pitchFamily="18" charset="0"/>
              </a:rPr>
              <a:t>Periegesis</a:t>
            </a:r>
            <a:r>
              <a:rPr lang="en-US" dirty="0">
                <a:latin typeface="Times New Roman" panose="02020603050405020304" pitchFamily="18" charset="0"/>
                <a:cs typeface="Times New Roman" panose="02020603050405020304" pitchFamily="18" charset="0"/>
              </a:rPr>
              <a:t>'</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905574" y="2592059"/>
            <a:ext cx="10648709" cy="2894341"/>
          </a:xfrm>
        </p:spPr>
        <p:txBody>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Selection of material according to criteria at the author's discretion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Predominant catalogue-like character of the arrangement of knowledge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Provision of an identification figure for the reader</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Joint round trip of reader-identification figure and (homodiegetic first-person) narrator</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Virtuality of the round trip</a:t>
            </a:r>
            <a:endParaRPr lang="de-D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39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70389" y="399436"/>
            <a:ext cx="11702005" cy="648073"/>
          </a:xfrm>
        </p:spPr>
        <p:txBody>
          <a:bodyPr/>
          <a:lstStyle/>
          <a:p>
            <a:pPr algn="ctr"/>
            <a:r>
              <a:rPr lang="de-AT" sz="4400" i="1" dirty="0">
                <a:latin typeface="Times New Roman" panose="02020603050405020304" pitchFamily="18" charset="0"/>
                <a:cs typeface="Times New Roman" panose="02020603050405020304" pitchFamily="18" charset="0"/>
              </a:rPr>
              <a:t>Description </a:t>
            </a:r>
            <a:r>
              <a:rPr lang="de-AT" sz="4400" i="1" dirty="0" err="1">
                <a:latin typeface="Times New Roman" panose="02020603050405020304" pitchFamily="18" charset="0"/>
                <a:cs typeface="Times New Roman" panose="02020603050405020304" pitchFamily="18" charset="0"/>
              </a:rPr>
              <a:t>of</a:t>
            </a:r>
            <a:r>
              <a:rPr lang="de-AT" sz="4400" i="1" dirty="0">
                <a:latin typeface="Times New Roman" panose="02020603050405020304" pitchFamily="18" charset="0"/>
                <a:cs typeface="Times New Roman" panose="02020603050405020304" pitchFamily="18" charset="0"/>
              </a:rPr>
              <a:t> </a:t>
            </a:r>
            <a:r>
              <a:rPr lang="de-AT" sz="4400" i="1" dirty="0" err="1">
                <a:latin typeface="Times New Roman" panose="02020603050405020304" pitchFamily="18" charset="0"/>
                <a:cs typeface="Times New Roman" panose="02020603050405020304" pitchFamily="18" charset="0"/>
              </a:rPr>
              <a:t>Greece</a:t>
            </a:r>
            <a:r>
              <a:rPr lang="de-AT" sz="4400" i="1" dirty="0">
                <a:latin typeface="Times New Roman" panose="02020603050405020304" pitchFamily="18" charset="0"/>
                <a:cs typeface="Times New Roman" panose="02020603050405020304" pitchFamily="18" charset="0"/>
              </a:rPr>
              <a:t> </a:t>
            </a:r>
            <a:r>
              <a:rPr lang="de-AT" sz="4400" dirty="0">
                <a:latin typeface="Times New Roman" panose="02020603050405020304" pitchFamily="18" charset="0"/>
                <a:cs typeface="Times New Roman" panose="02020603050405020304" pitchFamily="18" charset="0"/>
              </a:rPr>
              <a:t>vs. </a:t>
            </a:r>
            <a:r>
              <a:rPr lang="de-AT" sz="4400" dirty="0" err="1">
                <a:latin typeface="Times New Roman" panose="02020603050405020304" pitchFamily="18" charset="0"/>
                <a:cs typeface="Times New Roman" panose="02020603050405020304" pitchFamily="18" charset="0"/>
              </a:rPr>
              <a:t>Chorography</a:t>
            </a:r>
            <a:endParaRPr lang="de-AT" sz="4400"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605363" y="1376432"/>
            <a:ext cx="5328592" cy="4746576"/>
          </a:xfrm>
        </p:spPr>
        <p:txBody>
          <a:bodyPr/>
          <a:lstStyle/>
          <a:p>
            <a:pPr algn="just"/>
            <a:r>
              <a:rPr lang="de-AT" sz="2000" dirty="0" err="1">
                <a:latin typeface="Times New Roman" panose="02020603050405020304" pitchFamily="18" charset="0"/>
                <a:cs typeface="Times New Roman" panose="02020603050405020304" pitchFamily="18" charset="0"/>
              </a:rPr>
              <a:t>Ptol</a:t>
            </a:r>
            <a:r>
              <a:rPr lang="de-AT" sz="2000" dirty="0">
                <a:latin typeface="Times New Roman" panose="02020603050405020304" pitchFamily="18" charset="0"/>
                <a:cs typeface="Times New Roman" panose="02020603050405020304" pitchFamily="18" charset="0"/>
              </a:rPr>
              <a:t>. </a:t>
            </a:r>
            <a:r>
              <a:rPr lang="de-AT" sz="2000" i="1" dirty="0">
                <a:latin typeface="Times New Roman" panose="02020603050405020304" pitchFamily="18" charset="0"/>
                <a:cs typeface="Times New Roman" panose="02020603050405020304" pitchFamily="18" charset="0"/>
              </a:rPr>
              <a:t>geogr</a:t>
            </a:r>
            <a:r>
              <a:rPr lang="de-AT" sz="2000" dirty="0">
                <a:latin typeface="Times New Roman" panose="02020603050405020304" pitchFamily="18" charset="0"/>
                <a:cs typeface="Times New Roman" panose="02020603050405020304" pitchFamily="18" charset="0"/>
              </a:rPr>
              <a:t>. 1,1,1: </a:t>
            </a:r>
            <a:r>
              <a:rPr lang="el-GR" sz="2000" dirty="0">
                <a:latin typeface="Times New Roman" panose="02020603050405020304" pitchFamily="18" charset="0"/>
                <a:cs typeface="Times New Roman" panose="02020603050405020304" pitchFamily="18" charset="0"/>
              </a:rPr>
              <a:t>[…] αὕτη [</a:t>
            </a:r>
            <a:r>
              <a:rPr lang="de-AT" sz="2000" dirty="0">
                <a:latin typeface="Times New Roman" panose="02020603050405020304" pitchFamily="18" charset="0"/>
                <a:cs typeface="Times New Roman" panose="02020603050405020304" pitchFamily="18" charset="0"/>
              </a:rPr>
              <a:t>scil. </a:t>
            </a:r>
            <a:r>
              <a:rPr lang="de-AT" sz="2000" dirty="0" err="1">
                <a:latin typeface="Times New Roman" panose="02020603050405020304" pitchFamily="18" charset="0"/>
                <a:cs typeface="Times New Roman" panose="02020603050405020304" pitchFamily="18" charset="0"/>
              </a:rPr>
              <a:t>Chorography</a:t>
            </a:r>
            <a:r>
              <a:rPr lang="de-AT"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μὲν ἀποτεμνομένη τοὺς κατὰ μέρος τόπους χωρὶς ἕκαστον καὶ καθ’ αὑτὸν ἐκτίθεται, συναπογραφομένη πάντα σχεδὸν καὶ τὰ μικρότατα τῶν ἐμπεριλαμβανομένων, οἷον λιμένας καὶ κώμας καὶ δήμους καὶ τὰς ἀπὸ τῶν πρώτων ποταμῶν ἐκτροπὰς καὶ τὰ παραπλήσια.</a:t>
            </a:r>
            <a:endParaRPr lang="de-DE" sz="2000" dirty="0">
              <a:latin typeface="Times New Roman" panose="02020603050405020304" pitchFamily="18" charset="0"/>
              <a:cs typeface="Times New Roman" panose="02020603050405020304" pitchFamily="18" charset="0"/>
            </a:endParaRPr>
          </a:p>
          <a:p>
            <a:pPr algn="just"/>
            <a:endParaRPr lang="de-DE"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Chorography divides the places into sections and presents each one separately and on its own, registering almost everything, even the smallest included elements, such as </a:t>
            </a:r>
            <a:r>
              <a:rPr lang="en-US" sz="2000" dirty="0" err="1">
                <a:latin typeface="Times New Roman" panose="02020603050405020304" pitchFamily="18" charset="0"/>
                <a:cs typeface="Times New Roman" panose="02020603050405020304" pitchFamily="18" charset="0"/>
              </a:rPr>
              <a:t>harbours</a:t>
            </a:r>
            <a:r>
              <a:rPr lang="en-US" sz="2000" dirty="0">
                <a:latin typeface="Times New Roman" panose="02020603050405020304" pitchFamily="18" charset="0"/>
                <a:cs typeface="Times New Roman" panose="02020603050405020304" pitchFamily="18" charset="0"/>
              </a:rPr>
              <a:t>, villages, demes, the branches of the first-rank rivers and the like.</a:t>
            </a:r>
            <a:endParaRPr lang="de-AT" sz="2000" dirty="0">
              <a:latin typeface="Times New Roman" panose="02020603050405020304" pitchFamily="18" charset="0"/>
              <a:cs typeface="Times New Roman" panose="02020603050405020304" pitchFamily="18" charset="0"/>
            </a:endParaRPr>
          </a:p>
          <a:p>
            <a:pPr algn="just"/>
            <a:endParaRPr lang="de-AT" sz="2800" dirty="0">
              <a:latin typeface="Times New Roman" panose="02020603050405020304" pitchFamily="18" charset="0"/>
              <a:cs typeface="Times New Roman" panose="02020603050405020304" pitchFamily="18" charset="0"/>
            </a:endParaRPr>
          </a:p>
        </p:txBody>
      </p:sp>
      <p:sp>
        <p:nvSpPr>
          <p:cNvPr id="4" name="Textfeld 3">
            <a:extLst>
              <a:ext uri="{FF2B5EF4-FFF2-40B4-BE49-F238E27FC236}">
                <a16:creationId xmlns:a16="http://schemas.microsoft.com/office/drawing/2014/main" id="{FB348F25-C04E-81A6-AFB2-1EA5B35C9C8E}"/>
              </a:ext>
            </a:extLst>
          </p:cNvPr>
          <p:cNvSpPr txBox="1"/>
          <p:nvPr/>
        </p:nvSpPr>
        <p:spPr>
          <a:xfrm>
            <a:off x="7168381" y="2069260"/>
            <a:ext cx="4383911" cy="3360920"/>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Tx/>
              <a:buSzTx/>
              <a:tabLst/>
              <a:defRPr/>
            </a:pP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Book 1: </a:t>
            </a:r>
            <a:r>
              <a:rPr kumimoji="0" lang="de-AT" sz="1800" b="1" i="0" u="none" strike="noStrike" kern="1200" cap="none" spc="0" normalizeH="0" baseline="0" noProof="0" dirty="0" err="1">
                <a:ln>
                  <a:noFill/>
                </a:ln>
                <a:solidFill>
                  <a:prstClr val="black"/>
                </a:solidFill>
                <a:effectLst/>
                <a:uLnTx/>
                <a:uFillTx/>
                <a:latin typeface="Verdana" pitchFamily="34" charset="0"/>
                <a:ea typeface="Verdana" pitchFamily="34" charset="0"/>
              </a:rPr>
              <a:t>Attica</a:t>
            </a:r>
            <a:endPar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2: Corinth</a:t>
            </a: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3: </a:t>
            </a:r>
            <a:r>
              <a:rPr kumimoji="0" lang="de-AT" sz="1800" b="0" i="0" u="none" strike="noStrike" kern="1200" cap="none" spc="0" normalizeH="0" baseline="0" noProof="0" dirty="0" err="1">
                <a:ln>
                  <a:noFill/>
                </a:ln>
                <a:solidFill>
                  <a:prstClr val="black"/>
                </a:solidFill>
                <a:effectLst/>
                <a:uLnTx/>
                <a:uFillTx/>
                <a:latin typeface="Verdana" pitchFamily="34" charset="0"/>
                <a:ea typeface="Verdana" pitchFamily="34" charset="0"/>
              </a:rPr>
              <a:t>Laconia</a:t>
            </a:r>
            <a:endPar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4: </a:t>
            </a:r>
            <a:r>
              <a:rPr kumimoji="0" lang="de-AT" sz="1800" b="0" i="0" u="none" strike="noStrike" kern="1200" cap="none" spc="0" normalizeH="0" baseline="0" noProof="0" dirty="0" err="1">
                <a:ln>
                  <a:noFill/>
                </a:ln>
                <a:solidFill>
                  <a:prstClr val="black"/>
                </a:solidFill>
                <a:effectLst/>
                <a:uLnTx/>
                <a:uFillTx/>
                <a:latin typeface="Verdana" pitchFamily="34" charset="0"/>
                <a:ea typeface="Verdana" pitchFamily="34" charset="0"/>
              </a:rPr>
              <a:t>Messenia</a:t>
            </a:r>
            <a:endPar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Book 5: Elis</a:t>
            </a:r>
          </a:p>
          <a:p>
            <a:pPr marR="0" lvl="0" algn="l" defTabSz="914400" rtl="0" eaLnBrk="1" fontAlgn="auto" latinLnBrk="0" hangingPunct="1">
              <a:lnSpc>
                <a:spcPct val="100000"/>
              </a:lnSpc>
              <a:spcBef>
                <a:spcPct val="20000"/>
              </a:spcBef>
              <a:spcAft>
                <a:spcPts val="0"/>
              </a:spcAft>
              <a:buClrTx/>
              <a:buSzTx/>
              <a:tabLst/>
              <a:defRPr/>
            </a:pP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Book 6: Elis</a:t>
            </a: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7: </a:t>
            </a:r>
            <a:r>
              <a:rPr kumimoji="0" lang="de-AT" sz="1800" b="0" i="0" u="none" strike="noStrike" kern="1200" cap="none" spc="0" normalizeH="0" baseline="0" noProof="0" dirty="0" err="1">
                <a:ln>
                  <a:noFill/>
                </a:ln>
                <a:solidFill>
                  <a:prstClr val="black"/>
                </a:solidFill>
                <a:effectLst/>
                <a:uLnTx/>
                <a:uFillTx/>
                <a:latin typeface="Verdana" pitchFamily="34" charset="0"/>
                <a:ea typeface="Verdana" pitchFamily="34" charset="0"/>
              </a:rPr>
              <a:t>Achaea</a:t>
            </a:r>
            <a:endPar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8: Arcadia</a:t>
            </a:r>
          </a:p>
          <a:p>
            <a:pPr marR="0" lvl="0" algn="l" defTabSz="914400" rtl="0" eaLnBrk="1" fontAlgn="auto" latinLnBrk="0" hangingPunct="1">
              <a:lnSpc>
                <a:spcPct val="100000"/>
              </a:lnSpc>
              <a:spcBef>
                <a:spcPct val="20000"/>
              </a:spcBef>
              <a:spcAft>
                <a:spcPts val="0"/>
              </a:spcAft>
              <a:buClrTx/>
              <a:buSzTx/>
              <a:tabLst/>
              <a:defRPr/>
            </a:pPr>
            <a:r>
              <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rPr>
              <a:t>Book 9: </a:t>
            </a:r>
            <a:r>
              <a:rPr kumimoji="0" lang="de-AT" sz="1800" b="0" i="0" u="none" strike="noStrike" kern="1200" cap="none" spc="0" normalizeH="0" baseline="0" noProof="0" dirty="0" err="1">
                <a:ln>
                  <a:noFill/>
                </a:ln>
                <a:solidFill>
                  <a:prstClr val="black"/>
                </a:solidFill>
                <a:effectLst/>
                <a:uLnTx/>
                <a:uFillTx/>
                <a:latin typeface="Verdana" pitchFamily="34" charset="0"/>
                <a:ea typeface="Verdana" pitchFamily="34" charset="0"/>
              </a:rPr>
              <a:t>Boeotia</a:t>
            </a:r>
            <a:endParaRPr kumimoji="0" lang="de-AT" sz="18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R="0" lvl="0" algn="l" defTabSz="914400" rtl="0" eaLnBrk="1" fontAlgn="auto" latinLnBrk="0" hangingPunct="1">
              <a:lnSpc>
                <a:spcPct val="100000"/>
              </a:lnSpc>
              <a:spcBef>
                <a:spcPct val="20000"/>
              </a:spcBef>
              <a:spcAft>
                <a:spcPts val="0"/>
              </a:spcAft>
              <a:buClrTx/>
              <a:buSzTx/>
              <a:tabLst/>
              <a:defRPr/>
            </a:pP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Book 10: </a:t>
            </a:r>
            <a:r>
              <a:rPr kumimoji="0" lang="de-AT" sz="1800" b="1" i="0" u="none" strike="noStrike" kern="1200" cap="none" spc="0" normalizeH="0" baseline="0" noProof="0" dirty="0" err="1">
                <a:ln>
                  <a:noFill/>
                </a:ln>
                <a:solidFill>
                  <a:prstClr val="black"/>
                </a:solidFill>
                <a:effectLst/>
                <a:uLnTx/>
                <a:uFillTx/>
                <a:latin typeface="Verdana" pitchFamily="34" charset="0"/>
                <a:ea typeface="Verdana" pitchFamily="34" charset="0"/>
              </a:rPr>
              <a:t>Phocis</a:t>
            </a: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 </a:t>
            </a:r>
            <a:r>
              <a:rPr kumimoji="0" lang="de-AT" sz="1800" b="1" i="0" u="none" strike="noStrike" kern="1200" cap="none" spc="0" normalizeH="0" baseline="0" noProof="0" dirty="0" err="1">
                <a:ln>
                  <a:noFill/>
                </a:ln>
                <a:solidFill>
                  <a:prstClr val="black"/>
                </a:solidFill>
                <a:effectLst/>
                <a:uLnTx/>
                <a:uFillTx/>
                <a:latin typeface="Verdana" pitchFamily="34" charset="0"/>
                <a:ea typeface="Verdana" pitchFamily="34" charset="0"/>
              </a:rPr>
              <a:t>Ozolian</a:t>
            </a:r>
            <a:r>
              <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rPr>
              <a:t> </a:t>
            </a:r>
            <a:r>
              <a:rPr kumimoji="0" lang="de-AT" sz="1800" b="1" i="0" u="none" strike="noStrike" kern="1200" cap="none" spc="0" normalizeH="0" baseline="0" noProof="0" dirty="0" err="1">
                <a:ln>
                  <a:noFill/>
                </a:ln>
                <a:solidFill>
                  <a:prstClr val="black"/>
                </a:solidFill>
                <a:effectLst/>
                <a:uLnTx/>
                <a:uFillTx/>
                <a:latin typeface="Verdana" pitchFamily="34" charset="0"/>
                <a:ea typeface="Verdana" pitchFamily="34" charset="0"/>
              </a:rPr>
              <a:t>Locris</a:t>
            </a:r>
            <a:endParaRPr kumimoji="0" lang="de-AT" sz="1800" b="1"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142480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37716" y="289367"/>
            <a:ext cx="10916567" cy="1226917"/>
          </a:xfrm>
        </p:spPr>
        <p:txBody>
          <a:bodyPr/>
          <a:lstStyle/>
          <a:p>
            <a:pPr algn="ctr"/>
            <a:r>
              <a:rPr lang="de-DE" sz="3600" dirty="0">
                <a:effectLst/>
                <a:latin typeface="Times New Roman" panose="02020603050405020304" pitchFamily="18" charset="0"/>
                <a:ea typeface="Calibri" panose="020F0502020204030204" pitchFamily="34" charset="0"/>
              </a:rPr>
              <a:t>Dion. Per. </a:t>
            </a:r>
            <a:r>
              <a:rPr lang="de-DE" sz="3600" i="1" dirty="0" err="1">
                <a:effectLst/>
                <a:latin typeface="Times New Roman" panose="02020603050405020304" pitchFamily="18" charset="0"/>
                <a:ea typeface="Calibri" panose="020F0502020204030204" pitchFamily="34" charset="0"/>
              </a:rPr>
              <a:t>perieg</a:t>
            </a:r>
            <a:r>
              <a:rPr lang="de-DE" sz="3600" dirty="0">
                <a:effectLst/>
                <a:latin typeface="Times New Roman" panose="02020603050405020304" pitchFamily="18" charset="0"/>
                <a:ea typeface="Calibri" panose="020F0502020204030204" pitchFamily="34" charset="0"/>
              </a:rPr>
              <a:t>. 1166–1169:</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2445561" y="1828800"/>
            <a:ext cx="7300876" cy="3958542"/>
          </a:xfrm>
        </p:spPr>
        <p:txBody>
          <a:bodyPr/>
          <a:lstStyle/>
          <a:p>
            <a:r>
              <a:rPr lang="el-GR" sz="2400" dirty="0">
                <a:latin typeface="Times New Roman" panose="02020603050405020304" pitchFamily="18" charset="0"/>
                <a:cs typeface="Times New Roman" panose="02020603050405020304" pitchFamily="18" charset="0"/>
              </a:rPr>
              <a:t>Τόσσοι μὲν κατὰ γαῖαν ὑπέρτατοι ἄνδρες ἔασιν·</a:t>
            </a:r>
          </a:p>
          <a:p>
            <a:r>
              <a:rPr lang="el-GR" sz="2400" dirty="0">
                <a:latin typeface="Times New Roman" panose="02020603050405020304" pitchFamily="18" charset="0"/>
                <a:cs typeface="Times New Roman" panose="02020603050405020304" pitchFamily="18" charset="0"/>
              </a:rPr>
              <a:t>ἄλλοι δ’ ἔνθα καὶ ἔνθα κατ’ ἠπείρους ἀλόωνται</a:t>
            </a:r>
          </a:p>
          <a:p>
            <a:r>
              <a:rPr lang="el-GR" sz="2400" dirty="0">
                <a:latin typeface="Times New Roman" panose="02020603050405020304" pitchFamily="18" charset="0"/>
                <a:cs typeface="Times New Roman" panose="02020603050405020304" pitchFamily="18" charset="0"/>
              </a:rPr>
              <a:t>μυρίοι, οὓς οὐκ ἄν τις ἀριφραδέως ἀγορεῦσαι</a:t>
            </a:r>
          </a:p>
          <a:p>
            <a:r>
              <a:rPr lang="el-GR" sz="2400" dirty="0">
                <a:latin typeface="Times New Roman" panose="02020603050405020304" pitchFamily="18" charset="0"/>
                <a:cs typeface="Times New Roman" panose="02020603050405020304" pitchFamily="18" charset="0"/>
              </a:rPr>
              <a:t>θνητὸς ἐών· μοῦνοι δὲ θεοὶ ῥέα πάντα δύνανται.</a:t>
            </a:r>
            <a:endParaRPr lang="de-DE" sz="2400" dirty="0">
              <a:latin typeface="Times New Roman" panose="02020603050405020304" pitchFamily="18" charset="0"/>
              <a:cs typeface="Times New Roman" panose="02020603050405020304" pitchFamily="18" charset="0"/>
            </a:endParaRPr>
          </a:p>
          <a:p>
            <a:endParaRPr lang="el-GR"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So many are the most important people on earth;</a:t>
            </a:r>
          </a:p>
          <a:p>
            <a:r>
              <a:rPr lang="en-US" sz="2400" dirty="0">
                <a:latin typeface="Times New Roman" panose="02020603050405020304" pitchFamily="18" charset="0"/>
                <a:cs typeface="Times New Roman" panose="02020603050405020304" pitchFamily="18" charset="0"/>
              </a:rPr>
              <a:t>but others wander here and there across the continents,</a:t>
            </a:r>
          </a:p>
          <a:p>
            <a:r>
              <a:rPr lang="en-US" sz="2400" dirty="0">
                <a:latin typeface="Times New Roman" panose="02020603050405020304" pitchFamily="18" charset="0"/>
                <a:cs typeface="Times New Roman" panose="02020603050405020304" pitchFamily="18" charset="0"/>
              </a:rPr>
              <a:t>infinitely many. No one could possibly name them clearly,</a:t>
            </a:r>
          </a:p>
          <a:p>
            <a:r>
              <a:rPr lang="en-US" sz="2400" dirty="0">
                <a:latin typeface="Times New Roman" panose="02020603050405020304" pitchFamily="18" charset="0"/>
                <a:cs typeface="Times New Roman" panose="02020603050405020304" pitchFamily="18" charset="0"/>
              </a:rPr>
              <a:t>who is a mortal, only the gods find all things easy.</a:t>
            </a:r>
          </a:p>
          <a:p>
            <a:endParaRPr lang="de-D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3431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37716" y="289367"/>
            <a:ext cx="10916567" cy="1226917"/>
          </a:xfrm>
        </p:spPr>
        <p:txBody>
          <a:bodyPr/>
          <a:lstStyle/>
          <a:p>
            <a:pPr algn="ctr"/>
            <a:r>
              <a:rPr lang="de-DE" sz="3600" dirty="0">
                <a:effectLst/>
                <a:latin typeface="Times New Roman" panose="02020603050405020304" pitchFamily="18" charset="0"/>
                <a:ea typeface="Calibri" panose="020F0502020204030204" pitchFamily="34" charset="0"/>
              </a:rPr>
              <a:t>Paus. 1,39,3:</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1691012" y="1872205"/>
            <a:ext cx="9108721" cy="3113590"/>
          </a:xfrm>
        </p:spPr>
        <p:txBody>
          <a:bodyPr/>
          <a:lstStyle/>
          <a:p>
            <a:r>
              <a:rPr lang="el-GR" sz="2400" dirty="0">
                <a:latin typeface="Times New Roman" panose="02020603050405020304" pitchFamily="18" charset="0"/>
                <a:cs typeface="Times New Roman" panose="02020603050405020304" pitchFamily="18" charset="0"/>
              </a:rPr>
              <a:t>Τοσαῦτα κατὰ γνώμην τὴν ἐμὴν Ἀθηναίοις γνωριμώτατα ἦν ἔν τε λόγοις καὶ θεωρήμασιν, ἀπέκρινε δὲ ἀπὸ τῶν πολλῶν ἐξ ἀρχῆς ὁ λόγος μοι τὰ ἐς συγγραφὴν ἀνήκοντα</a:t>
            </a:r>
            <a:r>
              <a:rPr lang="de-DE" sz="2400" dirty="0">
                <a:latin typeface="Times New Roman" panose="02020603050405020304" pitchFamily="18" charset="0"/>
                <a:cs typeface="Times New Roman" panose="02020603050405020304" pitchFamily="18" charset="0"/>
              </a:rPr>
              <a:t>.</a:t>
            </a:r>
          </a:p>
          <a:p>
            <a:endParaRPr lang="de-DE"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That's how much the Athenians had, in my opinion, in terms of remarkable stories and sights. From the beginning, my report filtered what was relevant to the writing from the vast material.</a:t>
            </a:r>
            <a:endParaRPr lang="de-D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4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37716" y="289366"/>
            <a:ext cx="10916567" cy="983849"/>
          </a:xfrm>
        </p:spPr>
        <p:txBody>
          <a:bodyPr/>
          <a:lstStyle/>
          <a:p>
            <a:pPr algn="ctr"/>
            <a:r>
              <a:rPr lang="en-US" dirty="0">
                <a:latin typeface="Times New Roman" panose="02020603050405020304" pitchFamily="18" charset="0"/>
                <a:cs typeface="Times New Roman" panose="02020603050405020304" pitchFamily="18" charset="0"/>
              </a:rPr>
              <a:t>Provision of Identification Figure for the Reader</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740780" y="1273215"/>
            <a:ext cx="10916567" cy="4896091"/>
          </a:xfrm>
        </p:spPr>
        <p:txBody>
          <a:bodyPr/>
          <a:lstStyle/>
          <a:p>
            <a:pPr marL="342900" indent="-342900">
              <a:buFont typeface="Wingdings" panose="05000000000000000000" pitchFamily="2" charset="2"/>
              <a:buChar char="Ø"/>
            </a:pPr>
            <a:r>
              <a:rPr lang="de-DE" sz="2400" dirty="0" err="1">
                <a:latin typeface="Times New Roman" panose="02020603050405020304" pitchFamily="18" charset="0"/>
                <a:cs typeface="Times New Roman" panose="02020603050405020304" pitchFamily="18" charset="0"/>
              </a:rPr>
              <a:t>Phrases</a:t>
            </a:r>
            <a:r>
              <a:rPr lang="de-DE" sz="2400" dirty="0">
                <a:latin typeface="Times New Roman" panose="02020603050405020304" pitchFamily="18" charset="0"/>
                <a:cs typeface="Times New Roman" panose="02020603050405020304" pitchFamily="18" charset="0"/>
              </a:rPr>
              <a:t> </a:t>
            </a:r>
            <a:r>
              <a:rPr lang="de-DE" sz="2400" dirty="0" err="1">
                <a:latin typeface="Times New Roman" panose="02020603050405020304" pitchFamily="18" charset="0"/>
                <a:cs typeface="Times New Roman" panose="02020603050405020304" pitchFamily="18" charset="0"/>
              </a:rPr>
              <a:t>denoting</a:t>
            </a:r>
            <a:r>
              <a:rPr lang="de-DE" sz="2400" dirty="0">
                <a:latin typeface="Times New Roman" panose="02020603050405020304" pitchFamily="18" charset="0"/>
                <a:cs typeface="Times New Roman" panose="02020603050405020304" pitchFamily="18" charset="0"/>
              </a:rPr>
              <a:t> </a:t>
            </a:r>
            <a:r>
              <a:rPr lang="de-DE" sz="2400" dirty="0" err="1">
                <a:latin typeface="Times New Roman" panose="02020603050405020304" pitchFamily="18" charset="0"/>
                <a:cs typeface="Times New Roman" panose="02020603050405020304" pitchFamily="18" charset="0"/>
              </a:rPr>
              <a:t>its</a:t>
            </a:r>
            <a:r>
              <a:rPr lang="de-DE" sz="2400" dirty="0">
                <a:latin typeface="Times New Roman" panose="02020603050405020304" pitchFamily="18" charset="0"/>
                <a:cs typeface="Times New Roman" panose="02020603050405020304" pitchFamily="18" charset="0"/>
              </a:rPr>
              <a:t> movements</a:t>
            </a:r>
          </a:p>
          <a:p>
            <a:pPr marL="342900" indent="-342900">
              <a:buFont typeface="Wingdings" panose="05000000000000000000" pitchFamily="2" charset="2"/>
              <a:buChar char="Ø"/>
            </a:pPr>
            <a:endParaRPr lang="de-DE" sz="20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1. Participle in the dative singular or plural (often) in conjunction with a directional indication</a:t>
            </a:r>
          </a:p>
          <a:p>
            <a:r>
              <a:rPr lang="en-US" sz="2400" dirty="0">
                <a:latin typeface="Times New Roman" panose="02020603050405020304" pitchFamily="18" charset="0"/>
                <a:cs typeface="Times New Roman" panose="02020603050405020304" pitchFamily="18" charset="0"/>
              </a:rPr>
              <a:t>	e.g., Paus. 1,28,4: </a:t>
            </a:r>
            <a:r>
              <a:rPr lang="el-GR" sz="2400" u="sng" dirty="0">
                <a:latin typeface="Times New Roman" panose="02020603050405020304" pitchFamily="18" charset="0"/>
                <a:cs typeface="Times New Roman" panose="02020603050405020304" pitchFamily="18" charset="0"/>
              </a:rPr>
              <a:t>Καταβᾶσι</a:t>
            </a:r>
            <a:r>
              <a:rPr lang="el-GR" sz="2400" dirty="0">
                <a:latin typeface="Times New Roman" panose="02020603050405020304" pitchFamily="18" charset="0"/>
                <a:cs typeface="Times New Roman" panose="02020603050405020304" pitchFamily="18" charset="0"/>
              </a:rPr>
              <a:t> δὲ οὐκ ἐς τὴν κάτω πόλιν ἀλλ'ὅσον ὑπὸ τὰ </a:t>
            </a:r>
            <a:r>
              <a:rPr lang="de-DE"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προπύλαια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2. Finite verb in the second person singular (with additional participle or without) plus a directional indication</a:t>
            </a:r>
          </a:p>
          <a:p>
            <a:r>
              <a:rPr lang="de-DE" sz="2400" dirty="0">
                <a:latin typeface="Times New Roman" panose="02020603050405020304" pitchFamily="18" charset="0"/>
                <a:cs typeface="Times New Roman" panose="02020603050405020304" pitchFamily="18" charset="0"/>
              </a:rPr>
              <a:t>	e.g., Dion. Per. </a:t>
            </a:r>
            <a:r>
              <a:rPr lang="de-DE" sz="2400" i="1" dirty="0" err="1">
                <a:latin typeface="Times New Roman" panose="02020603050405020304" pitchFamily="18" charset="0"/>
                <a:cs typeface="Times New Roman" panose="02020603050405020304" pitchFamily="18" charset="0"/>
              </a:rPr>
              <a:t>perieg</a:t>
            </a:r>
            <a:r>
              <a:rPr lang="de-DE"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481–483:</a:t>
            </a:r>
            <a:r>
              <a:rPr lang="de-DE"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Ἀλλ’ ὁπότ’ Ἀδριάδος σκαιὸν πόρον ἀμφιτρίτης </a:t>
            </a:r>
            <a:r>
              <a:rPr lang="de-DE"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 </a:t>
            </a:r>
            <a:r>
              <a:rPr lang="el-GR" sz="2400" u="sng" dirty="0">
                <a:latin typeface="Times New Roman" panose="02020603050405020304" pitchFamily="18" charset="0"/>
                <a:cs typeface="Times New Roman" panose="02020603050405020304" pitchFamily="18" charset="0"/>
              </a:rPr>
              <a:t>εἰσελάσῃς</a:t>
            </a:r>
            <a:r>
              <a:rPr lang="el-GR" sz="2400" dirty="0">
                <a:latin typeface="Times New Roman" panose="02020603050405020304" pitchFamily="18" charset="0"/>
                <a:cs typeface="Times New Roman" panose="02020603050405020304" pitchFamily="18" charset="0"/>
              </a:rPr>
              <a:t> ἐπὶ νηός, Ἰηπυγίην ἐπὶ γαίαν, / </a:t>
            </a:r>
            <a:r>
              <a:rPr lang="el-GR" sz="2400" u="sng" dirty="0">
                <a:latin typeface="Times New Roman" panose="02020603050405020304" pitchFamily="18" charset="0"/>
                <a:cs typeface="Times New Roman" panose="02020603050405020304" pitchFamily="18" charset="0"/>
              </a:rPr>
              <a:t>δήεις</a:t>
            </a:r>
            <a:r>
              <a:rPr lang="el-GR" sz="2400" dirty="0">
                <a:latin typeface="Times New Roman" panose="02020603050405020304" pitchFamily="18" charset="0"/>
                <a:cs typeface="Times New Roman" panose="02020603050405020304" pitchFamily="18" charset="0"/>
              </a:rPr>
              <a:t> ἰφθίμου Διομήδεος αὐτίκα </a:t>
            </a:r>
            <a:r>
              <a:rPr lang="de-DE"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νῆσον.</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a:latin typeface="Times New Roman" panose="02020603050405020304" pitchFamily="18" charset="0"/>
                <a:cs typeface="Times New Roman" panose="02020603050405020304" pitchFamily="18" charset="0"/>
              </a:rPr>
              <a:t>Translation: ‘if one’</a:t>
            </a:r>
            <a:endParaRPr lang="de-D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9864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37716" y="289366"/>
            <a:ext cx="10916567" cy="983849"/>
          </a:xfrm>
        </p:spPr>
        <p:txBody>
          <a:bodyPr/>
          <a:lstStyle/>
          <a:p>
            <a:pPr algn="ctr"/>
            <a:r>
              <a:rPr lang="en-US" dirty="0">
                <a:latin typeface="Times New Roman" panose="02020603050405020304" pitchFamily="18" charset="0"/>
                <a:cs typeface="Times New Roman" panose="02020603050405020304" pitchFamily="18" charset="0"/>
              </a:rPr>
              <a:t>Joint Round Trip of Reader-Id. Figure and Narrator</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740780" y="1481559"/>
            <a:ext cx="11065397" cy="2349661"/>
          </a:xfrm>
        </p:spPr>
        <p:txBody>
          <a:bodyPr/>
          <a:lstStyle/>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Institution of the Greek guide (π</a:t>
            </a:r>
            <a:r>
              <a:rPr lang="en-US" sz="2400" dirty="0" err="1">
                <a:latin typeface="Times New Roman" panose="02020603050405020304" pitchFamily="18" charset="0"/>
                <a:cs typeface="Times New Roman" panose="02020603050405020304" pitchFamily="18" charset="0"/>
              </a:rPr>
              <a:t>εριηγητής</a:t>
            </a:r>
            <a:r>
              <a:rPr lang="en-US" sz="2400"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Acting ‘I’ = author</a:t>
            </a:r>
          </a:p>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Complementary ‘You’ = reader</a:t>
            </a:r>
          </a:p>
          <a:p>
            <a:pPr marL="342900" indent="-342900">
              <a:buFont typeface="Wingdings" panose="05000000000000000000" pitchFamily="2" charset="2"/>
              <a:buChar char="Ø"/>
            </a:pPr>
            <a:r>
              <a:rPr lang="de-DE" sz="2400" dirty="0">
                <a:latin typeface="Times New Roman" panose="02020603050405020304" pitchFamily="18" charset="0"/>
                <a:cs typeface="Times New Roman" panose="02020603050405020304" pitchFamily="18" charset="0"/>
              </a:rPr>
              <a:t>Akrostichon: Dion. Per. </a:t>
            </a:r>
            <a:r>
              <a:rPr lang="de-DE" sz="2400" i="1" dirty="0" err="1">
                <a:latin typeface="Times New Roman" panose="02020603050405020304" pitchFamily="18" charset="0"/>
                <a:cs typeface="Times New Roman" panose="02020603050405020304" pitchFamily="18" charset="0"/>
              </a:rPr>
              <a:t>perieg</a:t>
            </a:r>
            <a:r>
              <a:rPr lang="de-DE" sz="2400" dirty="0">
                <a:latin typeface="Times New Roman" panose="02020603050405020304" pitchFamily="18" charset="0"/>
                <a:cs typeface="Times New Roman" panose="02020603050405020304" pitchFamily="18" charset="0"/>
              </a:rPr>
              <a:t>. 112–134: </a:t>
            </a:r>
            <a:r>
              <a:rPr lang="el-GR" sz="2400" dirty="0">
                <a:latin typeface="Times New Roman" panose="02020603050405020304" pitchFamily="18" charset="0"/>
                <a:cs typeface="Times New Roman" panose="02020603050405020304" pitchFamily="18" charset="0"/>
              </a:rPr>
              <a:t>ΔΙΟΝΥΣΙΟΥ ΤΩΝ ΕΝΤΟΣ ΦΑΡΟΥ</a:t>
            </a:r>
            <a:endParaRPr lang="de-DE"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de-DE" sz="2400" dirty="0">
                <a:latin typeface="Times New Roman" panose="02020603050405020304" pitchFamily="18" charset="0"/>
                <a:cs typeface="Times New Roman" panose="02020603050405020304" pitchFamily="18" charset="0"/>
              </a:rPr>
              <a:t>Dion. Per. </a:t>
            </a:r>
            <a:r>
              <a:rPr lang="de-DE" sz="2400" i="1" dirty="0" err="1">
                <a:latin typeface="Times New Roman" panose="02020603050405020304" pitchFamily="18" charset="0"/>
                <a:cs typeface="Times New Roman" panose="02020603050405020304" pitchFamily="18" charset="0"/>
              </a:rPr>
              <a:t>perieg</a:t>
            </a:r>
            <a:r>
              <a:rPr lang="de-DE" sz="2400" dirty="0">
                <a:latin typeface="Times New Roman" panose="02020603050405020304" pitchFamily="18" charset="0"/>
                <a:cs typeface="Times New Roman" panose="02020603050405020304" pitchFamily="18" charset="0"/>
              </a:rPr>
              <a:t>. 1185–1186:</a:t>
            </a:r>
          </a:p>
          <a:p>
            <a:endParaRPr lang="de-DE" sz="2400" dirty="0">
              <a:latin typeface="Times New Roman" panose="02020603050405020304" pitchFamily="18" charset="0"/>
              <a:cs typeface="Times New Roman" panose="02020603050405020304" pitchFamily="18" charset="0"/>
            </a:endParaRPr>
          </a:p>
        </p:txBody>
      </p:sp>
      <p:sp>
        <p:nvSpPr>
          <p:cNvPr id="4" name="Textfeld 3">
            <a:extLst>
              <a:ext uri="{FF2B5EF4-FFF2-40B4-BE49-F238E27FC236}">
                <a16:creationId xmlns:a16="http://schemas.microsoft.com/office/drawing/2014/main" id="{7A5007AC-5638-8F71-D1DF-E0DE2BF62342}"/>
              </a:ext>
            </a:extLst>
          </p:cNvPr>
          <p:cNvSpPr txBox="1"/>
          <p:nvPr/>
        </p:nvSpPr>
        <p:spPr>
          <a:xfrm>
            <a:off x="3437681" y="3923818"/>
            <a:ext cx="6597570" cy="22344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a:ln>
                  <a:noFill/>
                </a:ln>
                <a:solidFill>
                  <a:prstClr val="black"/>
                </a:solidFill>
                <a:effectLst/>
                <a:uLnTx/>
                <a:uFillTx/>
                <a:latin typeface="Times New Roman" panose="02020603050405020304" pitchFamily="18" charset="0"/>
                <a:ea typeface="Verdana" pitchFamily="34" charset="0"/>
                <a:cs typeface="Times New Roman" panose="02020603050405020304" pitchFamily="18" charset="0"/>
              </a:rPr>
              <a:t>[…] ἀλλά μοι ὕμνων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a:ln>
                  <a:noFill/>
                </a:ln>
                <a:solidFill>
                  <a:prstClr val="black"/>
                </a:solidFill>
                <a:effectLst/>
                <a:uLnTx/>
                <a:uFillTx/>
                <a:latin typeface="Times New Roman" panose="02020603050405020304" pitchFamily="18" charset="0"/>
                <a:ea typeface="Verdana" pitchFamily="34" charset="0"/>
                <a:cs typeface="Times New Roman" panose="02020603050405020304" pitchFamily="18" charset="0"/>
              </a:rPr>
              <a:t>αὐτῶν ἐκ μακάρων ἀντάξιος εἴη ἀμοιβή</a:t>
            </a:r>
            <a:r>
              <a:rPr kumimoji="0" lang="de-DE" sz="2400" b="0" i="0" u="none" strike="noStrike" kern="1200" cap="none" spc="0" normalizeH="0" baseline="0" noProof="0">
                <a:ln>
                  <a:noFill/>
                </a:ln>
                <a:solidFill>
                  <a:prstClr val="black"/>
                </a:solidFill>
                <a:effectLst/>
                <a:uLnTx/>
                <a:uFillTx/>
                <a:latin typeface="Times New Roman" panose="02020603050405020304" pitchFamily="18" charset="0"/>
                <a:ea typeface="Verdana" pitchFamily="34" charset="0"/>
                <a:cs typeface="Times New Roman" panose="02020603050405020304" pitchFamily="18" charset="0"/>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400" b="0" i="0" u="none" strike="noStrike" kern="1200" cap="none" spc="0" normalizeH="0" baseline="0" noProof="0">
              <a:ln>
                <a:noFill/>
              </a:ln>
              <a:solidFill>
                <a:prstClr val="black"/>
              </a:solidFill>
              <a:effectLst/>
              <a:uLnTx/>
              <a:uFillTx/>
              <a:latin typeface="Times New Roman" panose="02020603050405020304" pitchFamily="18" charset="0"/>
              <a:ea typeface="Verdana"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Verdana" pitchFamily="34" charset="0"/>
                <a:cs typeface="Times New Roman" panose="02020603050405020304" pitchFamily="18" charset="0"/>
              </a:rPr>
              <a:t>[...] For my hymns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Verdana" pitchFamily="34" charset="0"/>
                <a:cs typeface="Times New Roman" panose="02020603050405020304" pitchFamily="18" charset="0"/>
              </a:rPr>
              <a:t>may I be justly rewarded by the gods!</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Verdana" pitchFamily="34" charset="0"/>
              <a:cs typeface="Times New Roman" panose="02020603050405020304" pitchFamily="18" charset="0"/>
            </a:endParaRPr>
          </a:p>
        </p:txBody>
      </p:sp>
    </p:spTree>
    <p:extLst>
      <p:ext uri="{BB962C8B-B14F-4D97-AF65-F5344CB8AC3E}">
        <p14:creationId xmlns:p14="http://schemas.microsoft.com/office/powerpoint/2010/main" val="2113519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433231" y="694480"/>
            <a:ext cx="10916567" cy="983849"/>
          </a:xfrm>
        </p:spPr>
        <p:txBody>
          <a:bodyPr/>
          <a:lstStyle/>
          <a:p>
            <a:pPr algn="ctr"/>
            <a:r>
              <a:rPr lang="de-DE" dirty="0">
                <a:latin typeface="Times New Roman" panose="02020603050405020304" pitchFamily="18" charset="0"/>
                <a:cs typeface="Times New Roman" panose="02020603050405020304" pitchFamily="18" charset="0"/>
              </a:rPr>
              <a:t>Dion. Per. </a:t>
            </a:r>
            <a:r>
              <a:rPr lang="de-DE" i="1" dirty="0" err="1">
                <a:latin typeface="Times New Roman" panose="02020603050405020304" pitchFamily="18" charset="0"/>
                <a:cs typeface="Times New Roman" panose="02020603050405020304" pitchFamily="18" charset="0"/>
              </a:rPr>
              <a:t>perieg</a:t>
            </a:r>
            <a:r>
              <a:rPr lang="de-DE" dirty="0">
                <a:latin typeface="Times New Roman" panose="02020603050405020304" pitchFamily="18" charset="0"/>
                <a:cs typeface="Times New Roman" panose="02020603050405020304" pitchFamily="18" charset="0"/>
              </a:rPr>
              <a:t>. 172–173:</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2704618" y="2500132"/>
            <a:ext cx="6782764" cy="2245489"/>
          </a:xfrm>
        </p:spPr>
        <p:txBody>
          <a:bodyPr/>
          <a:lstStyle/>
          <a:p>
            <a:r>
              <a:rPr lang="el-GR" sz="2400" dirty="0">
                <a:latin typeface="Times New Roman" panose="02020603050405020304" pitchFamily="18" charset="0"/>
                <a:cs typeface="Times New Roman" panose="02020603050405020304" pitchFamily="18" charset="0"/>
              </a:rPr>
              <a:t>ἐκ τοῦ δ’ ἂν γεραρός τε καὶ αἰδοιέστερος </a:t>
            </a:r>
            <a:r>
              <a:rPr lang="el-GR" sz="2400" u="sng" dirty="0">
                <a:latin typeface="Times New Roman" panose="02020603050405020304" pitchFamily="18" charset="0"/>
                <a:cs typeface="Times New Roman" panose="02020603050405020304" pitchFamily="18" charset="0"/>
              </a:rPr>
              <a:t>εἴης</a:t>
            </a:r>
            <a:r>
              <a:rPr lang="el-GR" sz="2400" dirty="0">
                <a:latin typeface="Times New Roman" panose="02020603050405020304" pitchFamily="18" charset="0"/>
                <a:cs typeface="Times New Roman" panose="02020603050405020304" pitchFamily="18" charset="0"/>
              </a:rPr>
              <a:t>,</a:t>
            </a:r>
          </a:p>
          <a:p>
            <a:r>
              <a:rPr lang="el-GR" sz="2400" dirty="0">
                <a:latin typeface="Times New Roman" panose="02020603050405020304" pitchFamily="18" charset="0"/>
                <a:cs typeface="Times New Roman" panose="02020603050405020304" pitchFamily="18" charset="0"/>
              </a:rPr>
              <a:t>ἀνδρὶ παρ’ ἀγνώσσοντι πιφαυσκόμενος τὰ ἕκαστα</a:t>
            </a:r>
            <a:r>
              <a:rPr lang="de-DE" sz="2400" dirty="0">
                <a:latin typeface="Times New Roman" panose="02020603050405020304" pitchFamily="18" charset="0"/>
                <a:cs typeface="Times New Roman" panose="02020603050405020304" pitchFamily="18" charset="0"/>
              </a:rPr>
              <a:t>.</a:t>
            </a:r>
          </a:p>
          <a:p>
            <a:endParaRPr lang="de-DE"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Then you should be venerable and more respectable,</a:t>
            </a:r>
          </a:p>
          <a:p>
            <a:r>
              <a:rPr lang="en-US" sz="2400" dirty="0">
                <a:latin typeface="Times New Roman" panose="02020603050405020304" pitchFamily="18" charset="0"/>
                <a:cs typeface="Times New Roman" panose="02020603050405020304" pitchFamily="18" charset="0"/>
              </a:rPr>
              <a:t>if you tell these things in detail to an ignorant man.</a:t>
            </a:r>
          </a:p>
        </p:txBody>
      </p:sp>
    </p:spTree>
    <p:extLst>
      <p:ext uri="{BB962C8B-B14F-4D97-AF65-F5344CB8AC3E}">
        <p14:creationId xmlns:p14="http://schemas.microsoft.com/office/powerpoint/2010/main" val="1680708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37716" y="497710"/>
            <a:ext cx="10916567" cy="983849"/>
          </a:xfrm>
        </p:spPr>
        <p:txBody>
          <a:bodyPr/>
          <a:lstStyle/>
          <a:p>
            <a:pPr algn="ctr"/>
            <a:r>
              <a:rPr lang="de-DE" dirty="0">
                <a:latin typeface="Times New Roman" panose="02020603050405020304" pitchFamily="18" charset="0"/>
                <a:cs typeface="Times New Roman" panose="02020603050405020304" pitchFamily="18" charset="0"/>
              </a:rPr>
              <a:t>Dion. Per. </a:t>
            </a:r>
            <a:r>
              <a:rPr lang="de-DE" i="1" dirty="0" err="1">
                <a:latin typeface="Times New Roman" panose="02020603050405020304" pitchFamily="18" charset="0"/>
                <a:cs typeface="Times New Roman" panose="02020603050405020304" pitchFamily="18" charset="0"/>
              </a:rPr>
              <a:t>perieg</a:t>
            </a:r>
            <a:r>
              <a:rPr lang="de-DE" dirty="0">
                <a:latin typeface="Times New Roman" panose="02020603050405020304" pitchFamily="18" charset="0"/>
                <a:cs typeface="Times New Roman" panose="02020603050405020304" pitchFamily="18" charset="0"/>
              </a:rPr>
              <a:t>. 881–886:</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3102015" y="1643606"/>
            <a:ext cx="6570561" cy="4467828"/>
          </a:xfrm>
        </p:spPr>
        <p:txBody>
          <a:bodyPr/>
          <a:lstStyle/>
          <a:p>
            <a:r>
              <a:rPr lang="el-GR" sz="1800" dirty="0">
                <a:latin typeface="Times New Roman" panose="02020603050405020304" pitchFamily="18" charset="0"/>
                <a:cs typeface="Times New Roman" panose="02020603050405020304" pitchFamily="18" charset="0"/>
              </a:rPr>
              <a:t>Ῥηϊδίως δ’ ἄν </a:t>
            </a:r>
            <a:r>
              <a:rPr lang="el-GR" sz="1800" u="sng" dirty="0">
                <a:latin typeface="Times New Roman" panose="02020603050405020304" pitchFamily="18" charset="0"/>
                <a:cs typeface="Times New Roman" panose="02020603050405020304" pitchFamily="18" charset="0"/>
              </a:rPr>
              <a:t>τοι</a:t>
            </a:r>
            <a:r>
              <a:rPr lang="el-GR" sz="1800" dirty="0">
                <a:latin typeface="Times New Roman" panose="02020603050405020304" pitchFamily="18" charset="0"/>
                <a:cs typeface="Times New Roman" panose="02020603050405020304" pitchFamily="18" charset="0"/>
              </a:rPr>
              <a:t> λοιπὸν πόρον αὐδήσαιμι</a:t>
            </a:r>
          </a:p>
          <a:p>
            <a:r>
              <a:rPr lang="el-GR" sz="1800" dirty="0">
                <a:latin typeface="Times New Roman" panose="02020603050405020304" pitchFamily="18" charset="0"/>
                <a:cs typeface="Times New Roman" panose="02020603050405020304" pitchFamily="18" charset="0"/>
              </a:rPr>
              <a:t>γαιάων Ἀσίης· ὁ δέ </a:t>
            </a:r>
            <a:r>
              <a:rPr lang="el-GR" sz="1800" u="sng" dirty="0">
                <a:latin typeface="Times New Roman" panose="02020603050405020304" pitchFamily="18" charset="0"/>
                <a:cs typeface="Times New Roman" panose="02020603050405020304" pitchFamily="18" charset="0"/>
              </a:rPr>
              <a:t>τοι</a:t>
            </a:r>
            <a:r>
              <a:rPr lang="el-GR" sz="1800" dirty="0">
                <a:latin typeface="Times New Roman" panose="02020603050405020304" pitchFamily="18" charset="0"/>
                <a:cs typeface="Times New Roman" panose="02020603050405020304" pitchFamily="18" charset="0"/>
              </a:rPr>
              <a:t> λόγος ἐν φρεσὶν ἔστω,</a:t>
            </a:r>
          </a:p>
          <a:p>
            <a:r>
              <a:rPr lang="el-GR" sz="1800" dirty="0">
                <a:latin typeface="Times New Roman" panose="02020603050405020304" pitchFamily="18" charset="0"/>
                <a:cs typeface="Times New Roman" panose="02020603050405020304" pitchFamily="18" charset="0"/>
              </a:rPr>
              <a:t>μηδ’ ἀνέμοις φορέοιτο πονηθέντων χάρις ἔργων.</a:t>
            </a:r>
          </a:p>
          <a:p>
            <a:r>
              <a:rPr lang="el-GR" sz="1800" dirty="0">
                <a:latin typeface="Times New Roman" panose="02020603050405020304" pitchFamily="18" charset="0"/>
                <a:cs typeface="Times New Roman" panose="02020603050405020304" pitchFamily="18" charset="0"/>
              </a:rPr>
              <a:t>Εἰ γάρ μοι σάφα τήνδε </a:t>
            </a:r>
            <a:r>
              <a:rPr lang="el-GR" sz="1800" u="sng" dirty="0">
                <a:latin typeface="Times New Roman" panose="02020603050405020304" pitchFamily="18" charset="0"/>
                <a:cs typeface="Times New Roman" panose="02020603050405020304" pitchFamily="18" charset="0"/>
              </a:rPr>
              <a:t>καταφράσσαιο</a:t>
            </a:r>
            <a:r>
              <a:rPr lang="el-GR" sz="1800" dirty="0">
                <a:latin typeface="Times New Roman" panose="02020603050405020304" pitchFamily="18" charset="0"/>
                <a:cs typeface="Times New Roman" panose="02020603050405020304" pitchFamily="18" charset="0"/>
              </a:rPr>
              <a:t> κέλευθον,</a:t>
            </a:r>
          </a:p>
          <a:p>
            <a:r>
              <a:rPr lang="el-GR" sz="1800" dirty="0">
                <a:latin typeface="Times New Roman" panose="02020603050405020304" pitchFamily="18" charset="0"/>
                <a:cs typeface="Times New Roman" panose="02020603050405020304" pitchFamily="18" charset="0"/>
              </a:rPr>
              <a:t>ἦ τάχα κἂν ἄλλοισιν ἐπισταμένως </a:t>
            </a:r>
            <a:r>
              <a:rPr lang="el-GR" sz="1800" u="sng" dirty="0">
                <a:latin typeface="Times New Roman" panose="02020603050405020304" pitchFamily="18" charset="0"/>
                <a:cs typeface="Times New Roman" panose="02020603050405020304" pitchFamily="18" charset="0"/>
              </a:rPr>
              <a:t>ἀγορεύοις</a:t>
            </a:r>
          </a:p>
          <a:p>
            <a:r>
              <a:rPr lang="el-GR" sz="1800" dirty="0">
                <a:latin typeface="Times New Roman" panose="02020603050405020304" pitchFamily="18" charset="0"/>
                <a:cs typeface="Times New Roman" panose="02020603050405020304" pitchFamily="18" charset="0"/>
              </a:rPr>
              <a:t>καὶ ποταμοὺς πολίων τε θέσιν καὶ γαῖαν ἑκάστην.</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Effortlessly could I name </a:t>
            </a:r>
            <a:r>
              <a:rPr lang="en-US" sz="1800" u="sng" dirty="0">
                <a:latin typeface="Times New Roman" panose="02020603050405020304" pitchFamily="18" charset="0"/>
                <a:cs typeface="Times New Roman" panose="02020603050405020304" pitchFamily="18" charset="0"/>
              </a:rPr>
              <a:t>to you </a:t>
            </a:r>
            <a:r>
              <a:rPr lang="en-US" sz="1800" dirty="0">
                <a:latin typeface="Times New Roman" panose="02020603050405020304" pitchFamily="18" charset="0"/>
                <a:cs typeface="Times New Roman" panose="02020603050405020304" pitchFamily="18" charset="0"/>
              </a:rPr>
              <a:t>the paths</a:t>
            </a:r>
          </a:p>
          <a:p>
            <a:r>
              <a:rPr lang="en-US" sz="1800" dirty="0">
                <a:latin typeface="Times New Roman" panose="02020603050405020304" pitchFamily="18" charset="0"/>
                <a:cs typeface="Times New Roman" panose="02020603050405020304" pitchFamily="18" charset="0"/>
              </a:rPr>
              <a:t>of the countries of Asia, but the words shall remain in </a:t>
            </a:r>
            <a:r>
              <a:rPr lang="en-US" sz="1800" u="sng" dirty="0">
                <a:latin typeface="Times New Roman" panose="02020603050405020304" pitchFamily="18" charset="0"/>
                <a:cs typeface="Times New Roman" panose="02020603050405020304" pitchFamily="18" charset="0"/>
              </a:rPr>
              <a:t>your</a:t>
            </a:r>
            <a:r>
              <a:rPr lang="en-US" sz="1800" dirty="0">
                <a:latin typeface="Times New Roman" panose="02020603050405020304" pitchFamily="18" charset="0"/>
                <a:cs typeface="Times New Roman" panose="02020603050405020304" pitchFamily="18" charset="0"/>
              </a:rPr>
              <a:t> memory,</a:t>
            </a:r>
          </a:p>
          <a:p>
            <a:r>
              <a:rPr lang="en-US" sz="1800" dirty="0">
                <a:latin typeface="Times New Roman" panose="02020603050405020304" pitchFamily="18" charset="0"/>
                <a:cs typeface="Times New Roman" panose="02020603050405020304" pitchFamily="18" charset="0"/>
              </a:rPr>
              <a:t>and not may the reward of hard </a:t>
            </a:r>
            <a:r>
              <a:rPr lang="en-US" sz="1800" dirty="0" err="1">
                <a:latin typeface="Times New Roman" panose="02020603050405020304" pitchFamily="18" charset="0"/>
                <a:cs typeface="Times New Roman" panose="02020603050405020304" pitchFamily="18" charset="0"/>
              </a:rPr>
              <a:t>labour</a:t>
            </a:r>
            <a:r>
              <a:rPr lang="en-US" sz="1800" dirty="0">
                <a:latin typeface="Times New Roman" panose="02020603050405020304" pitchFamily="18" charset="0"/>
                <a:cs typeface="Times New Roman" panose="02020603050405020304" pitchFamily="18" charset="0"/>
              </a:rPr>
              <a:t> be carried away by winds!</a:t>
            </a:r>
          </a:p>
          <a:p>
            <a:r>
              <a:rPr lang="en-US" sz="1800" dirty="0">
                <a:latin typeface="Times New Roman" panose="02020603050405020304" pitchFamily="18" charset="0"/>
                <a:cs typeface="Times New Roman" panose="02020603050405020304" pitchFamily="18" charset="0"/>
              </a:rPr>
              <a:t>For when </a:t>
            </a:r>
            <a:r>
              <a:rPr lang="en-US" sz="1800" u="sng" dirty="0">
                <a:latin typeface="Times New Roman" panose="02020603050405020304" pitchFamily="18" charset="0"/>
                <a:cs typeface="Times New Roman" panose="02020603050405020304" pitchFamily="18" charset="0"/>
              </a:rPr>
              <a:t>you see </a:t>
            </a:r>
            <a:r>
              <a:rPr lang="en-US" sz="1800" dirty="0">
                <a:latin typeface="Times New Roman" panose="02020603050405020304" pitchFamily="18" charset="0"/>
                <a:cs typeface="Times New Roman" panose="02020603050405020304" pitchFamily="18" charset="0"/>
              </a:rPr>
              <a:t>this path </a:t>
            </a:r>
            <a:r>
              <a:rPr lang="en-US" sz="1800" u="sng" dirty="0">
                <a:latin typeface="Times New Roman" panose="02020603050405020304" pitchFamily="18" charset="0"/>
                <a:cs typeface="Times New Roman" panose="02020603050405020304" pitchFamily="18" charset="0"/>
              </a:rPr>
              <a:t>clearly before you</a:t>
            </a:r>
            <a:r>
              <a:rPr lang="en-US" sz="1800" dirty="0">
                <a:latin typeface="Times New Roman" panose="02020603050405020304" pitchFamily="18" charset="0"/>
                <a:cs typeface="Times New Roman" panose="02020603050405020304" pitchFamily="18" charset="0"/>
              </a:rPr>
              <a:t>,</a:t>
            </a:r>
          </a:p>
          <a:p>
            <a:r>
              <a:rPr lang="en-US" sz="1800" dirty="0">
                <a:latin typeface="Times New Roman" panose="02020603050405020304" pitchFamily="18" charset="0"/>
                <a:cs typeface="Times New Roman" panose="02020603050405020304" pitchFamily="18" charset="0"/>
              </a:rPr>
              <a:t>– well, then perhaps </a:t>
            </a:r>
            <a:r>
              <a:rPr lang="en-US" sz="1800" u="sng" dirty="0">
                <a:latin typeface="Times New Roman" panose="02020603050405020304" pitchFamily="18" charset="0"/>
                <a:cs typeface="Times New Roman" panose="02020603050405020304" pitchFamily="18" charset="0"/>
              </a:rPr>
              <a:t>you will be able to tell </a:t>
            </a:r>
            <a:r>
              <a:rPr lang="en-US" sz="1800" dirty="0">
                <a:latin typeface="Times New Roman" panose="02020603050405020304" pitchFamily="18" charset="0"/>
                <a:cs typeface="Times New Roman" panose="02020603050405020304" pitchFamily="18" charset="0"/>
              </a:rPr>
              <a:t>others</a:t>
            </a:r>
          </a:p>
          <a:p>
            <a:r>
              <a:rPr lang="en-US" sz="1800" dirty="0">
                <a:latin typeface="Times New Roman" panose="02020603050405020304" pitchFamily="18" charset="0"/>
                <a:cs typeface="Times New Roman" panose="02020603050405020304" pitchFamily="18" charset="0"/>
              </a:rPr>
              <a:t>the rivers, the position of the cities and the individual countries.</a:t>
            </a:r>
          </a:p>
        </p:txBody>
      </p:sp>
    </p:spTree>
    <p:extLst>
      <p:ext uri="{BB962C8B-B14F-4D97-AF65-F5344CB8AC3E}">
        <p14:creationId xmlns:p14="http://schemas.microsoft.com/office/powerpoint/2010/main" val="3767256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221027" y="740778"/>
            <a:ext cx="10916567" cy="983849"/>
          </a:xfrm>
        </p:spPr>
        <p:txBody>
          <a:bodyPr/>
          <a:lstStyle/>
          <a:p>
            <a:pPr algn="ctr"/>
            <a:r>
              <a:rPr lang="de-DE" dirty="0">
                <a:latin typeface="Times New Roman" panose="02020603050405020304" pitchFamily="18" charset="0"/>
                <a:cs typeface="Times New Roman" panose="02020603050405020304" pitchFamily="18" charset="0"/>
              </a:rPr>
              <a:t>Reception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Dionysius</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3214458" y="2312043"/>
            <a:ext cx="5763083" cy="2395959"/>
          </a:xfrm>
        </p:spPr>
        <p:txBody>
          <a:bodyPr/>
          <a:lstStyle/>
          <a:p>
            <a:pPr marL="342900" indent="-3429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4</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century AD: </a:t>
            </a:r>
            <a:r>
              <a:rPr lang="en-US" sz="2800" dirty="0" err="1">
                <a:latin typeface="Times New Roman" panose="02020603050405020304" pitchFamily="18" charset="0"/>
                <a:cs typeface="Times New Roman" panose="02020603050405020304" pitchFamily="18" charset="0"/>
              </a:rPr>
              <a:t>Avienus</a:t>
            </a:r>
            <a:endParaRPr lang="en-US" sz="2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6</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century AD: Priscian</a:t>
            </a:r>
          </a:p>
          <a:p>
            <a:pPr marL="342900" indent="-3429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12</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century AD: </a:t>
            </a:r>
            <a:r>
              <a:rPr lang="en-US" sz="2800" dirty="0" err="1">
                <a:latin typeface="Times New Roman" panose="02020603050405020304" pitchFamily="18" charset="0"/>
                <a:cs typeface="Times New Roman" panose="02020603050405020304" pitchFamily="18" charset="0"/>
              </a:rPr>
              <a:t>Eustathius</a:t>
            </a:r>
            <a:endParaRPr lang="en-US" sz="2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Until 15</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and 16</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century AD</a:t>
            </a:r>
          </a:p>
        </p:txBody>
      </p:sp>
    </p:spTree>
    <p:extLst>
      <p:ext uri="{BB962C8B-B14F-4D97-AF65-F5344CB8AC3E}">
        <p14:creationId xmlns:p14="http://schemas.microsoft.com/office/powerpoint/2010/main" val="3166770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637716" y="289366"/>
            <a:ext cx="10916567" cy="983849"/>
          </a:xfrm>
        </p:spPr>
        <p:txBody>
          <a:bodyPr/>
          <a:lstStyle/>
          <a:p>
            <a:pPr algn="ctr"/>
            <a:r>
              <a:rPr lang="en-US" dirty="0">
                <a:latin typeface="Times New Roman" panose="02020603050405020304" pitchFamily="18" charset="0"/>
                <a:cs typeface="Times New Roman" panose="02020603050405020304" pitchFamily="18" charset="0"/>
              </a:rPr>
              <a:t>Virtuality of the Round Trip</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637716" y="1388962"/>
            <a:ext cx="10916567" cy="4305782"/>
          </a:xfrm>
        </p:spPr>
        <p:txBody>
          <a:bodyPr/>
          <a:lstStyle/>
          <a:p>
            <a:pPr marL="342900" indent="-3429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Dion. Per. </a:t>
            </a:r>
            <a:r>
              <a:rPr lang="en-US" sz="2800" dirty="0" err="1">
                <a:latin typeface="Times New Roman" panose="02020603050405020304" pitchFamily="18" charset="0"/>
                <a:cs typeface="Times New Roman" panose="02020603050405020304" pitchFamily="18" charset="0"/>
              </a:rPr>
              <a:t>perieg</a:t>
            </a:r>
            <a:r>
              <a:rPr lang="en-US" sz="2800" dirty="0">
                <a:latin typeface="Times New Roman" panose="02020603050405020304" pitchFamily="18" charset="0"/>
                <a:cs typeface="Times New Roman" panose="02020603050405020304" pitchFamily="18" charset="0"/>
              </a:rPr>
              <a:t>. 1181–1185:</a:t>
            </a:r>
          </a:p>
          <a:p>
            <a:pPr marL="342900" indent="-342900">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r>
              <a:rPr lang="el-GR" sz="2800" dirty="0">
                <a:latin typeface="Times New Roman" panose="02020603050405020304" pitchFamily="18" charset="0"/>
                <a:cs typeface="Times New Roman" panose="02020603050405020304" pitchFamily="18" charset="0"/>
              </a:rPr>
              <a:t>Ὑμεῖς δ’ ἤπειροί τε καὶ εἰν ἁλὶ χαίρετε, νῆσοι, / ὕδατά τ’ Ὠκεανοῖο καὶ ἱερὰ χεύματα πόντου / καὶ ποταμοὶ κρῆναί τε καὶ οὔρεα βησσήεντα. / Ἤδη γὰρ πάσης μὲν </a:t>
            </a:r>
            <a:r>
              <a:rPr lang="el-GR" sz="2800" u="sng" dirty="0">
                <a:latin typeface="Times New Roman" panose="02020603050405020304" pitchFamily="18" charset="0"/>
                <a:cs typeface="Times New Roman" panose="02020603050405020304" pitchFamily="18" charset="0"/>
              </a:rPr>
              <a:t>ἐπέδραμον</a:t>
            </a:r>
            <a:r>
              <a:rPr lang="el-GR" sz="2800" dirty="0">
                <a:latin typeface="Times New Roman" panose="02020603050405020304" pitchFamily="18" charset="0"/>
                <a:cs typeface="Times New Roman" panose="02020603050405020304" pitchFamily="18" charset="0"/>
              </a:rPr>
              <a:t> οἶδμα θαλάσσης, / ἤδη δ’ ἠπείρων σκολιὸν πόρον· […]</a:t>
            </a:r>
            <a:endParaRPr lang="de-DE"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You continents and islands in the sea, farewell, / you waters of </a:t>
            </a:r>
            <a:r>
              <a:rPr lang="en-US" sz="2800" dirty="0" err="1">
                <a:latin typeface="Times New Roman" panose="02020603050405020304" pitchFamily="18" charset="0"/>
                <a:cs typeface="Times New Roman" panose="02020603050405020304" pitchFamily="18" charset="0"/>
              </a:rPr>
              <a:t>Okeanos</a:t>
            </a:r>
            <a:r>
              <a:rPr lang="en-US" sz="2800" dirty="0">
                <a:latin typeface="Times New Roman" panose="02020603050405020304" pitchFamily="18" charset="0"/>
                <a:cs typeface="Times New Roman" panose="02020603050405020304" pitchFamily="18" charset="0"/>
              </a:rPr>
              <a:t>, sacred streams of the high seas, / you rivers, springs and mountains with your gorges! / For </a:t>
            </a:r>
            <a:r>
              <a:rPr lang="en-US" sz="2800" u="sng" dirty="0">
                <a:latin typeface="Times New Roman" panose="02020603050405020304" pitchFamily="18" charset="0"/>
                <a:cs typeface="Times New Roman" panose="02020603050405020304" pitchFamily="18" charset="0"/>
              </a:rPr>
              <a:t>I have now passed through </a:t>
            </a:r>
            <a:r>
              <a:rPr lang="en-US" sz="2800" dirty="0">
                <a:latin typeface="Times New Roman" panose="02020603050405020304" pitchFamily="18" charset="0"/>
                <a:cs typeface="Times New Roman" panose="02020603050405020304" pitchFamily="18" charset="0"/>
              </a:rPr>
              <a:t>every bulge of the sea / And the circuit of the continents. [...]</a:t>
            </a:r>
          </a:p>
        </p:txBody>
      </p:sp>
    </p:spTree>
    <p:extLst>
      <p:ext uri="{BB962C8B-B14F-4D97-AF65-F5344CB8AC3E}">
        <p14:creationId xmlns:p14="http://schemas.microsoft.com/office/powerpoint/2010/main" val="3084714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451413" y="289366"/>
            <a:ext cx="11482085" cy="983849"/>
          </a:xfrm>
        </p:spPr>
        <p:txBody>
          <a:bodyPr/>
          <a:lstStyle/>
          <a:p>
            <a:pPr algn="ctr"/>
            <a:r>
              <a:rPr lang="en-US" dirty="0">
                <a:latin typeface="Times New Roman" panose="02020603050405020304" pitchFamily="18" charset="0"/>
                <a:cs typeface="Times New Roman" panose="02020603050405020304" pitchFamily="18" charset="0"/>
              </a:rPr>
              <a:t>References to Optical Perceptibility of the Textual World </a:t>
            </a:r>
            <a:endParaRPr lang="de-DE"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637716" y="1273215"/>
            <a:ext cx="11295782" cy="5046562"/>
          </a:xfrm>
        </p:spPr>
        <p:txBody>
          <a:bodyPr/>
          <a:lstStyle/>
          <a:p>
            <a:pPr marL="342900" indent="-342900">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Pausanias:</a:t>
            </a:r>
          </a:p>
          <a:p>
            <a:r>
              <a:rPr lang="en-US" sz="2600" dirty="0">
                <a:latin typeface="Times New Roman" panose="02020603050405020304" pitchFamily="18" charset="0"/>
                <a:cs typeface="Times New Roman" panose="02020603050405020304" pitchFamily="18" charset="0"/>
              </a:rPr>
              <a:t>e.g., </a:t>
            </a:r>
            <a:r>
              <a:rPr lang="el-GR" sz="2600" dirty="0">
                <a:latin typeface="Times New Roman" panose="02020603050405020304" pitchFamily="18" charset="0"/>
                <a:cs typeface="Times New Roman" panose="02020603050405020304" pitchFamily="18" charset="0"/>
              </a:rPr>
              <a:t>ἐνταῦθα ἴδοις ἄν (</a:t>
            </a:r>
            <a:r>
              <a:rPr lang="en-US" sz="2600" dirty="0">
                <a:latin typeface="Times New Roman" panose="02020603050405020304" pitchFamily="18" charset="0"/>
                <a:cs typeface="Times New Roman" panose="02020603050405020304" pitchFamily="18" charset="0"/>
              </a:rPr>
              <a:t>Paus. 10,11,1), </a:t>
            </a:r>
            <a:r>
              <a:rPr lang="el-GR" sz="2600" dirty="0">
                <a:latin typeface="Times New Roman" panose="02020603050405020304" pitchFamily="18" charset="0"/>
                <a:cs typeface="Times New Roman" panose="02020603050405020304" pitchFamily="18" charset="0"/>
              </a:rPr>
              <a:t>θεάσαιο δ'ἄν (</a:t>
            </a:r>
            <a:r>
              <a:rPr lang="en-US" sz="2600" dirty="0">
                <a:latin typeface="Times New Roman" panose="02020603050405020304" pitchFamily="18" charset="0"/>
                <a:cs typeface="Times New Roman" panose="02020603050405020304" pitchFamily="18" charset="0"/>
              </a:rPr>
              <a:t>Paus. 10,24,2 and Paus. 10,24,4), </a:t>
            </a:r>
            <a:r>
              <a:rPr lang="el-GR" sz="2600" dirty="0">
                <a:latin typeface="Times New Roman" panose="02020603050405020304" pitchFamily="18" charset="0"/>
                <a:cs typeface="Times New Roman" panose="02020603050405020304" pitchFamily="18" charset="0"/>
              </a:rPr>
              <a:t>ὄψει (</a:t>
            </a:r>
            <a:r>
              <a:rPr lang="en-US" sz="2600" dirty="0">
                <a:latin typeface="Times New Roman" panose="02020603050405020304" pitchFamily="18" charset="0"/>
                <a:cs typeface="Times New Roman" panose="02020603050405020304" pitchFamily="18" charset="0"/>
              </a:rPr>
              <a:t>Paus. 10,29,7), </a:t>
            </a:r>
            <a:r>
              <a:rPr lang="el-GR" sz="2600" dirty="0">
                <a:latin typeface="Times New Roman" panose="02020603050405020304" pitchFamily="18" charset="0"/>
                <a:cs typeface="Times New Roman" panose="02020603050405020304" pitchFamily="18" charset="0"/>
              </a:rPr>
              <a:t>ἀποβλέψαντι (</a:t>
            </a:r>
            <a:r>
              <a:rPr lang="en-US" sz="2600" dirty="0">
                <a:latin typeface="Times New Roman" panose="02020603050405020304" pitchFamily="18" charset="0"/>
                <a:cs typeface="Times New Roman" panose="02020603050405020304" pitchFamily="18" charset="0"/>
              </a:rPr>
              <a:t>Paus. 10,30,6), </a:t>
            </a:r>
            <a:r>
              <a:rPr lang="el-GR" sz="2600" dirty="0">
                <a:latin typeface="Times New Roman" panose="02020603050405020304" pitchFamily="18" charset="0"/>
                <a:cs typeface="Times New Roman" panose="02020603050405020304" pitchFamily="18" charset="0"/>
              </a:rPr>
              <a:t>εἰ δὲ ἀπίδοις (</a:t>
            </a:r>
            <a:r>
              <a:rPr lang="en-US" sz="2600" dirty="0">
                <a:latin typeface="Times New Roman" panose="02020603050405020304" pitchFamily="18" charset="0"/>
                <a:cs typeface="Times New Roman" panose="02020603050405020304" pitchFamily="18" charset="0"/>
              </a:rPr>
              <a:t>Paus. 10,31,1)</a:t>
            </a:r>
          </a:p>
          <a:p>
            <a:endParaRPr lang="en-US" sz="26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Dionysius:</a:t>
            </a:r>
          </a:p>
          <a:p>
            <a:r>
              <a:rPr lang="en-US" sz="2600" dirty="0">
                <a:latin typeface="Times New Roman" panose="02020603050405020304" pitchFamily="18" charset="0"/>
                <a:cs typeface="Times New Roman" panose="02020603050405020304" pitchFamily="18" charset="0"/>
              </a:rPr>
              <a:t>finite form of a </a:t>
            </a:r>
            <a:r>
              <a:rPr lang="en-US" sz="2600" i="1" dirty="0">
                <a:latin typeface="Times New Roman" panose="02020603050405020304" pitchFamily="18" charset="0"/>
                <a:cs typeface="Times New Roman" panose="02020603050405020304" pitchFamily="18" charset="0"/>
              </a:rPr>
              <a:t>verbum </a:t>
            </a:r>
            <a:r>
              <a:rPr lang="en-US" sz="2600" i="1" dirty="0" err="1">
                <a:latin typeface="Times New Roman" panose="02020603050405020304" pitchFamily="18" charset="0"/>
                <a:cs typeface="Times New Roman" panose="02020603050405020304" pitchFamily="18" charset="0"/>
              </a:rPr>
              <a:t>videndi</a:t>
            </a:r>
            <a:r>
              <a:rPr lang="en-US" sz="2600" i="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in the second person singular optative with or without the particle </a:t>
            </a:r>
            <a:r>
              <a:rPr lang="en-US" sz="2600" dirty="0" err="1">
                <a:latin typeface="Times New Roman" panose="02020603050405020304" pitchFamily="18" charset="0"/>
                <a:cs typeface="Times New Roman" panose="02020603050405020304" pitchFamily="18" charset="0"/>
              </a:rPr>
              <a:t>ἄν</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e.g., 156: </a:t>
            </a:r>
            <a:r>
              <a:rPr lang="el-GR" sz="2600" dirty="0">
                <a:latin typeface="Times New Roman" panose="02020603050405020304" pitchFamily="18" charset="0"/>
                <a:cs typeface="Times New Roman" panose="02020603050405020304" pitchFamily="18" charset="0"/>
              </a:rPr>
              <a:t>Ἐκ τοῦ δ’ </a:t>
            </a:r>
            <a:r>
              <a:rPr lang="el-GR" sz="2600" u="sng" dirty="0">
                <a:latin typeface="Times New Roman" panose="02020603050405020304" pitchFamily="18" charset="0"/>
                <a:cs typeface="Times New Roman" panose="02020603050405020304" pitchFamily="18" charset="0"/>
              </a:rPr>
              <a:t>ἂν</a:t>
            </a:r>
            <a:r>
              <a:rPr lang="el-GR" sz="2600" dirty="0">
                <a:latin typeface="Times New Roman" panose="02020603050405020304" pitchFamily="18" charset="0"/>
                <a:cs typeface="Times New Roman" panose="02020603050405020304" pitchFamily="18" charset="0"/>
              </a:rPr>
              <a:t> καὶ Πόντον </a:t>
            </a:r>
            <a:r>
              <a:rPr lang="el-GR" sz="2600" u="sng" dirty="0">
                <a:latin typeface="Times New Roman" panose="02020603050405020304" pitchFamily="18" charset="0"/>
                <a:cs typeface="Times New Roman" panose="02020603050405020304" pitchFamily="18" charset="0"/>
              </a:rPr>
              <a:t>ἴδοις</a:t>
            </a:r>
            <a:r>
              <a:rPr lang="el-GR" sz="2600" dirty="0">
                <a:latin typeface="Times New Roman" panose="02020603050405020304" pitchFamily="18" charset="0"/>
                <a:cs typeface="Times New Roman" panose="02020603050405020304" pitchFamily="18" charset="0"/>
              </a:rPr>
              <a:t> διθάλασσον ἐόντα.</a:t>
            </a:r>
            <a:endParaRPr lang="de-DE"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From there [</a:t>
            </a:r>
            <a:r>
              <a:rPr lang="en-US" sz="2600" dirty="0" err="1">
                <a:latin typeface="Times New Roman" panose="02020603050405020304" pitchFamily="18" charset="0"/>
                <a:cs typeface="Times New Roman" panose="02020603050405020304" pitchFamily="18" charset="0"/>
              </a:rPr>
              <a:t>scil</a:t>
            </a:r>
            <a:r>
              <a:rPr lang="en-US" sz="2600" dirty="0">
                <a:latin typeface="Times New Roman" panose="02020603050405020304" pitchFamily="18" charset="0"/>
                <a:cs typeface="Times New Roman" panose="02020603050405020304" pitchFamily="18" charset="0"/>
              </a:rPr>
              <a:t>. the cape with the name 'ram's forehead'] </a:t>
            </a:r>
            <a:r>
              <a:rPr lang="en-US" sz="2600" u="sng" dirty="0">
                <a:latin typeface="Times New Roman" panose="02020603050405020304" pitchFamily="18" charset="0"/>
                <a:cs typeface="Times New Roman" panose="02020603050405020304" pitchFamily="18" charset="0"/>
              </a:rPr>
              <a:t>one would see </a:t>
            </a:r>
            <a:r>
              <a:rPr lang="en-US" sz="2600" dirty="0">
                <a:latin typeface="Times New Roman" panose="02020603050405020304" pitchFamily="18" charset="0"/>
                <a:cs typeface="Times New Roman" panose="02020603050405020304" pitchFamily="18" charset="0"/>
              </a:rPr>
              <a:t>that the </a:t>
            </a:r>
            <a:r>
              <a:rPr lang="en-US" sz="2600" dirty="0" err="1">
                <a:latin typeface="Times New Roman" panose="02020603050405020304" pitchFamily="18" charset="0"/>
                <a:cs typeface="Times New Roman" panose="02020603050405020304" pitchFamily="18" charset="0"/>
              </a:rPr>
              <a:t>Pontos</a:t>
            </a:r>
            <a:r>
              <a:rPr lang="en-US" sz="2600" dirty="0">
                <a:latin typeface="Times New Roman" panose="02020603050405020304" pitchFamily="18" charset="0"/>
                <a:cs typeface="Times New Roman" panose="02020603050405020304" pitchFamily="18" charset="0"/>
              </a:rPr>
              <a:t> is divided into two seas.</a:t>
            </a:r>
          </a:p>
        </p:txBody>
      </p:sp>
    </p:spTree>
    <p:extLst>
      <p:ext uri="{BB962C8B-B14F-4D97-AF65-F5344CB8AC3E}">
        <p14:creationId xmlns:p14="http://schemas.microsoft.com/office/powerpoint/2010/main" val="2060209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451413" y="289366"/>
            <a:ext cx="11482085" cy="983849"/>
          </a:xfrm>
        </p:spPr>
        <p:txBody>
          <a:bodyPr/>
          <a:lstStyle/>
          <a:p>
            <a:pPr algn="ctr"/>
            <a:r>
              <a:rPr lang="de-DE" dirty="0">
                <a:latin typeface="Times New Roman" panose="02020603050405020304" pitchFamily="18" charset="0"/>
                <a:cs typeface="Times New Roman" panose="02020603050405020304" pitchFamily="18" charset="0"/>
              </a:rPr>
              <a:t>Dion. Per. </a:t>
            </a:r>
            <a:r>
              <a:rPr lang="de-DE" i="1" dirty="0" err="1">
                <a:latin typeface="Times New Roman" panose="02020603050405020304" pitchFamily="18" charset="0"/>
                <a:cs typeface="Times New Roman" panose="02020603050405020304" pitchFamily="18" charset="0"/>
              </a:rPr>
              <a:t>perieg</a:t>
            </a:r>
            <a:r>
              <a:rPr lang="de-DE" dirty="0">
                <a:latin typeface="Times New Roman" panose="02020603050405020304" pitchFamily="18" charset="0"/>
                <a:cs typeface="Times New Roman" panose="02020603050405020304" pitchFamily="18" charset="0"/>
              </a:rPr>
              <a:t>. 169–171:</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1806204" y="1400537"/>
            <a:ext cx="9131872" cy="4618298"/>
          </a:xfrm>
        </p:spPr>
        <p:txBody>
          <a:bodyPr/>
          <a:lstStyle/>
          <a:p>
            <a:r>
              <a:rPr lang="el-GR" sz="2600" dirty="0">
                <a:latin typeface="Times New Roman" panose="02020603050405020304" pitchFamily="18" charset="0"/>
                <a:cs typeface="Times New Roman" panose="02020603050405020304" pitchFamily="18" charset="0"/>
              </a:rPr>
              <a:t>Τοίη μὲν μορφὴ κυαναυγέος ἀμφιτρίτης·</a:t>
            </a:r>
          </a:p>
          <a:p>
            <a:r>
              <a:rPr lang="el-GR" sz="2600" dirty="0">
                <a:latin typeface="Times New Roman" panose="02020603050405020304" pitchFamily="18" charset="0"/>
                <a:cs typeface="Times New Roman" panose="02020603050405020304" pitchFamily="18" charset="0"/>
              </a:rPr>
              <a:t>νῦν δέ τοι ἠπείρου μυθήσομαι εἶδος ἁπάσης,</a:t>
            </a:r>
          </a:p>
          <a:p>
            <a:r>
              <a:rPr lang="el-GR" sz="2600" dirty="0">
                <a:latin typeface="Times New Roman" panose="02020603050405020304" pitchFamily="18" charset="0"/>
                <a:cs typeface="Times New Roman" panose="02020603050405020304" pitchFamily="18" charset="0"/>
              </a:rPr>
              <a:t>ὄφρα καὶ οὐκ ἐσιδών περ ἔχοις εὔφραστον ὀπωπήν·</a:t>
            </a:r>
            <a:endParaRPr lang="de-DE" sz="2600" dirty="0">
              <a:latin typeface="Times New Roman" panose="02020603050405020304" pitchFamily="18" charset="0"/>
              <a:cs typeface="Times New Roman" panose="02020603050405020304" pitchFamily="18" charset="0"/>
            </a:endParaRPr>
          </a:p>
          <a:p>
            <a:endParaRPr lang="de-DE"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Such is the shape of the dark shimmering sea.</a:t>
            </a:r>
          </a:p>
          <a:p>
            <a:r>
              <a:rPr lang="en-US" sz="2600" dirty="0">
                <a:latin typeface="Times New Roman" panose="02020603050405020304" pitchFamily="18" charset="0"/>
                <a:cs typeface="Times New Roman" panose="02020603050405020304" pitchFamily="18" charset="0"/>
              </a:rPr>
              <a:t>But now I want to tell you about the shape of each continent,</a:t>
            </a:r>
          </a:p>
          <a:p>
            <a:r>
              <a:rPr lang="en-US" sz="2600" dirty="0">
                <a:latin typeface="Times New Roman" panose="02020603050405020304" pitchFamily="18" charset="0"/>
                <a:cs typeface="Times New Roman" panose="02020603050405020304" pitchFamily="18" charset="0"/>
              </a:rPr>
              <a:t>so that you may have a clear idea even without having seen it.</a:t>
            </a:r>
          </a:p>
          <a:p>
            <a:endParaRPr lang="en-US" sz="26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fr-FR" sz="2600" dirty="0" err="1">
                <a:latin typeface="Times New Roman" panose="02020603050405020304" pitchFamily="18" charset="0"/>
                <a:cs typeface="Times New Roman" panose="02020603050405020304" pitchFamily="18" charset="0"/>
              </a:rPr>
              <a:t>φράζεο</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Engl</a:t>
            </a:r>
            <a:r>
              <a:rPr lang="fr-FR" sz="2600" dirty="0">
                <a:latin typeface="Times New Roman" panose="02020603050405020304" pitchFamily="18" charset="0"/>
                <a:cs typeface="Times New Roman" panose="02020603050405020304" pitchFamily="18" charset="0"/>
              </a:rPr>
              <a:t>. 'imagine'; 329; 1080; 1128)</a:t>
            </a:r>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538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6217" y="620688"/>
            <a:ext cx="11702005" cy="648073"/>
          </a:xfrm>
        </p:spPr>
        <p:txBody>
          <a:bodyPr/>
          <a:lstStyle/>
          <a:p>
            <a:pPr algn="ctr"/>
            <a:r>
              <a:rPr lang="de-AT" sz="4400" dirty="0" err="1">
                <a:latin typeface="Times New Roman" panose="02020603050405020304" pitchFamily="18" charset="0"/>
                <a:cs typeface="Times New Roman" panose="02020603050405020304" pitchFamily="18" charset="0"/>
              </a:rPr>
              <a:t>Added</a:t>
            </a:r>
            <a:r>
              <a:rPr lang="de-AT" sz="4400" dirty="0">
                <a:latin typeface="Times New Roman" panose="02020603050405020304" pitchFamily="18" charset="0"/>
                <a:cs typeface="Times New Roman" panose="02020603050405020304" pitchFamily="18" charset="0"/>
              </a:rPr>
              <a:t> Value </a:t>
            </a:r>
            <a:r>
              <a:rPr lang="de-AT" sz="4400" dirty="0" err="1">
                <a:latin typeface="Times New Roman" panose="02020603050405020304" pitchFamily="18" charset="0"/>
                <a:cs typeface="Times New Roman" panose="02020603050405020304" pitchFamily="18" charset="0"/>
              </a:rPr>
              <a:t>of</a:t>
            </a:r>
            <a:r>
              <a:rPr lang="de-AT" sz="4400" dirty="0">
                <a:latin typeface="Times New Roman" panose="02020603050405020304" pitchFamily="18" charset="0"/>
                <a:cs typeface="Times New Roman" panose="02020603050405020304" pitchFamily="18" charset="0"/>
              </a:rPr>
              <a:t> </a:t>
            </a:r>
            <a:r>
              <a:rPr lang="de-AT" sz="4400" dirty="0" err="1">
                <a:latin typeface="Times New Roman" panose="02020603050405020304" pitchFamily="18" charset="0"/>
                <a:cs typeface="Times New Roman" panose="02020603050405020304" pitchFamily="18" charset="0"/>
              </a:rPr>
              <a:t>Studying</a:t>
            </a:r>
            <a:r>
              <a:rPr lang="de-AT" sz="4400" dirty="0">
                <a:latin typeface="Times New Roman" panose="02020603050405020304" pitchFamily="18" charset="0"/>
                <a:cs typeface="Times New Roman" panose="02020603050405020304" pitchFamily="18" charset="0"/>
              </a:rPr>
              <a:t> Pausanias</a:t>
            </a:r>
          </a:p>
        </p:txBody>
      </p:sp>
      <p:sp>
        <p:nvSpPr>
          <p:cNvPr id="3" name="Untertitel 2"/>
          <p:cNvSpPr>
            <a:spLocks noGrp="1"/>
          </p:cNvSpPr>
          <p:nvPr>
            <p:ph type="subTitle" idx="1"/>
          </p:nvPr>
        </p:nvSpPr>
        <p:spPr>
          <a:xfrm>
            <a:off x="767408" y="2282628"/>
            <a:ext cx="10657184" cy="2292743"/>
          </a:xfrm>
        </p:spPr>
        <p:txBody>
          <a:bodyPr/>
          <a:lstStyle/>
          <a:p>
            <a:pPr marL="514350" indent="-514350" algn="just">
              <a:buAutoNum type="arabicPeriod"/>
            </a:pPr>
            <a:r>
              <a:rPr lang="en-US" sz="2800" dirty="0">
                <a:latin typeface="Times New Roman" panose="02020603050405020304" pitchFamily="18" charset="0"/>
                <a:cs typeface="Times New Roman" panose="02020603050405020304" pitchFamily="18" charset="0"/>
              </a:rPr>
              <a:t>Major Greek source from 2nd century AD</a:t>
            </a:r>
          </a:p>
          <a:p>
            <a:pPr marL="514350" indent="-514350" algn="just">
              <a:buAutoNum type="arabicPeriod"/>
            </a:pPr>
            <a:r>
              <a:rPr lang="en-US" sz="2800" dirty="0">
                <a:latin typeface="Times New Roman" panose="02020603050405020304" pitchFamily="18" charset="0"/>
                <a:cs typeface="Times New Roman" panose="02020603050405020304" pitchFamily="18" charset="0"/>
              </a:rPr>
              <a:t>Knowledge about Greek local culture (cf. Herodotus)</a:t>
            </a:r>
          </a:p>
          <a:p>
            <a:pPr marL="514350" indent="-514350" algn="just">
              <a:buAutoNum type="arabicPeriod"/>
            </a:pPr>
            <a:r>
              <a:rPr lang="en-US" sz="2800" dirty="0">
                <a:latin typeface="Times New Roman" panose="02020603050405020304" pitchFamily="18" charset="0"/>
                <a:cs typeface="Times New Roman" panose="02020603050405020304" pitchFamily="18" charset="0"/>
              </a:rPr>
              <a:t>Basis for evaluation of Greek-Roman contacts</a:t>
            </a:r>
          </a:p>
          <a:p>
            <a:pPr marL="514350" indent="-514350" algn="just">
              <a:buAutoNum type="arabicPeriod"/>
            </a:pPr>
            <a:r>
              <a:rPr lang="en-US" sz="2800" dirty="0">
                <a:latin typeface="Times New Roman" panose="02020603050405020304" pitchFamily="18" charset="0"/>
                <a:cs typeface="Times New Roman" panose="02020603050405020304" pitchFamily="18" charset="0"/>
              </a:rPr>
              <a:t>Comparison with the teaching poem of Dionysius from Alexandria</a:t>
            </a:r>
            <a:endParaRPr lang="de-A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6992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451413" y="289366"/>
            <a:ext cx="11482085" cy="983849"/>
          </a:xfrm>
        </p:spPr>
        <p:txBody>
          <a:bodyPr/>
          <a:lstStyle/>
          <a:p>
            <a:pPr algn="ctr"/>
            <a:r>
              <a:rPr lang="de-DE" dirty="0">
                <a:latin typeface="Times New Roman" panose="02020603050405020304" pitchFamily="18" charset="0"/>
                <a:cs typeface="Times New Roman" panose="02020603050405020304" pitchFamily="18" charset="0"/>
              </a:rPr>
              <a:t>Dion. Per. </a:t>
            </a:r>
            <a:r>
              <a:rPr lang="de-DE" i="1" dirty="0" err="1">
                <a:latin typeface="Times New Roman" panose="02020603050405020304" pitchFamily="18" charset="0"/>
                <a:cs typeface="Times New Roman" panose="02020603050405020304" pitchFamily="18" charset="0"/>
              </a:rPr>
              <a:t>perieg</a:t>
            </a:r>
            <a:r>
              <a:rPr lang="de-DE" dirty="0">
                <a:latin typeface="Times New Roman" panose="02020603050405020304" pitchFamily="18" charset="0"/>
                <a:cs typeface="Times New Roman" panose="02020603050405020304" pitchFamily="18" charset="0"/>
              </a:rPr>
              <a:t>. 985-986:</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2049272" y="1828800"/>
            <a:ext cx="9131872" cy="3877519"/>
          </a:xfrm>
        </p:spPr>
        <p:txBody>
          <a:bodyPr/>
          <a:lstStyle/>
          <a:p>
            <a:r>
              <a:rPr lang="el-GR" sz="2600" dirty="0">
                <a:latin typeface="Times New Roman" panose="02020603050405020304" pitchFamily="18" charset="0"/>
                <a:cs typeface="Times New Roman" panose="02020603050405020304" pitchFamily="18" charset="0"/>
              </a:rPr>
              <a:t>τόσσον ἄνευθεν ἐών, ὅσον ἕβδομον ἦμαρ ὁδεύσας</a:t>
            </a:r>
          </a:p>
          <a:p>
            <a:r>
              <a:rPr lang="el-GR" sz="2600" dirty="0">
                <a:latin typeface="Times New Roman" panose="02020603050405020304" pitchFamily="18" charset="0"/>
                <a:cs typeface="Times New Roman" panose="02020603050405020304" pitchFamily="18" charset="0"/>
              </a:rPr>
              <a:t>ἴφθιμος καὶ κραιπνὸς ἀνὴρ ἀνύσειεν ὁδίτης</a:t>
            </a:r>
            <a:r>
              <a:rPr lang="en-US" sz="2600" dirty="0">
                <a:latin typeface="Times New Roman" panose="02020603050405020304" pitchFamily="18" charset="0"/>
                <a:cs typeface="Times New Roman" panose="02020603050405020304" pitchFamily="18" charset="0"/>
              </a:rPr>
              <a:t>.</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[The Tigris flows east of the Euphrates] at a distance,</a:t>
            </a:r>
          </a:p>
          <a:p>
            <a:r>
              <a:rPr lang="en-US" sz="2600" dirty="0">
                <a:latin typeface="Times New Roman" panose="02020603050405020304" pitchFamily="18" charset="0"/>
                <a:cs typeface="Times New Roman" panose="02020603050405020304" pitchFamily="18" charset="0"/>
              </a:rPr>
              <a:t>which would take a strong and swift walker seven days.</a:t>
            </a:r>
          </a:p>
          <a:p>
            <a:endParaRPr lang="de-DE" sz="26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de-DE" sz="2600" dirty="0">
                <a:latin typeface="Times New Roman" panose="02020603050405020304" pitchFamily="18" charset="0"/>
                <a:cs typeface="Times New Roman" panose="02020603050405020304" pitchFamily="18" charset="0"/>
              </a:rPr>
              <a:t>Pausanias </a:t>
            </a:r>
            <a:r>
              <a:rPr lang="de-DE" sz="2600" dirty="0" err="1">
                <a:latin typeface="Times New Roman" panose="02020603050405020304" pitchFamily="18" charset="0"/>
                <a:cs typeface="Times New Roman" panose="02020603050405020304" pitchFamily="18" charset="0"/>
              </a:rPr>
              <a:t>is</a:t>
            </a:r>
            <a:r>
              <a:rPr lang="de-DE" sz="2600" dirty="0">
                <a:latin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cs typeface="Times New Roman" panose="02020603050405020304" pitchFamily="18" charset="0"/>
              </a:rPr>
              <a:t>no</a:t>
            </a:r>
            <a:r>
              <a:rPr lang="de-DE" sz="2600" dirty="0">
                <a:latin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cs typeface="Times New Roman" panose="02020603050405020304" pitchFamily="18" charset="0"/>
              </a:rPr>
              <a:t>travel</a:t>
            </a:r>
            <a:r>
              <a:rPr lang="de-DE" sz="2600" dirty="0">
                <a:latin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cs typeface="Times New Roman" panose="02020603050405020304" pitchFamily="18" charset="0"/>
              </a:rPr>
              <a:t>guide</a:t>
            </a:r>
            <a:endParaRPr lang="el-GR"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5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451413" y="289366"/>
            <a:ext cx="11482085" cy="983849"/>
          </a:xfrm>
        </p:spPr>
        <p:txBody>
          <a:bodyPr/>
          <a:lstStyle/>
          <a:p>
            <a:pPr algn="ctr"/>
            <a:r>
              <a:rPr lang="de-DE" dirty="0">
                <a:latin typeface="Times New Roman" panose="02020603050405020304" pitchFamily="18" charset="0"/>
                <a:cs typeface="Times New Roman" panose="02020603050405020304" pitchFamily="18" charset="0"/>
              </a:rPr>
              <a:t>Dion. Per. </a:t>
            </a:r>
            <a:r>
              <a:rPr lang="de-DE" i="1" dirty="0" err="1">
                <a:latin typeface="Times New Roman" panose="02020603050405020304" pitchFamily="18" charset="0"/>
                <a:cs typeface="Times New Roman" panose="02020603050405020304" pitchFamily="18" charset="0"/>
              </a:rPr>
              <a:t>perieg</a:t>
            </a:r>
            <a:r>
              <a:rPr lang="de-DE" dirty="0">
                <a:latin typeface="Times New Roman" panose="02020603050405020304" pitchFamily="18" charset="0"/>
                <a:cs typeface="Times New Roman" panose="02020603050405020304" pitchFamily="18" charset="0"/>
              </a:rPr>
              <a:t>. 706–717:</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335667" y="1435261"/>
            <a:ext cx="5555848" cy="4641447"/>
          </a:xfrm>
        </p:spPr>
        <p:txBody>
          <a:bodyPr/>
          <a:lstStyle/>
          <a:p>
            <a:r>
              <a:rPr lang="el-GR" sz="2000" dirty="0">
                <a:latin typeface="Times New Roman" panose="02020603050405020304" pitchFamily="18" charset="0"/>
                <a:cs typeface="Times New Roman" panose="02020603050405020304" pitchFamily="18" charset="0"/>
              </a:rPr>
              <a:t>Τοῖς δ’ ἐπὶ Κασπίη κυμαίνεται ἀμφιτρίτη.</a:t>
            </a:r>
          </a:p>
          <a:p>
            <a:r>
              <a:rPr lang="el-GR" sz="2000" dirty="0">
                <a:latin typeface="Times New Roman" panose="02020603050405020304" pitchFamily="18" charset="0"/>
                <a:cs typeface="Times New Roman" panose="02020603050405020304" pitchFamily="18" charset="0"/>
              </a:rPr>
              <a:t>Ῥεῖα δέ τοι καὶ τήνδε καταγράψαιμι θάλασσαν,</a:t>
            </a:r>
          </a:p>
          <a:p>
            <a:r>
              <a:rPr lang="el-GR" sz="2000" dirty="0">
                <a:latin typeface="Times New Roman" panose="02020603050405020304" pitchFamily="18" charset="0"/>
                <a:cs typeface="Times New Roman" panose="02020603050405020304" pitchFamily="18" charset="0"/>
              </a:rPr>
              <a:t>οὐ μὲν ἰδὼν ἀπάνευθε πόρους, οὐ νηῒ περήσας·</a:t>
            </a:r>
          </a:p>
          <a:p>
            <a:r>
              <a:rPr lang="el-GR" sz="2000" dirty="0">
                <a:latin typeface="Times New Roman" panose="02020603050405020304" pitchFamily="18" charset="0"/>
                <a:cs typeface="Times New Roman" panose="02020603050405020304" pitchFamily="18" charset="0"/>
              </a:rPr>
              <a:t>οὐ γάρ μοι βίος ἐστὶ μελαινάων ἐπὶ νηῶν,</a:t>
            </a:r>
          </a:p>
          <a:p>
            <a:r>
              <a:rPr lang="el-GR" sz="2000" dirty="0">
                <a:latin typeface="Times New Roman" panose="02020603050405020304" pitchFamily="18" charset="0"/>
                <a:cs typeface="Times New Roman" panose="02020603050405020304" pitchFamily="18" charset="0"/>
              </a:rPr>
              <a:t>οὐδέ μοι ἐμπορίη πατρώϊος, οὐδ’ ἐπὶ Γάγγην</a:t>
            </a:r>
          </a:p>
          <a:p>
            <a:r>
              <a:rPr lang="el-GR" sz="2000" dirty="0">
                <a:latin typeface="Times New Roman" panose="02020603050405020304" pitchFamily="18" charset="0"/>
                <a:cs typeface="Times New Roman" panose="02020603050405020304" pitchFamily="18" charset="0"/>
              </a:rPr>
              <a:t>ἔρχομαι, οἷά περ ἄλλοι, Ἐρυθραίου διὰ πόντου,</a:t>
            </a:r>
          </a:p>
          <a:p>
            <a:r>
              <a:rPr lang="el-GR" sz="2000" dirty="0">
                <a:latin typeface="Times New Roman" panose="02020603050405020304" pitchFamily="18" charset="0"/>
                <a:cs typeface="Times New Roman" panose="02020603050405020304" pitchFamily="18" charset="0"/>
              </a:rPr>
              <a:t>ψυχῆς οὐκ ἀλέγοντες, ἵν’ ἄσπετον ὄλβον ἕλωνται,</a:t>
            </a:r>
          </a:p>
          <a:p>
            <a:r>
              <a:rPr lang="el-GR" sz="2000" dirty="0">
                <a:latin typeface="Times New Roman" panose="02020603050405020304" pitchFamily="18" charset="0"/>
                <a:cs typeface="Times New Roman" panose="02020603050405020304" pitchFamily="18" charset="0"/>
              </a:rPr>
              <a:t>οὐδὲ μὲν Ὑρκανίοις ἐπιμίσγομαι, οὐδ’ ἐρεείνω</a:t>
            </a:r>
          </a:p>
          <a:p>
            <a:r>
              <a:rPr lang="el-GR" sz="2000" dirty="0">
                <a:latin typeface="Times New Roman" panose="02020603050405020304" pitchFamily="18" charset="0"/>
                <a:cs typeface="Times New Roman" panose="02020603050405020304" pitchFamily="18" charset="0"/>
              </a:rPr>
              <a:t>Καυκασίας κνημῖδας Ἐρυθραίων Ἀριηνῶν·</a:t>
            </a:r>
          </a:p>
          <a:p>
            <a:r>
              <a:rPr lang="el-GR" sz="2000" dirty="0">
                <a:latin typeface="Times New Roman" panose="02020603050405020304" pitchFamily="18" charset="0"/>
                <a:cs typeface="Times New Roman" panose="02020603050405020304" pitchFamily="18" charset="0"/>
              </a:rPr>
              <a:t>ἀλλά με Μουσάων φορέει νόος, αἵτε δύνανται</a:t>
            </a:r>
          </a:p>
          <a:p>
            <a:r>
              <a:rPr lang="el-GR" sz="2000" dirty="0">
                <a:latin typeface="Times New Roman" panose="02020603050405020304" pitchFamily="18" charset="0"/>
                <a:cs typeface="Times New Roman" panose="02020603050405020304" pitchFamily="18" charset="0"/>
              </a:rPr>
              <a:t>νόσφιν ἀλημοσύνης πολλὴν ἅλα μετρήσασθαι</a:t>
            </a:r>
          </a:p>
          <a:p>
            <a:r>
              <a:rPr lang="el-GR" sz="2000" dirty="0">
                <a:latin typeface="Times New Roman" panose="02020603050405020304" pitchFamily="18" charset="0"/>
                <a:cs typeface="Times New Roman" panose="02020603050405020304" pitchFamily="18" charset="0"/>
              </a:rPr>
              <a:t>οὔρεά τ’ ἤπειρόν τε καὶ αἰθερίων ὁδὸν ἄστρων.</a:t>
            </a:r>
          </a:p>
          <a:p>
            <a:endParaRPr lang="el-GR" sz="2000" dirty="0">
              <a:latin typeface="Times New Roman" panose="02020603050405020304" pitchFamily="18" charset="0"/>
              <a:cs typeface="Times New Roman" panose="02020603050405020304" pitchFamily="18" charset="0"/>
            </a:endParaRPr>
          </a:p>
        </p:txBody>
      </p:sp>
      <p:sp>
        <p:nvSpPr>
          <p:cNvPr id="4" name="Untertitel 2">
            <a:extLst>
              <a:ext uri="{FF2B5EF4-FFF2-40B4-BE49-F238E27FC236}">
                <a16:creationId xmlns:a16="http://schemas.microsoft.com/office/drawing/2014/main" id="{836339F0-6EC7-FE58-945C-0B299A11C956}"/>
              </a:ext>
            </a:extLst>
          </p:cNvPr>
          <p:cNvSpPr txBox="1">
            <a:spLocks/>
          </p:cNvSpPr>
          <p:nvPr/>
        </p:nvSpPr>
        <p:spPr>
          <a:xfrm>
            <a:off x="6300487" y="1435260"/>
            <a:ext cx="5555848" cy="4641447"/>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Verdana" pitchFamily="34" charset="0"/>
                <a:ea typeface="Verdana" pitchFamily="34" charset="0"/>
                <a:cs typeface="Verdana"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l-GR" sz="2100" dirty="0">
              <a:latin typeface="Times New Roman" panose="02020603050405020304" pitchFamily="18" charset="0"/>
              <a:cs typeface="Times New Roman" panose="02020603050405020304" pitchFamily="18" charset="0"/>
            </a:endParaRPr>
          </a:p>
        </p:txBody>
      </p:sp>
      <p:sp>
        <p:nvSpPr>
          <p:cNvPr id="6" name="Textfeld 5">
            <a:extLst>
              <a:ext uri="{FF2B5EF4-FFF2-40B4-BE49-F238E27FC236}">
                <a16:creationId xmlns:a16="http://schemas.microsoft.com/office/drawing/2014/main" id="{F63AE939-CCCA-D518-A157-0F9238DA689B}"/>
              </a:ext>
            </a:extLst>
          </p:cNvPr>
          <p:cNvSpPr txBox="1"/>
          <p:nvPr/>
        </p:nvSpPr>
        <p:spPr>
          <a:xfrm>
            <a:off x="5875117" y="1720840"/>
            <a:ext cx="6316883" cy="3416320"/>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The Caspian Sea surges against these peoples.</a:t>
            </a:r>
          </a:p>
          <a:p>
            <a:r>
              <a:rPr lang="en-US" dirty="0">
                <a:latin typeface="Times New Roman" panose="02020603050405020304" pitchFamily="18" charset="0"/>
                <a:cs typeface="Times New Roman" panose="02020603050405020304" pitchFamily="18" charset="0"/>
              </a:rPr>
              <a:t>I could easily write to you about this sea, too,</a:t>
            </a:r>
          </a:p>
          <a:p>
            <a:r>
              <a:rPr lang="en-US" dirty="0">
                <a:latin typeface="Times New Roman" panose="02020603050405020304" pitchFamily="18" charset="0"/>
                <a:cs typeface="Times New Roman" panose="02020603050405020304" pitchFamily="18" charset="0"/>
              </a:rPr>
              <a:t>without having seen it from afar or reached it by ship.</a:t>
            </a:r>
          </a:p>
          <a:p>
            <a:r>
              <a:rPr lang="en-US" dirty="0">
                <a:latin typeface="Times New Roman" panose="02020603050405020304" pitchFamily="18" charset="0"/>
                <a:cs typeface="Times New Roman" panose="02020603050405020304" pitchFamily="18" charset="0"/>
              </a:rPr>
              <a:t>For the black ships are not my world,</a:t>
            </a:r>
          </a:p>
          <a:p>
            <a:r>
              <a:rPr lang="en-US" dirty="0">
                <a:latin typeface="Times New Roman" panose="02020603050405020304" pitchFamily="18" charset="0"/>
                <a:cs typeface="Times New Roman" panose="02020603050405020304" pitchFamily="18" charset="0"/>
              </a:rPr>
              <a:t>I am neither a merchant from my father's side, nor do I sail to the</a:t>
            </a:r>
          </a:p>
          <a:p>
            <a:r>
              <a:rPr lang="en-US" dirty="0">
                <a:latin typeface="Times New Roman" panose="02020603050405020304" pitchFamily="18" charset="0"/>
                <a:cs typeface="Times New Roman" panose="02020603050405020304" pitchFamily="18" charset="0"/>
              </a:rPr>
              <a:t>Ganges across the Red Sea as others do without concern</a:t>
            </a:r>
          </a:p>
          <a:p>
            <a:r>
              <a:rPr lang="en-US" dirty="0">
                <a:latin typeface="Times New Roman" panose="02020603050405020304" pitchFamily="18" charset="0"/>
                <a:cs typeface="Times New Roman" panose="02020603050405020304" pitchFamily="18" charset="0"/>
              </a:rPr>
              <a:t>for their lives, to acquire untold riches;</a:t>
            </a:r>
          </a:p>
          <a:p>
            <a:r>
              <a:rPr lang="en-US" dirty="0">
                <a:latin typeface="Times New Roman" panose="02020603050405020304" pitchFamily="18" charset="0"/>
                <a:cs typeface="Times New Roman" panose="02020603050405020304" pitchFamily="18" charset="0"/>
              </a:rPr>
              <a:t>I neither mingle with the </a:t>
            </a:r>
            <a:r>
              <a:rPr lang="en-US" dirty="0" err="1">
                <a:latin typeface="Times New Roman" panose="02020603050405020304" pitchFamily="18" charset="0"/>
                <a:cs typeface="Times New Roman" panose="02020603050405020304" pitchFamily="18" charset="0"/>
              </a:rPr>
              <a:t>Hyrcanians</a:t>
            </a:r>
            <a:r>
              <a:rPr lang="en-US" dirty="0">
                <a:latin typeface="Times New Roman" panose="02020603050405020304" pitchFamily="18" charset="0"/>
                <a:cs typeface="Times New Roman" panose="02020603050405020304" pitchFamily="18" charset="0"/>
              </a:rPr>
              <a:t>, nor am I in search of</a:t>
            </a:r>
          </a:p>
          <a:p>
            <a:r>
              <a:rPr lang="en-US" dirty="0">
                <a:latin typeface="Times New Roman" panose="02020603050405020304" pitchFamily="18" charset="0"/>
                <a:cs typeface="Times New Roman" panose="02020603050405020304" pitchFamily="18" charset="0"/>
              </a:rPr>
              <a:t>the Caucasian greaves of the </a:t>
            </a:r>
            <a:r>
              <a:rPr lang="en-US" dirty="0" err="1">
                <a:latin typeface="Times New Roman" panose="02020603050405020304" pitchFamily="18" charset="0"/>
                <a:cs typeface="Times New Roman" panose="02020603050405020304" pitchFamily="18" charset="0"/>
              </a:rPr>
              <a:t>Erythraean</a:t>
            </a:r>
            <a:r>
              <a:rPr lang="en-US" dirty="0">
                <a:latin typeface="Times New Roman" panose="02020603050405020304" pitchFamily="18" charset="0"/>
                <a:cs typeface="Times New Roman" panose="02020603050405020304" pitchFamily="18" charset="0"/>
              </a:rPr>
              <a:t> Arians.</a:t>
            </a:r>
          </a:p>
          <a:p>
            <a:r>
              <a:rPr lang="en-US" dirty="0">
                <a:latin typeface="Times New Roman" panose="02020603050405020304" pitchFamily="18" charset="0"/>
                <a:cs typeface="Times New Roman" panose="02020603050405020304" pitchFamily="18" charset="0"/>
              </a:rPr>
              <a:t>But I am carried by the wits of the muses who are able,</a:t>
            </a:r>
          </a:p>
          <a:p>
            <a:r>
              <a:rPr lang="en-US" dirty="0">
                <a:latin typeface="Times New Roman" panose="02020603050405020304" pitchFamily="18" charset="0"/>
                <a:cs typeface="Times New Roman" panose="02020603050405020304" pitchFamily="18" charset="0"/>
              </a:rPr>
              <a:t>without wandering to cover much of the sea,</a:t>
            </a:r>
          </a:p>
          <a:p>
            <a:r>
              <a:rPr lang="en-US" dirty="0">
                <a:latin typeface="Times New Roman" panose="02020603050405020304" pitchFamily="18" charset="0"/>
                <a:cs typeface="Times New Roman" panose="02020603050405020304" pitchFamily="18" charset="0"/>
              </a:rPr>
              <a:t>mountains, continents and all the way up to the stars.</a:t>
            </a:r>
          </a:p>
        </p:txBody>
      </p:sp>
    </p:spTree>
    <p:extLst>
      <p:ext uri="{BB962C8B-B14F-4D97-AF65-F5344CB8AC3E}">
        <p14:creationId xmlns:p14="http://schemas.microsoft.com/office/powerpoint/2010/main" val="3266904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451413" y="289366"/>
            <a:ext cx="11482085" cy="983849"/>
          </a:xfrm>
        </p:spPr>
        <p:txBody>
          <a:bodyPr/>
          <a:lstStyle/>
          <a:p>
            <a:pPr algn="ctr"/>
            <a:r>
              <a:rPr lang="de-DE" dirty="0">
                <a:latin typeface="Times New Roman" panose="02020603050405020304" pitchFamily="18" charset="0"/>
                <a:cs typeface="Times New Roman" panose="02020603050405020304" pitchFamily="18" charset="0"/>
              </a:rPr>
              <a:t>Conclusion Comparison Pausanias – Dionysius</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706056" y="1608882"/>
            <a:ext cx="10475088" cy="4097438"/>
          </a:xfrm>
        </p:spPr>
        <p:txBody>
          <a:bodyPr/>
          <a:lstStyle/>
          <a:p>
            <a:r>
              <a:rPr lang="de-DE" sz="2600" dirty="0">
                <a:latin typeface="Times New Roman" panose="02020603050405020304" pitchFamily="18" charset="0"/>
                <a:cs typeface="Times New Roman" panose="02020603050405020304" pitchFamily="18" charset="0"/>
              </a:rPr>
              <a:t>Criteria </a:t>
            </a:r>
            <a:r>
              <a:rPr lang="de-DE" sz="2600" dirty="0" err="1">
                <a:latin typeface="Times New Roman" panose="02020603050405020304" pitchFamily="18" charset="0"/>
                <a:cs typeface="Times New Roman" panose="02020603050405020304" pitchFamily="18" charset="0"/>
              </a:rPr>
              <a:t>for</a:t>
            </a:r>
            <a:r>
              <a:rPr lang="de-DE" sz="2600" dirty="0">
                <a:latin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cs typeface="Times New Roman" panose="02020603050405020304" pitchFamily="18" charset="0"/>
              </a:rPr>
              <a:t>evaluation</a:t>
            </a:r>
            <a:r>
              <a:rPr lang="de-DE" sz="2600" dirty="0">
                <a:latin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cs typeface="Times New Roman" panose="02020603050405020304" pitchFamily="18" charset="0"/>
              </a:rPr>
              <a:t>of</a:t>
            </a:r>
            <a:r>
              <a:rPr lang="de-DE" sz="2600" dirty="0">
                <a:latin typeface="Times New Roman" panose="02020603050405020304" pitchFamily="18" charset="0"/>
                <a:cs typeface="Times New Roman" panose="02020603050405020304" pitchFamily="18" charset="0"/>
              </a:rPr>
              <a:t> Pausanias: Quality </a:t>
            </a:r>
            <a:r>
              <a:rPr lang="de-DE" sz="2600" dirty="0" err="1">
                <a:latin typeface="Times New Roman" panose="02020603050405020304" pitchFamily="18" charset="0"/>
                <a:cs typeface="Times New Roman" panose="02020603050405020304" pitchFamily="18" charset="0"/>
              </a:rPr>
              <a:t>of</a:t>
            </a:r>
            <a:endParaRPr lang="de-DE" sz="2600" dirty="0">
              <a:latin typeface="Times New Roman" panose="02020603050405020304" pitchFamily="18" charset="0"/>
              <a:cs typeface="Times New Roman" panose="02020603050405020304" pitchFamily="18" charset="0"/>
            </a:endParaRPr>
          </a:p>
          <a:p>
            <a:endParaRPr lang="de-DE" sz="2600" dirty="0">
              <a:latin typeface="Times New Roman" panose="02020603050405020304" pitchFamily="18" charset="0"/>
              <a:cs typeface="Times New Roman" panose="02020603050405020304" pitchFamily="18" charset="0"/>
            </a:endParaRPr>
          </a:p>
        </p:txBody>
      </p:sp>
      <p:sp>
        <p:nvSpPr>
          <p:cNvPr id="4" name="Untertitel 2">
            <a:extLst>
              <a:ext uri="{FF2B5EF4-FFF2-40B4-BE49-F238E27FC236}">
                <a16:creationId xmlns:a16="http://schemas.microsoft.com/office/drawing/2014/main" id="{2052B713-EAE6-0DE7-6F88-1998C7487297}"/>
              </a:ext>
            </a:extLst>
          </p:cNvPr>
          <p:cNvSpPr txBox="1">
            <a:spLocks/>
          </p:cNvSpPr>
          <p:nvPr/>
        </p:nvSpPr>
        <p:spPr>
          <a:xfrm>
            <a:off x="905574" y="2592059"/>
            <a:ext cx="10648709" cy="3114261"/>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Verdana" pitchFamily="34" charset="0"/>
                <a:ea typeface="Verdana" pitchFamily="34" charset="0"/>
                <a:cs typeface="Verdana"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Selection of material according to criteria at the author's discretion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Predominant catalogue-like character of the arrangement of knowledge</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Provision of an identification figure for the reader</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Joint round trip of reader-identification figure and (homodiegetic first-person) narrator</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Virtuality of the round trip</a:t>
            </a:r>
            <a:endParaRPr lang="de-DE" sz="2400" dirty="0">
              <a:latin typeface="Times New Roman" panose="02020603050405020304" pitchFamily="18" charset="0"/>
              <a:cs typeface="Times New Roman" panose="02020603050405020304" pitchFamily="18" charset="0"/>
            </a:endParaRPr>
          </a:p>
        </p:txBody>
      </p:sp>
      <p:cxnSp>
        <p:nvCxnSpPr>
          <p:cNvPr id="6" name="Gerader Verbinder 5">
            <a:extLst>
              <a:ext uri="{FF2B5EF4-FFF2-40B4-BE49-F238E27FC236}">
                <a16:creationId xmlns:a16="http://schemas.microsoft.com/office/drawing/2014/main" id="{E4E39A85-0A86-40A1-1552-8260EFEC128C}"/>
              </a:ext>
            </a:extLst>
          </p:cNvPr>
          <p:cNvCxnSpPr>
            <a:stCxn id="3" idx="1"/>
          </p:cNvCxnSpPr>
          <p:nvPr/>
        </p:nvCxnSpPr>
        <p:spPr>
          <a:xfrm flipV="1">
            <a:off x="706056" y="3657600"/>
            <a:ext cx="10972800" cy="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574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451413" y="289366"/>
            <a:ext cx="11482085" cy="983849"/>
          </a:xfrm>
        </p:spPr>
        <p:txBody>
          <a:bodyPr/>
          <a:lstStyle/>
          <a:p>
            <a:pPr algn="ctr"/>
            <a:r>
              <a:rPr lang="de-DE" dirty="0">
                <a:latin typeface="Times New Roman" panose="02020603050405020304" pitchFamily="18" charset="0"/>
                <a:cs typeface="Times New Roman" panose="02020603050405020304" pitchFamily="18" charset="0"/>
              </a:rPr>
              <a:t>6. Conclusion</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706056" y="1608882"/>
            <a:ext cx="10475088" cy="4097438"/>
          </a:xfrm>
        </p:spPr>
        <p:txBody>
          <a:bodyPr/>
          <a:lstStyle/>
          <a:p>
            <a:pPr marL="457200" indent="-457200">
              <a:buFont typeface="Wingdings" panose="05000000000000000000" pitchFamily="2" charset="2"/>
              <a:buChar char="Ø"/>
            </a:pPr>
            <a:r>
              <a:rPr lang="de-DE" sz="2600" dirty="0">
                <a:latin typeface="Times New Roman" panose="02020603050405020304" pitchFamily="18" charset="0"/>
                <a:cs typeface="Times New Roman" panose="02020603050405020304" pitchFamily="18" charset="0"/>
              </a:rPr>
              <a:t>Descriptions: </a:t>
            </a:r>
            <a:r>
              <a:rPr lang="en-US" sz="2600" dirty="0">
                <a:latin typeface="Times New Roman" panose="02020603050405020304" pitchFamily="18" charset="0"/>
                <a:cs typeface="Times New Roman" panose="02020603050405020304" pitchFamily="18" charset="0"/>
              </a:rPr>
              <a:t>factual communication of content</a:t>
            </a:r>
          </a:p>
          <a:p>
            <a:pPr marL="457200" indent="-457200">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Narratives: information on background</a:t>
            </a:r>
          </a:p>
          <a:p>
            <a:pPr marL="457200" indent="-457200">
              <a:buFont typeface="Wingdings" panose="05000000000000000000" pitchFamily="2" charset="2"/>
              <a:buChar char="Ø"/>
            </a:pPr>
            <a:endParaRPr lang="de-DE" sz="2600" dirty="0">
              <a:latin typeface="Times New Roman" panose="02020603050405020304" pitchFamily="18" charset="0"/>
              <a:cs typeface="Times New Roman" panose="02020603050405020304" pitchFamily="18" charset="0"/>
            </a:endParaRPr>
          </a:p>
          <a:p>
            <a:endParaRPr lang="de-DE" sz="2600" dirty="0">
              <a:latin typeface="Times New Roman" panose="02020603050405020304" pitchFamily="18" charset="0"/>
              <a:cs typeface="Times New Roman" panose="02020603050405020304" pitchFamily="18" charset="0"/>
            </a:endParaRPr>
          </a:p>
          <a:p>
            <a:endParaRPr lang="de-DE" sz="2600" dirty="0">
              <a:latin typeface="Times New Roman" panose="02020603050405020304" pitchFamily="18" charset="0"/>
              <a:cs typeface="Times New Roman" panose="02020603050405020304" pitchFamily="18" charset="0"/>
            </a:endParaRPr>
          </a:p>
          <a:p>
            <a:endParaRPr lang="de-DE" sz="2600" dirty="0">
              <a:latin typeface="Times New Roman" panose="02020603050405020304" pitchFamily="18" charset="0"/>
              <a:cs typeface="Times New Roman" panose="02020603050405020304" pitchFamily="18" charset="0"/>
            </a:endParaRPr>
          </a:p>
          <a:p>
            <a:endParaRPr lang="de-DE" sz="2600" dirty="0">
              <a:latin typeface="Times New Roman" panose="02020603050405020304" pitchFamily="18" charset="0"/>
              <a:cs typeface="Times New Roman" panose="02020603050405020304" pitchFamily="18" charset="0"/>
            </a:endParaRPr>
          </a:p>
          <a:p>
            <a:r>
              <a:rPr lang="de-DE" sz="2600" dirty="0" err="1">
                <a:latin typeface="Times New Roman" panose="02020603050405020304" pitchFamily="18" charset="0"/>
                <a:cs typeface="Times New Roman" panose="02020603050405020304" pitchFamily="18" charset="0"/>
              </a:rPr>
              <a:t>parallels</a:t>
            </a:r>
            <a:r>
              <a:rPr lang="de-DE" sz="2600" dirty="0">
                <a:latin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cs typeface="Times New Roman" panose="02020603050405020304" pitchFamily="18" charset="0"/>
              </a:rPr>
              <a:t>to</a:t>
            </a:r>
            <a:r>
              <a:rPr lang="de-DE" sz="2600" dirty="0">
                <a:latin typeface="Times New Roman" panose="02020603050405020304" pitchFamily="18" charset="0"/>
                <a:cs typeface="Times New Roman" panose="02020603050405020304" pitchFamily="18" charset="0"/>
              </a:rPr>
              <a:t> Dionysius’ </a:t>
            </a:r>
            <a:r>
              <a:rPr lang="de-DE" sz="2600" dirty="0" err="1">
                <a:latin typeface="Times New Roman" panose="02020603050405020304" pitchFamily="18" charset="0"/>
                <a:cs typeface="Times New Roman" panose="02020603050405020304" pitchFamily="18" charset="0"/>
              </a:rPr>
              <a:t>teaching</a:t>
            </a:r>
            <a:r>
              <a:rPr lang="de-DE" sz="2600" dirty="0">
                <a:latin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cs typeface="Times New Roman" panose="02020603050405020304" pitchFamily="18" charset="0"/>
              </a:rPr>
              <a:t>poem</a:t>
            </a:r>
            <a:endParaRPr lang="de-DE" sz="2600" dirty="0">
              <a:latin typeface="Times New Roman" panose="02020603050405020304" pitchFamily="18" charset="0"/>
              <a:cs typeface="Times New Roman" panose="02020603050405020304" pitchFamily="18" charset="0"/>
            </a:endParaRPr>
          </a:p>
        </p:txBody>
      </p:sp>
      <p:sp>
        <p:nvSpPr>
          <p:cNvPr id="4" name="Geschweifte Klammer rechts 3">
            <a:extLst>
              <a:ext uri="{FF2B5EF4-FFF2-40B4-BE49-F238E27FC236}">
                <a16:creationId xmlns:a16="http://schemas.microsoft.com/office/drawing/2014/main" id="{DD699A4C-BB14-8818-E86A-974BC1F7F9DA}"/>
              </a:ext>
            </a:extLst>
          </p:cNvPr>
          <p:cNvSpPr/>
          <p:nvPr/>
        </p:nvSpPr>
        <p:spPr>
          <a:xfrm>
            <a:off x="7674015" y="1736203"/>
            <a:ext cx="266218" cy="86810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E69D3476-4148-8215-12CD-A796CC2A8C7E}"/>
              </a:ext>
            </a:extLst>
          </p:cNvPr>
          <p:cNvSpPr txBox="1"/>
          <p:nvPr/>
        </p:nvSpPr>
        <p:spPr>
          <a:xfrm>
            <a:off x="8102277" y="1608882"/>
            <a:ext cx="3669175" cy="1292662"/>
          </a:xfrm>
          <a:prstGeom prst="rect">
            <a:avLst/>
          </a:prstGeom>
          <a:noFill/>
        </p:spPr>
        <p:txBody>
          <a:bodyPr wrap="square" rtlCol="0">
            <a:spAutoFit/>
          </a:bodyPr>
          <a:lstStyle/>
          <a:p>
            <a:r>
              <a:rPr lang="de-DE" sz="2600" dirty="0">
                <a:latin typeface="Times New Roman" panose="02020603050405020304" pitchFamily="18" charset="0"/>
                <a:cs typeface="Times New Roman" panose="02020603050405020304" pitchFamily="18" charset="0"/>
              </a:rPr>
              <a:t>Second Sophistic / </a:t>
            </a:r>
            <a:r>
              <a:rPr lang="de-DE" sz="2600" dirty="0" err="1">
                <a:latin typeface="Times New Roman" panose="02020603050405020304" pitchFamily="18" charset="0"/>
                <a:cs typeface="Times New Roman" panose="02020603050405020304" pitchFamily="18" charset="0"/>
              </a:rPr>
              <a:t>sacralisation</a:t>
            </a:r>
            <a:r>
              <a:rPr lang="de-DE" sz="2600" dirty="0">
                <a:latin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cs typeface="Times New Roman" panose="02020603050405020304" pitchFamily="18" charset="0"/>
              </a:rPr>
              <a:t>of</a:t>
            </a:r>
            <a:r>
              <a:rPr lang="de-DE" sz="2600" dirty="0">
                <a:latin typeface="Times New Roman" panose="02020603050405020304" pitchFamily="18" charset="0"/>
                <a:cs typeface="Times New Roman" panose="02020603050405020304" pitchFamily="18" charset="0"/>
              </a:rPr>
              <a:t> past ‚</a:t>
            </a:r>
            <a:r>
              <a:rPr lang="de-DE" sz="2600" dirty="0" err="1">
                <a:latin typeface="Times New Roman" panose="02020603050405020304" pitchFamily="18" charset="0"/>
                <a:cs typeface="Times New Roman" panose="02020603050405020304" pitchFamily="18" charset="0"/>
              </a:rPr>
              <a:t>Greekdom</a:t>
            </a:r>
            <a:r>
              <a:rPr lang="de-DE" sz="2600" dirty="0">
                <a:latin typeface="Times New Roman" panose="02020603050405020304" pitchFamily="18" charset="0"/>
                <a:cs typeface="Times New Roman" panose="02020603050405020304" pitchFamily="18" charset="0"/>
              </a:rPr>
              <a:t>‘ and </a:t>
            </a:r>
            <a:r>
              <a:rPr lang="de-DE" sz="2600" dirty="0" err="1">
                <a:latin typeface="Times New Roman" panose="02020603050405020304" pitchFamily="18" charset="0"/>
                <a:cs typeface="Times New Roman" panose="02020603050405020304" pitchFamily="18" charset="0"/>
              </a:rPr>
              <a:t>paideia</a:t>
            </a:r>
            <a:endParaRPr lang="de-DE" sz="2600" dirty="0">
              <a:latin typeface="Times New Roman" panose="02020603050405020304" pitchFamily="18" charset="0"/>
              <a:cs typeface="Times New Roman" panose="02020603050405020304" pitchFamily="18" charset="0"/>
            </a:endParaRPr>
          </a:p>
        </p:txBody>
      </p:sp>
      <p:cxnSp>
        <p:nvCxnSpPr>
          <p:cNvPr id="7" name="Gerade Verbindung mit Pfeil 6">
            <a:extLst>
              <a:ext uri="{FF2B5EF4-FFF2-40B4-BE49-F238E27FC236}">
                <a16:creationId xmlns:a16="http://schemas.microsoft.com/office/drawing/2014/main" id="{8FAAE048-24A2-2FA8-0117-A5377C933E4C}"/>
              </a:ext>
            </a:extLst>
          </p:cNvPr>
          <p:cNvCxnSpPr>
            <a:stCxn id="5" idx="2"/>
          </p:cNvCxnSpPr>
          <p:nvPr/>
        </p:nvCxnSpPr>
        <p:spPr>
          <a:xfrm flipH="1">
            <a:off x="8102277" y="2901544"/>
            <a:ext cx="1834588" cy="709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2C964E2D-6A7A-FD97-2D56-744C0EA24D97}"/>
              </a:ext>
            </a:extLst>
          </p:cNvPr>
          <p:cNvSpPr txBox="1"/>
          <p:nvPr/>
        </p:nvSpPr>
        <p:spPr>
          <a:xfrm>
            <a:off x="5191246" y="3365079"/>
            <a:ext cx="2615878" cy="492443"/>
          </a:xfrm>
          <a:prstGeom prst="rect">
            <a:avLst/>
          </a:prstGeom>
          <a:noFill/>
        </p:spPr>
        <p:txBody>
          <a:bodyPr wrap="square" rtlCol="0">
            <a:spAutoFit/>
          </a:bodyPr>
          <a:lstStyle/>
          <a:p>
            <a:r>
              <a:rPr lang="de-DE" sz="2600" dirty="0">
                <a:latin typeface="Times New Roman" panose="02020603050405020304" pitchFamily="18" charset="0"/>
                <a:cs typeface="Times New Roman" panose="02020603050405020304" pitchFamily="18" charset="0"/>
              </a:rPr>
              <a:t>didactic </a:t>
            </a:r>
            <a:r>
              <a:rPr lang="de-DE" sz="2600" dirty="0" err="1">
                <a:latin typeface="Times New Roman" panose="02020603050405020304" pitchFamily="18" charset="0"/>
                <a:cs typeface="Times New Roman" panose="02020603050405020304" pitchFamily="18" charset="0"/>
              </a:rPr>
              <a:t>intention</a:t>
            </a:r>
            <a:endParaRPr lang="de-DE" sz="2600" dirty="0">
              <a:latin typeface="Times New Roman" panose="02020603050405020304" pitchFamily="18" charset="0"/>
              <a:cs typeface="Times New Roman" panose="02020603050405020304" pitchFamily="18" charset="0"/>
            </a:endParaRPr>
          </a:p>
        </p:txBody>
      </p:sp>
      <p:cxnSp>
        <p:nvCxnSpPr>
          <p:cNvPr id="10" name="Gerade Verbindung mit Pfeil 9">
            <a:extLst>
              <a:ext uri="{FF2B5EF4-FFF2-40B4-BE49-F238E27FC236}">
                <a16:creationId xmlns:a16="http://schemas.microsoft.com/office/drawing/2014/main" id="{18ADC230-4A8E-015D-659C-06445B172737}"/>
              </a:ext>
            </a:extLst>
          </p:cNvPr>
          <p:cNvCxnSpPr/>
          <p:nvPr/>
        </p:nvCxnSpPr>
        <p:spPr>
          <a:xfrm flipV="1">
            <a:off x="3499416" y="4068501"/>
            <a:ext cx="1280929" cy="8102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hteck 10">
            <a:extLst>
              <a:ext uri="{FF2B5EF4-FFF2-40B4-BE49-F238E27FC236}">
                <a16:creationId xmlns:a16="http://schemas.microsoft.com/office/drawing/2014/main" id="{D3B781FB-63F2-7EF8-5A9F-3C81BF5365D2}"/>
              </a:ext>
            </a:extLst>
          </p:cNvPr>
          <p:cNvSpPr/>
          <p:nvPr/>
        </p:nvSpPr>
        <p:spPr>
          <a:xfrm>
            <a:off x="5104435" y="3365079"/>
            <a:ext cx="2835798" cy="686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83448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9F7E-9974-98EE-C947-88299C70657A}"/>
              </a:ext>
            </a:extLst>
          </p:cNvPr>
          <p:cNvSpPr>
            <a:spLocks noGrp="1"/>
          </p:cNvSpPr>
          <p:nvPr>
            <p:ph type="ctrTitle"/>
          </p:nvPr>
        </p:nvSpPr>
        <p:spPr>
          <a:xfrm>
            <a:off x="451413" y="289366"/>
            <a:ext cx="11482085" cy="983849"/>
          </a:xfrm>
        </p:spPr>
        <p:txBody>
          <a:bodyPr/>
          <a:lstStyle/>
          <a:p>
            <a:pPr algn="ctr"/>
            <a:r>
              <a:rPr lang="de-DE" dirty="0">
                <a:latin typeface="Times New Roman" panose="02020603050405020304" pitchFamily="18" charset="0"/>
                <a:cs typeface="Times New Roman" panose="02020603050405020304" pitchFamily="18" charset="0"/>
              </a:rPr>
              <a:t>What </a:t>
            </a:r>
            <a:r>
              <a:rPr lang="de-DE" dirty="0" err="1">
                <a:latin typeface="Times New Roman" panose="02020603050405020304" pitchFamily="18" charset="0"/>
                <a:cs typeface="Times New Roman" panose="02020603050405020304" pitchFamily="18" charset="0"/>
              </a:rPr>
              <a:t>is</a:t>
            </a:r>
            <a:r>
              <a:rPr lang="de-DE" dirty="0">
                <a:latin typeface="Times New Roman" panose="02020603050405020304" pitchFamily="18" charset="0"/>
                <a:cs typeface="Times New Roman" panose="02020603050405020304" pitchFamily="18" charset="0"/>
              </a:rPr>
              <a:t> Pausanias’ </a:t>
            </a:r>
            <a:r>
              <a:rPr lang="de-DE" i="1" dirty="0">
                <a:latin typeface="Times New Roman" panose="02020603050405020304" pitchFamily="18" charset="0"/>
                <a:cs typeface="Times New Roman" panose="02020603050405020304" pitchFamily="18" charset="0"/>
              </a:rPr>
              <a:t>Description </a:t>
            </a:r>
            <a:r>
              <a:rPr lang="de-DE" i="1" dirty="0" err="1">
                <a:latin typeface="Times New Roman" panose="02020603050405020304" pitchFamily="18" charset="0"/>
                <a:cs typeface="Times New Roman" panose="02020603050405020304" pitchFamily="18" charset="0"/>
              </a:rPr>
              <a:t>of</a:t>
            </a:r>
            <a:r>
              <a:rPr lang="de-DE" i="1" dirty="0">
                <a:latin typeface="Times New Roman" panose="02020603050405020304" pitchFamily="18" charset="0"/>
                <a:cs typeface="Times New Roman" panose="02020603050405020304" pitchFamily="18" charset="0"/>
              </a:rPr>
              <a:t> Greece</a:t>
            </a:r>
            <a:r>
              <a:rPr lang="de-DE" dirty="0">
                <a:latin typeface="Times New Roman" panose="02020603050405020304" pitchFamily="18" charset="0"/>
                <a:cs typeface="Times New Roman" panose="02020603050405020304" pitchFamily="18" charset="0"/>
              </a:rPr>
              <a:t>?</a:t>
            </a:r>
          </a:p>
        </p:txBody>
      </p:sp>
      <p:sp>
        <p:nvSpPr>
          <p:cNvPr id="3" name="Untertitel 2">
            <a:extLst>
              <a:ext uri="{FF2B5EF4-FFF2-40B4-BE49-F238E27FC236}">
                <a16:creationId xmlns:a16="http://schemas.microsoft.com/office/drawing/2014/main" id="{133088FD-A4ED-7A3B-0DF6-363EE29BB346}"/>
              </a:ext>
            </a:extLst>
          </p:cNvPr>
          <p:cNvSpPr>
            <a:spLocks noGrp="1"/>
          </p:cNvSpPr>
          <p:nvPr>
            <p:ph type="subTitle" idx="1"/>
          </p:nvPr>
        </p:nvSpPr>
        <p:spPr>
          <a:xfrm>
            <a:off x="823732" y="1597307"/>
            <a:ext cx="10544536" cy="4190035"/>
          </a:xfrm>
        </p:spPr>
        <p:txBody>
          <a:bodyPr/>
          <a:lstStyle/>
          <a:p>
            <a:pPr marL="457200" indent="-457200">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Image of an imperial-era exhibition on 'The Cultural Heritage of Pre-Roman Greece’</a:t>
            </a:r>
          </a:p>
          <a:p>
            <a:pPr marL="457200" indent="-457200">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Benefit 1: fits museal / antiquarian character of contemporary literature</a:t>
            </a:r>
          </a:p>
          <a:p>
            <a:pPr marL="457200" indent="-457200">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Benefit 2: clearly and understandably expresses Pausanias' achievements:</a:t>
            </a:r>
          </a:p>
          <a:p>
            <a:r>
              <a:rPr lang="en-US" sz="2600" dirty="0">
                <a:latin typeface="Times New Roman" panose="02020603050405020304" pitchFamily="18" charset="0"/>
                <a:cs typeface="Times New Roman" panose="02020603050405020304" pitchFamily="18" charset="0"/>
              </a:rPr>
              <a:t>	1. Knowledge on cultural heritage: great commitment</a:t>
            </a:r>
          </a:p>
          <a:p>
            <a:r>
              <a:rPr lang="en-US" sz="2600" dirty="0">
                <a:latin typeface="Times New Roman" panose="02020603050405020304" pitchFamily="18" charset="0"/>
                <a:cs typeface="Times New Roman" panose="02020603050405020304" pitchFamily="18" charset="0"/>
              </a:rPr>
              <a:t>	2. Knowledge arrangement: awareness of ancient mnemonics and 		    </a:t>
            </a:r>
            <a:r>
              <a:rPr lang="en-US" sz="2600" dirty="0" err="1">
                <a:latin typeface="Times New Roman" panose="02020603050405020304" pitchFamily="18" charset="0"/>
                <a:cs typeface="Times New Roman" panose="02020603050405020304" pitchFamily="18" charset="0"/>
              </a:rPr>
              <a:t>rhetorics</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	3. Knowledge presentation: thought and concern for an appealing form,     	    despite the naturally factual character (no miscellany literature)</a:t>
            </a:r>
          </a:p>
          <a:p>
            <a:pPr marL="457200" indent="-457200">
              <a:buFont typeface="Wingdings" panose="05000000000000000000" pitchFamily="2" charset="2"/>
              <a:buChar char="Ø"/>
            </a:pPr>
            <a:endParaRPr lang="el-GR"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7599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Himmel, draußen, Gebäude, Ruine enthält.&#10;&#10;Automatisch generierte Beschreibung">
            <a:extLst>
              <a:ext uri="{FF2B5EF4-FFF2-40B4-BE49-F238E27FC236}">
                <a16:creationId xmlns:a16="http://schemas.microsoft.com/office/drawing/2014/main" id="{A75B6EA5-D0BE-00BB-F95D-59C08B295B40}"/>
              </a:ext>
            </a:extLst>
          </p:cNvPr>
          <p:cNvPicPr>
            <a:picLocks noChangeAspect="1"/>
          </p:cNvPicPr>
          <p:nvPr/>
        </p:nvPicPr>
        <p:blipFill rotWithShape="1">
          <a:blip r:embed="rId3">
            <a:extLst>
              <a:ext uri="{28A0092B-C50C-407E-A947-70E740481C1C}">
                <a14:useLocalDpi xmlns:a14="http://schemas.microsoft.com/office/drawing/2010/main" val="0"/>
              </a:ext>
            </a:extLst>
          </a:blip>
          <a:srcRect l="20783" r="20146" b="29789"/>
          <a:stretch/>
        </p:blipFill>
        <p:spPr>
          <a:xfrm>
            <a:off x="544513" y="877888"/>
            <a:ext cx="4926013" cy="3890963"/>
          </a:xfrm>
          <a:prstGeom prst="rect">
            <a:avLst/>
          </a:prstGeom>
        </p:spPr>
      </p:pic>
      <p:pic>
        <p:nvPicPr>
          <p:cNvPr id="6" name="Grafik 5">
            <a:extLst>
              <a:ext uri="{FF2B5EF4-FFF2-40B4-BE49-F238E27FC236}">
                <a16:creationId xmlns:a16="http://schemas.microsoft.com/office/drawing/2014/main" id="{8A5281F2-D1FD-4307-A0B6-6E1C0CE50357}"/>
              </a:ext>
            </a:extLst>
          </p:cNvPr>
          <p:cNvPicPr>
            <a:picLocks noChangeAspect="1"/>
          </p:cNvPicPr>
          <p:nvPr/>
        </p:nvPicPr>
        <p:blipFill>
          <a:blip r:embed="rId4"/>
          <a:stretch>
            <a:fillRect/>
          </a:stretch>
        </p:blipFill>
        <p:spPr>
          <a:xfrm>
            <a:off x="544513" y="4830763"/>
            <a:ext cx="4926013" cy="1216025"/>
          </a:xfrm>
          <a:prstGeom prst="rect">
            <a:avLst/>
          </a:prstGeom>
        </p:spPr>
      </p:pic>
      <p:pic>
        <p:nvPicPr>
          <p:cNvPr id="10" name="Grafik 9" descr="Ein Bild, das Gebäude, Skulptur, Stein enthält.&#10;&#10;Automatisch generierte Beschreibung">
            <a:extLst>
              <a:ext uri="{FF2B5EF4-FFF2-40B4-BE49-F238E27FC236}">
                <a16:creationId xmlns:a16="http://schemas.microsoft.com/office/drawing/2014/main" id="{7AE5B6B5-C98E-A8E9-C874-F1FFC86A0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025" y="877888"/>
            <a:ext cx="2617788" cy="5168900"/>
          </a:xfrm>
          <a:prstGeom prst="rect">
            <a:avLst/>
          </a:prstGeom>
        </p:spPr>
      </p:pic>
      <p:sp>
        <p:nvSpPr>
          <p:cNvPr id="2" name="Titel 1">
            <a:extLst>
              <a:ext uri="{FF2B5EF4-FFF2-40B4-BE49-F238E27FC236}">
                <a16:creationId xmlns:a16="http://schemas.microsoft.com/office/drawing/2014/main" id="{E42E5456-083B-4D83-B603-AAAE370564FB}"/>
              </a:ext>
            </a:extLst>
          </p:cNvPr>
          <p:cNvSpPr>
            <a:spLocks noGrp="1"/>
          </p:cNvSpPr>
          <p:nvPr>
            <p:ph type="ctrTitle"/>
          </p:nvPr>
        </p:nvSpPr>
        <p:spPr>
          <a:xfrm>
            <a:off x="9267909" y="2023110"/>
            <a:ext cx="2469624" cy="2846070"/>
          </a:xfrm>
        </p:spPr>
        <p:txBody>
          <a:bodyPr anchor="ctr">
            <a:normAutofit fontScale="90000"/>
          </a:bodyPr>
          <a:lstStyle/>
          <a:p>
            <a:pPr algn="l"/>
            <a:r>
              <a:rPr lang="en-US" sz="3100">
                <a:latin typeface="Times New Roman" panose="02020603050405020304" pitchFamily="18" charset="0"/>
                <a:cs typeface="Times New Roman" panose="02020603050405020304" pitchFamily="18" charset="0"/>
              </a:rPr>
              <a:t>Exploring the Heartland: Pausanias and his Account on Imperial Greece’s Pre-Roman Cultural Heritage</a:t>
            </a:r>
            <a:endParaRPr lang="de-DE" sz="3100" dirty="0">
              <a:latin typeface="Times New Roman" panose="02020603050405020304" pitchFamily="18" charset="0"/>
              <a:cs typeface="Times New Roman" panose="02020603050405020304" pitchFamily="18" charset="0"/>
            </a:endParaRPr>
          </a:p>
        </p:txBody>
      </p:sp>
      <p:sp>
        <p:nvSpPr>
          <p:cNvPr id="3" name="Untertitel 2">
            <a:extLst>
              <a:ext uri="{FF2B5EF4-FFF2-40B4-BE49-F238E27FC236}">
                <a16:creationId xmlns:a16="http://schemas.microsoft.com/office/drawing/2014/main" id="{4F5374EE-5210-4A43-9A55-55E04AF9A060}"/>
              </a:ext>
            </a:extLst>
          </p:cNvPr>
          <p:cNvSpPr>
            <a:spLocks noGrp="1"/>
          </p:cNvSpPr>
          <p:nvPr>
            <p:ph type="subTitle" idx="1"/>
          </p:nvPr>
        </p:nvSpPr>
        <p:spPr>
          <a:xfrm>
            <a:off x="9267908" y="5086350"/>
            <a:ext cx="2446465" cy="1178298"/>
          </a:xfrm>
        </p:spPr>
        <p:txBody>
          <a:bodyPr>
            <a:normAutofit/>
          </a:bodyPr>
          <a:lstStyle/>
          <a:p>
            <a:pPr algn="l"/>
            <a:r>
              <a:rPr lang="de-DE" sz="1600" dirty="0">
                <a:latin typeface="Times New Roman" panose="02020603050405020304" pitchFamily="18" charset="0"/>
                <a:cs typeface="Times New Roman" panose="02020603050405020304" pitchFamily="18" charset="0"/>
              </a:rPr>
              <a:t>Speaker: Aaron Plattner</a:t>
            </a:r>
          </a:p>
          <a:p>
            <a:pPr algn="l"/>
            <a:endParaRPr lang="de-DE"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98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err="1">
                <a:latin typeface="Times New Roman" panose="02020603050405020304" pitchFamily="18" charset="0"/>
                <a:cs typeface="Times New Roman" panose="02020603050405020304" pitchFamily="18" charset="0"/>
              </a:rPr>
              <a:t>Structure</a:t>
            </a:r>
            <a:r>
              <a:rPr lang="de-AT" sz="4400" dirty="0">
                <a:latin typeface="Times New Roman" panose="02020603050405020304" pitchFamily="18" charset="0"/>
                <a:cs typeface="Times New Roman" panose="02020603050405020304" pitchFamily="18" charset="0"/>
              </a:rPr>
              <a:t> </a:t>
            </a:r>
            <a:r>
              <a:rPr lang="de-AT" sz="4400" dirty="0" err="1">
                <a:latin typeface="Times New Roman" panose="02020603050405020304" pitchFamily="18" charset="0"/>
                <a:cs typeface="Times New Roman" panose="02020603050405020304" pitchFamily="18" charset="0"/>
              </a:rPr>
              <a:t>of</a:t>
            </a:r>
            <a:r>
              <a:rPr lang="de-AT" sz="4400" dirty="0">
                <a:latin typeface="Times New Roman" panose="02020603050405020304" pitchFamily="18" charset="0"/>
                <a:cs typeface="Times New Roman" panose="02020603050405020304" pitchFamily="18" charset="0"/>
              </a:rPr>
              <a:t> Today’s </a:t>
            </a:r>
            <a:r>
              <a:rPr lang="de-AT" sz="4400" dirty="0" err="1">
                <a:latin typeface="Times New Roman" panose="02020603050405020304" pitchFamily="18" charset="0"/>
                <a:cs typeface="Times New Roman" panose="02020603050405020304" pitchFamily="18" charset="0"/>
              </a:rPr>
              <a:t>Lecture</a:t>
            </a:r>
            <a:endParaRPr lang="de-AT" sz="4400"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1164007" y="1967696"/>
            <a:ext cx="9863986" cy="4085862"/>
          </a:xfrm>
        </p:spPr>
        <p:txBody>
          <a:bodyPr/>
          <a:lstStyle/>
          <a:p>
            <a:pPr marL="514350" indent="-514350" algn="just">
              <a:buAutoNum type="arabicPeriod"/>
            </a:pPr>
            <a:r>
              <a:rPr lang="de-AT" sz="3000" dirty="0">
                <a:latin typeface="Times New Roman" panose="02020603050405020304" pitchFamily="18" charset="0"/>
                <a:cs typeface="Times New Roman" panose="02020603050405020304" pitchFamily="18" charset="0"/>
              </a:rPr>
              <a:t>Introduction (</a:t>
            </a:r>
            <a:r>
              <a:rPr lang="de-AT" sz="3000" dirty="0" err="1">
                <a:latin typeface="Times New Roman" panose="02020603050405020304" pitchFamily="18" charset="0"/>
                <a:cs typeface="Times New Roman" panose="02020603050405020304" pitchFamily="18" charset="0"/>
              </a:rPr>
              <a:t>author</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work</a:t>
            </a:r>
            <a:r>
              <a:rPr lang="de-AT" sz="3000" dirty="0">
                <a:latin typeface="Times New Roman" panose="02020603050405020304" pitchFamily="18" charset="0"/>
                <a:cs typeface="Times New Roman" panose="02020603050405020304" pitchFamily="18" charset="0"/>
              </a:rPr>
              <a:t>, modern </a:t>
            </a:r>
            <a:r>
              <a:rPr lang="de-AT" sz="3000" dirty="0" err="1">
                <a:latin typeface="Times New Roman" panose="02020603050405020304" pitchFamily="18" charset="0"/>
                <a:cs typeface="Times New Roman" panose="02020603050405020304" pitchFamily="18" charset="0"/>
              </a:rPr>
              <a:t>scholarship</a:t>
            </a:r>
            <a:r>
              <a:rPr lang="de-AT" sz="3000" dirty="0">
                <a:latin typeface="Times New Roman" panose="02020603050405020304" pitchFamily="18" charset="0"/>
                <a:cs typeface="Times New Roman" panose="02020603050405020304" pitchFamily="18" charset="0"/>
              </a:rPr>
              <a:t>)</a:t>
            </a:r>
          </a:p>
          <a:p>
            <a:pPr marL="514350" indent="-514350" algn="just">
              <a:buAutoNum type="arabicPeriod"/>
            </a:pPr>
            <a:r>
              <a:rPr lang="de-AT" sz="3000" dirty="0" err="1">
                <a:latin typeface="Times New Roman" panose="02020603050405020304" pitchFamily="18" charset="0"/>
                <a:cs typeface="Times New Roman" panose="02020603050405020304" pitchFamily="18" charset="0"/>
              </a:rPr>
              <a:t>Descriptive</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sections</a:t>
            </a:r>
            <a:r>
              <a:rPr lang="de-AT" sz="3000" dirty="0">
                <a:latin typeface="Times New Roman" panose="02020603050405020304" pitchFamily="18" charset="0"/>
                <a:cs typeface="Times New Roman" panose="02020603050405020304" pitchFamily="18" charset="0"/>
              </a:rPr>
              <a:t> (4 different </a:t>
            </a:r>
            <a:r>
              <a:rPr lang="de-AT" sz="3000" dirty="0" err="1">
                <a:latin typeface="Times New Roman" panose="02020603050405020304" pitchFamily="18" charset="0"/>
                <a:cs typeface="Times New Roman" panose="02020603050405020304" pitchFamily="18" charset="0"/>
              </a:rPr>
              <a:t>types</a:t>
            </a:r>
            <a:r>
              <a:rPr lang="de-AT" sz="3000" dirty="0">
                <a:latin typeface="Times New Roman" panose="02020603050405020304" pitchFamily="18" charset="0"/>
                <a:cs typeface="Times New Roman" panose="02020603050405020304" pitchFamily="18" charset="0"/>
              </a:rPr>
              <a:t>)</a:t>
            </a:r>
          </a:p>
          <a:p>
            <a:pPr marL="514350" indent="-514350" algn="just">
              <a:buAutoNum type="arabicPeriod"/>
            </a:pPr>
            <a:r>
              <a:rPr lang="de-AT" sz="3000" dirty="0">
                <a:latin typeface="Times New Roman" panose="02020603050405020304" pitchFamily="18" charset="0"/>
                <a:cs typeface="Times New Roman" panose="02020603050405020304" pitchFamily="18" charset="0"/>
              </a:rPr>
              <a:t>Narrative </a:t>
            </a:r>
            <a:r>
              <a:rPr lang="de-AT" sz="3000" dirty="0" err="1">
                <a:latin typeface="Times New Roman" panose="02020603050405020304" pitchFamily="18" charset="0"/>
                <a:cs typeface="Times New Roman" panose="02020603050405020304" pitchFamily="18" charset="0"/>
              </a:rPr>
              <a:t>sections</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Galatian</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invasion</a:t>
            </a:r>
            <a:r>
              <a:rPr lang="de-AT" sz="3000" dirty="0">
                <a:latin typeface="Times New Roman" panose="02020603050405020304" pitchFamily="18" charset="0"/>
                <a:cs typeface="Times New Roman" panose="02020603050405020304" pitchFamily="18" charset="0"/>
              </a:rPr>
              <a:t> 279 BC)</a:t>
            </a:r>
          </a:p>
          <a:p>
            <a:pPr marL="514350" indent="-514350" algn="just">
              <a:buAutoNum type="arabicPeriod"/>
            </a:pPr>
            <a:r>
              <a:rPr lang="de-AT" sz="3000" dirty="0">
                <a:latin typeface="Times New Roman" panose="02020603050405020304" pitchFamily="18" charset="0"/>
                <a:cs typeface="Times New Roman" panose="02020603050405020304" pitchFamily="18" charset="0"/>
              </a:rPr>
              <a:t>Pausanias’ </a:t>
            </a:r>
            <a:r>
              <a:rPr lang="de-AT" sz="3000" dirty="0" err="1">
                <a:latin typeface="Times New Roman" panose="02020603050405020304" pitchFamily="18" charset="0"/>
                <a:cs typeface="Times New Roman" panose="02020603050405020304" pitchFamily="18" charset="0"/>
              </a:rPr>
              <a:t>intention</a:t>
            </a:r>
            <a:endParaRPr lang="de-AT" sz="3000" dirty="0">
              <a:latin typeface="Times New Roman" panose="02020603050405020304" pitchFamily="18" charset="0"/>
              <a:cs typeface="Times New Roman" panose="02020603050405020304" pitchFamily="18" charset="0"/>
            </a:endParaRPr>
          </a:p>
          <a:p>
            <a:pPr marL="514350" indent="-514350" algn="just">
              <a:buAutoNum type="arabicPeriod"/>
            </a:pPr>
            <a:r>
              <a:rPr lang="en-US" sz="3000" i="1" dirty="0">
                <a:latin typeface="Times New Roman" panose="02020603050405020304" pitchFamily="18" charset="0"/>
                <a:cs typeface="Times New Roman" panose="02020603050405020304" pitchFamily="18" charset="0"/>
              </a:rPr>
              <a:t>Description of the inhabited world </a:t>
            </a:r>
            <a:r>
              <a:rPr lang="en-US" sz="3000" dirty="0">
                <a:latin typeface="Times New Roman" panose="02020603050405020304" pitchFamily="18" charset="0"/>
                <a:cs typeface="Times New Roman" panose="02020603050405020304" pitchFamily="18" charset="0"/>
              </a:rPr>
              <a:t>by Dionysius from Alexandria</a:t>
            </a:r>
          </a:p>
          <a:p>
            <a:pPr marL="514350" indent="-514350" algn="just">
              <a:buAutoNum type="arabicPeriod"/>
            </a:pPr>
            <a:r>
              <a:rPr lang="en-US" sz="3000" dirty="0">
                <a:latin typeface="Times New Roman" panose="02020603050405020304" pitchFamily="18" charset="0"/>
                <a:cs typeface="Times New Roman" panose="02020603050405020304" pitchFamily="18" charset="0"/>
              </a:rPr>
              <a:t>Conclusion</a:t>
            </a:r>
            <a:endParaRPr lang="de-AT"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70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a:latin typeface="Times New Roman" panose="02020603050405020304" pitchFamily="18" charset="0"/>
                <a:cs typeface="Times New Roman" panose="02020603050405020304" pitchFamily="18" charset="0"/>
              </a:rPr>
              <a:t>1.1. The </a:t>
            </a:r>
            <a:r>
              <a:rPr lang="de-AT" sz="4400" dirty="0" err="1">
                <a:latin typeface="Times New Roman" panose="02020603050405020304" pitchFamily="18" charset="0"/>
                <a:cs typeface="Times New Roman" panose="02020603050405020304" pitchFamily="18" charset="0"/>
              </a:rPr>
              <a:t>Author</a:t>
            </a:r>
            <a:r>
              <a:rPr lang="de-AT" sz="4400" dirty="0">
                <a:latin typeface="Times New Roman" panose="02020603050405020304" pitchFamily="18" charset="0"/>
                <a:cs typeface="Times New Roman" panose="02020603050405020304" pitchFamily="18" charset="0"/>
              </a:rPr>
              <a:t>: Pausanias</a:t>
            </a:r>
          </a:p>
        </p:txBody>
      </p:sp>
      <p:sp>
        <p:nvSpPr>
          <p:cNvPr id="3" name="Untertitel 2"/>
          <p:cNvSpPr>
            <a:spLocks noGrp="1"/>
          </p:cNvSpPr>
          <p:nvPr>
            <p:ph type="subTitle" idx="1"/>
          </p:nvPr>
        </p:nvSpPr>
        <p:spPr>
          <a:xfrm>
            <a:off x="1164007" y="1901141"/>
            <a:ext cx="9863986" cy="3055717"/>
          </a:xfrm>
        </p:spPr>
        <p:txBody>
          <a:bodyPr/>
          <a:lstStyle/>
          <a:p>
            <a:pPr marL="457200" indent="-457200" algn="just">
              <a:buFont typeface="Wingdings" panose="05000000000000000000" pitchFamily="2" charset="2"/>
              <a:buChar char="Ø"/>
            </a:pPr>
            <a:r>
              <a:rPr lang="en-US" sz="3000" dirty="0">
                <a:latin typeface="Times New Roman" panose="02020603050405020304" pitchFamily="18" charset="0"/>
                <a:cs typeface="Times New Roman" panose="02020603050405020304" pitchFamily="18" charset="0"/>
              </a:rPr>
              <a:t>Born around 115 AD</a:t>
            </a:r>
          </a:p>
          <a:p>
            <a:pPr marL="457200" indent="-457200" algn="just">
              <a:buFont typeface="Wingdings" panose="05000000000000000000" pitchFamily="2" charset="2"/>
              <a:buChar char="Ø"/>
            </a:pPr>
            <a:r>
              <a:rPr lang="en-US" sz="3000" dirty="0">
                <a:latin typeface="Times New Roman" panose="02020603050405020304" pitchFamily="18" charset="0"/>
                <a:cs typeface="Times New Roman" panose="02020603050405020304" pitchFamily="18" charset="0"/>
              </a:rPr>
              <a:t>Writes from around 155 AD to before 180 A.D.</a:t>
            </a:r>
          </a:p>
          <a:p>
            <a:pPr marL="457200" indent="-457200" algn="just">
              <a:buFont typeface="Wingdings" panose="05000000000000000000" pitchFamily="2" charset="2"/>
              <a:buChar char="Ø"/>
            </a:pPr>
            <a:r>
              <a:rPr lang="en-US" sz="3000" dirty="0">
                <a:latin typeface="Times New Roman" panose="02020603050405020304" pitchFamily="18" charset="0"/>
                <a:cs typeface="Times New Roman" panose="02020603050405020304" pitchFamily="18" charset="0"/>
              </a:rPr>
              <a:t>Origin maybe Asia Minor (</a:t>
            </a:r>
            <a:r>
              <a:rPr lang="en-US" sz="3000" dirty="0" err="1">
                <a:latin typeface="Times New Roman" panose="02020603050405020304" pitchFamily="18" charset="0"/>
                <a:cs typeface="Times New Roman" panose="02020603050405020304" pitchFamily="18" charset="0"/>
              </a:rPr>
              <a:t>Sipylos</a:t>
            </a:r>
            <a:r>
              <a:rPr lang="en-US" sz="3000" dirty="0">
                <a:latin typeface="Times New Roman" panose="02020603050405020304" pitchFamily="18" charset="0"/>
                <a:cs typeface="Times New Roman" panose="02020603050405020304" pitchFamily="18" charset="0"/>
              </a:rPr>
              <a:t> / Magnesia)</a:t>
            </a:r>
          </a:p>
          <a:p>
            <a:pPr marL="457200" indent="-457200" algn="just">
              <a:buFont typeface="Wingdings" panose="05000000000000000000" pitchFamily="2" charset="2"/>
              <a:buChar char="Ø"/>
            </a:pPr>
            <a:r>
              <a:rPr lang="en-US" sz="3000" dirty="0">
                <a:latin typeface="Times New Roman" panose="02020603050405020304" pitchFamily="18" charset="0"/>
                <a:cs typeface="Times New Roman" panose="02020603050405020304" pitchFamily="18" charset="0"/>
              </a:rPr>
              <a:t>Reasonably wealthy</a:t>
            </a:r>
          </a:p>
          <a:p>
            <a:pPr marL="457200" indent="-457200" algn="just">
              <a:buFont typeface="Wingdings" panose="05000000000000000000" pitchFamily="2" charset="2"/>
              <a:buChar char="Ø"/>
            </a:pPr>
            <a:r>
              <a:rPr lang="en-US" sz="3000" dirty="0">
                <a:latin typeface="Times New Roman" panose="02020603050405020304" pitchFamily="18" charset="0"/>
                <a:cs typeface="Times New Roman" panose="02020603050405020304" pitchFamily="18" charset="0"/>
              </a:rPr>
              <a:t>Close to Second Sophistic Community</a:t>
            </a:r>
          </a:p>
          <a:p>
            <a:pPr marL="514350" indent="-514350" algn="just">
              <a:buAutoNum type="arabicPeriod"/>
            </a:pPr>
            <a:endParaRPr lang="de-AT"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751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a:latin typeface="Times New Roman" panose="02020603050405020304" pitchFamily="18" charset="0"/>
                <a:cs typeface="Times New Roman" panose="02020603050405020304" pitchFamily="18" charset="0"/>
              </a:rPr>
              <a:t>1.2. The Work: </a:t>
            </a:r>
            <a:r>
              <a:rPr lang="de-AT" sz="4400" i="1" dirty="0">
                <a:latin typeface="Times New Roman" panose="02020603050405020304" pitchFamily="18" charset="0"/>
                <a:cs typeface="Times New Roman" panose="02020603050405020304" pitchFamily="18" charset="0"/>
              </a:rPr>
              <a:t>Description </a:t>
            </a:r>
            <a:r>
              <a:rPr lang="de-AT" sz="4400" i="1" dirty="0" err="1">
                <a:latin typeface="Times New Roman" panose="02020603050405020304" pitchFamily="18" charset="0"/>
                <a:cs typeface="Times New Roman" panose="02020603050405020304" pitchFamily="18" charset="0"/>
              </a:rPr>
              <a:t>of</a:t>
            </a:r>
            <a:r>
              <a:rPr lang="de-AT" sz="4400" i="1" dirty="0">
                <a:latin typeface="Times New Roman" panose="02020603050405020304" pitchFamily="18" charset="0"/>
                <a:cs typeface="Times New Roman" panose="02020603050405020304" pitchFamily="18" charset="0"/>
              </a:rPr>
              <a:t> </a:t>
            </a:r>
            <a:r>
              <a:rPr lang="de-AT" sz="4400" i="1" dirty="0" err="1">
                <a:latin typeface="Times New Roman" panose="02020603050405020304" pitchFamily="18" charset="0"/>
                <a:cs typeface="Times New Roman" panose="02020603050405020304" pitchFamily="18" charset="0"/>
              </a:rPr>
              <a:t>Greece</a:t>
            </a:r>
            <a:endParaRPr lang="de-AT" sz="4400" i="1"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1377387" y="2151450"/>
            <a:ext cx="9380298" cy="4085862"/>
          </a:xfrm>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1" i="0" u="none" strike="noStrike" kern="1200" cap="none" spc="0" normalizeH="0" baseline="0" noProof="0" dirty="0">
                <a:ln>
                  <a:noFill/>
                </a:ln>
                <a:solidFill>
                  <a:prstClr val="black"/>
                </a:solidFill>
                <a:effectLst/>
                <a:uLnTx/>
                <a:uFillTx/>
                <a:latin typeface="Verdana" pitchFamily="34" charset="0"/>
                <a:ea typeface="Verdana" pitchFamily="34" charset="0"/>
              </a:rPr>
              <a:t>Book 1: </a:t>
            </a:r>
            <a:r>
              <a:rPr kumimoji="0" lang="de-AT" sz="1700" b="1" i="0" u="none" strike="noStrike" kern="1200" cap="none" spc="0" normalizeH="0" baseline="0" noProof="0" dirty="0" err="1">
                <a:ln>
                  <a:noFill/>
                </a:ln>
                <a:solidFill>
                  <a:prstClr val="black"/>
                </a:solidFill>
                <a:effectLst/>
                <a:uLnTx/>
                <a:uFillTx/>
                <a:latin typeface="Verdana" pitchFamily="34" charset="0"/>
                <a:ea typeface="Verdana" pitchFamily="34" charset="0"/>
              </a:rPr>
              <a:t>Attica</a:t>
            </a:r>
            <a:endParaRPr kumimoji="0" lang="de-AT" sz="1700" b="1"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rPr>
              <a:t>Book 2: Corinth</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rPr>
              <a:t>Book 3: </a:t>
            </a:r>
            <a:r>
              <a:rPr kumimoji="0" lang="de-AT" sz="1700" b="0" i="0" u="none" strike="noStrike" kern="1200" cap="none" spc="0" normalizeH="0" baseline="0" noProof="0" dirty="0" err="1">
                <a:ln>
                  <a:noFill/>
                </a:ln>
                <a:solidFill>
                  <a:prstClr val="black"/>
                </a:solidFill>
                <a:effectLst/>
                <a:uLnTx/>
                <a:uFillTx/>
                <a:latin typeface="Verdana" pitchFamily="34" charset="0"/>
                <a:ea typeface="Verdana" pitchFamily="34" charset="0"/>
              </a:rPr>
              <a:t>Laconia</a:t>
            </a:r>
            <a:endPar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rPr>
              <a:t>Book 4: </a:t>
            </a:r>
            <a:r>
              <a:rPr kumimoji="0" lang="de-AT" sz="1700" b="0" i="0" u="none" strike="noStrike" kern="1200" cap="none" spc="0" normalizeH="0" baseline="0" noProof="0" dirty="0" err="1">
                <a:ln>
                  <a:noFill/>
                </a:ln>
                <a:solidFill>
                  <a:prstClr val="black"/>
                </a:solidFill>
                <a:effectLst/>
                <a:uLnTx/>
                <a:uFillTx/>
                <a:latin typeface="Verdana" pitchFamily="34" charset="0"/>
                <a:ea typeface="Verdana" pitchFamily="34" charset="0"/>
              </a:rPr>
              <a:t>Messenia</a:t>
            </a:r>
            <a:endPar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1" i="0" u="none" strike="noStrike" kern="1200" cap="none" spc="0" normalizeH="0" baseline="0" noProof="0" dirty="0">
                <a:ln>
                  <a:noFill/>
                </a:ln>
                <a:solidFill>
                  <a:prstClr val="black"/>
                </a:solidFill>
                <a:effectLst/>
                <a:uLnTx/>
                <a:uFillTx/>
                <a:latin typeface="Verdana" pitchFamily="34" charset="0"/>
                <a:ea typeface="Verdana" pitchFamily="34" charset="0"/>
              </a:rPr>
              <a:t>Book 5: Elis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1" i="0" u="none" strike="noStrike" kern="1200" cap="none" spc="0" normalizeH="0" baseline="0" noProof="0" dirty="0">
                <a:ln>
                  <a:noFill/>
                </a:ln>
                <a:solidFill>
                  <a:prstClr val="black"/>
                </a:solidFill>
                <a:effectLst/>
                <a:uLnTx/>
                <a:uFillTx/>
                <a:latin typeface="Verdana" pitchFamily="34" charset="0"/>
                <a:ea typeface="Verdana" pitchFamily="34" charset="0"/>
              </a:rPr>
              <a:t>Book 6: Elis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rPr>
              <a:t>Book 7: </a:t>
            </a:r>
            <a:r>
              <a:rPr kumimoji="0" lang="de-AT" sz="1700" b="0" i="0" u="none" strike="noStrike" kern="1200" cap="none" spc="0" normalizeH="0" baseline="0" noProof="0" dirty="0" err="1">
                <a:ln>
                  <a:noFill/>
                </a:ln>
                <a:solidFill>
                  <a:prstClr val="black"/>
                </a:solidFill>
                <a:effectLst/>
                <a:uLnTx/>
                <a:uFillTx/>
                <a:latin typeface="Verdana" pitchFamily="34" charset="0"/>
                <a:ea typeface="Verdana" pitchFamily="34" charset="0"/>
              </a:rPr>
              <a:t>Achaea</a:t>
            </a:r>
            <a:endPar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rPr>
              <a:t>Book 8: Arcadia</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rPr>
              <a:t>Book 9: </a:t>
            </a:r>
            <a:r>
              <a:rPr kumimoji="0" lang="de-AT" sz="1700" b="0" i="0" u="none" strike="noStrike" kern="1200" cap="none" spc="0" normalizeH="0" baseline="0" noProof="0" dirty="0" err="1">
                <a:ln>
                  <a:noFill/>
                </a:ln>
                <a:solidFill>
                  <a:prstClr val="black"/>
                </a:solidFill>
                <a:effectLst/>
                <a:uLnTx/>
                <a:uFillTx/>
                <a:latin typeface="Verdana" pitchFamily="34" charset="0"/>
                <a:ea typeface="Verdana" pitchFamily="34" charset="0"/>
              </a:rPr>
              <a:t>Boeotia</a:t>
            </a:r>
            <a:endParaRPr kumimoji="0" lang="de-AT" sz="1700" b="0"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AT" sz="1700" b="1" i="0" u="none" strike="noStrike" kern="1200" cap="none" spc="0" normalizeH="0" baseline="0" noProof="0" dirty="0">
                <a:ln>
                  <a:noFill/>
                </a:ln>
                <a:solidFill>
                  <a:prstClr val="black"/>
                </a:solidFill>
                <a:effectLst/>
                <a:uLnTx/>
                <a:uFillTx/>
                <a:latin typeface="Verdana" pitchFamily="34" charset="0"/>
                <a:ea typeface="Verdana" pitchFamily="34" charset="0"/>
              </a:rPr>
              <a:t>Book 10: </a:t>
            </a:r>
            <a:r>
              <a:rPr kumimoji="0" lang="de-AT" sz="1700" b="1" i="0" u="none" strike="noStrike" kern="1200" cap="none" spc="0" normalizeH="0" baseline="0" noProof="0" dirty="0" err="1">
                <a:ln>
                  <a:noFill/>
                </a:ln>
                <a:solidFill>
                  <a:prstClr val="black"/>
                </a:solidFill>
                <a:effectLst/>
                <a:uLnTx/>
                <a:uFillTx/>
                <a:latin typeface="Verdana" pitchFamily="34" charset="0"/>
                <a:ea typeface="Verdana" pitchFamily="34" charset="0"/>
              </a:rPr>
              <a:t>Phocis</a:t>
            </a:r>
            <a:r>
              <a:rPr kumimoji="0" lang="de-AT" sz="1700" b="1" i="0" u="none" strike="noStrike" kern="1200" cap="none" spc="0" normalizeH="0" baseline="0" noProof="0" dirty="0">
                <a:ln>
                  <a:noFill/>
                </a:ln>
                <a:solidFill>
                  <a:prstClr val="black"/>
                </a:solidFill>
                <a:effectLst/>
                <a:uLnTx/>
                <a:uFillTx/>
                <a:latin typeface="Verdana" pitchFamily="34" charset="0"/>
                <a:ea typeface="Verdana" pitchFamily="34" charset="0"/>
              </a:rPr>
              <a:t>, </a:t>
            </a:r>
            <a:r>
              <a:rPr kumimoji="0" lang="de-AT" sz="1700" b="1" i="0" u="none" strike="noStrike" kern="1200" cap="none" spc="0" normalizeH="0" baseline="0" noProof="0" dirty="0" err="1">
                <a:ln>
                  <a:noFill/>
                </a:ln>
                <a:solidFill>
                  <a:prstClr val="black"/>
                </a:solidFill>
                <a:effectLst/>
                <a:uLnTx/>
                <a:uFillTx/>
                <a:latin typeface="Verdana" pitchFamily="34" charset="0"/>
                <a:ea typeface="Verdana" pitchFamily="34" charset="0"/>
              </a:rPr>
              <a:t>Ozolian</a:t>
            </a:r>
            <a:r>
              <a:rPr kumimoji="0" lang="de-AT" sz="1700" b="1" i="0" u="none" strike="noStrike" kern="1200" cap="none" spc="0" normalizeH="0" baseline="0" noProof="0" dirty="0">
                <a:ln>
                  <a:noFill/>
                </a:ln>
                <a:solidFill>
                  <a:prstClr val="black"/>
                </a:solidFill>
                <a:effectLst/>
                <a:uLnTx/>
                <a:uFillTx/>
                <a:latin typeface="Verdana" pitchFamily="34" charset="0"/>
                <a:ea typeface="Verdana" pitchFamily="34" charset="0"/>
              </a:rPr>
              <a:t> </a:t>
            </a:r>
            <a:r>
              <a:rPr kumimoji="0" lang="de-AT" sz="1700" b="1" i="0" u="none" strike="noStrike" kern="1200" cap="none" spc="0" normalizeH="0" baseline="0" noProof="0" dirty="0" err="1">
                <a:ln>
                  <a:noFill/>
                </a:ln>
                <a:solidFill>
                  <a:prstClr val="black"/>
                </a:solidFill>
                <a:effectLst/>
                <a:uLnTx/>
                <a:uFillTx/>
                <a:latin typeface="Verdana" pitchFamily="34" charset="0"/>
                <a:ea typeface="Verdana" pitchFamily="34" charset="0"/>
              </a:rPr>
              <a:t>Locris</a:t>
            </a:r>
            <a:endParaRPr kumimoji="0" lang="de-AT" sz="1700" b="1" i="0" u="none" strike="noStrike" kern="1200" cap="none" spc="0" normalizeH="0" baseline="0" noProof="0" dirty="0">
              <a:ln>
                <a:noFill/>
              </a:ln>
              <a:solidFill>
                <a:prstClr val="black"/>
              </a:solidFill>
              <a:effectLst/>
              <a:uLnTx/>
              <a:uFillTx/>
              <a:latin typeface="Verdana" pitchFamily="34" charset="0"/>
              <a:ea typeface="Verdana"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e-AT" sz="1700" dirty="0">
                <a:solidFill>
                  <a:prstClr val="black"/>
                </a:solidFill>
                <a:highlight>
                  <a:srgbClr val="FFFF00"/>
                </a:highlight>
              </a:rPr>
              <a:t>Book 11?</a:t>
            </a:r>
            <a:endParaRPr kumimoji="0" lang="de-AT" sz="1700" i="0" u="none" strike="noStrike" kern="1200" cap="none" spc="0" normalizeH="0" baseline="0" noProof="0" dirty="0">
              <a:ln>
                <a:noFill/>
              </a:ln>
              <a:solidFill>
                <a:prstClr val="black"/>
              </a:solidFill>
              <a:effectLst/>
              <a:highlight>
                <a:srgbClr val="FFFF00"/>
              </a:highlight>
              <a:uLnTx/>
              <a:uFillTx/>
              <a:latin typeface="Verdana" pitchFamily="34" charset="0"/>
              <a:ea typeface="Verdana" pitchFamily="34" charset="0"/>
            </a:endParaRPr>
          </a:p>
        </p:txBody>
      </p:sp>
      <p:pic>
        <p:nvPicPr>
          <p:cNvPr id="5" name="Grafik 4">
            <a:extLst>
              <a:ext uri="{FF2B5EF4-FFF2-40B4-BE49-F238E27FC236}">
                <a16:creationId xmlns:a16="http://schemas.microsoft.com/office/drawing/2014/main" id="{4F1A1864-CBE6-480B-228F-13095534CD2A}"/>
              </a:ext>
            </a:extLst>
          </p:cNvPr>
          <p:cNvPicPr>
            <a:picLocks noChangeAspect="1"/>
          </p:cNvPicPr>
          <p:nvPr/>
        </p:nvPicPr>
        <p:blipFill>
          <a:blip r:embed="rId2"/>
          <a:stretch>
            <a:fillRect/>
          </a:stretch>
        </p:blipFill>
        <p:spPr>
          <a:xfrm>
            <a:off x="6563824" y="1372933"/>
            <a:ext cx="4368176" cy="4775872"/>
          </a:xfrm>
          <a:prstGeom prst="rect">
            <a:avLst/>
          </a:prstGeom>
        </p:spPr>
      </p:pic>
    </p:spTree>
    <p:extLst>
      <p:ext uri="{BB962C8B-B14F-4D97-AF65-F5344CB8AC3E}">
        <p14:creationId xmlns:p14="http://schemas.microsoft.com/office/powerpoint/2010/main" val="80831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a:latin typeface="Times New Roman" panose="02020603050405020304" pitchFamily="18" charset="0"/>
                <a:cs typeface="Times New Roman" panose="02020603050405020304" pitchFamily="18" charset="0"/>
              </a:rPr>
              <a:t>1.3. Modern </a:t>
            </a:r>
            <a:r>
              <a:rPr lang="de-AT" sz="4400" dirty="0" err="1">
                <a:latin typeface="Times New Roman" panose="02020603050405020304" pitchFamily="18" charset="0"/>
                <a:cs typeface="Times New Roman" panose="02020603050405020304" pitchFamily="18" charset="0"/>
              </a:rPr>
              <a:t>Scholarship</a:t>
            </a:r>
            <a:endParaRPr lang="de-AT" sz="4400" i="1"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1164007" y="2048719"/>
            <a:ext cx="9863986" cy="3206188"/>
          </a:xfrm>
        </p:spPr>
        <p:txBody>
          <a:bodyPr/>
          <a:lstStyle/>
          <a:p>
            <a:pPr algn="just"/>
            <a:r>
              <a:rPr lang="de-AT" sz="3000" dirty="0">
                <a:latin typeface="Times New Roman" panose="02020603050405020304" pitchFamily="18" charset="0"/>
                <a:cs typeface="Times New Roman" panose="02020603050405020304" pitchFamily="18" charset="0"/>
              </a:rPr>
              <a:t>Phase 1: </a:t>
            </a:r>
            <a:r>
              <a:rPr lang="de-AT" sz="3000" dirty="0" err="1">
                <a:latin typeface="Times New Roman" panose="02020603050405020304" pitchFamily="18" charset="0"/>
                <a:cs typeface="Times New Roman" panose="02020603050405020304" pitchFamily="18" charset="0"/>
              </a:rPr>
              <a:t>Before</a:t>
            </a:r>
            <a:r>
              <a:rPr lang="de-AT" sz="3000" dirty="0">
                <a:latin typeface="Times New Roman" panose="02020603050405020304" pitchFamily="18" charset="0"/>
                <a:cs typeface="Times New Roman" panose="02020603050405020304" pitchFamily="18" charset="0"/>
              </a:rPr>
              <a:t> WWI</a:t>
            </a:r>
          </a:p>
          <a:p>
            <a:pPr algn="just"/>
            <a:endParaRPr lang="de-AT" sz="3000" dirty="0">
              <a:latin typeface="Times New Roman" panose="02020603050405020304" pitchFamily="18" charset="0"/>
              <a:cs typeface="Times New Roman" panose="02020603050405020304" pitchFamily="18" charset="0"/>
            </a:endParaRPr>
          </a:p>
          <a:p>
            <a:pPr algn="just"/>
            <a:r>
              <a:rPr lang="de-AT" sz="3000" dirty="0">
                <a:latin typeface="Times New Roman" panose="02020603050405020304" pitchFamily="18" charset="0"/>
                <a:cs typeface="Times New Roman" panose="02020603050405020304" pitchFamily="18" charset="0"/>
              </a:rPr>
              <a:t>Phase 2: Second half </a:t>
            </a:r>
            <a:r>
              <a:rPr lang="de-AT" sz="3000" dirty="0" err="1">
                <a:latin typeface="Times New Roman" panose="02020603050405020304" pitchFamily="18" charset="0"/>
                <a:cs typeface="Times New Roman" panose="02020603050405020304" pitchFamily="18" charset="0"/>
              </a:rPr>
              <a:t>of</a:t>
            </a:r>
            <a:r>
              <a:rPr lang="de-AT" sz="3000" dirty="0">
                <a:latin typeface="Times New Roman" panose="02020603050405020304" pitchFamily="18" charset="0"/>
                <a:cs typeface="Times New Roman" panose="02020603050405020304" pitchFamily="18" charset="0"/>
              </a:rPr>
              <a:t> 20th </a:t>
            </a:r>
            <a:r>
              <a:rPr lang="de-AT" sz="3000" dirty="0" err="1">
                <a:latin typeface="Times New Roman" panose="02020603050405020304" pitchFamily="18" charset="0"/>
                <a:cs typeface="Times New Roman" panose="02020603050405020304" pitchFamily="18" charset="0"/>
              </a:rPr>
              <a:t>century</a:t>
            </a:r>
            <a:endParaRPr lang="de-AT" sz="3000" dirty="0">
              <a:latin typeface="Times New Roman" panose="02020603050405020304" pitchFamily="18" charset="0"/>
              <a:cs typeface="Times New Roman" panose="02020603050405020304" pitchFamily="18" charset="0"/>
            </a:endParaRPr>
          </a:p>
          <a:p>
            <a:pPr algn="just"/>
            <a:endParaRPr lang="de-AT" sz="3000" dirty="0">
              <a:latin typeface="Times New Roman" panose="02020603050405020304" pitchFamily="18" charset="0"/>
              <a:cs typeface="Times New Roman" panose="02020603050405020304" pitchFamily="18" charset="0"/>
            </a:endParaRPr>
          </a:p>
          <a:p>
            <a:pPr algn="just"/>
            <a:r>
              <a:rPr lang="de-AT" sz="3000" dirty="0">
                <a:latin typeface="Times New Roman" panose="02020603050405020304" pitchFamily="18" charset="0"/>
                <a:cs typeface="Times New Roman" panose="02020603050405020304" pitchFamily="18" charset="0"/>
              </a:rPr>
              <a:t>Phase 3: After </a:t>
            </a:r>
            <a:r>
              <a:rPr lang="de-AT" sz="3000" dirty="0" err="1">
                <a:latin typeface="Times New Roman" panose="02020603050405020304" pitchFamily="18" charset="0"/>
                <a:cs typeface="Times New Roman" panose="02020603050405020304" pitchFamily="18" charset="0"/>
              </a:rPr>
              <a:t>the</a:t>
            </a:r>
            <a:r>
              <a:rPr lang="de-AT" sz="3000" dirty="0">
                <a:latin typeface="Times New Roman" panose="02020603050405020304" pitchFamily="18" charset="0"/>
                <a:cs typeface="Times New Roman" panose="02020603050405020304" pitchFamily="18" charset="0"/>
              </a:rPr>
              <a:t> turn </a:t>
            </a:r>
            <a:r>
              <a:rPr lang="de-AT" sz="3000" dirty="0" err="1">
                <a:latin typeface="Times New Roman" panose="02020603050405020304" pitchFamily="18" charset="0"/>
                <a:cs typeface="Times New Roman" panose="02020603050405020304" pitchFamily="18" charset="0"/>
              </a:rPr>
              <a:t>of</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the</a:t>
            </a:r>
            <a:r>
              <a:rPr lang="de-AT" sz="3000" dirty="0">
                <a:latin typeface="Times New Roman" panose="02020603050405020304" pitchFamily="18" charset="0"/>
                <a:cs typeface="Times New Roman" panose="02020603050405020304" pitchFamily="18" charset="0"/>
              </a:rPr>
              <a:t> </a:t>
            </a:r>
            <a:r>
              <a:rPr lang="de-AT" sz="3000" dirty="0" err="1">
                <a:latin typeface="Times New Roman" panose="02020603050405020304" pitchFamily="18" charset="0"/>
                <a:cs typeface="Times New Roman" panose="02020603050405020304" pitchFamily="18" charset="0"/>
              </a:rPr>
              <a:t>millennium</a:t>
            </a:r>
            <a:endParaRPr lang="de-AT"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66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620688"/>
            <a:ext cx="10404601" cy="648073"/>
          </a:xfrm>
        </p:spPr>
        <p:txBody>
          <a:bodyPr/>
          <a:lstStyle/>
          <a:p>
            <a:pPr algn="ctr"/>
            <a:r>
              <a:rPr lang="de-AT" sz="4400" dirty="0">
                <a:latin typeface="Times New Roman" panose="02020603050405020304" pitchFamily="18" charset="0"/>
                <a:cs typeface="Times New Roman" panose="02020603050405020304" pitchFamily="18" charset="0"/>
              </a:rPr>
              <a:t>2. </a:t>
            </a:r>
            <a:r>
              <a:rPr lang="de-AT" sz="4400" dirty="0" err="1">
                <a:latin typeface="Times New Roman" panose="02020603050405020304" pitchFamily="18" charset="0"/>
                <a:cs typeface="Times New Roman" panose="02020603050405020304" pitchFamily="18" charset="0"/>
              </a:rPr>
              <a:t>Descriptive</a:t>
            </a:r>
            <a:r>
              <a:rPr lang="de-AT" sz="4400" dirty="0">
                <a:latin typeface="Times New Roman" panose="02020603050405020304" pitchFamily="18" charset="0"/>
                <a:cs typeface="Times New Roman" panose="02020603050405020304" pitchFamily="18" charset="0"/>
              </a:rPr>
              <a:t> </a:t>
            </a:r>
            <a:r>
              <a:rPr lang="de-AT" sz="4400" dirty="0" err="1">
                <a:latin typeface="Times New Roman" panose="02020603050405020304" pitchFamily="18" charset="0"/>
                <a:cs typeface="Times New Roman" panose="02020603050405020304" pitchFamily="18" charset="0"/>
              </a:rPr>
              <a:t>Sections</a:t>
            </a:r>
            <a:endParaRPr lang="de-AT" sz="4400" i="1" dirty="0">
              <a:latin typeface="Times New Roman" panose="02020603050405020304" pitchFamily="18" charset="0"/>
              <a:cs typeface="Times New Roman" panose="02020603050405020304" pitchFamily="18" charset="0"/>
            </a:endParaRPr>
          </a:p>
        </p:txBody>
      </p:sp>
      <p:sp>
        <p:nvSpPr>
          <p:cNvPr id="3" name="Untertitel 2"/>
          <p:cNvSpPr>
            <a:spLocks noGrp="1"/>
          </p:cNvSpPr>
          <p:nvPr>
            <p:ph type="subTitle" idx="1"/>
          </p:nvPr>
        </p:nvSpPr>
        <p:spPr>
          <a:xfrm>
            <a:off x="1164007" y="2048719"/>
            <a:ext cx="9863986" cy="3206188"/>
          </a:xfrm>
        </p:spPr>
        <p:txBody>
          <a:bodyPr/>
          <a:lstStyle/>
          <a:p>
            <a:pPr marL="457200" indent="-457200" algn="just">
              <a:buFont typeface="Wingdings" panose="05000000000000000000" pitchFamily="2" charset="2"/>
              <a:buChar char="Ø"/>
            </a:pPr>
            <a:r>
              <a:rPr lang="en-US" sz="3000" dirty="0">
                <a:latin typeface="Times New Roman" panose="02020603050405020304" pitchFamily="18" charset="0"/>
                <a:cs typeface="Times New Roman" panose="02020603050405020304" pitchFamily="18" charset="0"/>
              </a:rPr>
              <a:t>Selection of 23 descriptions of objects, rituals, and sanctuaries</a:t>
            </a:r>
          </a:p>
          <a:p>
            <a:pPr marL="457200" indent="-457200" algn="just">
              <a:buFont typeface="Wingdings" panose="05000000000000000000" pitchFamily="2" charset="2"/>
              <a:buChar char="Ø"/>
            </a:pPr>
            <a:r>
              <a:rPr lang="en-US" sz="3000" dirty="0">
                <a:latin typeface="Times New Roman" panose="02020603050405020304" pitchFamily="18" charset="0"/>
                <a:cs typeface="Times New Roman" panose="02020603050405020304" pitchFamily="18" charset="0"/>
              </a:rPr>
              <a:t>Analytical category: immersive potential</a:t>
            </a:r>
          </a:p>
          <a:p>
            <a:pPr marL="457200" indent="-457200" algn="just">
              <a:buFont typeface="Wingdings" panose="05000000000000000000" pitchFamily="2" charset="2"/>
              <a:buChar char="Ø"/>
            </a:pPr>
            <a:r>
              <a:rPr lang="en-US" sz="3000" dirty="0">
                <a:latin typeface="Times New Roman" panose="02020603050405020304" pitchFamily="18" charset="0"/>
                <a:cs typeface="Times New Roman" panose="02020603050405020304" pitchFamily="18" charset="0"/>
              </a:rPr>
              <a:t>Term ‘</a:t>
            </a:r>
            <a:r>
              <a:rPr lang="en-US" sz="3000" dirty="0" err="1">
                <a:latin typeface="Times New Roman" panose="02020603050405020304" pitchFamily="18" charset="0"/>
                <a:cs typeface="Times New Roman" panose="02020603050405020304" pitchFamily="18" charset="0"/>
              </a:rPr>
              <a:t>topographeme</a:t>
            </a:r>
            <a:r>
              <a:rPr lang="en-US" sz="3000" dirty="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endParaRPr lang="en-US" sz="3000" dirty="0">
              <a:latin typeface="Times New Roman" panose="02020603050405020304" pitchFamily="18" charset="0"/>
              <a:cs typeface="Times New Roman" panose="02020603050405020304" pitchFamily="18" charset="0"/>
            </a:endParaRPr>
          </a:p>
          <a:p>
            <a:pPr algn="just"/>
            <a:r>
              <a:rPr lang="de-AT" sz="3000" dirty="0" err="1">
                <a:latin typeface="Times New Roman" panose="02020603050405020304" pitchFamily="18" charset="0"/>
                <a:cs typeface="Times New Roman" panose="02020603050405020304" pitchFamily="18" charset="0"/>
              </a:rPr>
              <a:t>Theon</a:t>
            </a:r>
            <a:r>
              <a:rPr lang="de-AT" sz="3000" dirty="0">
                <a:latin typeface="Times New Roman" panose="02020603050405020304" pitchFamily="18" charset="0"/>
                <a:cs typeface="Times New Roman" panose="02020603050405020304" pitchFamily="18" charset="0"/>
              </a:rPr>
              <a:t> </a:t>
            </a:r>
            <a:r>
              <a:rPr lang="de-AT" sz="3000" i="1" dirty="0" err="1">
                <a:latin typeface="Times New Roman" panose="02020603050405020304" pitchFamily="18" charset="0"/>
                <a:cs typeface="Times New Roman" panose="02020603050405020304" pitchFamily="18" charset="0"/>
              </a:rPr>
              <a:t>prog</a:t>
            </a:r>
            <a:r>
              <a:rPr lang="de-AT" sz="3000" dirty="0">
                <a:latin typeface="Times New Roman" panose="02020603050405020304" pitchFamily="18" charset="0"/>
                <a:cs typeface="Times New Roman" panose="02020603050405020304" pitchFamily="18" charset="0"/>
              </a:rPr>
              <a:t>. 11 (242)</a:t>
            </a:r>
          </a:p>
        </p:txBody>
      </p:sp>
    </p:spTree>
    <p:extLst>
      <p:ext uri="{BB962C8B-B14F-4D97-AF65-F5344CB8AC3E}">
        <p14:creationId xmlns:p14="http://schemas.microsoft.com/office/powerpoint/2010/main" val="401196474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_Vorlage_universitae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2721</Words>
  <Application>Microsoft Office PowerPoint</Application>
  <PresentationFormat>Breitbild</PresentationFormat>
  <Paragraphs>315</Paragraphs>
  <Slides>45</Slides>
  <Notes>2</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45</vt:i4>
      </vt:variant>
    </vt:vector>
  </HeadingPairs>
  <TitlesOfParts>
    <vt:vector size="53" baseType="lpstr">
      <vt:lpstr>Arial</vt:lpstr>
      <vt:lpstr>Calibri</vt:lpstr>
      <vt:lpstr>Calibri Light</vt:lpstr>
      <vt:lpstr>Times New Roman</vt:lpstr>
      <vt:lpstr>Verdana</vt:lpstr>
      <vt:lpstr>Wingdings</vt:lpstr>
      <vt:lpstr>Office</vt:lpstr>
      <vt:lpstr>PPT_Vorlage_universitaet</vt:lpstr>
      <vt:lpstr>Exploring the Heartland: Pausanias and his Account on Imperial Greece’s Pre-Roman Cultural Heritage</vt:lpstr>
      <vt:lpstr>Description of Greece vs. Geography</vt:lpstr>
      <vt:lpstr>Description of Greece vs. Chorography</vt:lpstr>
      <vt:lpstr>Added Value of Studying Pausanias</vt:lpstr>
      <vt:lpstr>Structure of Today’s Lecture</vt:lpstr>
      <vt:lpstr>1.1. The Author: Pausanias</vt:lpstr>
      <vt:lpstr>1.2. The Work: Description of Greece</vt:lpstr>
      <vt:lpstr>1.3. Modern Scholarship</vt:lpstr>
      <vt:lpstr>2. Descriptive Sections</vt:lpstr>
      <vt:lpstr>Terms</vt:lpstr>
      <vt:lpstr>Typology of Descriptions</vt:lpstr>
      <vt:lpstr>Type 1: The Paintings in the Stoa Poikile</vt:lpstr>
      <vt:lpstr>Paus. 1,15,1:</vt:lpstr>
      <vt:lpstr>Paus. 1,15,1:</vt:lpstr>
      <vt:lpstr>Type 2: The Chthonia Festival in Hermione</vt:lpstr>
      <vt:lpstr>Paus. 2,35,1:</vt:lpstr>
      <vt:lpstr>Type 3: The Pelopion</vt:lpstr>
      <vt:lpstr>Paus. 5,10,10:</vt:lpstr>
      <vt:lpstr>Type 4: The Olympieion in Athens</vt:lpstr>
      <vt:lpstr>Paus. 1,18,4 </vt:lpstr>
      <vt:lpstr>Findings Descriptive Sections</vt:lpstr>
      <vt:lpstr>3. Narrative Sections</vt:lpstr>
      <vt:lpstr>The Galatian Invasion 279 BC</vt:lpstr>
      <vt:lpstr>Paus. 10,19,5 </vt:lpstr>
      <vt:lpstr>Aetolian City of Kallion (or Kallipolis)</vt:lpstr>
      <vt:lpstr>Findings Narrative Sections</vt:lpstr>
      <vt:lpstr>4. Pausanias’ Intention</vt:lpstr>
      <vt:lpstr>5. Description of the inhabited world by Dionysius from Alexandria</vt:lpstr>
      <vt:lpstr>Potentially Typical Features of an Imperial-Period ‘Genre Periegesis'</vt:lpstr>
      <vt:lpstr>Dion. Per. perieg. 1166–1169:</vt:lpstr>
      <vt:lpstr>Paus. 1,39,3:</vt:lpstr>
      <vt:lpstr>Provision of Identification Figure for the Reader</vt:lpstr>
      <vt:lpstr>Joint Round Trip of Reader-Id. Figure and Narrator</vt:lpstr>
      <vt:lpstr>Dion. Per. perieg. 172–173:</vt:lpstr>
      <vt:lpstr>Dion. Per. perieg. 881–886:</vt:lpstr>
      <vt:lpstr>Reception of Dionysius</vt:lpstr>
      <vt:lpstr>Virtuality of the Round Trip</vt:lpstr>
      <vt:lpstr>References to Optical Perceptibility of the Textual World </vt:lpstr>
      <vt:lpstr>Dion. Per. perieg. 169–171:</vt:lpstr>
      <vt:lpstr>Dion. Per. perieg. 985-986:</vt:lpstr>
      <vt:lpstr>Dion. Per. perieg. 706–717:</vt:lpstr>
      <vt:lpstr>Conclusion Comparison Pausanias – Dionysius</vt:lpstr>
      <vt:lpstr>6. Conclusion</vt:lpstr>
      <vt:lpstr>What is Pausanias’ Description of Greece?</vt:lpstr>
      <vt:lpstr>Exploring the Heartland: Pausanias and his Account on Imperial Greece’s Pre-Roman Cultural Heritage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Greece: Focalization and Vividness in Pausanias</dc:title>
  <dc:creator>Plattner, Aaron</dc:creator>
  <cp:lastModifiedBy>Plattner, Aaron</cp:lastModifiedBy>
  <cp:revision>27</cp:revision>
  <dcterms:created xsi:type="dcterms:W3CDTF">2021-11-10T13:02:58Z</dcterms:created>
  <dcterms:modified xsi:type="dcterms:W3CDTF">2022-11-25T18:16:57Z</dcterms:modified>
</cp:coreProperties>
</file>