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2" r:id="rId19"/>
    <p:sldId id="274" r:id="rId20"/>
    <p:sldId id="275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0" autoAdjust="0"/>
  </p:normalViewPr>
  <p:slideViewPr>
    <p:cSldViewPr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A0089-E381-44A4-AA2F-0414C6C5A2DC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A6B75-4653-4C6F-A0C5-3D9291C5D7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16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A6B75-4653-4C6F-A0C5-3D9291C5D74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4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C3FF-5182-48F6-8976-0EF7B0FD3679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469-7163-4697-A23F-8C3743C7F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54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C3FF-5182-48F6-8976-0EF7B0FD3679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469-7163-4697-A23F-8C3743C7F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85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C3FF-5182-48F6-8976-0EF7B0FD3679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469-7163-4697-A23F-8C3743C7F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25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C3FF-5182-48F6-8976-0EF7B0FD3679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469-7163-4697-A23F-8C3743C7F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51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C3FF-5182-48F6-8976-0EF7B0FD3679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469-7163-4697-A23F-8C3743C7F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79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C3FF-5182-48F6-8976-0EF7B0FD3679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469-7163-4697-A23F-8C3743C7F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17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C3FF-5182-48F6-8976-0EF7B0FD3679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469-7163-4697-A23F-8C3743C7F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84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C3FF-5182-48F6-8976-0EF7B0FD3679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469-7163-4697-A23F-8C3743C7F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18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C3FF-5182-48F6-8976-0EF7B0FD3679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469-7163-4697-A23F-8C3743C7F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5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C3FF-5182-48F6-8976-0EF7B0FD3679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469-7163-4697-A23F-8C3743C7F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21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C3FF-5182-48F6-8976-0EF7B0FD3679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C469-7163-4697-A23F-8C3743C7F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33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EDC3FF-5182-48F6-8976-0EF7B0FD3679}" type="datetimeFigureOut">
              <a:rPr lang="cs-CZ" smtClean="0"/>
              <a:t>11.09.2022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143C469-7163-4697-A23F-8C3743C7F5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89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igitalmapsoftheancientworld.com/ancient-maps/hecataeus-of-miletus-ma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78878-482E-B84C-5FD4-52FE5EE022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DSBcB49 Starověká </a:t>
            </a:r>
            <a:r>
              <a:rPr lang="cs-CZ" b="1" dirty="0" err="1"/>
              <a:t>ekumena</a:t>
            </a:r>
            <a:r>
              <a:rPr lang="cs-CZ" b="1" dirty="0"/>
              <a:t> - antické zprávy o Asii a Africe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34E2E10-0804-C48C-DBFA-DD68A4E4B8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Úvodní hodina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E65019E-C268-5550-DAC7-AD80F7A1C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824" y="4718779"/>
            <a:ext cx="44455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“βαρβ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άρων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δ᾽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Ἕλλην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ας ἄρχειν εἰκός,”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ὡς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τα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ὐτὸ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φύσει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β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άρ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βαρον καὶ δοῦλον ὄν. </a:t>
            </a:r>
          </a:p>
        </p:txBody>
      </p:sp>
    </p:spTree>
    <p:extLst>
      <p:ext uri="{BB962C8B-B14F-4D97-AF65-F5344CB8AC3E}">
        <p14:creationId xmlns:p14="http://schemas.microsoft.com/office/powerpoint/2010/main" val="2052869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F5784B-9A25-0F96-016C-6326B4CC3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4C7F92-D212-1936-C9AE-AAC75274F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Hekataios</a:t>
            </a:r>
            <a:r>
              <a:rPr lang="cs-CZ" dirty="0"/>
              <a:t> z </a:t>
            </a:r>
            <a:r>
              <a:rPr lang="cs-CZ" dirty="0" err="1"/>
              <a:t>Mílétu</a:t>
            </a:r>
            <a:r>
              <a:rPr lang="cs-CZ" dirty="0"/>
              <a:t> (6./5. stol. </a:t>
            </a:r>
            <a:r>
              <a:rPr lang="cs-CZ" dirty="0" err="1"/>
              <a:t>pnl</a:t>
            </a:r>
            <a:r>
              <a:rPr lang="cs-CZ" dirty="0"/>
              <a:t>) – </a:t>
            </a:r>
            <a:r>
              <a:rPr lang="cs-CZ" i="1" dirty="0" err="1"/>
              <a:t>Periodos</a:t>
            </a:r>
            <a:r>
              <a:rPr lang="cs-CZ" dirty="0"/>
              <a:t> </a:t>
            </a:r>
            <a:r>
              <a:rPr lang="cs-CZ" i="1" dirty="0" err="1"/>
              <a:t>gés</a:t>
            </a:r>
            <a:r>
              <a:rPr lang="cs-CZ" i="1" dirty="0"/>
              <a:t> </a:t>
            </a:r>
            <a:r>
              <a:rPr lang="cs-CZ" dirty="0"/>
              <a:t>(2 knihy, Evropa a Asie + Afrika)</a:t>
            </a:r>
          </a:p>
          <a:p>
            <a:r>
              <a:rPr lang="cs-CZ" dirty="0"/>
              <a:t>Hérodotos (5. stol. </a:t>
            </a:r>
            <a:r>
              <a:rPr lang="cs-CZ" dirty="0" err="1"/>
              <a:t>pnl</a:t>
            </a:r>
            <a:r>
              <a:rPr lang="cs-CZ" dirty="0"/>
              <a:t>) – </a:t>
            </a:r>
            <a:r>
              <a:rPr lang="cs-CZ" i="1" dirty="0"/>
              <a:t>Dějiny (</a:t>
            </a:r>
            <a:r>
              <a:rPr lang="el-GR" dirty="0"/>
              <a:t>Ἱστορίαι</a:t>
            </a:r>
            <a:r>
              <a:rPr lang="cs-CZ" dirty="0"/>
              <a:t>), 9 knih, </a:t>
            </a:r>
            <a:r>
              <a:rPr lang="cs-CZ" i="1" dirty="0" err="1"/>
              <a:t>logoi</a:t>
            </a:r>
            <a:r>
              <a:rPr lang="cs-CZ" dirty="0"/>
              <a:t>, Persie, Lýdie, Egypt, Babylón, Skythové, Indie, </a:t>
            </a:r>
            <a:r>
              <a:rPr lang="cs-CZ" dirty="0" err="1"/>
              <a:t>Aithiopie</a:t>
            </a:r>
            <a:r>
              <a:rPr lang="cs-CZ" dirty="0"/>
              <a:t>, etnografické exkurzy</a:t>
            </a:r>
          </a:p>
          <a:p>
            <a:r>
              <a:rPr lang="cs-CZ" dirty="0" err="1"/>
              <a:t>Ktésiás</a:t>
            </a:r>
            <a:r>
              <a:rPr lang="cs-CZ" dirty="0"/>
              <a:t> (5/4. stol. </a:t>
            </a:r>
            <a:r>
              <a:rPr lang="cs-CZ" dirty="0" err="1"/>
              <a:t>pnl</a:t>
            </a:r>
            <a:r>
              <a:rPr lang="cs-CZ" dirty="0"/>
              <a:t>) – </a:t>
            </a:r>
            <a:r>
              <a:rPr lang="cs-CZ" i="1" dirty="0"/>
              <a:t>Persika</a:t>
            </a:r>
            <a:r>
              <a:rPr lang="cs-CZ" dirty="0"/>
              <a:t>, </a:t>
            </a:r>
            <a:r>
              <a:rPr lang="cs-CZ" i="1" dirty="0" err="1"/>
              <a:t>Indika</a:t>
            </a:r>
            <a:endParaRPr lang="cs-CZ" i="1" dirty="0"/>
          </a:p>
          <a:p>
            <a:r>
              <a:rPr lang="cs-CZ" dirty="0" err="1"/>
              <a:t>Hippokratés</a:t>
            </a:r>
            <a:r>
              <a:rPr lang="cs-CZ" dirty="0"/>
              <a:t> (?) (5. stol. </a:t>
            </a:r>
            <a:r>
              <a:rPr lang="cs-CZ" dirty="0" err="1"/>
              <a:t>pnl</a:t>
            </a:r>
            <a:r>
              <a:rPr lang="cs-CZ" dirty="0"/>
              <a:t>) – </a:t>
            </a:r>
            <a:r>
              <a:rPr lang="cs-CZ" i="1" dirty="0"/>
              <a:t>O větrech, vodách, místech </a:t>
            </a:r>
            <a:r>
              <a:rPr lang="cs-CZ" dirty="0"/>
              <a:t>– vliv prostředí, ve kterém člověk žije (podnebí, místo, strava, zdraví, nemoci, fyzický, duševní stav)</a:t>
            </a:r>
          </a:p>
        </p:txBody>
      </p:sp>
    </p:spTree>
    <p:extLst>
      <p:ext uri="{BB962C8B-B14F-4D97-AF65-F5344CB8AC3E}">
        <p14:creationId xmlns:p14="http://schemas.microsoft.com/office/powerpoint/2010/main" val="1324756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4CC3C-C640-F19A-8F44-88D4EF12A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A26520-7400-BA30-6108-A47ADED2A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Eratosthenés</a:t>
            </a:r>
            <a:r>
              <a:rPr lang="cs-CZ" dirty="0"/>
              <a:t> z </a:t>
            </a:r>
            <a:r>
              <a:rPr lang="cs-CZ" dirty="0" err="1"/>
              <a:t>Kyrény</a:t>
            </a:r>
            <a:r>
              <a:rPr lang="cs-CZ" dirty="0"/>
              <a:t> (3. </a:t>
            </a:r>
            <a:r>
              <a:rPr lang="cs-CZ" dirty="0" err="1"/>
              <a:t>stol.pnl</a:t>
            </a:r>
            <a:r>
              <a:rPr lang="cs-CZ" dirty="0"/>
              <a:t>) – </a:t>
            </a:r>
            <a:r>
              <a:rPr lang="cs-CZ" i="1" dirty="0" err="1"/>
              <a:t>Geógrafika</a:t>
            </a:r>
            <a:r>
              <a:rPr lang="cs-CZ" i="1" dirty="0"/>
              <a:t>, </a:t>
            </a:r>
            <a:r>
              <a:rPr lang="cs-CZ" dirty="0"/>
              <a:t>3 knihy, rozdělení do klimatických zón </a:t>
            </a:r>
          </a:p>
          <a:p>
            <a:r>
              <a:rPr lang="cs-CZ" dirty="0" err="1"/>
              <a:t>Megasthenés</a:t>
            </a:r>
            <a:r>
              <a:rPr lang="cs-CZ" dirty="0"/>
              <a:t> (4/3. stol. </a:t>
            </a:r>
            <a:r>
              <a:rPr lang="cs-CZ" dirty="0" err="1"/>
              <a:t>pnl</a:t>
            </a:r>
            <a:r>
              <a:rPr lang="cs-CZ" dirty="0"/>
              <a:t>) – </a:t>
            </a:r>
            <a:r>
              <a:rPr lang="cs-CZ" i="1" dirty="0" err="1"/>
              <a:t>Indika</a:t>
            </a:r>
            <a:r>
              <a:rPr lang="cs-CZ" dirty="0"/>
              <a:t>, vyslanec </a:t>
            </a:r>
            <a:r>
              <a:rPr lang="cs-CZ" dirty="0" err="1"/>
              <a:t>Seleuka</a:t>
            </a:r>
            <a:r>
              <a:rPr lang="cs-CZ" dirty="0"/>
              <a:t> I. v Indii</a:t>
            </a:r>
          </a:p>
          <a:p>
            <a:r>
              <a:rPr lang="cs-CZ" dirty="0" err="1"/>
              <a:t>Diodóros</a:t>
            </a:r>
            <a:r>
              <a:rPr lang="cs-CZ" dirty="0"/>
              <a:t> Sicilský (1. stol. </a:t>
            </a:r>
            <a:r>
              <a:rPr lang="cs-CZ" dirty="0" err="1"/>
              <a:t>pnl</a:t>
            </a:r>
            <a:r>
              <a:rPr lang="cs-CZ" dirty="0"/>
              <a:t>) – </a:t>
            </a:r>
            <a:r>
              <a:rPr lang="cs-CZ" i="1" dirty="0"/>
              <a:t>Historická knihovna</a:t>
            </a:r>
            <a:r>
              <a:rPr lang="cs-CZ" dirty="0"/>
              <a:t>, 15 knih dnes, Egypt, Asie, Afrika, Středomoří, Evropa</a:t>
            </a:r>
          </a:p>
          <a:p>
            <a:r>
              <a:rPr lang="cs-CZ" dirty="0"/>
              <a:t>Alexandr Polyhistor (1. stol. </a:t>
            </a:r>
            <a:r>
              <a:rPr lang="cs-CZ" dirty="0" err="1"/>
              <a:t>pnl</a:t>
            </a:r>
            <a:r>
              <a:rPr lang="cs-CZ" dirty="0"/>
              <a:t>) – popis téměř všech zemí starověku</a:t>
            </a:r>
          </a:p>
          <a:p>
            <a:r>
              <a:rPr lang="cs-CZ" dirty="0" err="1"/>
              <a:t>Strabón</a:t>
            </a:r>
            <a:r>
              <a:rPr lang="cs-CZ" dirty="0"/>
              <a:t> (přelom letopočtu) – </a:t>
            </a:r>
            <a:r>
              <a:rPr lang="cs-CZ" i="1" dirty="0" err="1"/>
              <a:t>Geógrafika</a:t>
            </a:r>
            <a:r>
              <a:rPr lang="cs-CZ" dirty="0"/>
              <a:t>, 17 knih, obecně dějiny geografie, metodologie, rozdělení světa, popis částí světa </a:t>
            </a:r>
          </a:p>
        </p:txBody>
      </p:sp>
    </p:spTree>
    <p:extLst>
      <p:ext uri="{BB962C8B-B14F-4D97-AF65-F5344CB8AC3E}">
        <p14:creationId xmlns:p14="http://schemas.microsoft.com/office/powerpoint/2010/main" val="1251234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547BC8-4B06-C06D-4D53-B93E5C82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471C9B-F564-B403-A473-71A189F66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Pomponius</a:t>
            </a:r>
            <a:r>
              <a:rPr lang="cs-CZ" dirty="0"/>
              <a:t> Mela (1. stol. </a:t>
            </a:r>
            <a:r>
              <a:rPr lang="cs-CZ" dirty="0" err="1"/>
              <a:t>nl</a:t>
            </a:r>
            <a:r>
              <a:rPr lang="cs-CZ" dirty="0"/>
              <a:t>) – </a:t>
            </a:r>
            <a:r>
              <a:rPr lang="cs-CZ" i="1" dirty="0"/>
              <a:t>De </a:t>
            </a:r>
            <a:r>
              <a:rPr lang="cs-CZ" i="1" dirty="0" err="1"/>
              <a:t>chorographia</a:t>
            </a:r>
            <a:r>
              <a:rPr lang="cs-CZ" dirty="0"/>
              <a:t>, 3 knihy, popis světa</a:t>
            </a:r>
          </a:p>
          <a:p>
            <a:r>
              <a:rPr lang="cs-CZ" dirty="0"/>
              <a:t>Plinius starší (1. stol. </a:t>
            </a:r>
            <a:r>
              <a:rPr lang="cs-CZ" dirty="0" err="1"/>
              <a:t>nl</a:t>
            </a:r>
            <a:r>
              <a:rPr lang="cs-CZ" dirty="0"/>
              <a:t>) – </a:t>
            </a:r>
            <a:r>
              <a:rPr lang="cs-CZ" i="1" dirty="0" err="1"/>
              <a:t>Naturalis</a:t>
            </a:r>
            <a:r>
              <a:rPr lang="cs-CZ" i="1" dirty="0"/>
              <a:t> </a:t>
            </a:r>
            <a:r>
              <a:rPr lang="cs-CZ" i="1" dirty="0" err="1"/>
              <a:t>Historia</a:t>
            </a:r>
            <a:r>
              <a:rPr lang="cs-CZ" dirty="0"/>
              <a:t>, geografie, etnografie knihy 3–6</a:t>
            </a:r>
          </a:p>
          <a:p>
            <a:r>
              <a:rPr lang="cs-CZ" dirty="0" err="1"/>
              <a:t>Klaudios</a:t>
            </a:r>
            <a:r>
              <a:rPr lang="cs-CZ" dirty="0"/>
              <a:t> Ptolemaios (2. stol. </a:t>
            </a:r>
            <a:r>
              <a:rPr lang="cs-CZ" dirty="0" err="1"/>
              <a:t>nl</a:t>
            </a:r>
            <a:r>
              <a:rPr lang="cs-CZ" dirty="0"/>
              <a:t>) – </a:t>
            </a:r>
            <a:r>
              <a:rPr lang="cs-CZ" i="1" dirty="0" err="1"/>
              <a:t>Almagest</a:t>
            </a:r>
            <a:r>
              <a:rPr lang="cs-CZ" dirty="0"/>
              <a:t>, </a:t>
            </a:r>
            <a:r>
              <a:rPr lang="cs-CZ" i="1" dirty="0" err="1"/>
              <a:t>Geógrafiké</a:t>
            </a:r>
            <a:r>
              <a:rPr lang="cs-CZ" i="1" dirty="0"/>
              <a:t> </a:t>
            </a:r>
            <a:r>
              <a:rPr lang="cs-CZ" i="1" dirty="0" err="1"/>
              <a:t>hyfégésis</a:t>
            </a:r>
            <a:r>
              <a:rPr lang="cs-CZ" dirty="0"/>
              <a:t>, 8 knih, seznam míst světa, zeměpisná délka a šířka, mapa</a:t>
            </a:r>
          </a:p>
          <a:p>
            <a:r>
              <a:rPr lang="cs-CZ" dirty="0"/>
              <a:t>Štěpán z </a:t>
            </a:r>
            <a:r>
              <a:rPr lang="cs-CZ" dirty="0" err="1"/>
              <a:t>Byzantia</a:t>
            </a:r>
            <a:r>
              <a:rPr lang="cs-CZ" dirty="0"/>
              <a:t> (6. stol. </a:t>
            </a:r>
            <a:r>
              <a:rPr lang="cs-CZ" dirty="0" err="1"/>
              <a:t>nl</a:t>
            </a:r>
            <a:r>
              <a:rPr lang="cs-CZ" dirty="0"/>
              <a:t>) – </a:t>
            </a:r>
            <a:r>
              <a:rPr lang="cs-CZ" i="1" dirty="0" err="1"/>
              <a:t>Ethnika</a:t>
            </a:r>
            <a:r>
              <a:rPr lang="cs-CZ" dirty="0"/>
              <a:t>, geografický slovník</a:t>
            </a:r>
          </a:p>
          <a:p>
            <a:r>
              <a:rPr lang="cs-CZ" dirty="0" err="1"/>
              <a:t>Xenofón</a:t>
            </a:r>
            <a:r>
              <a:rPr lang="cs-CZ" dirty="0"/>
              <a:t>, </a:t>
            </a:r>
            <a:r>
              <a:rPr lang="cs-CZ" dirty="0" err="1"/>
              <a:t>Béróssos</a:t>
            </a:r>
            <a:r>
              <a:rPr lang="cs-CZ" dirty="0"/>
              <a:t>, </a:t>
            </a:r>
            <a:r>
              <a:rPr lang="cs-CZ" dirty="0" err="1"/>
              <a:t>Manetho</a:t>
            </a:r>
            <a:r>
              <a:rPr lang="cs-CZ" dirty="0"/>
              <a:t>, Julius Caesar, </a:t>
            </a:r>
            <a:r>
              <a:rPr lang="cs-CZ" dirty="0" err="1"/>
              <a:t>Tacitus</a:t>
            </a:r>
            <a:r>
              <a:rPr lang="cs-CZ" dirty="0"/>
              <a:t>, </a:t>
            </a:r>
            <a:r>
              <a:rPr lang="cs-CZ" dirty="0" err="1"/>
              <a:t>Arriános</a:t>
            </a:r>
            <a:r>
              <a:rPr lang="cs-CZ" dirty="0"/>
              <a:t>, Flavius </a:t>
            </a:r>
            <a:r>
              <a:rPr lang="cs-CZ" dirty="0" err="1"/>
              <a:t>Josephus</a:t>
            </a:r>
            <a:r>
              <a:rPr lang="cs-CZ" dirty="0"/>
              <a:t>, </a:t>
            </a:r>
            <a:r>
              <a:rPr lang="cs-CZ" dirty="0" err="1"/>
              <a:t>Eusébios</a:t>
            </a:r>
            <a:r>
              <a:rPr lang="cs-CZ" dirty="0"/>
              <a:t>, </a:t>
            </a:r>
            <a:r>
              <a:rPr lang="cs-CZ" dirty="0" err="1"/>
              <a:t>Jordanes</a:t>
            </a:r>
            <a:r>
              <a:rPr lang="cs-CZ" dirty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047454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66737-D592-0184-468B-2983F5350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 v antice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D1C0B6-2ED7-5F8B-FA6E-A2F8D05D9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rgbClr val="90BB23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90BB23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90BB23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90BB23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90BB23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90BB23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90BB23"/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cs-CZ" dirty="0">
                <a:solidFill>
                  <a:srgbClr val="90BB23"/>
                </a:solidFill>
              </a:rPr>
              <a:t>                </a:t>
            </a:r>
          </a:p>
          <a:p>
            <a:pPr marL="0" indent="0">
              <a:buNone/>
            </a:pPr>
            <a:r>
              <a:rPr lang="cs-CZ" dirty="0">
                <a:solidFill>
                  <a:srgbClr val="90BB23"/>
                </a:solidFill>
              </a:rPr>
              <a:t>                </a:t>
            </a:r>
            <a:r>
              <a:rPr lang="cs-CZ" dirty="0" err="1">
                <a:solidFill>
                  <a:schemeClr val="tx1"/>
                </a:solidFill>
              </a:rPr>
              <a:t>Anaximandros</a:t>
            </a:r>
            <a:r>
              <a:rPr lang="cs-CZ" dirty="0">
                <a:solidFill>
                  <a:srgbClr val="90BB23"/>
                </a:solidFill>
              </a:rPr>
              <a:t>                                                     </a:t>
            </a:r>
            <a:r>
              <a:rPr lang="cs-CZ" dirty="0" err="1">
                <a:solidFill>
                  <a:schemeClr val="tx1"/>
                </a:solidFill>
              </a:rPr>
              <a:t>Hekataios</a:t>
            </a:r>
            <a:r>
              <a:rPr lang="cs-CZ" dirty="0">
                <a:solidFill>
                  <a:srgbClr val="90BB23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>
                <a:solidFill>
                  <a:srgbClr val="90BB23"/>
                </a:solidFill>
                <a:hlinkClick r:id="rId2"/>
              </a:rPr>
              <a:t>https://digitalmapsoftheancientworld.com/ancient-maps/hecataeus-of-miletus-map/</a:t>
            </a:r>
            <a:endParaRPr lang="cs-CZ" dirty="0">
              <a:solidFill>
                <a:srgbClr val="90BB23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90BB23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F15DB9-02F8-8964-2FF3-B554AAB34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620688"/>
            <a:ext cx="3888432" cy="388843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00F0D7B-9BB7-4763-6379-8AC1F4345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692" y="620688"/>
            <a:ext cx="3864332" cy="376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54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7863B8-514E-E972-62EC-D72B0ABBB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 v antice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F83AB-D191-091B-F7D1-D04C9D61A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Hérodotos</a:t>
            </a:r>
          </a:p>
        </p:txBody>
      </p:sp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D7A13CF6-0259-123C-558F-2504C51D7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68" y="548680"/>
            <a:ext cx="7202348" cy="420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38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773EB4-319C-FDE7-3D57-62A548D7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 v antice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212160-C11C-8991-91BA-5F9B333A5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Eratosthenés</a:t>
            </a:r>
            <a:r>
              <a:rPr lang="cs-CZ" dirty="0"/>
              <a:t>/</a:t>
            </a:r>
            <a:r>
              <a:rPr lang="cs-CZ" dirty="0" err="1"/>
              <a:t>Strabón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8E2E0A-C2A8-6D4E-7010-A0891206E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980728"/>
            <a:ext cx="6488351" cy="381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6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2950EF-6FB9-D6F9-4C3C-7278BD73D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 v antice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2248D5-2304-04FF-1210-DE8D3AB84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Ptolemaios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844BBF-DA95-25C4-4AA1-8A23F7D2C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68" y="188640"/>
            <a:ext cx="6928047" cy="499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087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5FB69B-76F4-5BFA-2897-BA78B2F40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 v antice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F005C4-7E35-9FFD-E5C1-EB9B436B3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752" y="868680"/>
            <a:ext cx="7315200" cy="5120640"/>
          </a:xfrm>
        </p:spPr>
        <p:txBody>
          <a:bodyPr/>
          <a:lstStyle/>
          <a:p>
            <a:r>
              <a:rPr lang="cs-CZ" dirty="0"/>
              <a:t>Evropa (</a:t>
            </a:r>
            <a:r>
              <a:rPr lang="cs-CZ" dirty="0" err="1"/>
              <a:t>Európé</a:t>
            </a:r>
            <a:r>
              <a:rPr lang="cs-CZ" dirty="0"/>
              <a:t>, </a:t>
            </a:r>
            <a:r>
              <a:rPr lang="el-GR" i="0" dirty="0">
                <a:effectLst/>
              </a:rPr>
              <a:t>Εὐρώπη</a:t>
            </a:r>
            <a:r>
              <a:rPr lang="cs-CZ" i="0" dirty="0">
                <a:effectLst/>
              </a:rPr>
              <a:t>)</a:t>
            </a:r>
          </a:p>
          <a:p>
            <a:r>
              <a:rPr lang="cs-CZ" dirty="0"/>
              <a:t>Asie (</a:t>
            </a:r>
            <a:r>
              <a:rPr lang="cs-CZ" dirty="0" err="1"/>
              <a:t>Asia</a:t>
            </a:r>
            <a:r>
              <a:rPr lang="cs-CZ" dirty="0"/>
              <a:t>, </a:t>
            </a:r>
            <a:r>
              <a:rPr lang="el-GR" dirty="0"/>
              <a:t>Ἀσία</a:t>
            </a:r>
            <a:r>
              <a:rPr lang="cs-CZ" dirty="0"/>
              <a:t>)</a:t>
            </a:r>
            <a:r>
              <a:rPr lang="el-GR" dirty="0"/>
              <a:t> </a:t>
            </a:r>
            <a:r>
              <a:rPr lang="cs-CZ" dirty="0"/>
              <a:t>– nejistý původ slova, původně Malá Asie</a:t>
            </a:r>
          </a:p>
          <a:p>
            <a:r>
              <a:rPr lang="cs-CZ" dirty="0"/>
              <a:t>Afrika (</a:t>
            </a:r>
            <a:r>
              <a:rPr lang="cs-CZ" dirty="0" err="1"/>
              <a:t>Africa</a:t>
            </a:r>
            <a:r>
              <a:rPr lang="cs-CZ" dirty="0"/>
              <a:t>) – kmen v severní Africe</a:t>
            </a:r>
          </a:p>
          <a:p>
            <a:r>
              <a:rPr lang="cs-CZ" dirty="0"/>
              <a:t>Libye (</a:t>
            </a:r>
            <a:r>
              <a:rPr lang="el-GR" dirty="0"/>
              <a:t>Λιβύη</a:t>
            </a:r>
            <a:r>
              <a:rPr lang="cs-CZ" dirty="0"/>
              <a:t>) – Afrika, také podle kmene v severní Africe</a:t>
            </a:r>
          </a:p>
          <a:p>
            <a:r>
              <a:rPr lang="cs-CZ" dirty="0" err="1"/>
              <a:t>Ókeános</a:t>
            </a:r>
            <a:r>
              <a:rPr lang="cs-CZ" dirty="0"/>
              <a:t> – vnější moře</a:t>
            </a:r>
          </a:p>
          <a:p>
            <a:r>
              <a:rPr lang="cs-CZ" dirty="0"/>
              <a:t>Indický oceán – </a:t>
            </a:r>
            <a:r>
              <a:rPr lang="cs-CZ" dirty="0" err="1"/>
              <a:t>Erythrejské</a:t>
            </a:r>
            <a:r>
              <a:rPr lang="cs-CZ" dirty="0"/>
              <a:t> moře (Rudé moře)</a:t>
            </a:r>
          </a:p>
          <a:p>
            <a:r>
              <a:rPr lang="cs-CZ" dirty="0"/>
              <a:t>Mare </a:t>
            </a:r>
            <a:r>
              <a:rPr lang="cs-CZ" dirty="0" err="1"/>
              <a:t>Nostrum</a:t>
            </a:r>
            <a:r>
              <a:rPr lang="cs-CZ" dirty="0"/>
              <a:t>, Vnitřní moře</a:t>
            </a:r>
          </a:p>
          <a:p>
            <a:r>
              <a:rPr lang="cs-CZ" dirty="0" err="1"/>
              <a:t>Istros</a:t>
            </a:r>
            <a:r>
              <a:rPr lang="cs-CZ" dirty="0"/>
              <a:t>, </a:t>
            </a:r>
            <a:r>
              <a:rPr lang="cs-CZ" dirty="0" err="1"/>
              <a:t>Danubius</a:t>
            </a:r>
            <a:r>
              <a:rPr lang="cs-CZ" dirty="0"/>
              <a:t> – Dunaj</a:t>
            </a:r>
          </a:p>
          <a:p>
            <a:r>
              <a:rPr lang="cs-CZ" dirty="0" err="1"/>
              <a:t>Tanais</a:t>
            </a:r>
            <a:r>
              <a:rPr lang="cs-CZ" dirty="0"/>
              <a:t> – Don, hranice Evropy a Asie</a:t>
            </a:r>
          </a:p>
        </p:txBody>
      </p:sp>
    </p:spTree>
    <p:extLst>
      <p:ext uri="{BB962C8B-B14F-4D97-AF65-F5344CB8AC3E}">
        <p14:creationId xmlns:p14="http://schemas.microsoft.com/office/powerpoint/2010/main" val="4078164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580E2-AAC7-87C9-64E3-01CE774A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 v antice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A7F4FA-9FE8-82DD-0174-D32103732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Pontos </a:t>
            </a:r>
            <a:r>
              <a:rPr lang="cs-CZ" dirty="0" err="1"/>
              <a:t>Euxeinos</a:t>
            </a:r>
            <a:r>
              <a:rPr lang="cs-CZ" dirty="0"/>
              <a:t> – Černé moře</a:t>
            </a:r>
          </a:p>
          <a:p>
            <a:r>
              <a:rPr lang="cs-CZ" dirty="0" err="1"/>
              <a:t>Maiótské</a:t>
            </a:r>
            <a:r>
              <a:rPr lang="cs-CZ" dirty="0"/>
              <a:t> jezero – Azovské moře</a:t>
            </a:r>
          </a:p>
          <a:p>
            <a:r>
              <a:rPr lang="cs-CZ" dirty="0" err="1"/>
              <a:t>Serika</a:t>
            </a:r>
            <a:r>
              <a:rPr lang="cs-CZ" dirty="0"/>
              <a:t> – Čína</a:t>
            </a:r>
          </a:p>
          <a:p>
            <a:r>
              <a:rPr lang="cs-CZ" dirty="0" err="1"/>
              <a:t>Éridanos</a:t>
            </a:r>
            <a:r>
              <a:rPr lang="cs-CZ" dirty="0"/>
              <a:t> – Pád (?)</a:t>
            </a:r>
          </a:p>
          <a:p>
            <a:r>
              <a:rPr lang="cs-CZ" dirty="0" err="1"/>
              <a:t>Hispania</a:t>
            </a:r>
            <a:r>
              <a:rPr lang="cs-CZ" dirty="0"/>
              <a:t>, </a:t>
            </a:r>
            <a:r>
              <a:rPr lang="cs-CZ" dirty="0" err="1"/>
              <a:t>Ibérie</a:t>
            </a:r>
            <a:r>
              <a:rPr lang="cs-CZ" dirty="0"/>
              <a:t> – Pyrenejský pol.</a:t>
            </a:r>
          </a:p>
          <a:p>
            <a:r>
              <a:rPr lang="cs-CZ" dirty="0"/>
              <a:t>Cínové ostrovy (</a:t>
            </a:r>
            <a:r>
              <a:rPr lang="cs-CZ" dirty="0" err="1"/>
              <a:t>Kassiteridai</a:t>
            </a:r>
            <a:r>
              <a:rPr lang="cs-CZ" dirty="0"/>
              <a:t>) – Británie (?)</a:t>
            </a:r>
          </a:p>
          <a:p>
            <a:r>
              <a:rPr lang="cs-CZ" dirty="0"/>
              <a:t>Ostrovy blažených – Kanárské ostrovy, Madeira, Azory (?)</a:t>
            </a:r>
          </a:p>
          <a:p>
            <a:r>
              <a:rPr lang="cs-CZ" dirty="0" err="1"/>
              <a:t>Thúlé</a:t>
            </a:r>
            <a:r>
              <a:rPr lang="cs-CZ" dirty="0"/>
              <a:t> – sever, Orkneje, Shetlandy</a:t>
            </a:r>
          </a:p>
        </p:txBody>
      </p:sp>
    </p:spTree>
    <p:extLst>
      <p:ext uri="{BB962C8B-B14F-4D97-AF65-F5344CB8AC3E}">
        <p14:creationId xmlns:p14="http://schemas.microsoft.com/office/powerpoint/2010/main" val="794716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DFC72E-EB4A-3EDD-1AB7-CAA11141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 v antice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896F65-BEA3-B8E3-DFE5-BAFD2C26C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Mýty k původu kmenů</a:t>
            </a:r>
          </a:p>
          <a:p>
            <a:r>
              <a:rPr lang="cs-CZ" dirty="0"/>
              <a:t>Peršané – </a:t>
            </a:r>
            <a:r>
              <a:rPr lang="cs-CZ" dirty="0" err="1"/>
              <a:t>Persés</a:t>
            </a:r>
            <a:r>
              <a:rPr lang="cs-CZ" dirty="0"/>
              <a:t> (syn Persea a Andromedy)</a:t>
            </a:r>
          </a:p>
          <a:p>
            <a:r>
              <a:rPr lang="cs-CZ" dirty="0"/>
              <a:t>Médové – Médeia (po útěku z Athén)</a:t>
            </a:r>
          </a:p>
          <a:p>
            <a:r>
              <a:rPr lang="cs-CZ" dirty="0"/>
              <a:t>Egypt – </a:t>
            </a:r>
            <a:r>
              <a:rPr lang="cs-CZ" dirty="0" err="1"/>
              <a:t>Aigyptos</a:t>
            </a:r>
            <a:r>
              <a:rPr lang="cs-CZ" dirty="0"/>
              <a:t> (syn Béla a </a:t>
            </a:r>
            <a:r>
              <a:rPr lang="cs-CZ" dirty="0" err="1"/>
              <a:t>Achirhoé</a:t>
            </a:r>
            <a:r>
              <a:rPr lang="cs-CZ" dirty="0"/>
              <a:t> → </a:t>
            </a:r>
            <a:r>
              <a:rPr lang="cs-CZ" dirty="0" err="1"/>
              <a:t>Ió</a:t>
            </a:r>
            <a:r>
              <a:rPr lang="cs-CZ" dirty="0"/>
              <a:t>)</a:t>
            </a:r>
          </a:p>
          <a:p>
            <a:r>
              <a:rPr lang="cs-CZ" dirty="0"/>
              <a:t>Afrika/Libye – </a:t>
            </a:r>
            <a:r>
              <a:rPr lang="cs-CZ" dirty="0" err="1"/>
              <a:t>Libyé</a:t>
            </a:r>
            <a:r>
              <a:rPr lang="cs-CZ" dirty="0"/>
              <a:t> (dcera </a:t>
            </a:r>
            <a:r>
              <a:rPr lang="cs-CZ" dirty="0" err="1"/>
              <a:t>Epafa</a:t>
            </a:r>
            <a:r>
              <a:rPr lang="cs-CZ" dirty="0"/>
              <a:t>, syn </a:t>
            </a:r>
            <a:r>
              <a:rPr lang="cs-CZ" dirty="0" err="1"/>
              <a:t>Ió</a:t>
            </a:r>
            <a:r>
              <a:rPr lang="cs-CZ" dirty="0"/>
              <a:t>)</a:t>
            </a:r>
          </a:p>
          <a:p>
            <a:r>
              <a:rPr lang="cs-CZ" dirty="0"/>
              <a:t>Evropa – </a:t>
            </a:r>
            <a:r>
              <a:rPr lang="cs-CZ" dirty="0" err="1"/>
              <a:t>Európa</a:t>
            </a:r>
            <a:r>
              <a:rPr lang="cs-CZ" dirty="0"/>
              <a:t> (dcera </a:t>
            </a:r>
            <a:r>
              <a:rPr lang="cs-CZ" dirty="0" err="1"/>
              <a:t>Agénóra</a:t>
            </a:r>
            <a:r>
              <a:rPr lang="cs-CZ" dirty="0"/>
              <a:t> a </a:t>
            </a:r>
            <a:r>
              <a:rPr lang="cs-CZ" dirty="0" err="1"/>
              <a:t>Télefassy</a:t>
            </a:r>
            <a:r>
              <a:rPr lang="cs-CZ" dirty="0"/>
              <a:t>)</a:t>
            </a:r>
          </a:p>
          <a:p>
            <a:r>
              <a:rPr lang="cs-CZ" dirty="0" err="1"/>
              <a:t>Foiníkie</a:t>
            </a:r>
            <a:r>
              <a:rPr lang="cs-CZ" dirty="0"/>
              <a:t> – </a:t>
            </a:r>
            <a:r>
              <a:rPr lang="cs-CZ" dirty="0" err="1"/>
              <a:t>Foiníx</a:t>
            </a:r>
            <a:r>
              <a:rPr lang="cs-CZ" dirty="0"/>
              <a:t> (bratr </a:t>
            </a:r>
            <a:r>
              <a:rPr lang="cs-CZ" dirty="0" err="1"/>
              <a:t>Európy</a:t>
            </a:r>
            <a:r>
              <a:rPr lang="cs-CZ" dirty="0"/>
              <a:t>)</a:t>
            </a:r>
          </a:p>
          <a:p>
            <a:r>
              <a:rPr lang="cs-CZ" dirty="0"/>
              <a:t>Lýdie – </a:t>
            </a:r>
            <a:r>
              <a:rPr lang="cs-CZ" dirty="0" err="1"/>
              <a:t>Lýdos</a:t>
            </a:r>
            <a:r>
              <a:rPr lang="cs-CZ" dirty="0"/>
              <a:t> </a:t>
            </a:r>
          </a:p>
          <a:p>
            <a:r>
              <a:rPr lang="cs-CZ" dirty="0" err="1"/>
              <a:t>Kilikie</a:t>
            </a:r>
            <a:r>
              <a:rPr lang="cs-CZ" dirty="0"/>
              <a:t> – </a:t>
            </a:r>
            <a:r>
              <a:rPr lang="cs-CZ" dirty="0" err="1"/>
              <a:t>Kilix</a:t>
            </a:r>
            <a:r>
              <a:rPr lang="cs-CZ" dirty="0"/>
              <a:t> (syn </a:t>
            </a:r>
            <a:r>
              <a:rPr lang="cs-CZ" dirty="0" err="1"/>
              <a:t>Agénóra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083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0AF517-590E-4A04-1330-7BB14350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kurzu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1C72D0-6917-8937-2AFA-B3104E643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Úterý 16:00, G25</a:t>
            </a:r>
          </a:p>
          <a:p>
            <a:r>
              <a:rPr lang="cs-CZ" dirty="0"/>
              <a:t>Zápočet – test</a:t>
            </a:r>
          </a:p>
          <a:p>
            <a:r>
              <a:rPr lang="cs-CZ" dirty="0"/>
              <a:t>3 kredity</a:t>
            </a:r>
          </a:p>
          <a:p>
            <a:r>
              <a:rPr lang="cs-CZ" dirty="0"/>
              <a:t>Speciální přednáška – začátek listopadu</a:t>
            </a:r>
          </a:p>
          <a:p>
            <a:r>
              <a:rPr lang="cs-CZ" dirty="0"/>
              <a:t>Geografie/etnografie v antice – prameny, povědomí o světě, zprávy o „barbarech“, </a:t>
            </a:r>
            <a:r>
              <a:rPr lang="cs-CZ" i="1" dirty="0" err="1"/>
              <a:t>topoi</a:t>
            </a:r>
            <a:r>
              <a:rPr lang="cs-CZ" dirty="0"/>
              <a:t>, kontakty mezi Řeky a danou zemí</a:t>
            </a:r>
          </a:p>
          <a:p>
            <a:r>
              <a:rPr lang="cs-CZ" dirty="0"/>
              <a:t>Asie, Afrika, převážně řecké prameny</a:t>
            </a:r>
          </a:p>
        </p:txBody>
      </p:sp>
    </p:spTree>
    <p:extLst>
      <p:ext uri="{BB962C8B-B14F-4D97-AF65-F5344CB8AC3E}">
        <p14:creationId xmlns:p14="http://schemas.microsoft.com/office/powerpoint/2010/main" val="2322497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2E372B-421F-0DEC-0EF2-468B6E31B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 v antice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5D009D-FF5C-BEE6-532A-F2571F0A5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Cestovatelé </a:t>
            </a:r>
          </a:p>
          <a:p>
            <a:r>
              <a:rPr lang="cs-CZ" dirty="0" err="1"/>
              <a:t>Skylax</a:t>
            </a:r>
            <a:r>
              <a:rPr lang="cs-CZ" dirty="0"/>
              <a:t> z </a:t>
            </a:r>
            <a:r>
              <a:rPr lang="cs-CZ" dirty="0" err="1"/>
              <a:t>Karyandy</a:t>
            </a:r>
            <a:r>
              <a:rPr lang="cs-CZ" dirty="0"/>
              <a:t> (Indie) – 6. stol.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Hanno (</a:t>
            </a:r>
            <a:r>
              <a:rPr lang="cs-CZ" dirty="0" err="1"/>
              <a:t>Hannón</a:t>
            </a:r>
            <a:r>
              <a:rPr lang="cs-CZ" dirty="0"/>
              <a:t>) (Afrika) – 6. stol.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 err="1"/>
              <a:t>Euthymenés</a:t>
            </a:r>
            <a:r>
              <a:rPr lang="cs-CZ" dirty="0"/>
              <a:t> (Afrika) – 6. stol.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Hérodotos (?) – 5. stol.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Alexandr a jeho výprava – 4. stol.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 err="1"/>
              <a:t>Nearchos</a:t>
            </a:r>
            <a:r>
              <a:rPr lang="cs-CZ" dirty="0"/>
              <a:t> (Indický oceán) – 4. stol.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 err="1"/>
              <a:t>Pýtheás</a:t>
            </a:r>
            <a:r>
              <a:rPr lang="cs-CZ" dirty="0"/>
              <a:t> z </a:t>
            </a:r>
            <a:r>
              <a:rPr lang="cs-CZ" dirty="0" err="1"/>
              <a:t>Massalie</a:t>
            </a:r>
            <a:r>
              <a:rPr lang="cs-CZ" dirty="0"/>
              <a:t> (SZ Evropa) – 4. stol.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 err="1"/>
              <a:t>Eudoxos</a:t>
            </a:r>
            <a:r>
              <a:rPr lang="cs-CZ" dirty="0"/>
              <a:t> z </a:t>
            </a:r>
            <a:r>
              <a:rPr lang="cs-CZ" dirty="0" err="1"/>
              <a:t>Kyziku</a:t>
            </a:r>
            <a:r>
              <a:rPr lang="cs-CZ" dirty="0"/>
              <a:t> (Indický oceán – monzuny, pokusy o obeplutí Afriky) – 2. stol. </a:t>
            </a:r>
            <a:r>
              <a:rPr lang="cs-CZ" dirty="0" err="1"/>
              <a:t>pnl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684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D1EC3-77AC-1044-BA84-FA6A9BDEA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40E363-8940-F620-53B3-FE1021EF6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E. </a:t>
            </a:r>
            <a:r>
              <a:rPr lang="cs-CZ" dirty="0" err="1"/>
              <a:t>Almagor</a:t>
            </a:r>
            <a:r>
              <a:rPr lang="cs-CZ" dirty="0"/>
              <a:t> &amp; J. </a:t>
            </a:r>
            <a:r>
              <a:rPr lang="cs-CZ" dirty="0" err="1"/>
              <a:t>Skinner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.). (2015). </a:t>
            </a:r>
            <a:r>
              <a:rPr lang="cs-CZ" i="1" dirty="0" err="1"/>
              <a:t>Ancient</a:t>
            </a:r>
            <a:r>
              <a:rPr lang="cs-CZ" i="1" dirty="0"/>
              <a:t> </a:t>
            </a:r>
            <a:r>
              <a:rPr lang="cs-CZ" i="1" dirty="0" err="1"/>
              <a:t>Ethnography</a:t>
            </a:r>
            <a:r>
              <a:rPr lang="cs-CZ" i="1" dirty="0"/>
              <a:t>: New </a:t>
            </a:r>
            <a:r>
              <a:rPr lang="cs-CZ" i="1" dirty="0" err="1"/>
              <a:t>Approaches</a:t>
            </a:r>
            <a:r>
              <a:rPr lang="cs-CZ" dirty="0"/>
              <a:t>. London: </a:t>
            </a:r>
            <a:r>
              <a:rPr lang="cs-CZ" dirty="0" err="1"/>
              <a:t>Bloomsbury</a:t>
            </a:r>
            <a:r>
              <a:rPr lang="cs-CZ" dirty="0"/>
              <a:t>.</a:t>
            </a:r>
          </a:p>
          <a:p>
            <a:r>
              <a:rPr lang="cs-CZ" dirty="0" err="1"/>
              <a:t>Gruen</a:t>
            </a:r>
            <a:r>
              <a:rPr lang="cs-CZ" dirty="0"/>
              <a:t>, E. (2011). </a:t>
            </a:r>
            <a:r>
              <a:rPr lang="cs-CZ" i="1" dirty="0" err="1"/>
              <a:t>Rethinking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Other</a:t>
            </a:r>
            <a:r>
              <a:rPr lang="cs-CZ" i="1" dirty="0"/>
              <a:t> in </a:t>
            </a:r>
            <a:r>
              <a:rPr lang="cs-CZ" i="1" dirty="0" err="1"/>
              <a:t>Antiquity</a:t>
            </a:r>
            <a:r>
              <a:rPr lang="cs-CZ" dirty="0"/>
              <a:t>. </a:t>
            </a:r>
            <a:r>
              <a:rPr lang="cs-CZ" dirty="0" err="1"/>
              <a:t>Princeton</a:t>
            </a:r>
            <a:r>
              <a:rPr lang="cs-CZ" dirty="0"/>
              <a:t>: </a:t>
            </a:r>
            <a:r>
              <a:rPr lang="cs-CZ" dirty="0" err="1"/>
              <a:t>Princeton</a:t>
            </a:r>
            <a:r>
              <a:rPr lang="cs-CZ" dirty="0"/>
              <a:t> University </a:t>
            </a:r>
            <a:r>
              <a:rPr lang="cs-CZ" dirty="0" err="1"/>
              <a:t>Press</a:t>
            </a:r>
            <a:r>
              <a:rPr lang="cs-CZ" dirty="0"/>
              <a:t>. </a:t>
            </a:r>
          </a:p>
          <a:p>
            <a:r>
              <a:rPr lang="cs-CZ" dirty="0" err="1"/>
              <a:t>Romm</a:t>
            </a:r>
            <a:r>
              <a:rPr lang="cs-CZ" dirty="0"/>
              <a:t>, J. (1992).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Edges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Earth</a:t>
            </a:r>
            <a:r>
              <a:rPr lang="cs-CZ" i="1" dirty="0"/>
              <a:t> in </a:t>
            </a:r>
            <a:r>
              <a:rPr lang="cs-CZ" i="1" dirty="0" err="1"/>
              <a:t>Ancient</a:t>
            </a:r>
            <a:r>
              <a:rPr lang="cs-CZ" i="1" dirty="0"/>
              <a:t> </a:t>
            </a:r>
            <a:r>
              <a:rPr lang="cs-CZ" i="1" dirty="0" err="1"/>
              <a:t>Thought</a:t>
            </a:r>
            <a:r>
              <a:rPr lang="cs-CZ" dirty="0"/>
              <a:t>. </a:t>
            </a:r>
            <a:r>
              <a:rPr lang="cs-CZ" dirty="0" err="1"/>
              <a:t>Princeton</a:t>
            </a:r>
            <a:r>
              <a:rPr lang="cs-CZ" dirty="0"/>
              <a:t>: </a:t>
            </a:r>
            <a:r>
              <a:rPr lang="cs-CZ" dirty="0" err="1"/>
              <a:t>Princeton</a:t>
            </a:r>
            <a:r>
              <a:rPr lang="cs-CZ" dirty="0"/>
              <a:t> University </a:t>
            </a:r>
            <a:r>
              <a:rPr lang="cs-CZ" dirty="0" err="1"/>
              <a:t>Press</a:t>
            </a:r>
            <a:r>
              <a:rPr lang="cs-CZ" dirty="0"/>
              <a:t>. </a:t>
            </a:r>
          </a:p>
          <a:p>
            <a:r>
              <a:rPr lang="cs-CZ" dirty="0"/>
              <a:t>Roller, D. (2017). </a:t>
            </a:r>
            <a:r>
              <a:rPr lang="cs-CZ" i="1" dirty="0" err="1"/>
              <a:t>Ancient</a:t>
            </a:r>
            <a:r>
              <a:rPr lang="cs-CZ" i="1" dirty="0"/>
              <a:t> </a:t>
            </a:r>
            <a:r>
              <a:rPr lang="cs-CZ" i="1" dirty="0" err="1"/>
              <a:t>Geography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Discovery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World</a:t>
            </a:r>
            <a:r>
              <a:rPr lang="cs-CZ" i="1" dirty="0"/>
              <a:t> in </a:t>
            </a:r>
            <a:r>
              <a:rPr lang="cs-CZ" i="1" dirty="0" err="1"/>
              <a:t>Classical</a:t>
            </a:r>
            <a:r>
              <a:rPr lang="cs-CZ" i="1" dirty="0"/>
              <a:t> </a:t>
            </a:r>
            <a:r>
              <a:rPr lang="cs-CZ" i="1" dirty="0" err="1"/>
              <a:t>Greece</a:t>
            </a:r>
            <a:r>
              <a:rPr lang="cs-CZ" i="1" dirty="0"/>
              <a:t> and Rome</a:t>
            </a:r>
            <a:r>
              <a:rPr lang="cs-CZ" dirty="0"/>
              <a:t>. London: I. B. </a:t>
            </a:r>
            <a:r>
              <a:rPr lang="cs-CZ" dirty="0" err="1"/>
              <a:t>Tauris</a:t>
            </a:r>
            <a:r>
              <a:rPr lang="cs-CZ" dirty="0"/>
              <a:t>.</a:t>
            </a:r>
          </a:p>
          <a:p>
            <a:r>
              <a:rPr lang="cs-CZ" dirty="0"/>
              <a:t>S. </a:t>
            </a:r>
            <a:r>
              <a:rPr lang="cs-CZ" dirty="0" err="1"/>
              <a:t>Bianchetti</a:t>
            </a:r>
            <a:r>
              <a:rPr lang="cs-CZ" dirty="0"/>
              <a:t>, M. </a:t>
            </a:r>
            <a:r>
              <a:rPr lang="cs-CZ" dirty="0" err="1"/>
              <a:t>Cattaudella</a:t>
            </a:r>
            <a:r>
              <a:rPr lang="cs-CZ" dirty="0"/>
              <a:t> &amp; H-J. </a:t>
            </a:r>
            <a:r>
              <a:rPr lang="cs-CZ" dirty="0" err="1"/>
              <a:t>Gehrke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.). (2016). </a:t>
            </a:r>
            <a:r>
              <a:rPr lang="cs-CZ" i="1" dirty="0" err="1"/>
              <a:t>Brill’s</a:t>
            </a:r>
            <a:r>
              <a:rPr lang="cs-CZ" i="1" dirty="0"/>
              <a:t> </a:t>
            </a:r>
            <a:r>
              <a:rPr lang="cs-CZ" i="1" dirty="0" err="1"/>
              <a:t>Companion</a:t>
            </a:r>
            <a:r>
              <a:rPr lang="cs-CZ" i="1" dirty="0"/>
              <a:t> to </a:t>
            </a:r>
            <a:r>
              <a:rPr lang="cs-CZ" i="1" dirty="0" err="1"/>
              <a:t>Ancient</a:t>
            </a:r>
            <a:r>
              <a:rPr lang="cs-CZ" i="1" dirty="0"/>
              <a:t> </a:t>
            </a:r>
            <a:r>
              <a:rPr lang="cs-CZ" i="1" dirty="0" err="1"/>
              <a:t>Geography</a:t>
            </a:r>
            <a:r>
              <a:rPr lang="cs-CZ" dirty="0"/>
              <a:t>. Leiden: </a:t>
            </a:r>
            <a:r>
              <a:rPr lang="cs-CZ" dirty="0" err="1"/>
              <a:t>Brill</a:t>
            </a:r>
            <a:r>
              <a:rPr lang="cs-CZ" dirty="0"/>
              <a:t>.</a:t>
            </a:r>
          </a:p>
          <a:p>
            <a:r>
              <a:rPr lang="cs-CZ" dirty="0" err="1"/>
              <a:t>Mitchell</a:t>
            </a:r>
            <a:r>
              <a:rPr lang="cs-CZ" dirty="0"/>
              <a:t>, F. (2021). </a:t>
            </a:r>
            <a:r>
              <a:rPr lang="cs-CZ" i="1" dirty="0" err="1"/>
              <a:t>Monsters</a:t>
            </a:r>
            <a:r>
              <a:rPr lang="cs-CZ" i="1" dirty="0"/>
              <a:t> in </a:t>
            </a:r>
            <a:r>
              <a:rPr lang="cs-CZ" i="1" dirty="0" err="1"/>
              <a:t>Greek</a:t>
            </a:r>
            <a:r>
              <a:rPr lang="cs-CZ" i="1" dirty="0"/>
              <a:t> </a:t>
            </a:r>
            <a:r>
              <a:rPr lang="cs-CZ" i="1" dirty="0" err="1"/>
              <a:t>Literature</a:t>
            </a:r>
            <a:r>
              <a:rPr lang="cs-CZ" dirty="0"/>
              <a:t>. London: </a:t>
            </a:r>
            <a:r>
              <a:rPr lang="cs-CZ" dirty="0" err="1"/>
              <a:t>Routledge</a:t>
            </a:r>
            <a:r>
              <a:rPr lang="cs-CZ" dirty="0"/>
              <a:t>.   </a:t>
            </a:r>
          </a:p>
          <a:p>
            <a:r>
              <a:rPr lang="cs-CZ" dirty="0" err="1"/>
              <a:t>Raaflaub</a:t>
            </a:r>
            <a:r>
              <a:rPr lang="cs-CZ" dirty="0"/>
              <a:t>, K. &amp; R. </a:t>
            </a:r>
            <a:r>
              <a:rPr lang="cs-CZ" dirty="0" err="1"/>
              <a:t>Talbert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.). (2010). </a:t>
            </a:r>
            <a:r>
              <a:rPr lang="cs-CZ" i="1" dirty="0" err="1"/>
              <a:t>Geography</a:t>
            </a:r>
            <a:r>
              <a:rPr lang="cs-CZ" i="1" dirty="0"/>
              <a:t> and </a:t>
            </a:r>
            <a:r>
              <a:rPr lang="cs-CZ" i="1" dirty="0" err="1"/>
              <a:t>Ethnography</a:t>
            </a:r>
            <a:r>
              <a:rPr lang="cs-CZ" i="1" dirty="0"/>
              <a:t>: </a:t>
            </a:r>
            <a:r>
              <a:rPr lang="cs-CZ" i="1" dirty="0" err="1"/>
              <a:t>Perceptions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World</a:t>
            </a:r>
            <a:r>
              <a:rPr lang="cs-CZ" i="1" dirty="0"/>
              <a:t> in </a:t>
            </a:r>
            <a:r>
              <a:rPr lang="cs-CZ" i="1" dirty="0" err="1"/>
              <a:t>Pre-modern</a:t>
            </a:r>
            <a:r>
              <a:rPr lang="cs-CZ" i="1" dirty="0"/>
              <a:t> </a:t>
            </a:r>
            <a:r>
              <a:rPr lang="cs-CZ" i="1" dirty="0" err="1"/>
              <a:t>Societies</a:t>
            </a:r>
            <a:r>
              <a:rPr lang="cs-CZ" dirty="0"/>
              <a:t>. </a:t>
            </a:r>
            <a:r>
              <a:rPr lang="cs-CZ" dirty="0" err="1"/>
              <a:t>Chichester</a:t>
            </a:r>
            <a:r>
              <a:rPr lang="cs-CZ" dirty="0"/>
              <a:t>: </a:t>
            </a:r>
            <a:r>
              <a:rPr lang="cs-CZ" dirty="0" err="1"/>
              <a:t>Wiley-Blackwell</a:t>
            </a:r>
            <a:r>
              <a:rPr lang="cs-CZ" dirty="0"/>
              <a:t>.  </a:t>
            </a:r>
          </a:p>
          <a:p>
            <a:r>
              <a:rPr lang="cs-CZ" dirty="0" err="1"/>
              <a:t>Skinner</a:t>
            </a:r>
            <a:r>
              <a:rPr lang="cs-CZ" dirty="0"/>
              <a:t>, J. (2012).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Invention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Greek</a:t>
            </a:r>
            <a:r>
              <a:rPr lang="cs-CZ" i="1" dirty="0"/>
              <a:t> </a:t>
            </a:r>
            <a:r>
              <a:rPr lang="cs-CZ" i="1" dirty="0" err="1"/>
              <a:t>Ethnography</a:t>
            </a:r>
            <a:r>
              <a:rPr lang="cs-CZ" dirty="0"/>
              <a:t>. Oxford: Oxford University </a:t>
            </a:r>
            <a:r>
              <a:rPr lang="cs-CZ" dirty="0" err="1"/>
              <a:t>Press</a:t>
            </a:r>
            <a:r>
              <a:rPr lang="cs-CZ" dirty="0"/>
              <a:t>.  </a:t>
            </a:r>
          </a:p>
          <a:p>
            <a:r>
              <a:rPr lang="cs-CZ" dirty="0" err="1"/>
              <a:t>Bichler</a:t>
            </a:r>
            <a:r>
              <a:rPr lang="cs-CZ" dirty="0"/>
              <a:t>, R. (2007–2016). </a:t>
            </a:r>
            <a:r>
              <a:rPr lang="cs-CZ" i="1" dirty="0" err="1"/>
              <a:t>Historiographie</a:t>
            </a:r>
            <a:r>
              <a:rPr lang="cs-CZ" i="1" dirty="0"/>
              <a:t> – </a:t>
            </a:r>
            <a:r>
              <a:rPr lang="cs-CZ" i="1" dirty="0" err="1"/>
              <a:t>Ethnographie</a:t>
            </a:r>
            <a:r>
              <a:rPr lang="cs-CZ" i="1" dirty="0"/>
              <a:t> – Utopie</a:t>
            </a:r>
            <a:r>
              <a:rPr lang="cs-CZ" dirty="0"/>
              <a:t>. IV </a:t>
            </a:r>
            <a:r>
              <a:rPr lang="cs-CZ" dirty="0" err="1"/>
              <a:t>Vols</a:t>
            </a:r>
            <a:r>
              <a:rPr lang="cs-CZ" dirty="0"/>
              <a:t>. Wiesbaden: </a:t>
            </a:r>
            <a:r>
              <a:rPr lang="cs-CZ" dirty="0" err="1"/>
              <a:t>Harrassowitz</a:t>
            </a:r>
            <a:r>
              <a:rPr lang="cs-CZ" dirty="0"/>
              <a:t>. </a:t>
            </a:r>
          </a:p>
          <a:p>
            <a:r>
              <a:rPr lang="cs-CZ" dirty="0"/>
              <a:t>Isaac, B. (2004).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Invention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Racism</a:t>
            </a:r>
            <a:r>
              <a:rPr lang="cs-CZ" i="1" dirty="0"/>
              <a:t> in </a:t>
            </a:r>
            <a:r>
              <a:rPr lang="cs-CZ" i="1" dirty="0" err="1"/>
              <a:t>Classical</a:t>
            </a:r>
            <a:r>
              <a:rPr lang="cs-CZ" i="1" dirty="0"/>
              <a:t> </a:t>
            </a:r>
            <a:r>
              <a:rPr lang="cs-CZ" i="1" dirty="0" err="1"/>
              <a:t>Antiquity</a:t>
            </a:r>
            <a:r>
              <a:rPr lang="cs-CZ" dirty="0"/>
              <a:t>. </a:t>
            </a:r>
            <a:r>
              <a:rPr lang="cs-CZ" dirty="0" err="1"/>
              <a:t>Princeton</a:t>
            </a:r>
            <a:r>
              <a:rPr lang="cs-CZ" dirty="0"/>
              <a:t>: </a:t>
            </a:r>
            <a:r>
              <a:rPr lang="cs-CZ" dirty="0" err="1"/>
              <a:t>Princeton</a:t>
            </a:r>
            <a:r>
              <a:rPr lang="cs-CZ" dirty="0"/>
              <a:t> University </a:t>
            </a:r>
            <a:r>
              <a:rPr lang="cs-CZ" dirty="0" err="1"/>
              <a:t>Press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8696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290213-FF55-8B87-936A-D92A1E28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kurzu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CFAAA9-4AD4-2444-3431-0D77554EA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Osnova:</a:t>
            </a:r>
          </a:p>
          <a:p>
            <a:r>
              <a:rPr lang="cs-CZ" dirty="0"/>
              <a:t>Úvodní hodina, geografie obecně, svět v antice, prameny, termíny</a:t>
            </a:r>
          </a:p>
          <a:p>
            <a:r>
              <a:rPr lang="cs-CZ" dirty="0"/>
              <a:t>Malá Asie</a:t>
            </a:r>
          </a:p>
          <a:p>
            <a:r>
              <a:rPr lang="cs-CZ" dirty="0"/>
              <a:t>Sýrie, </a:t>
            </a:r>
            <a:r>
              <a:rPr lang="cs-CZ" dirty="0" err="1"/>
              <a:t>Foiníkie</a:t>
            </a:r>
            <a:endParaRPr lang="cs-CZ" dirty="0"/>
          </a:p>
          <a:p>
            <a:r>
              <a:rPr lang="cs-CZ" dirty="0"/>
              <a:t>Palestina</a:t>
            </a:r>
          </a:p>
          <a:p>
            <a:r>
              <a:rPr lang="cs-CZ" dirty="0"/>
              <a:t>Egypt</a:t>
            </a:r>
          </a:p>
          <a:p>
            <a:r>
              <a:rPr lang="cs-CZ" dirty="0"/>
              <a:t>Afrika (mimo Egypt)</a:t>
            </a:r>
          </a:p>
          <a:p>
            <a:r>
              <a:rPr lang="cs-CZ" dirty="0" err="1"/>
              <a:t>Mesopotamie</a:t>
            </a:r>
            <a:endParaRPr lang="cs-CZ" dirty="0"/>
          </a:p>
          <a:p>
            <a:r>
              <a:rPr lang="cs-CZ" dirty="0"/>
              <a:t>Persie</a:t>
            </a:r>
          </a:p>
          <a:p>
            <a:r>
              <a:rPr lang="cs-CZ" dirty="0"/>
              <a:t>Indie</a:t>
            </a:r>
          </a:p>
          <a:p>
            <a:r>
              <a:rPr lang="cs-CZ" dirty="0"/>
              <a:t>Střední Asie, Čína</a:t>
            </a:r>
          </a:p>
        </p:txBody>
      </p:sp>
    </p:spTree>
    <p:extLst>
      <p:ext uri="{BB962C8B-B14F-4D97-AF65-F5344CB8AC3E}">
        <p14:creationId xmlns:p14="http://schemas.microsoft.com/office/powerpoint/2010/main" val="175506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15FC7-154B-5814-46E4-BFE28A4C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11E250-CEE1-2915-99E8-AABD072CC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Geografie (</a:t>
            </a:r>
            <a:r>
              <a:rPr lang="el-GR" dirty="0"/>
              <a:t>γεωγραφία</a:t>
            </a:r>
            <a:r>
              <a:rPr lang="cs-CZ" dirty="0"/>
              <a:t>) – popis Země</a:t>
            </a:r>
          </a:p>
          <a:p>
            <a:r>
              <a:rPr lang="cs-CZ" dirty="0" err="1"/>
              <a:t>Chórografie</a:t>
            </a:r>
            <a:r>
              <a:rPr lang="cs-CZ" dirty="0"/>
              <a:t> (</a:t>
            </a:r>
            <a:r>
              <a:rPr lang="el-GR" dirty="0"/>
              <a:t>χωρογραφία</a:t>
            </a:r>
            <a:r>
              <a:rPr lang="cs-CZ" dirty="0"/>
              <a:t>) – popis míst, regionu, lokální (dle Ptolemaia)</a:t>
            </a:r>
          </a:p>
          <a:p>
            <a:r>
              <a:rPr lang="cs-CZ" dirty="0"/>
              <a:t>Topografie (</a:t>
            </a:r>
            <a:r>
              <a:rPr lang="el-GR" dirty="0"/>
              <a:t>τοπογραφία</a:t>
            </a:r>
            <a:r>
              <a:rPr lang="cs-CZ" dirty="0"/>
              <a:t>) – popis míst, regionu, lokální</a:t>
            </a:r>
          </a:p>
          <a:p>
            <a:r>
              <a:rPr lang="cs-CZ" dirty="0"/>
              <a:t>Historiografie/historie (</a:t>
            </a:r>
            <a:r>
              <a:rPr lang="el-GR" dirty="0"/>
              <a:t>ἱστορία</a:t>
            </a:r>
            <a:r>
              <a:rPr lang="cs-CZ" dirty="0"/>
              <a:t>) – dějiny, původně výzkum, bádání</a:t>
            </a:r>
          </a:p>
          <a:p>
            <a:r>
              <a:rPr lang="cs-CZ" dirty="0"/>
              <a:t>Etnografie (</a:t>
            </a:r>
            <a:r>
              <a:rPr lang="el-GR" dirty="0"/>
              <a:t>ἔθνος</a:t>
            </a:r>
            <a:r>
              <a:rPr lang="cs-CZ" dirty="0"/>
              <a:t>) – kmen, skupina lidí, „národ“, později pohané</a:t>
            </a:r>
          </a:p>
        </p:txBody>
      </p:sp>
    </p:spTree>
    <p:extLst>
      <p:ext uri="{BB962C8B-B14F-4D97-AF65-F5344CB8AC3E}">
        <p14:creationId xmlns:p14="http://schemas.microsoft.com/office/powerpoint/2010/main" val="342079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296C0-DB51-547A-CA3B-35E5C19A8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FAC361-2811-8BB8-57F3-117EBAD2F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 err="1"/>
              <a:t>Topoi</a:t>
            </a:r>
            <a:r>
              <a:rPr lang="cs-CZ" dirty="0"/>
              <a:t> (</a:t>
            </a:r>
            <a:r>
              <a:rPr lang="el-GR" dirty="0"/>
              <a:t>τόποι</a:t>
            </a:r>
            <a:r>
              <a:rPr lang="cs-CZ" dirty="0"/>
              <a:t>) – typické motivy pro určitý kmen, místo, …</a:t>
            </a:r>
          </a:p>
          <a:p>
            <a:r>
              <a:rPr lang="cs-CZ" dirty="0"/>
              <a:t>Barbaři (</a:t>
            </a:r>
            <a:r>
              <a:rPr lang="el-GR" dirty="0"/>
              <a:t>βάρβαρος</a:t>
            </a:r>
            <a:r>
              <a:rPr lang="cs-CZ" dirty="0"/>
              <a:t>) – cizinec (neřecký, nemluvící řeckým jazykem x </a:t>
            </a:r>
            <a:r>
              <a:rPr lang="cs-CZ" dirty="0" err="1"/>
              <a:t>xenos</a:t>
            </a:r>
            <a:r>
              <a:rPr lang="cs-CZ" dirty="0"/>
              <a:t>, </a:t>
            </a:r>
            <a:r>
              <a:rPr lang="el-GR" dirty="0"/>
              <a:t>ξένος</a:t>
            </a:r>
            <a:r>
              <a:rPr lang="cs-CZ" dirty="0"/>
              <a:t>), barbar, divoch </a:t>
            </a:r>
            <a:r>
              <a:rPr lang="cs-CZ" dirty="0" err="1"/>
              <a:t>xxx</a:t>
            </a:r>
            <a:r>
              <a:rPr lang="cs-CZ" dirty="0"/>
              <a:t> původně perské slovo (ten, kdo přináší dary, tribut)</a:t>
            </a:r>
          </a:p>
          <a:p>
            <a:r>
              <a:rPr lang="cs-CZ" i="1" dirty="0" err="1"/>
              <a:t>Periodos</a:t>
            </a:r>
            <a:r>
              <a:rPr lang="cs-CZ" dirty="0"/>
              <a:t> (</a:t>
            </a:r>
            <a:r>
              <a:rPr lang="el-GR" dirty="0"/>
              <a:t>περίοδος</a:t>
            </a:r>
            <a:r>
              <a:rPr lang="cs-CZ" dirty="0"/>
              <a:t>) – cesta kolem, obkroužení</a:t>
            </a:r>
          </a:p>
          <a:p>
            <a:r>
              <a:rPr lang="cs-CZ" i="1" dirty="0" err="1"/>
              <a:t>Periégésis</a:t>
            </a:r>
            <a:r>
              <a:rPr lang="cs-CZ" dirty="0"/>
              <a:t> (</a:t>
            </a:r>
            <a:r>
              <a:rPr lang="el-GR" dirty="0"/>
              <a:t>περιήγησις</a:t>
            </a:r>
            <a:r>
              <a:rPr lang="cs-CZ" dirty="0"/>
              <a:t>) – geografický výklad</a:t>
            </a:r>
          </a:p>
          <a:p>
            <a:r>
              <a:rPr lang="cs-CZ" dirty="0"/>
              <a:t>Gaia (Γαῖα) – Země (</a:t>
            </a:r>
            <a:r>
              <a:rPr lang="cs-CZ" dirty="0" err="1"/>
              <a:t>Terra</a:t>
            </a:r>
            <a:r>
              <a:rPr lang="cs-CZ" dirty="0"/>
              <a:t>)</a:t>
            </a:r>
          </a:p>
          <a:p>
            <a:r>
              <a:rPr lang="cs-CZ" i="1" dirty="0" err="1"/>
              <a:t>Gé</a:t>
            </a:r>
            <a:r>
              <a:rPr lang="cs-CZ" dirty="0"/>
              <a:t>, </a:t>
            </a:r>
            <a:r>
              <a:rPr lang="cs-CZ" i="1" dirty="0" err="1"/>
              <a:t>chóra</a:t>
            </a:r>
            <a:r>
              <a:rPr lang="cs-CZ" dirty="0"/>
              <a:t> (</a:t>
            </a:r>
            <a:r>
              <a:rPr lang="el-GR" dirty="0"/>
              <a:t>γῆ</a:t>
            </a:r>
            <a:r>
              <a:rPr lang="cs-CZ" dirty="0"/>
              <a:t>, </a:t>
            </a:r>
            <a:r>
              <a:rPr lang="el-GR" dirty="0"/>
              <a:t>χώρα</a:t>
            </a:r>
            <a:r>
              <a:rPr lang="cs-CZ" dirty="0"/>
              <a:t>) – země, kraj, region, oblast</a:t>
            </a:r>
          </a:p>
          <a:p>
            <a:r>
              <a:rPr lang="cs-CZ" i="1" dirty="0" err="1"/>
              <a:t>Chóros</a:t>
            </a:r>
            <a:r>
              <a:rPr lang="cs-CZ" dirty="0"/>
              <a:t> (</a:t>
            </a:r>
            <a:r>
              <a:rPr lang="el-GR" dirty="0"/>
              <a:t>χῶρος</a:t>
            </a:r>
            <a:r>
              <a:rPr lang="cs-CZ" dirty="0"/>
              <a:t>) – místo, kraj, země</a:t>
            </a:r>
          </a:p>
          <a:p>
            <a:r>
              <a:rPr lang="cs-CZ" dirty="0"/>
              <a:t>Mapa (</a:t>
            </a:r>
            <a:r>
              <a:rPr lang="cs-CZ" i="1" dirty="0" err="1"/>
              <a:t>mappa</a:t>
            </a:r>
            <a:r>
              <a:rPr lang="cs-CZ" dirty="0"/>
              <a:t>, také </a:t>
            </a:r>
            <a:r>
              <a:rPr lang="cs-CZ" i="1" dirty="0"/>
              <a:t>tabula</a:t>
            </a:r>
            <a:r>
              <a:rPr lang="cs-CZ" dirty="0"/>
              <a:t>) – list, tabulka; </a:t>
            </a:r>
            <a:r>
              <a:rPr lang="cs-CZ" i="1" dirty="0" err="1"/>
              <a:t>charté</a:t>
            </a:r>
            <a:r>
              <a:rPr lang="cs-CZ" dirty="0"/>
              <a:t> (</a:t>
            </a:r>
            <a:r>
              <a:rPr lang="el-GR" dirty="0"/>
              <a:t>χάρτη</a:t>
            </a:r>
            <a:r>
              <a:rPr lang="cs-CZ" dirty="0"/>
              <a:t>) – list, papyrus</a:t>
            </a:r>
          </a:p>
          <a:p>
            <a:r>
              <a:rPr lang="cs-CZ" i="1" dirty="0" err="1"/>
              <a:t>Interpretatio</a:t>
            </a:r>
            <a:r>
              <a:rPr lang="cs-CZ" i="1" dirty="0"/>
              <a:t> </a:t>
            </a:r>
            <a:r>
              <a:rPr lang="cs-CZ" i="1" dirty="0" err="1"/>
              <a:t>graeca</a:t>
            </a:r>
            <a:r>
              <a:rPr lang="cs-CZ" i="1" dirty="0"/>
              <a:t>/romana </a:t>
            </a:r>
            <a:r>
              <a:rPr lang="cs-CZ" dirty="0"/>
              <a:t>– řecký/římský výklad cizích kultů, přirovnávání ke známému, většinou řecká/latinská jména božstev</a:t>
            </a:r>
          </a:p>
          <a:p>
            <a:r>
              <a:rPr lang="cs-CZ" dirty="0" err="1"/>
              <a:t>Ekumena</a:t>
            </a:r>
            <a:r>
              <a:rPr lang="cs-CZ" dirty="0"/>
              <a:t> → </a:t>
            </a:r>
            <a:r>
              <a:rPr lang="cs-CZ" i="1" dirty="0" err="1"/>
              <a:t>oikúmené</a:t>
            </a:r>
            <a:r>
              <a:rPr lang="cs-CZ" dirty="0"/>
              <a:t> (</a:t>
            </a:r>
            <a:r>
              <a:rPr lang="cs-CZ" dirty="0" err="1"/>
              <a:t>οἰκουμένη</a:t>
            </a:r>
            <a:r>
              <a:rPr lang="cs-CZ" dirty="0"/>
              <a:t>) – osídlená část světa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8758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CD521-079F-6D58-B39D-9231A6F60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Pojmy, </a:t>
            </a:r>
            <a:r>
              <a:rPr lang="cs-CZ" i="1" dirty="0" err="1"/>
              <a:t>topoi</a:t>
            </a:r>
            <a:endParaRPr lang="cs-CZ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6FA5BF-D6BC-DFAC-0DF8-105FCA42C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Typické představy spojené s barbary</a:t>
            </a:r>
          </a:p>
          <a:p>
            <a:r>
              <a:rPr lang="cs-CZ" dirty="0"/>
              <a:t>Nižší stupeň vývoje</a:t>
            </a:r>
          </a:p>
          <a:p>
            <a:r>
              <a:rPr lang="cs-CZ" dirty="0"/>
              <a:t>Primitivismus</a:t>
            </a:r>
          </a:p>
          <a:p>
            <a:r>
              <a:rPr lang="cs-CZ" dirty="0"/>
              <a:t>Neschopnost vládnout si, využívat přírodní zdroje</a:t>
            </a:r>
          </a:p>
          <a:p>
            <a:r>
              <a:rPr lang="cs-CZ" dirty="0"/>
              <a:t>Odlišné zvyky</a:t>
            </a:r>
          </a:p>
          <a:p>
            <a:r>
              <a:rPr lang="cs-CZ" dirty="0"/>
              <a:t>Čím dále od středu světa (tj. Řecka), tím divočejší, podivnější</a:t>
            </a:r>
          </a:p>
          <a:p>
            <a:endParaRPr lang="cs-CZ" dirty="0"/>
          </a:p>
          <a:p>
            <a:r>
              <a:rPr lang="cs-CZ" dirty="0"/>
              <a:t>Nejen pohled Řeků ! – i ve starém Římě, </a:t>
            </a:r>
            <a:r>
              <a:rPr lang="cs-CZ" dirty="0" err="1"/>
              <a:t>Mesopotamii</a:t>
            </a:r>
            <a:r>
              <a:rPr lang="cs-CZ" dirty="0"/>
              <a:t>, Egyptě, Indii, Číně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14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16A88-D97D-E647-E65E-AD3CE548E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Pojmy, </a:t>
            </a:r>
            <a:r>
              <a:rPr lang="cs-CZ" i="1" dirty="0" err="1"/>
              <a:t>topoi</a:t>
            </a:r>
            <a:endParaRPr lang="cs-CZ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5A4536-1039-7270-F40C-E8555B52E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Méně bohů</a:t>
            </a:r>
          </a:p>
          <a:p>
            <a:r>
              <a:rPr lang="cs-CZ" dirty="0"/>
              <a:t>Kanibalismus</a:t>
            </a:r>
          </a:p>
          <a:p>
            <a:r>
              <a:rPr lang="cs-CZ" dirty="0"/>
              <a:t>Rodinný život</a:t>
            </a:r>
          </a:p>
          <a:p>
            <a:r>
              <a:rPr lang="cs-CZ" dirty="0"/>
              <a:t>Strava</a:t>
            </a:r>
          </a:p>
          <a:p>
            <a:r>
              <a:rPr lang="cs-CZ" dirty="0"/>
              <a:t>Bydlení</a:t>
            </a:r>
          </a:p>
          <a:p>
            <a:r>
              <a:rPr lang="cs-CZ" dirty="0"/>
              <a:t>Forma vlády</a:t>
            </a:r>
          </a:p>
          <a:p>
            <a:r>
              <a:rPr lang="cs-CZ" dirty="0"/>
              <a:t>Krutost, krvelačnost x spravedlnost, mírumilovnost</a:t>
            </a:r>
          </a:p>
          <a:p>
            <a:r>
              <a:rPr lang="cs-CZ" dirty="0"/>
              <a:t>Fyzický vzhled</a:t>
            </a:r>
          </a:p>
          <a:p>
            <a:r>
              <a:rPr lang="cs-CZ" dirty="0"/>
              <a:t>Bohatství (země, říše)</a:t>
            </a:r>
          </a:p>
          <a:p>
            <a:r>
              <a:rPr lang="cs-CZ" dirty="0"/>
              <a:t>Zženštilost, změkčilost</a:t>
            </a:r>
          </a:p>
          <a:p>
            <a:r>
              <a:rPr lang="cs-CZ" dirty="0"/>
              <a:t>Bojovnost, síla x slabost, zbabělost (S,Z x V,J)</a:t>
            </a:r>
          </a:p>
          <a:p>
            <a:r>
              <a:rPr lang="cs-CZ" dirty="0"/>
              <a:t>Luxus, zahálka, rozmařilost</a:t>
            </a:r>
          </a:p>
          <a:p>
            <a:r>
              <a:rPr lang="cs-CZ" dirty="0"/>
              <a:t>Neuměřenost (pití apod.)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489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E4B8D4-5218-6A86-5EBD-8FA73BF02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Barbaři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74C20D-92A6-1C2E-6B72-F88982C66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Aristotelés</a:t>
            </a:r>
            <a:r>
              <a:rPr lang="cs-CZ" dirty="0"/>
              <a:t> – </a:t>
            </a:r>
            <a:r>
              <a:rPr lang="cs-CZ" i="1" dirty="0"/>
              <a:t>Politika </a:t>
            </a:r>
            <a:r>
              <a:rPr lang="cs-CZ" dirty="0"/>
              <a:t>1.1252b</a:t>
            </a:r>
          </a:p>
          <a:p>
            <a:r>
              <a:rPr lang="cs-CZ" dirty="0"/>
              <a:t> </a:t>
            </a:r>
            <a:r>
              <a:rPr lang="el-GR" dirty="0"/>
              <a:t>αἴτιον δ᾽ ὅτι τὸ φύσει ἄρχον οὐκ ἔχουσιν</a:t>
            </a:r>
            <a:r>
              <a:rPr lang="cs-CZ" dirty="0"/>
              <a:t> – nejsou schopni si vládnout</a:t>
            </a:r>
          </a:p>
          <a:p>
            <a:r>
              <a:rPr lang="el-GR" dirty="0"/>
              <a:t>βαρβάρων δ᾽ Ἕλληνας ἄρχειν εἰκός</a:t>
            </a:r>
            <a:r>
              <a:rPr lang="cs-CZ" dirty="0"/>
              <a:t> – Řekové mají vládnout barbarům</a:t>
            </a:r>
          </a:p>
          <a:p>
            <a:r>
              <a:rPr lang="el-GR" dirty="0"/>
              <a:t>ὡς ταὐτὸ φύσει βάρβαρον καὶ δοῦλον ὄν</a:t>
            </a:r>
            <a:r>
              <a:rPr lang="cs-CZ" dirty="0"/>
              <a:t> – barbaři a otroci mají stejnou přirozenost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528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9DBF4D-B4A7-0A5A-8B15-A2CF40CD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12E797-2CFA-8538-0776-B623BDEC6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 odděleně historiografie/geografie/etnografie</a:t>
            </a:r>
          </a:p>
          <a:p>
            <a:r>
              <a:rPr lang="cs-CZ" dirty="0"/>
              <a:t>Homér – zejm. </a:t>
            </a:r>
            <a:r>
              <a:rPr lang="cs-CZ" i="1" dirty="0" err="1"/>
              <a:t>Odysseia</a:t>
            </a:r>
            <a:endParaRPr lang="cs-CZ" i="1" dirty="0"/>
          </a:p>
          <a:p>
            <a:r>
              <a:rPr lang="cs-CZ" dirty="0"/>
              <a:t>logografové</a:t>
            </a:r>
          </a:p>
          <a:p>
            <a:r>
              <a:rPr lang="cs-CZ" dirty="0"/>
              <a:t>Od šestého stol.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První mapa – </a:t>
            </a:r>
            <a:r>
              <a:rPr lang="cs-CZ" dirty="0" err="1"/>
              <a:t>Anaximandros</a:t>
            </a:r>
            <a:r>
              <a:rPr lang="cs-CZ" dirty="0"/>
              <a:t> (6. stol. </a:t>
            </a:r>
            <a:r>
              <a:rPr lang="cs-CZ" dirty="0" err="1"/>
              <a:t>pnl</a:t>
            </a:r>
            <a:r>
              <a:rPr lang="cs-CZ" dirty="0"/>
              <a:t>)</a:t>
            </a:r>
          </a:p>
          <a:p>
            <a:r>
              <a:rPr lang="cs-CZ" dirty="0"/>
              <a:t>První globus (</a:t>
            </a:r>
            <a:r>
              <a:rPr lang="cs-CZ" i="1" dirty="0" err="1"/>
              <a:t>sfaira</a:t>
            </a:r>
            <a:r>
              <a:rPr lang="cs-CZ" dirty="0"/>
              <a:t>) – </a:t>
            </a:r>
            <a:r>
              <a:rPr lang="cs-CZ" dirty="0" err="1"/>
              <a:t>Kratés</a:t>
            </a:r>
            <a:r>
              <a:rPr lang="cs-CZ" dirty="0"/>
              <a:t> z </a:t>
            </a:r>
            <a:r>
              <a:rPr lang="cs-CZ" dirty="0" err="1"/>
              <a:t>Mallu</a:t>
            </a:r>
            <a:r>
              <a:rPr lang="cs-CZ" dirty="0"/>
              <a:t> (2. stol. </a:t>
            </a:r>
            <a:r>
              <a:rPr lang="cs-CZ" dirty="0" err="1"/>
              <a:t>pnl</a:t>
            </a:r>
            <a:r>
              <a:rPr lang="cs-CZ" dirty="0"/>
              <a:t>)</a:t>
            </a:r>
          </a:p>
          <a:p>
            <a:r>
              <a:rPr lang="cs-CZ" dirty="0"/>
              <a:t>Výpočet obvodu Země – </a:t>
            </a:r>
            <a:r>
              <a:rPr lang="cs-CZ" dirty="0" err="1"/>
              <a:t>Eratosthenés</a:t>
            </a:r>
            <a:r>
              <a:rPr lang="cs-CZ" dirty="0"/>
              <a:t> z </a:t>
            </a:r>
            <a:r>
              <a:rPr lang="cs-CZ" dirty="0" err="1"/>
              <a:t>Kyrény</a:t>
            </a:r>
            <a:r>
              <a:rPr lang="cs-CZ" dirty="0"/>
              <a:t> (3. stol. </a:t>
            </a:r>
            <a:r>
              <a:rPr lang="cs-CZ" dirty="0" err="1"/>
              <a:t>pnl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2949998"/>
      </p:ext>
    </p:extLst>
  </p:cSld>
  <p:clrMapOvr>
    <a:masterClrMapping/>
  </p:clrMapOvr>
</p:sld>
</file>

<file path=ppt/theme/theme1.xml><?xml version="1.0" encoding="utf-8"?>
<a:theme xmlns:a="http://schemas.openxmlformats.org/drawingml/2006/main" name="Rámeček">
  <a:themeElements>
    <a:clrScheme name="Rámeček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ámeček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eček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Rámeček</Template>
  <TotalTime>318</TotalTime>
  <Words>1419</Words>
  <Application>Microsoft Office PowerPoint</Application>
  <PresentationFormat>Širokoúhlá obrazovka</PresentationFormat>
  <Paragraphs>189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Corbel</vt:lpstr>
      <vt:lpstr>Wingdings 2</vt:lpstr>
      <vt:lpstr>Rámeček</vt:lpstr>
      <vt:lpstr>DSBcB49 Starověká ekumena - antické zprávy o Asii a Africe </vt:lpstr>
      <vt:lpstr>Informace o kurzu</vt:lpstr>
      <vt:lpstr>Informace o kurzu</vt:lpstr>
      <vt:lpstr>Pojmy</vt:lpstr>
      <vt:lpstr>Pojmy</vt:lpstr>
      <vt:lpstr>Pojmy, topoi</vt:lpstr>
      <vt:lpstr>Pojmy, topoi</vt:lpstr>
      <vt:lpstr>Barbaři</vt:lpstr>
      <vt:lpstr>Prameny</vt:lpstr>
      <vt:lpstr>Prameny</vt:lpstr>
      <vt:lpstr>Prameny</vt:lpstr>
      <vt:lpstr>Prameny</vt:lpstr>
      <vt:lpstr>Svět v antice</vt:lpstr>
      <vt:lpstr>Svět v antice</vt:lpstr>
      <vt:lpstr>Svět v antice</vt:lpstr>
      <vt:lpstr>Svět v antice</vt:lpstr>
      <vt:lpstr>Svět v antice</vt:lpstr>
      <vt:lpstr>Svět v antice</vt:lpstr>
      <vt:lpstr>Svět v antice</vt:lpstr>
      <vt:lpstr>Svět v antice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DSBcB49 Starověká ekumena - antické zprávy o Asii a Africe </dc:title>
  <dc:creator>Libor Pruša</dc:creator>
  <cp:lastModifiedBy>Libor Pruša</cp:lastModifiedBy>
  <cp:revision>146</cp:revision>
  <dcterms:created xsi:type="dcterms:W3CDTF">2022-07-06T09:11:21Z</dcterms:created>
  <dcterms:modified xsi:type="dcterms:W3CDTF">2022-09-11T18:17:14Z</dcterms:modified>
</cp:coreProperties>
</file>