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66" r:id="rId18"/>
    <p:sldId id="273" r:id="rId19"/>
    <p:sldId id="274" r:id="rId20"/>
    <p:sldId id="275" r:id="rId21"/>
    <p:sldId id="276" r:id="rId22"/>
    <p:sldId id="283" r:id="rId23"/>
    <p:sldId id="277" r:id="rId24"/>
    <p:sldId id="278" r:id="rId25"/>
    <p:sldId id="279" r:id="rId26"/>
    <p:sldId id="280" r:id="rId27"/>
    <p:sldId id="281" r:id="rId28"/>
    <p:sldId id="282" r:id="rId29"/>
    <p:sldId id="284" r:id="rId30"/>
    <p:sldId id="288" r:id="rId31"/>
    <p:sldId id="285" r:id="rId32"/>
    <p:sldId id="286" r:id="rId33"/>
    <p:sldId id="287" r:id="rId34"/>
    <p:sldId id="289" r:id="rId35"/>
    <p:sldId id="290" r:id="rId36"/>
    <p:sldId id="291" r:id="rId37"/>
    <p:sldId id="293" r:id="rId38"/>
    <p:sldId id="294" r:id="rId39"/>
    <p:sldId id="292" r:id="rId40"/>
    <p:sldId id="295" r:id="rId41"/>
    <p:sldId id="296" r:id="rId42"/>
    <p:sldId id="297" r:id="rId43"/>
    <p:sldId id="298" r:id="rId44"/>
    <p:sldId id="306" r:id="rId45"/>
    <p:sldId id="299" r:id="rId46"/>
    <p:sldId id="300" r:id="rId47"/>
    <p:sldId id="301" r:id="rId48"/>
    <p:sldId id="307" r:id="rId49"/>
    <p:sldId id="308" r:id="rId50"/>
    <p:sldId id="30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86725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64079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71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91254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974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5396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09645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76711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20506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7769FA-D5B2-4B43-A73E-1AF813ABC202}" type="datetimeFigureOut">
              <a:rPr lang="cs-CZ" smtClean="0"/>
              <a:t>21.11.2022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07975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37769FA-D5B2-4B43-A73E-1AF813ABC202}" type="datetimeFigureOut">
              <a:rPr lang="cs-CZ" smtClean="0"/>
              <a:t>21.11.2022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3161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7769FA-D5B2-4B43-A73E-1AF813ABC202}" type="datetimeFigureOut">
              <a:rPr lang="cs-CZ" smtClean="0"/>
              <a:t>21.11.2022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65888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7769FA-D5B2-4B43-A73E-1AF813ABC202}" type="datetimeFigureOut">
              <a:rPr lang="cs-CZ" smtClean="0"/>
              <a:t>21.11.2022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02677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769FA-D5B2-4B43-A73E-1AF813ABC202}" type="datetimeFigureOut">
              <a:rPr lang="cs-CZ" smtClean="0"/>
              <a:t>21.11.2022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178913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7769FA-D5B2-4B43-A73E-1AF813ABC202}" type="datetimeFigureOut">
              <a:rPr lang="cs-CZ" smtClean="0"/>
              <a:t>21.11.2022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211036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7769FA-D5B2-4B43-A73E-1AF813ABC202}" type="datetimeFigureOut">
              <a:rPr lang="cs-CZ" smtClean="0"/>
              <a:t>21.11.2022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243896-0CE0-4F8F-9089-D18D7CACB377}" type="slidenum">
              <a:rPr lang="cs-CZ" smtClean="0"/>
              <a:t>‹#›</a:t>
            </a:fld>
            <a:endParaRPr lang="cs-CZ"/>
          </a:p>
        </p:txBody>
      </p:sp>
    </p:spTree>
    <p:extLst>
      <p:ext uri="{BB962C8B-B14F-4D97-AF65-F5344CB8AC3E}">
        <p14:creationId xmlns:p14="http://schemas.microsoft.com/office/powerpoint/2010/main" val="370267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7769FA-D5B2-4B43-A73E-1AF813ABC202}" type="datetimeFigureOut">
              <a:rPr lang="cs-CZ" smtClean="0"/>
              <a:t>21.11.2022</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243896-0CE0-4F8F-9089-D18D7CACB377}" type="slidenum">
              <a:rPr lang="cs-CZ" smtClean="0"/>
              <a:t>‹#›</a:t>
            </a:fld>
            <a:endParaRPr lang="cs-CZ"/>
          </a:p>
        </p:txBody>
      </p:sp>
    </p:spTree>
    <p:extLst>
      <p:ext uri="{BB962C8B-B14F-4D97-AF65-F5344CB8AC3E}">
        <p14:creationId xmlns:p14="http://schemas.microsoft.com/office/powerpoint/2010/main" val="227325562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penelope.uchicago.edu/Thayer/E/Roman/Texts/Herodotus/1B*.html#note:unnatural_vice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67F09-12F5-3A22-ECDB-5CF61F391210}"/>
              </a:ext>
            </a:extLst>
          </p:cNvPr>
          <p:cNvSpPr>
            <a:spLocks noGrp="1"/>
          </p:cNvSpPr>
          <p:nvPr>
            <p:ph type="ctrTitle"/>
          </p:nvPr>
        </p:nvSpPr>
        <p:spPr/>
        <p:txBody>
          <a:bodyPr/>
          <a:lstStyle/>
          <a:p>
            <a:r>
              <a:rPr lang="cs-CZ" sz="6000" b="1" dirty="0"/>
              <a:t>DSBcB49 Starověká </a:t>
            </a:r>
            <a:r>
              <a:rPr lang="cs-CZ" sz="6000" b="1" dirty="0" err="1"/>
              <a:t>ekumena</a:t>
            </a:r>
            <a:r>
              <a:rPr lang="cs-CZ" sz="6000" b="1" dirty="0"/>
              <a:t> - antické zprávy o Asii a Africe</a:t>
            </a:r>
            <a:endParaRPr lang="cs-CZ" dirty="0"/>
          </a:p>
        </p:txBody>
      </p:sp>
      <p:sp>
        <p:nvSpPr>
          <p:cNvPr id="3" name="Podnadpis 2">
            <a:extLst>
              <a:ext uri="{FF2B5EF4-FFF2-40B4-BE49-F238E27FC236}">
                <a16:creationId xmlns:a16="http://schemas.microsoft.com/office/drawing/2014/main" id="{BA6E41F2-8F77-D6FE-EF59-ED3E92E51356}"/>
              </a:ext>
            </a:extLst>
          </p:cNvPr>
          <p:cNvSpPr>
            <a:spLocks noGrp="1"/>
          </p:cNvSpPr>
          <p:nvPr>
            <p:ph type="subTitle" idx="1"/>
          </p:nvPr>
        </p:nvSpPr>
        <p:spPr/>
        <p:txBody>
          <a:bodyPr/>
          <a:lstStyle/>
          <a:p>
            <a:r>
              <a:rPr lang="cs-CZ" dirty="0"/>
              <a:t>Persie</a:t>
            </a:r>
          </a:p>
        </p:txBody>
      </p:sp>
      <p:sp>
        <p:nvSpPr>
          <p:cNvPr id="5" name="TextovéPole 4">
            <a:extLst>
              <a:ext uri="{FF2B5EF4-FFF2-40B4-BE49-F238E27FC236}">
                <a16:creationId xmlns:a16="http://schemas.microsoft.com/office/drawing/2014/main" id="{E9ABF748-F031-B8BD-D140-004450EB0B2E}"/>
              </a:ext>
            </a:extLst>
          </p:cNvPr>
          <p:cNvSpPr txBox="1"/>
          <p:nvPr/>
        </p:nvSpPr>
        <p:spPr>
          <a:xfrm>
            <a:off x="3715327" y="5147732"/>
            <a:ext cx="6100618" cy="369332"/>
          </a:xfrm>
          <a:prstGeom prst="rect">
            <a:avLst/>
          </a:prstGeom>
          <a:noFill/>
        </p:spPr>
        <p:txBody>
          <a:bodyPr wrap="square">
            <a:spAutoFit/>
          </a:bodyPr>
          <a:lstStyle/>
          <a:p>
            <a:r>
              <a:rPr lang="el-GR" dirty="0"/>
              <a:t>πηλίκος ἦσθ᾽ ὅθ᾽ ὁ Μῆδος ἀφίκετο;</a:t>
            </a:r>
            <a:r>
              <a:rPr lang="cs-CZ" dirty="0"/>
              <a:t> </a:t>
            </a:r>
          </a:p>
        </p:txBody>
      </p:sp>
    </p:spTree>
    <p:extLst>
      <p:ext uri="{BB962C8B-B14F-4D97-AF65-F5344CB8AC3E}">
        <p14:creationId xmlns:p14="http://schemas.microsoft.com/office/powerpoint/2010/main" val="96583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BE622-745D-5E88-5CD2-2B5E70194D9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EC9A35E3-9D9E-1108-EB12-648EF3D7D742}"/>
              </a:ext>
            </a:extLst>
          </p:cNvPr>
          <p:cNvSpPr>
            <a:spLocks noGrp="1"/>
          </p:cNvSpPr>
          <p:nvPr>
            <p:ph idx="1"/>
          </p:nvPr>
        </p:nvSpPr>
        <p:spPr/>
        <p:txBody>
          <a:bodyPr>
            <a:normAutofit lnSpcReduction="10000"/>
          </a:bodyPr>
          <a:lstStyle/>
          <a:p>
            <a:r>
              <a:rPr lang="cs-CZ" dirty="0"/>
              <a:t>Náhlé dobytí maloasijských měst (před tím pod nadvládou </a:t>
            </a:r>
            <a:r>
              <a:rPr lang="cs-CZ" dirty="0" err="1"/>
              <a:t>Lýdů</a:t>
            </a:r>
            <a:r>
              <a:rPr lang="cs-CZ" dirty="0"/>
              <a:t>)</a:t>
            </a:r>
          </a:p>
          <a:p>
            <a:r>
              <a:rPr lang="cs-CZ" dirty="0"/>
              <a:t>545 </a:t>
            </a:r>
            <a:r>
              <a:rPr lang="cs-CZ" dirty="0" err="1"/>
              <a:t>pnl</a:t>
            </a:r>
            <a:r>
              <a:rPr lang="cs-CZ" dirty="0"/>
              <a:t> – </a:t>
            </a:r>
            <a:r>
              <a:rPr lang="cs-CZ" dirty="0" err="1"/>
              <a:t>Harpagos</a:t>
            </a:r>
            <a:r>
              <a:rPr lang="cs-CZ" dirty="0"/>
              <a:t> dobývá </a:t>
            </a:r>
            <a:r>
              <a:rPr lang="cs-CZ" dirty="0" err="1"/>
              <a:t>Mílétos</a:t>
            </a:r>
            <a:r>
              <a:rPr lang="cs-CZ" dirty="0"/>
              <a:t> a další města (</a:t>
            </a:r>
            <a:r>
              <a:rPr lang="cs-CZ" dirty="0" err="1"/>
              <a:t>Hdt</a:t>
            </a:r>
            <a:r>
              <a:rPr lang="cs-CZ" dirty="0"/>
              <a:t>. 1.163)</a:t>
            </a:r>
          </a:p>
          <a:p>
            <a:endParaRPr lang="cs-CZ" dirty="0"/>
          </a:p>
          <a:p>
            <a:r>
              <a:rPr lang="cs-CZ" dirty="0" err="1"/>
              <a:t>Xenofanés</a:t>
            </a:r>
            <a:r>
              <a:rPr lang="cs-CZ" dirty="0"/>
              <a:t> – </a:t>
            </a:r>
            <a:r>
              <a:rPr lang="cs-CZ" dirty="0" err="1"/>
              <a:t>Ath</a:t>
            </a:r>
            <a:r>
              <a:rPr lang="cs-CZ" dirty="0"/>
              <a:t>. 2</a:t>
            </a:r>
          </a:p>
          <a:p>
            <a:r>
              <a:rPr lang="el-GR" dirty="0"/>
              <a:t>πηλίκος ἦσθ᾽ ὅθ᾽ ὁ Μῆδος ἀφίκετο;</a:t>
            </a:r>
            <a:r>
              <a:rPr lang="cs-CZ" dirty="0"/>
              <a:t> - </a:t>
            </a:r>
            <a:r>
              <a:rPr lang="en-US" dirty="0"/>
              <a:t>How old were you when the Mede came?</a:t>
            </a:r>
            <a:endParaRPr lang="cs-CZ" dirty="0"/>
          </a:p>
          <a:p>
            <a:endParaRPr lang="cs-CZ" dirty="0"/>
          </a:p>
          <a:p>
            <a:r>
              <a:rPr lang="cs-CZ" dirty="0"/>
              <a:t>Podpora </a:t>
            </a:r>
            <a:r>
              <a:rPr lang="cs-CZ" dirty="0" err="1"/>
              <a:t>tyrannů</a:t>
            </a:r>
            <a:r>
              <a:rPr lang="cs-CZ" dirty="0"/>
              <a:t> v maloasijských městech, spory</a:t>
            </a:r>
          </a:p>
          <a:p>
            <a:r>
              <a:rPr lang="cs-CZ" dirty="0"/>
              <a:t>Žádost o podporu z Athén proti Spartě – (</a:t>
            </a:r>
            <a:r>
              <a:rPr lang="cs-CZ" dirty="0" err="1"/>
              <a:t>Kleisthenés</a:t>
            </a:r>
            <a:r>
              <a:rPr lang="cs-CZ" dirty="0"/>
              <a:t>, </a:t>
            </a:r>
            <a:r>
              <a:rPr lang="cs-CZ" dirty="0" err="1"/>
              <a:t>Artafernés</a:t>
            </a:r>
            <a:r>
              <a:rPr lang="cs-CZ" dirty="0"/>
              <a:t>) - </a:t>
            </a:r>
            <a:r>
              <a:rPr lang="el-GR" dirty="0"/>
              <a:t>ἐπειρώτα τίνες ἐόντες ἄνθρωποι καὶ κοῦ γῆς οἰκημένοι δεοίατο Περσέων σύμμαχοι γενέσθαι</a:t>
            </a:r>
            <a:r>
              <a:rPr lang="cs-CZ" dirty="0"/>
              <a:t> - </a:t>
            </a:r>
            <a:r>
              <a:rPr lang="en-US" dirty="0"/>
              <a:t>"What men are you, and where dwell you, who desire alliance with the Persians?"</a:t>
            </a:r>
            <a:endParaRPr lang="cs-CZ" dirty="0"/>
          </a:p>
        </p:txBody>
      </p:sp>
    </p:spTree>
    <p:extLst>
      <p:ext uri="{BB962C8B-B14F-4D97-AF65-F5344CB8AC3E}">
        <p14:creationId xmlns:p14="http://schemas.microsoft.com/office/powerpoint/2010/main" val="287147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F05C9-CC47-0B69-EE04-5B074D13CED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B02DA874-FB59-8860-91A6-A97F0AE3C816}"/>
              </a:ext>
            </a:extLst>
          </p:cNvPr>
          <p:cNvSpPr>
            <a:spLocks noGrp="1"/>
          </p:cNvSpPr>
          <p:nvPr>
            <p:ph idx="1"/>
          </p:nvPr>
        </p:nvSpPr>
        <p:spPr/>
        <p:txBody>
          <a:bodyPr/>
          <a:lstStyle/>
          <a:p>
            <a:r>
              <a:rPr lang="cs-CZ" dirty="0"/>
              <a:t>Musí přinést zemi a vodu</a:t>
            </a:r>
          </a:p>
          <a:p>
            <a:r>
              <a:rPr lang="el-GR" dirty="0"/>
              <a:t>εἰ μὲν διδοῦσι βασιλέι Δαρείῳ Ἀθηναῖοι γῆν τε καὶ ὕδωρ</a:t>
            </a:r>
            <a:r>
              <a:rPr lang="cs-CZ" dirty="0"/>
              <a:t>, </a:t>
            </a:r>
            <a:r>
              <a:rPr lang="el-GR" dirty="0"/>
              <a:t>ὃ δὲ συμμαχίην σφι συνετίθετο</a:t>
            </a:r>
            <a:endParaRPr lang="cs-CZ" dirty="0"/>
          </a:p>
          <a:p>
            <a:r>
              <a:rPr lang="en-US" dirty="0"/>
              <a:t>that if the Athenians gave king Darius earth and water, then he would make alliance with them</a:t>
            </a:r>
            <a:endParaRPr lang="cs-CZ" dirty="0"/>
          </a:p>
          <a:p>
            <a:r>
              <a:rPr lang="cs-CZ" dirty="0"/>
              <a:t>Povstání v </a:t>
            </a:r>
            <a:r>
              <a:rPr lang="cs-CZ" dirty="0" err="1"/>
              <a:t>Iónii</a:t>
            </a:r>
            <a:r>
              <a:rPr lang="cs-CZ" dirty="0"/>
              <a:t> – tyran z </a:t>
            </a:r>
            <a:r>
              <a:rPr lang="cs-CZ" dirty="0" err="1"/>
              <a:t>Mílétu</a:t>
            </a:r>
            <a:r>
              <a:rPr lang="cs-CZ" dirty="0"/>
              <a:t> </a:t>
            </a:r>
            <a:r>
              <a:rPr lang="cs-CZ" dirty="0" err="1"/>
              <a:t>Aristagorás</a:t>
            </a:r>
            <a:r>
              <a:rPr lang="cs-CZ" dirty="0"/>
              <a:t> – nepovedené tažení na Naxos, vyvolal povstání v Malé Asii</a:t>
            </a:r>
          </a:p>
          <a:p>
            <a:r>
              <a:rPr lang="cs-CZ" dirty="0"/>
              <a:t>Podpora z Řecka – Athény a </a:t>
            </a:r>
            <a:r>
              <a:rPr lang="cs-CZ" dirty="0" err="1"/>
              <a:t>Eretria</a:t>
            </a:r>
            <a:r>
              <a:rPr lang="cs-CZ" dirty="0"/>
              <a:t>, vypálení Sard</a:t>
            </a:r>
          </a:p>
          <a:p>
            <a:r>
              <a:rPr lang="cs-CZ" dirty="0"/>
              <a:t>499–493 </a:t>
            </a:r>
            <a:r>
              <a:rPr lang="cs-CZ" dirty="0" err="1"/>
              <a:t>pnl</a:t>
            </a:r>
            <a:r>
              <a:rPr lang="cs-CZ" dirty="0"/>
              <a:t>, povstání potlačeno, obyvatelé </a:t>
            </a:r>
            <a:r>
              <a:rPr lang="cs-CZ" dirty="0" err="1"/>
              <a:t>Mílétu</a:t>
            </a:r>
            <a:r>
              <a:rPr lang="cs-CZ" dirty="0"/>
              <a:t> zotročeni</a:t>
            </a:r>
          </a:p>
          <a:p>
            <a:endParaRPr lang="cs-CZ" dirty="0"/>
          </a:p>
        </p:txBody>
      </p:sp>
    </p:spTree>
    <p:extLst>
      <p:ext uri="{BB962C8B-B14F-4D97-AF65-F5344CB8AC3E}">
        <p14:creationId xmlns:p14="http://schemas.microsoft.com/office/powerpoint/2010/main" val="286917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5976C-0425-BD64-0906-7C0D2F64F944}"/>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3AE16C2B-74CB-22C4-8755-33015978FECE}"/>
              </a:ext>
            </a:extLst>
          </p:cNvPr>
          <p:cNvSpPr>
            <a:spLocks noGrp="1"/>
          </p:cNvSpPr>
          <p:nvPr>
            <p:ph idx="1"/>
          </p:nvPr>
        </p:nvSpPr>
        <p:spPr/>
        <p:txBody>
          <a:bodyPr>
            <a:normAutofit lnSpcReduction="10000"/>
          </a:bodyPr>
          <a:lstStyle/>
          <a:p>
            <a:r>
              <a:rPr lang="cs-CZ" dirty="0"/>
              <a:t>Řecko-perské války</a:t>
            </a:r>
          </a:p>
          <a:p>
            <a:r>
              <a:rPr lang="cs-CZ" dirty="0"/>
              <a:t>492 </a:t>
            </a:r>
            <a:r>
              <a:rPr lang="cs-CZ" dirty="0" err="1"/>
              <a:t>pnl</a:t>
            </a:r>
            <a:r>
              <a:rPr lang="cs-CZ" dirty="0"/>
              <a:t> – tažení </a:t>
            </a:r>
            <a:r>
              <a:rPr lang="cs-CZ" dirty="0" err="1"/>
              <a:t>Mardónia</a:t>
            </a:r>
            <a:r>
              <a:rPr lang="cs-CZ" dirty="0"/>
              <a:t>, bouře u poloostrova Athos</a:t>
            </a:r>
          </a:p>
          <a:p>
            <a:r>
              <a:rPr lang="cs-CZ" dirty="0"/>
              <a:t>490 </a:t>
            </a:r>
            <a:r>
              <a:rPr lang="cs-CZ" dirty="0" err="1"/>
              <a:t>pnl</a:t>
            </a:r>
            <a:r>
              <a:rPr lang="cs-CZ" dirty="0"/>
              <a:t> – </a:t>
            </a:r>
            <a:r>
              <a:rPr lang="cs-CZ" dirty="0" err="1"/>
              <a:t>Dátis</a:t>
            </a:r>
            <a:r>
              <a:rPr lang="cs-CZ" dirty="0"/>
              <a:t> a </a:t>
            </a:r>
            <a:r>
              <a:rPr lang="cs-CZ" dirty="0" err="1"/>
              <a:t>Artafernés</a:t>
            </a:r>
            <a:r>
              <a:rPr lang="cs-CZ" dirty="0"/>
              <a:t>, dobytí Naxu, zničení </a:t>
            </a:r>
            <a:r>
              <a:rPr lang="cs-CZ" dirty="0" err="1"/>
              <a:t>Eretrie</a:t>
            </a:r>
            <a:endParaRPr lang="cs-CZ" dirty="0"/>
          </a:p>
          <a:p>
            <a:r>
              <a:rPr lang="cs-CZ" dirty="0"/>
              <a:t>Bitva u Marathónu</a:t>
            </a:r>
          </a:p>
          <a:p>
            <a:r>
              <a:rPr lang="cs-CZ" dirty="0"/>
              <a:t>480 </a:t>
            </a:r>
            <a:r>
              <a:rPr lang="cs-CZ" dirty="0" err="1"/>
              <a:t>pnl</a:t>
            </a:r>
            <a:r>
              <a:rPr lang="cs-CZ" dirty="0"/>
              <a:t> – tažení Xerxa</a:t>
            </a:r>
          </a:p>
          <a:p>
            <a:r>
              <a:rPr lang="cs-CZ" dirty="0"/>
              <a:t>Bitva u Thermopyl, </a:t>
            </a:r>
            <a:r>
              <a:rPr lang="cs-CZ" dirty="0" err="1"/>
              <a:t>Artemísia</a:t>
            </a:r>
            <a:r>
              <a:rPr lang="cs-CZ" dirty="0"/>
              <a:t>, zničení Athén, bitva u </a:t>
            </a:r>
            <a:r>
              <a:rPr lang="cs-CZ" dirty="0" err="1"/>
              <a:t>Salamíny</a:t>
            </a:r>
            <a:r>
              <a:rPr lang="cs-CZ" dirty="0"/>
              <a:t>, </a:t>
            </a:r>
            <a:r>
              <a:rPr lang="cs-CZ" dirty="0" err="1"/>
              <a:t>Platají</a:t>
            </a:r>
            <a:r>
              <a:rPr lang="cs-CZ" dirty="0"/>
              <a:t>, </a:t>
            </a:r>
            <a:r>
              <a:rPr lang="cs-CZ" dirty="0" err="1"/>
              <a:t>Mykalé</a:t>
            </a:r>
            <a:endParaRPr lang="cs-CZ" dirty="0"/>
          </a:p>
          <a:p>
            <a:r>
              <a:rPr lang="cs-CZ" dirty="0"/>
              <a:t>Vzpoura v Malé Asii, tažení do </a:t>
            </a:r>
            <a:r>
              <a:rPr lang="cs-CZ" dirty="0" err="1"/>
              <a:t>Byzantia</a:t>
            </a:r>
            <a:r>
              <a:rPr lang="cs-CZ" dirty="0"/>
              <a:t>, velení ve válce – Athény</a:t>
            </a:r>
          </a:p>
          <a:p>
            <a:r>
              <a:rPr lang="cs-CZ" dirty="0"/>
              <a:t>Délský spolek – tažení v Egejské oblasti, Thrákie, Kypr, Egypt</a:t>
            </a:r>
          </a:p>
          <a:p>
            <a:r>
              <a:rPr lang="cs-CZ" dirty="0"/>
              <a:t>Bitva u </a:t>
            </a:r>
            <a:r>
              <a:rPr lang="cs-CZ" dirty="0" err="1"/>
              <a:t>Eurymedontu</a:t>
            </a:r>
            <a:endParaRPr lang="cs-CZ" dirty="0"/>
          </a:p>
          <a:p>
            <a:r>
              <a:rPr lang="cs-CZ" dirty="0" err="1"/>
              <a:t>Kalliův</a:t>
            </a:r>
            <a:r>
              <a:rPr lang="cs-CZ" dirty="0"/>
              <a:t> mír – 449 </a:t>
            </a:r>
            <a:r>
              <a:rPr lang="cs-CZ" dirty="0" err="1"/>
              <a:t>pnl</a:t>
            </a:r>
            <a:r>
              <a:rPr lang="cs-CZ" dirty="0"/>
              <a:t> x žádná dohoda</a:t>
            </a:r>
          </a:p>
        </p:txBody>
      </p:sp>
      <p:pic>
        <p:nvPicPr>
          <p:cNvPr id="5" name="Obrázek 4">
            <a:extLst>
              <a:ext uri="{FF2B5EF4-FFF2-40B4-BE49-F238E27FC236}">
                <a16:creationId xmlns:a16="http://schemas.microsoft.com/office/drawing/2014/main" id="{A14B8B88-4BE0-2725-78EF-63549EB7C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499" y="174557"/>
            <a:ext cx="4390678" cy="3511685"/>
          </a:xfrm>
          <a:prstGeom prst="rect">
            <a:avLst/>
          </a:prstGeom>
        </p:spPr>
      </p:pic>
    </p:spTree>
    <p:extLst>
      <p:ext uri="{BB962C8B-B14F-4D97-AF65-F5344CB8AC3E}">
        <p14:creationId xmlns:p14="http://schemas.microsoft.com/office/powerpoint/2010/main" val="89812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CC7D8A-63F2-B6BE-F9CA-E2597A7F6A00}"/>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AC5C1EDD-EBBA-8747-4AD5-60795A194168}"/>
              </a:ext>
            </a:extLst>
          </p:cNvPr>
          <p:cNvSpPr>
            <a:spLocks noGrp="1"/>
          </p:cNvSpPr>
          <p:nvPr>
            <p:ph idx="1"/>
          </p:nvPr>
        </p:nvSpPr>
        <p:spPr/>
        <p:txBody>
          <a:bodyPr/>
          <a:lstStyle/>
          <a:p>
            <a:r>
              <a:rPr lang="cs-CZ" dirty="0"/>
              <a:t>Zapojení do </a:t>
            </a:r>
            <a:r>
              <a:rPr lang="cs-CZ" dirty="0" err="1"/>
              <a:t>peloponnéské</a:t>
            </a:r>
            <a:r>
              <a:rPr lang="cs-CZ" dirty="0"/>
              <a:t> války – financování spartské flotily</a:t>
            </a:r>
          </a:p>
          <a:p>
            <a:r>
              <a:rPr lang="cs-CZ" dirty="0"/>
              <a:t>Podpora sporů v Řecku – Plut. </a:t>
            </a:r>
            <a:r>
              <a:rPr lang="cs-CZ" i="1" dirty="0"/>
              <a:t>Kim</a:t>
            </a:r>
            <a:r>
              <a:rPr lang="cs-CZ" dirty="0"/>
              <a:t>. 19</a:t>
            </a:r>
          </a:p>
          <a:p>
            <a:r>
              <a:rPr lang="cs-CZ" dirty="0" err="1"/>
              <a:t>Kýros</a:t>
            </a:r>
            <a:r>
              <a:rPr lang="cs-CZ" dirty="0"/>
              <a:t> ml. X </a:t>
            </a:r>
            <a:r>
              <a:rPr lang="cs-CZ" dirty="0" err="1"/>
              <a:t>Artaxerxés</a:t>
            </a:r>
            <a:r>
              <a:rPr lang="cs-CZ" dirty="0"/>
              <a:t> II. – 13 000 řeckých žoldnéřů</a:t>
            </a:r>
          </a:p>
          <a:p>
            <a:r>
              <a:rPr lang="cs-CZ" dirty="0"/>
              <a:t>Spartský král </a:t>
            </a:r>
            <a:r>
              <a:rPr lang="cs-CZ" dirty="0" err="1"/>
              <a:t>Agésiláos</a:t>
            </a:r>
            <a:r>
              <a:rPr lang="cs-CZ" dirty="0"/>
              <a:t> II. – tažení do Malé Asie, začátek 4. stol. </a:t>
            </a:r>
            <a:r>
              <a:rPr lang="cs-CZ" dirty="0" err="1"/>
              <a:t>pnl</a:t>
            </a:r>
            <a:endParaRPr lang="cs-CZ" dirty="0"/>
          </a:p>
          <a:p>
            <a:r>
              <a:rPr lang="cs-CZ" dirty="0"/>
              <a:t>Korintská válka – financování vzpoury proti Spartě</a:t>
            </a:r>
          </a:p>
          <a:p>
            <a:r>
              <a:rPr lang="cs-CZ" dirty="0" err="1"/>
              <a:t>Antalkidův</a:t>
            </a:r>
            <a:r>
              <a:rPr lang="cs-CZ" dirty="0"/>
              <a:t> (Královský) mír – 387 </a:t>
            </a:r>
            <a:r>
              <a:rPr lang="cs-CZ" dirty="0" err="1"/>
              <a:t>pnl</a:t>
            </a:r>
            <a:r>
              <a:rPr lang="cs-CZ" dirty="0"/>
              <a:t>, řecká města v Malé Asii patří Persii, král „dohlíží“ nad Řeckem</a:t>
            </a:r>
          </a:p>
        </p:txBody>
      </p:sp>
    </p:spTree>
    <p:extLst>
      <p:ext uri="{BB962C8B-B14F-4D97-AF65-F5344CB8AC3E}">
        <p14:creationId xmlns:p14="http://schemas.microsoft.com/office/powerpoint/2010/main" val="318960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F8A57-DF16-7F6A-DD20-8B25A3E6F352}"/>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4C17A8C8-0CB8-400E-89D4-56DC917C9D61}"/>
              </a:ext>
            </a:extLst>
          </p:cNvPr>
          <p:cNvSpPr>
            <a:spLocks noGrp="1"/>
          </p:cNvSpPr>
          <p:nvPr>
            <p:ph sz="half" idx="1"/>
          </p:nvPr>
        </p:nvSpPr>
        <p:spPr/>
        <p:txBody>
          <a:bodyPr/>
          <a:lstStyle/>
          <a:p>
            <a:r>
              <a:rPr lang="cs-CZ" dirty="0"/>
              <a:t>Plut. </a:t>
            </a:r>
            <a:r>
              <a:rPr lang="cs-CZ" i="1" dirty="0" err="1"/>
              <a:t>Ages</a:t>
            </a:r>
            <a:r>
              <a:rPr lang="cs-CZ" dirty="0"/>
              <a:t>. 15</a:t>
            </a:r>
          </a:p>
          <a:p>
            <a:r>
              <a:rPr lang="cs-CZ" dirty="0"/>
              <a:t> </a:t>
            </a:r>
            <a:r>
              <a:rPr lang="el-GR" dirty="0"/>
              <a:t>τοῦ δὲ Περσικοῦ νομίσματος χάραγμα τοξότην ἔχοντος, ἀναζευγνύων ἔφη μυρίοις τοξόταις ὑπὸ βασιλέως ἐξελαύνεσθαι τῆς Ἀσίας: τοσούτων γὰρ εἰς Ἀθήνας καὶ Θήβας κομισθέντων καὶ διαδοθέντων τοῖς δημαγωγοῖς, ἐξεπολεμώθησαν οἱ δῆμοι πρὸς τοὺς Σπαρτιάτας. </a:t>
            </a:r>
            <a:endParaRPr lang="cs-CZ" dirty="0"/>
          </a:p>
          <a:p>
            <a:endParaRPr lang="cs-CZ" dirty="0"/>
          </a:p>
        </p:txBody>
      </p:sp>
      <p:sp>
        <p:nvSpPr>
          <p:cNvPr id="7" name="Zástupný obsah 6">
            <a:extLst>
              <a:ext uri="{FF2B5EF4-FFF2-40B4-BE49-F238E27FC236}">
                <a16:creationId xmlns:a16="http://schemas.microsoft.com/office/drawing/2014/main" id="{BB8AAD1A-B551-9452-5E10-DBBEB32D0597}"/>
              </a:ext>
            </a:extLst>
          </p:cNvPr>
          <p:cNvSpPr>
            <a:spLocks noGrp="1"/>
          </p:cNvSpPr>
          <p:nvPr>
            <p:ph sz="half" idx="2"/>
          </p:nvPr>
        </p:nvSpPr>
        <p:spPr/>
        <p:txBody>
          <a:bodyPr/>
          <a:lstStyle/>
          <a:p>
            <a:r>
              <a:rPr lang="en-US" dirty="0"/>
              <a:t>Persian coins were stamped with the figure of an archer, and </a:t>
            </a:r>
            <a:r>
              <a:rPr lang="en-US" dirty="0" err="1"/>
              <a:t>Agesilaüs</a:t>
            </a:r>
            <a:r>
              <a:rPr lang="en-US" dirty="0"/>
              <a:t> said, as he was breaking camp, that the King was driving him out of Asia with ten thousand ‘archers’; for so much money had been sent to Athens and Thebes and distributed among the popular leaders there, and as a consequence those peoples made war upon the Spartans.</a:t>
            </a:r>
            <a:endParaRPr lang="cs-CZ" dirty="0"/>
          </a:p>
        </p:txBody>
      </p:sp>
      <p:pic>
        <p:nvPicPr>
          <p:cNvPr id="9" name="Obrázek 8">
            <a:extLst>
              <a:ext uri="{FF2B5EF4-FFF2-40B4-BE49-F238E27FC236}">
                <a16:creationId xmlns:a16="http://schemas.microsoft.com/office/drawing/2014/main" id="{E93CE73C-E5C9-67DB-498B-67601CFD0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96" y="291557"/>
            <a:ext cx="3468451" cy="1638843"/>
          </a:xfrm>
          <a:prstGeom prst="rect">
            <a:avLst/>
          </a:prstGeom>
        </p:spPr>
      </p:pic>
    </p:spTree>
    <p:extLst>
      <p:ext uri="{BB962C8B-B14F-4D97-AF65-F5344CB8AC3E}">
        <p14:creationId xmlns:p14="http://schemas.microsoft.com/office/powerpoint/2010/main" val="46041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966EA4-42B2-A8BD-EB11-7B328CE066C6}"/>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FB958CD2-3363-A4D3-BAFE-3D9722CEA6F0}"/>
              </a:ext>
            </a:extLst>
          </p:cNvPr>
          <p:cNvSpPr>
            <a:spLocks noGrp="1"/>
          </p:cNvSpPr>
          <p:nvPr>
            <p:ph sz="half" idx="1"/>
          </p:nvPr>
        </p:nvSpPr>
        <p:spPr/>
        <p:txBody>
          <a:bodyPr>
            <a:normAutofit fontScale="92500" lnSpcReduction="10000"/>
          </a:bodyPr>
          <a:lstStyle/>
          <a:p>
            <a:r>
              <a:rPr lang="cs-CZ" dirty="0"/>
              <a:t>X. </a:t>
            </a:r>
            <a:r>
              <a:rPr lang="cs-CZ" i="1" dirty="0"/>
              <a:t>Hel</a:t>
            </a:r>
            <a:r>
              <a:rPr lang="cs-CZ" dirty="0"/>
              <a:t>. 5.1.31</a:t>
            </a:r>
          </a:p>
          <a:p>
            <a:r>
              <a:rPr lang="el-GR" dirty="0"/>
              <a:t>Ἀρταξέρξης βασιλεὺς νομίζει δίκαιον τὰς μὲν ἐν τῇ Ἀσίᾳ πόλεις ἑαυτοῦ εἶναι καὶ τῶν νήσων Κλαζομενὰς καὶ Κύπρον, τὰς δὲ ἄλλας Ἑλληνίδας πόλεις καὶ μικρὰς καὶ μεγάλας αὐτονόμους ἀφεῖναι πλὴν Λήμνου καὶ Ἴμβρου καὶ Σκύρου: ταύτας δὲ ὥσπερ τὸ ἀρχαῖον εἶναι Ἀθηναίων. ὁπότεροι δὲ ταύτην τὴν εἰρήνην μὴ δέχονται, τούτοις ἐγὼ πολεμήσω μετὰ τῶν ταῦτα βουλομένων καὶ πεζῇ καὶ κατὰ θάλατταν καὶ ναυσὶ καὶ χρήμασιν.</a:t>
            </a:r>
            <a:endParaRPr lang="cs-CZ" dirty="0"/>
          </a:p>
        </p:txBody>
      </p:sp>
      <p:sp>
        <p:nvSpPr>
          <p:cNvPr id="4" name="Zástupný obsah 3">
            <a:extLst>
              <a:ext uri="{FF2B5EF4-FFF2-40B4-BE49-F238E27FC236}">
                <a16:creationId xmlns:a16="http://schemas.microsoft.com/office/drawing/2014/main" id="{EB8533CF-6CC1-9771-503A-8E11FB56DA03}"/>
              </a:ext>
            </a:extLst>
          </p:cNvPr>
          <p:cNvSpPr>
            <a:spLocks noGrp="1"/>
          </p:cNvSpPr>
          <p:nvPr>
            <p:ph sz="half" idx="2"/>
          </p:nvPr>
        </p:nvSpPr>
        <p:spPr/>
        <p:txBody>
          <a:bodyPr>
            <a:normAutofit fontScale="92500" lnSpcReduction="10000"/>
          </a:bodyPr>
          <a:lstStyle/>
          <a:p>
            <a:r>
              <a:rPr lang="en-US" dirty="0"/>
              <a:t>“King Artaxerxes thinks it just that the cities in Asia should belong to him, as well as </a:t>
            </a:r>
            <a:r>
              <a:rPr lang="en-US" dirty="0" err="1"/>
              <a:t>Clazomenae</a:t>
            </a:r>
            <a:r>
              <a:rPr lang="en-US" dirty="0"/>
              <a:t> and Cyprus among the islands, and that the other Greek cities, both small and great, should be left independent, except Lemnos, Imbros, and Scyros; and these should belong, as of old, to the Athenians. But whichever of the two parties does not accept this peace, upon them I will make war, in company with those who desire this arrangement, both by land and by sea, with ships and with money.”</a:t>
            </a:r>
            <a:endParaRPr lang="cs-CZ" dirty="0"/>
          </a:p>
        </p:txBody>
      </p:sp>
    </p:spTree>
    <p:extLst>
      <p:ext uri="{BB962C8B-B14F-4D97-AF65-F5344CB8AC3E}">
        <p14:creationId xmlns:p14="http://schemas.microsoft.com/office/powerpoint/2010/main" val="99812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3C878-32F8-4C0A-CB6A-9FEC74DAAFC3}"/>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ED741D5F-B420-60D9-7F5E-6B9D735473E6}"/>
              </a:ext>
            </a:extLst>
          </p:cNvPr>
          <p:cNvSpPr>
            <a:spLocks noGrp="1"/>
          </p:cNvSpPr>
          <p:nvPr>
            <p:ph sz="half" idx="1"/>
          </p:nvPr>
        </p:nvSpPr>
        <p:spPr/>
        <p:txBody>
          <a:bodyPr/>
          <a:lstStyle/>
          <a:p>
            <a:r>
              <a:rPr lang="cs-CZ" dirty="0"/>
              <a:t>Plut. </a:t>
            </a:r>
            <a:r>
              <a:rPr lang="cs-CZ" i="1" dirty="0" err="1"/>
              <a:t>Ages</a:t>
            </a:r>
            <a:r>
              <a:rPr lang="cs-CZ" dirty="0"/>
              <a:t>. 23</a:t>
            </a:r>
          </a:p>
          <a:p>
            <a:r>
              <a:rPr lang="el-GR" dirty="0"/>
              <a:t>καὶ πέμπουσιν Ἀνταλκίδαν πρὸς Τιρίβαζον, αἴσχιστα καὶ παρανομώτατα τοὺς τὴν Ἀσίαν κατοικοῦντας Ἕλληνας, ὑπὲρ ὧν ἐπολέμησεν Ἀγησίλαος, βασιλεῖ παραδιδόντες, </a:t>
            </a:r>
            <a:endParaRPr lang="cs-CZ" dirty="0"/>
          </a:p>
        </p:txBody>
      </p:sp>
      <p:sp>
        <p:nvSpPr>
          <p:cNvPr id="4" name="Zástupný obsah 3">
            <a:extLst>
              <a:ext uri="{FF2B5EF4-FFF2-40B4-BE49-F238E27FC236}">
                <a16:creationId xmlns:a16="http://schemas.microsoft.com/office/drawing/2014/main" id="{5E05DF89-20EB-2302-531A-B19D622BB9BB}"/>
              </a:ext>
            </a:extLst>
          </p:cNvPr>
          <p:cNvSpPr>
            <a:spLocks noGrp="1"/>
          </p:cNvSpPr>
          <p:nvPr>
            <p:ph sz="half" idx="2"/>
          </p:nvPr>
        </p:nvSpPr>
        <p:spPr/>
        <p:txBody>
          <a:bodyPr/>
          <a:lstStyle/>
          <a:p>
            <a:r>
              <a:rPr lang="en-US" dirty="0"/>
              <a:t>To that end, they sent </a:t>
            </a:r>
            <a:r>
              <a:rPr lang="en-US" dirty="0" err="1"/>
              <a:t>Antalcidas</a:t>
            </a:r>
            <a:r>
              <a:rPr lang="en-US" dirty="0"/>
              <a:t> to </a:t>
            </a:r>
            <a:r>
              <a:rPr lang="en-US" dirty="0" err="1"/>
              <a:t>Tiribazus</a:t>
            </a:r>
            <a:r>
              <a:rPr lang="en-US" dirty="0"/>
              <a:t>, and in the most shameful and lawless fashion handed over to the King the Greeks resident in Asia, in whose behalf </a:t>
            </a:r>
            <a:r>
              <a:rPr lang="en-US" dirty="0" err="1"/>
              <a:t>Agesilaüs</a:t>
            </a:r>
            <a:r>
              <a:rPr lang="en-US" dirty="0"/>
              <a:t> had waged war. </a:t>
            </a:r>
            <a:r>
              <a:rPr lang="en-US" dirty="0" err="1"/>
              <a:t>Agesilaüs</a:t>
            </a:r>
            <a:r>
              <a:rPr lang="en-US" dirty="0"/>
              <a:t>, therefore, could have had no part at all in this infamy.</a:t>
            </a:r>
            <a:endParaRPr lang="cs-CZ" dirty="0"/>
          </a:p>
        </p:txBody>
      </p:sp>
    </p:spTree>
    <p:extLst>
      <p:ext uri="{BB962C8B-B14F-4D97-AF65-F5344CB8AC3E}">
        <p14:creationId xmlns:p14="http://schemas.microsoft.com/office/powerpoint/2010/main" val="280139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7A702-58BD-4BF1-8FBD-9FC4E5BE2EF9}"/>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E1E439D9-B23E-BB84-EEA1-593109FBAAD0}"/>
              </a:ext>
            </a:extLst>
          </p:cNvPr>
          <p:cNvSpPr>
            <a:spLocks noGrp="1"/>
          </p:cNvSpPr>
          <p:nvPr>
            <p:ph idx="1"/>
          </p:nvPr>
        </p:nvSpPr>
        <p:spPr/>
        <p:txBody>
          <a:bodyPr/>
          <a:lstStyle/>
          <a:p>
            <a:r>
              <a:rPr lang="cs-CZ" dirty="0"/>
              <a:t>Filip II. – sjednocení Řecka, Korintský spolek, 337 </a:t>
            </a:r>
            <a:r>
              <a:rPr lang="cs-CZ" dirty="0" err="1"/>
              <a:t>pnl</a:t>
            </a:r>
            <a:r>
              <a:rPr lang="cs-CZ" dirty="0"/>
              <a:t>, plány na tažení do Persie </a:t>
            </a:r>
          </a:p>
          <a:p>
            <a:r>
              <a:rPr lang="cs-CZ" dirty="0"/>
              <a:t>Alexandr III. – 334–330 </a:t>
            </a:r>
            <a:r>
              <a:rPr lang="cs-CZ" dirty="0" err="1"/>
              <a:t>pnl</a:t>
            </a:r>
            <a:r>
              <a:rPr lang="cs-CZ" dirty="0"/>
              <a:t> zničení Achaimenovské říše</a:t>
            </a:r>
          </a:p>
          <a:p>
            <a:r>
              <a:rPr lang="cs-CZ" dirty="0"/>
              <a:t>Bitva u </a:t>
            </a:r>
            <a:r>
              <a:rPr lang="cs-CZ" dirty="0" err="1"/>
              <a:t>Gráníku</a:t>
            </a:r>
            <a:r>
              <a:rPr lang="cs-CZ" dirty="0"/>
              <a:t>, u Issu, u </a:t>
            </a:r>
            <a:r>
              <a:rPr lang="cs-CZ" dirty="0" err="1"/>
              <a:t>Gaugamél</a:t>
            </a:r>
            <a:endParaRPr lang="cs-CZ" dirty="0"/>
          </a:p>
          <a:p>
            <a:r>
              <a:rPr lang="cs-CZ" dirty="0"/>
              <a:t>Zničení Persepole</a:t>
            </a:r>
          </a:p>
        </p:txBody>
      </p:sp>
      <p:pic>
        <p:nvPicPr>
          <p:cNvPr id="5" name="Obrázek 4" descr="Obsah obrázku mapa&#10;&#10;Popis byl vytvořen automaticky">
            <a:extLst>
              <a:ext uri="{FF2B5EF4-FFF2-40B4-BE49-F238E27FC236}">
                <a16:creationId xmlns:a16="http://schemas.microsoft.com/office/drawing/2014/main" id="{86D94B73-418C-D4B7-E157-88D224B60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518" y="3385226"/>
            <a:ext cx="5743777" cy="3345003"/>
          </a:xfrm>
          <a:prstGeom prst="rect">
            <a:avLst/>
          </a:prstGeom>
        </p:spPr>
      </p:pic>
    </p:spTree>
    <p:extLst>
      <p:ext uri="{BB962C8B-B14F-4D97-AF65-F5344CB8AC3E}">
        <p14:creationId xmlns:p14="http://schemas.microsoft.com/office/powerpoint/2010/main" val="87234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372C1-FA68-EFC2-B123-DD9B7C345B7D}"/>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F7414585-93B9-0126-F421-82F39EC8FB38}"/>
              </a:ext>
            </a:extLst>
          </p:cNvPr>
          <p:cNvSpPr>
            <a:spLocks noGrp="1"/>
          </p:cNvSpPr>
          <p:nvPr>
            <p:ph idx="1"/>
          </p:nvPr>
        </p:nvSpPr>
        <p:spPr/>
        <p:txBody>
          <a:bodyPr/>
          <a:lstStyle/>
          <a:p>
            <a:r>
              <a:rPr lang="cs-CZ" dirty="0"/>
              <a:t>Vládci Persie </a:t>
            </a:r>
            <a:r>
              <a:rPr lang="cs-CZ" dirty="0" err="1"/>
              <a:t>Seleukovci</a:t>
            </a:r>
            <a:r>
              <a:rPr lang="cs-CZ" dirty="0"/>
              <a:t>, do 141 </a:t>
            </a:r>
            <a:r>
              <a:rPr lang="cs-CZ" dirty="0" err="1"/>
              <a:t>pnl</a:t>
            </a:r>
            <a:endParaRPr lang="cs-CZ" dirty="0"/>
          </a:p>
          <a:p>
            <a:r>
              <a:rPr lang="cs-CZ" dirty="0"/>
              <a:t>Přijetí perských zvyků již Alexandrem – oděv, </a:t>
            </a:r>
            <a:r>
              <a:rPr lang="cs-CZ" i="1" dirty="0" err="1"/>
              <a:t>proskynésis</a:t>
            </a:r>
            <a:endParaRPr lang="cs-CZ" i="1" dirty="0"/>
          </a:p>
          <a:p>
            <a:r>
              <a:rPr lang="cs-CZ" dirty="0"/>
              <a:t>Peršané do armády, úřadů</a:t>
            </a:r>
          </a:p>
          <a:p>
            <a:r>
              <a:rPr lang="cs-CZ" dirty="0"/>
              <a:t>Řečtina na dvoře, pořečtění elit</a:t>
            </a:r>
          </a:p>
          <a:p>
            <a:r>
              <a:rPr lang="cs-CZ" dirty="0"/>
              <a:t>Zůstává i za </a:t>
            </a:r>
            <a:r>
              <a:rPr lang="cs-CZ" dirty="0" err="1"/>
              <a:t>Parthů</a:t>
            </a:r>
            <a:r>
              <a:rPr lang="cs-CZ" dirty="0"/>
              <a:t> (dočasně)</a:t>
            </a:r>
          </a:p>
          <a:p>
            <a:endParaRPr lang="cs-CZ" dirty="0"/>
          </a:p>
          <a:p>
            <a:r>
              <a:rPr lang="cs-CZ" dirty="0" err="1"/>
              <a:t>Persofilie</a:t>
            </a:r>
            <a:r>
              <a:rPr lang="cs-CZ" dirty="0"/>
              <a:t> – Alexandr, </a:t>
            </a:r>
            <a:r>
              <a:rPr lang="cs-CZ" dirty="0" err="1"/>
              <a:t>Peukestás</a:t>
            </a:r>
            <a:r>
              <a:rPr lang="cs-CZ" dirty="0"/>
              <a:t> (nosil perský šat a přijal perské zvyky)</a:t>
            </a:r>
          </a:p>
          <a:p>
            <a:r>
              <a:rPr lang="cs-CZ" dirty="0" err="1"/>
              <a:t>Médismos</a:t>
            </a:r>
            <a:r>
              <a:rPr lang="cs-CZ" dirty="0"/>
              <a:t> – kolaborace, spojenectví s Peršany</a:t>
            </a:r>
          </a:p>
        </p:txBody>
      </p:sp>
      <p:pic>
        <p:nvPicPr>
          <p:cNvPr id="5" name="Obrázek 4" descr="Obsah obrázku objekt, mince&#10;&#10;Popis byl vytvořen automaticky">
            <a:extLst>
              <a:ext uri="{FF2B5EF4-FFF2-40B4-BE49-F238E27FC236}">
                <a16:creationId xmlns:a16="http://schemas.microsoft.com/office/drawing/2014/main" id="{C0D40786-A8D2-9E0D-E1F6-9B2EBE25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813" y="219468"/>
            <a:ext cx="4266119" cy="2101064"/>
          </a:xfrm>
          <a:prstGeom prst="rect">
            <a:avLst/>
          </a:prstGeom>
        </p:spPr>
      </p:pic>
    </p:spTree>
    <p:extLst>
      <p:ext uri="{BB962C8B-B14F-4D97-AF65-F5344CB8AC3E}">
        <p14:creationId xmlns:p14="http://schemas.microsoft.com/office/powerpoint/2010/main" val="360565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DF52D-35C3-5BC4-0C72-5AB3F337FC1A}"/>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57816388-7CF3-C976-4A3C-9551419ADFB9}"/>
              </a:ext>
            </a:extLst>
          </p:cNvPr>
          <p:cNvSpPr>
            <a:spLocks noGrp="1"/>
          </p:cNvSpPr>
          <p:nvPr>
            <p:ph idx="1"/>
          </p:nvPr>
        </p:nvSpPr>
        <p:spPr/>
        <p:txBody>
          <a:bodyPr/>
          <a:lstStyle/>
          <a:p>
            <a:r>
              <a:rPr lang="cs-CZ" dirty="0"/>
              <a:t>Mnoho Řeků ve službách Peršanů </a:t>
            </a:r>
          </a:p>
          <a:p>
            <a:r>
              <a:rPr lang="cs-CZ" dirty="0"/>
              <a:t>Lékaři – </a:t>
            </a:r>
            <a:r>
              <a:rPr lang="cs-CZ" dirty="0" err="1"/>
              <a:t>Démokédés</a:t>
            </a:r>
            <a:r>
              <a:rPr lang="cs-CZ" dirty="0"/>
              <a:t>, </a:t>
            </a:r>
            <a:r>
              <a:rPr lang="cs-CZ" dirty="0" err="1"/>
              <a:t>Ktésiás</a:t>
            </a:r>
            <a:endParaRPr lang="cs-CZ" dirty="0"/>
          </a:p>
          <a:p>
            <a:r>
              <a:rPr lang="cs-CZ" dirty="0"/>
              <a:t>Personál paláce – tanečníci, písaři</a:t>
            </a:r>
          </a:p>
          <a:p>
            <a:r>
              <a:rPr lang="cs-CZ" dirty="0"/>
              <a:t>Konkubíny</a:t>
            </a:r>
          </a:p>
          <a:p>
            <a:r>
              <a:rPr lang="cs-CZ" dirty="0"/>
              <a:t>Kameníci, stavitelé</a:t>
            </a:r>
          </a:p>
          <a:p>
            <a:r>
              <a:rPr lang="cs-CZ" dirty="0"/>
              <a:t>Žoldnéři – </a:t>
            </a:r>
            <a:r>
              <a:rPr lang="cs-CZ" dirty="0" err="1"/>
              <a:t>Xenofón</a:t>
            </a:r>
            <a:r>
              <a:rPr lang="cs-CZ" dirty="0"/>
              <a:t>, </a:t>
            </a:r>
            <a:r>
              <a:rPr lang="cs-CZ" dirty="0" err="1"/>
              <a:t>Klearchos</a:t>
            </a:r>
            <a:r>
              <a:rPr lang="cs-CZ" dirty="0"/>
              <a:t> – tažení 10 000; </a:t>
            </a:r>
            <a:r>
              <a:rPr lang="cs-CZ" dirty="0" err="1"/>
              <a:t>Ífikratés</a:t>
            </a:r>
            <a:r>
              <a:rPr lang="cs-CZ" dirty="0"/>
              <a:t>, </a:t>
            </a:r>
            <a:r>
              <a:rPr lang="cs-CZ" dirty="0" err="1"/>
              <a:t>Memnón</a:t>
            </a:r>
            <a:r>
              <a:rPr lang="cs-CZ" dirty="0"/>
              <a:t> z Rhodu  </a:t>
            </a:r>
          </a:p>
          <a:p>
            <a:endParaRPr lang="cs-CZ" dirty="0"/>
          </a:p>
          <a:p>
            <a:endParaRPr lang="cs-CZ" dirty="0"/>
          </a:p>
        </p:txBody>
      </p:sp>
    </p:spTree>
    <p:extLst>
      <p:ext uri="{BB962C8B-B14F-4D97-AF65-F5344CB8AC3E}">
        <p14:creationId xmlns:p14="http://schemas.microsoft.com/office/powerpoint/2010/main" val="31045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E7D7E-926E-9F03-3819-96EBCDAA51E1}"/>
              </a:ext>
            </a:extLst>
          </p:cNvPr>
          <p:cNvSpPr>
            <a:spLocks noGrp="1"/>
          </p:cNvSpPr>
          <p:nvPr>
            <p:ph type="title"/>
          </p:nvPr>
        </p:nvSpPr>
        <p:spPr/>
        <p:txBody>
          <a:bodyPr/>
          <a:lstStyle/>
          <a:p>
            <a:r>
              <a:rPr lang="cs-CZ" dirty="0"/>
              <a:t>Etymologie</a:t>
            </a:r>
          </a:p>
        </p:txBody>
      </p:sp>
      <p:sp>
        <p:nvSpPr>
          <p:cNvPr id="3" name="Zástupný obsah 2">
            <a:extLst>
              <a:ext uri="{FF2B5EF4-FFF2-40B4-BE49-F238E27FC236}">
                <a16:creationId xmlns:a16="http://schemas.microsoft.com/office/drawing/2014/main" id="{C87989FF-1508-7B29-B745-1A6BFF0BE861}"/>
              </a:ext>
            </a:extLst>
          </p:cNvPr>
          <p:cNvSpPr>
            <a:spLocks noGrp="1"/>
          </p:cNvSpPr>
          <p:nvPr>
            <p:ph idx="1"/>
          </p:nvPr>
        </p:nvSpPr>
        <p:spPr/>
        <p:txBody>
          <a:bodyPr/>
          <a:lstStyle/>
          <a:p>
            <a:r>
              <a:rPr lang="cs-CZ" dirty="0"/>
              <a:t>J Írán, JZ Írán</a:t>
            </a:r>
          </a:p>
          <a:p>
            <a:r>
              <a:rPr lang="cs-CZ" dirty="0"/>
              <a:t>Persie – </a:t>
            </a:r>
            <a:r>
              <a:rPr lang="cs-CZ" dirty="0" err="1"/>
              <a:t>Fárs</a:t>
            </a:r>
            <a:r>
              <a:rPr lang="cs-CZ" dirty="0"/>
              <a:t>, Párs/</a:t>
            </a:r>
            <a:r>
              <a:rPr lang="cs-CZ" dirty="0" err="1"/>
              <a:t>Pársa</a:t>
            </a:r>
            <a:r>
              <a:rPr lang="cs-CZ" dirty="0"/>
              <a:t> → </a:t>
            </a:r>
            <a:r>
              <a:rPr lang="cs-CZ" dirty="0" err="1"/>
              <a:t>Persis</a:t>
            </a:r>
            <a:r>
              <a:rPr lang="cs-CZ" dirty="0"/>
              <a:t> (Περσίς), </a:t>
            </a:r>
            <a:r>
              <a:rPr lang="cs-CZ" dirty="0" err="1"/>
              <a:t>Persia</a:t>
            </a:r>
            <a:endParaRPr lang="cs-CZ" dirty="0"/>
          </a:p>
          <a:p>
            <a:r>
              <a:rPr lang="cs-CZ" dirty="0"/>
              <a:t>Pro region, celou říši</a:t>
            </a:r>
          </a:p>
          <a:p>
            <a:r>
              <a:rPr lang="cs-CZ" dirty="0"/>
              <a:t>Dle Řeků od Persea → </a:t>
            </a:r>
            <a:r>
              <a:rPr lang="cs-CZ" dirty="0" err="1"/>
              <a:t>Persés</a:t>
            </a:r>
            <a:r>
              <a:rPr lang="cs-CZ" dirty="0"/>
              <a:t>, syn Persea a Andromedy</a:t>
            </a:r>
          </a:p>
          <a:p>
            <a:r>
              <a:rPr lang="cs-CZ" dirty="0" err="1"/>
              <a:t>Hdt</a:t>
            </a:r>
            <a:r>
              <a:rPr lang="cs-CZ" dirty="0"/>
              <a:t>. 7.61</a:t>
            </a:r>
          </a:p>
          <a:p>
            <a:r>
              <a:rPr lang="cs-CZ" dirty="0"/>
              <a:t>Snad znali i Peršané ? – </a:t>
            </a:r>
            <a:r>
              <a:rPr lang="cs-CZ" dirty="0" err="1"/>
              <a:t>Hdt</a:t>
            </a:r>
            <a:r>
              <a:rPr lang="cs-CZ" dirty="0"/>
              <a:t>. 7.150</a:t>
            </a:r>
          </a:p>
          <a:p>
            <a:r>
              <a:rPr lang="cs-CZ" dirty="0" err="1"/>
              <a:t>Achaimenovci</a:t>
            </a:r>
            <a:r>
              <a:rPr lang="cs-CZ" dirty="0"/>
              <a:t>, </a:t>
            </a:r>
            <a:r>
              <a:rPr lang="cs-CZ" dirty="0" err="1"/>
              <a:t>Arsakovci</a:t>
            </a:r>
            <a:r>
              <a:rPr lang="cs-CZ" dirty="0"/>
              <a:t> (</a:t>
            </a:r>
            <a:r>
              <a:rPr lang="cs-CZ" dirty="0" err="1"/>
              <a:t>Parthové</a:t>
            </a:r>
            <a:r>
              <a:rPr lang="cs-CZ" dirty="0"/>
              <a:t>), </a:t>
            </a:r>
            <a:r>
              <a:rPr lang="cs-CZ" dirty="0" err="1"/>
              <a:t>Sásánovci</a:t>
            </a:r>
            <a:endParaRPr lang="cs-CZ" dirty="0"/>
          </a:p>
          <a:p>
            <a:endParaRPr lang="cs-CZ" dirty="0"/>
          </a:p>
          <a:p>
            <a:r>
              <a:rPr lang="cs-CZ" dirty="0"/>
              <a:t>Občas pojmenování Médové, Peršané pro kohokoli </a:t>
            </a:r>
          </a:p>
          <a:p>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193F3841-6434-3DF0-8F32-9B666E6F3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275" y="158114"/>
            <a:ext cx="4155621" cy="2908935"/>
          </a:xfrm>
          <a:prstGeom prst="rect">
            <a:avLst/>
          </a:prstGeom>
        </p:spPr>
      </p:pic>
    </p:spTree>
    <p:extLst>
      <p:ext uri="{BB962C8B-B14F-4D97-AF65-F5344CB8AC3E}">
        <p14:creationId xmlns:p14="http://schemas.microsoft.com/office/powerpoint/2010/main" val="42978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512392-0421-1CFC-4F92-CD4EDB12024C}"/>
              </a:ext>
            </a:extLst>
          </p:cNvPr>
          <p:cNvSpPr>
            <a:spLocks noGrp="1"/>
          </p:cNvSpPr>
          <p:nvPr>
            <p:ph type="title"/>
          </p:nvPr>
        </p:nvSpPr>
        <p:spPr/>
        <p:txBody>
          <a:bodyPr/>
          <a:lstStyle/>
          <a:p>
            <a:r>
              <a:rPr lang="cs-CZ" dirty="0"/>
              <a:t>Kontakty</a:t>
            </a:r>
          </a:p>
        </p:txBody>
      </p:sp>
      <p:sp>
        <p:nvSpPr>
          <p:cNvPr id="3" name="Zástupný obsah 2">
            <a:extLst>
              <a:ext uri="{FF2B5EF4-FFF2-40B4-BE49-F238E27FC236}">
                <a16:creationId xmlns:a16="http://schemas.microsoft.com/office/drawing/2014/main" id="{15A80BA9-42BB-32C4-0100-35B7860ADDDD}"/>
              </a:ext>
            </a:extLst>
          </p:cNvPr>
          <p:cNvSpPr>
            <a:spLocks noGrp="1"/>
          </p:cNvSpPr>
          <p:nvPr>
            <p:ph idx="1"/>
          </p:nvPr>
        </p:nvSpPr>
        <p:spPr/>
        <p:txBody>
          <a:bodyPr/>
          <a:lstStyle/>
          <a:p>
            <a:r>
              <a:rPr lang="cs-CZ" dirty="0"/>
              <a:t>Místo útočiště, vyhnanci z řeckých měst</a:t>
            </a:r>
          </a:p>
          <a:p>
            <a:r>
              <a:rPr lang="cs-CZ" dirty="0" err="1"/>
              <a:t>Démarátos</a:t>
            </a:r>
            <a:r>
              <a:rPr lang="cs-CZ" dirty="0"/>
              <a:t> </a:t>
            </a:r>
          </a:p>
          <a:p>
            <a:r>
              <a:rPr lang="cs-CZ" dirty="0" err="1"/>
              <a:t>Themistoklés</a:t>
            </a:r>
            <a:endParaRPr lang="cs-CZ" dirty="0"/>
          </a:p>
          <a:p>
            <a:r>
              <a:rPr lang="cs-CZ" dirty="0" err="1"/>
              <a:t>Alkibiadés</a:t>
            </a:r>
            <a:endParaRPr lang="cs-CZ" dirty="0"/>
          </a:p>
          <a:p>
            <a:r>
              <a:rPr lang="cs-CZ" dirty="0" err="1"/>
              <a:t>Hippiás</a:t>
            </a:r>
            <a:endParaRPr lang="cs-CZ" dirty="0"/>
          </a:p>
          <a:p>
            <a:r>
              <a:rPr lang="cs-CZ" dirty="0" err="1"/>
              <a:t>Gongylos</a:t>
            </a:r>
            <a:endParaRPr lang="cs-CZ" dirty="0"/>
          </a:p>
        </p:txBody>
      </p:sp>
    </p:spTree>
    <p:extLst>
      <p:ext uri="{BB962C8B-B14F-4D97-AF65-F5344CB8AC3E}">
        <p14:creationId xmlns:p14="http://schemas.microsoft.com/office/powerpoint/2010/main" val="408383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32175-AD67-6CFD-E827-43809986CA19}"/>
              </a:ext>
            </a:extLst>
          </p:cNvPr>
          <p:cNvSpPr>
            <a:spLocks noGrp="1"/>
          </p:cNvSpPr>
          <p:nvPr>
            <p:ph type="title"/>
          </p:nvPr>
        </p:nvSpPr>
        <p:spPr/>
        <p:txBody>
          <a:bodyPr/>
          <a:lstStyle/>
          <a:p>
            <a:r>
              <a:rPr lang="cs-CZ" dirty="0"/>
              <a:t>Prameny</a:t>
            </a:r>
          </a:p>
        </p:txBody>
      </p:sp>
      <p:sp>
        <p:nvSpPr>
          <p:cNvPr id="3" name="Zástupný obsah 2">
            <a:extLst>
              <a:ext uri="{FF2B5EF4-FFF2-40B4-BE49-F238E27FC236}">
                <a16:creationId xmlns:a16="http://schemas.microsoft.com/office/drawing/2014/main" id="{E0B10FA0-6105-B954-6A8D-0BC7AF5586C7}"/>
              </a:ext>
            </a:extLst>
          </p:cNvPr>
          <p:cNvSpPr>
            <a:spLocks noGrp="1"/>
          </p:cNvSpPr>
          <p:nvPr>
            <p:ph idx="1"/>
          </p:nvPr>
        </p:nvSpPr>
        <p:spPr/>
        <p:txBody>
          <a:bodyPr/>
          <a:lstStyle/>
          <a:p>
            <a:r>
              <a:rPr lang="cs-CZ" dirty="0"/>
              <a:t>Hérodotos</a:t>
            </a:r>
          </a:p>
          <a:p>
            <a:r>
              <a:rPr lang="cs-CZ" dirty="0" err="1"/>
              <a:t>Ktésiás</a:t>
            </a:r>
            <a:r>
              <a:rPr lang="cs-CZ" dirty="0"/>
              <a:t> – </a:t>
            </a:r>
            <a:r>
              <a:rPr lang="cs-CZ" i="1" dirty="0"/>
              <a:t>Persika</a:t>
            </a:r>
          </a:p>
          <a:p>
            <a:r>
              <a:rPr lang="cs-CZ" dirty="0" err="1"/>
              <a:t>Xenofón</a:t>
            </a:r>
            <a:endParaRPr lang="cs-CZ" dirty="0"/>
          </a:p>
          <a:p>
            <a:r>
              <a:rPr lang="cs-CZ" dirty="0" err="1"/>
              <a:t>Aischylos</a:t>
            </a:r>
            <a:r>
              <a:rPr lang="cs-CZ" dirty="0"/>
              <a:t> - </a:t>
            </a:r>
            <a:r>
              <a:rPr lang="cs-CZ" i="1" dirty="0"/>
              <a:t>Peršané</a:t>
            </a:r>
          </a:p>
          <a:p>
            <a:r>
              <a:rPr lang="cs-CZ" dirty="0" err="1"/>
              <a:t>Deinón</a:t>
            </a:r>
            <a:r>
              <a:rPr lang="cs-CZ" dirty="0"/>
              <a:t> – </a:t>
            </a:r>
            <a:r>
              <a:rPr lang="cs-CZ" i="1" dirty="0"/>
              <a:t>Persika</a:t>
            </a:r>
          </a:p>
          <a:p>
            <a:r>
              <a:rPr lang="cs-CZ" dirty="0" err="1"/>
              <a:t>Athénaios</a:t>
            </a:r>
            <a:endParaRPr lang="cs-CZ" dirty="0"/>
          </a:p>
          <a:p>
            <a:r>
              <a:rPr lang="cs-CZ" dirty="0" err="1"/>
              <a:t>Arriános</a:t>
            </a:r>
            <a:r>
              <a:rPr lang="cs-CZ" dirty="0"/>
              <a:t> – </a:t>
            </a:r>
            <a:r>
              <a:rPr lang="cs-CZ" i="1" dirty="0" err="1"/>
              <a:t>Parthika</a:t>
            </a:r>
            <a:r>
              <a:rPr lang="cs-CZ" dirty="0"/>
              <a:t>, </a:t>
            </a:r>
            <a:r>
              <a:rPr lang="cs-CZ" i="1" dirty="0" err="1"/>
              <a:t>Anabasis</a:t>
            </a:r>
            <a:endParaRPr lang="cs-CZ" i="1" dirty="0"/>
          </a:p>
        </p:txBody>
      </p:sp>
    </p:spTree>
    <p:extLst>
      <p:ext uri="{BB962C8B-B14F-4D97-AF65-F5344CB8AC3E}">
        <p14:creationId xmlns:p14="http://schemas.microsoft.com/office/powerpoint/2010/main" val="221686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46BF7A-9425-AF0B-8A81-060DED55A4E9}"/>
              </a:ext>
            </a:extLst>
          </p:cNvPr>
          <p:cNvSpPr>
            <a:spLocks noGrp="1"/>
          </p:cNvSpPr>
          <p:nvPr>
            <p:ph type="title"/>
          </p:nvPr>
        </p:nvSpPr>
        <p:spPr/>
        <p:txBody>
          <a:bodyPr/>
          <a:lstStyle/>
          <a:p>
            <a:r>
              <a:rPr lang="cs-CZ" dirty="0"/>
              <a:t>Prameny</a:t>
            </a:r>
          </a:p>
        </p:txBody>
      </p:sp>
      <p:sp>
        <p:nvSpPr>
          <p:cNvPr id="3" name="Zástupný obsah 2">
            <a:extLst>
              <a:ext uri="{FF2B5EF4-FFF2-40B4-BE49-F238E27FC236}">
                <a16:creationId xmlns:a16="http://schemas.microsoft.com/office/drawing/2014/main" id="{B96B030C-E86D-2220-8A12-CEE0DA128017}"/>
              </a:ext>
            </a:extLst>
          </p:cNvPr>
          <p:cNvSpPr>
            <a:spLocks noGrp="1"/>
          </p:cNvSpPr>
          <p:nvPr>
            <p:ph idx="1"/>
          </p:nvPr>
        </p:nvSpPr>
        <p:spPr/>
        <p:txBody>
          <a:bodyPr/>
          <a:lstStyle/>
          <a:p>
            <a:r>
              <a:rPr lang="cs-CZ" dirty="0"/>
              <a:t>Řecko x Persie</a:t>
            </a:r>
          </a:p>
          <a:p>
            <a:r>
              <a:rPr lang="cs-CZ" dirty="0"/>
              <a:t>Demokracie x despocie </a:t>
            </a:r>
          </a:p>
          <a:p>
            <a:r>
              <a:rPr lang="cs-CZ" dirty="0"/>
              <a:t>Svoboda x otroctví</a:t>
            </a:r>
          </a:p>
          <a:p>
            <a:r>
              <a:rPr lang="cs-CZ" dirty="0"/>
              <a:t>Silní x slabí</a:t>
            </a:r>
          </a:p>
          <a:p>
            <a:r>
              <a:rPr lang="cs-CZ" dirty="0"/>
              <a:t>Disciplína x chaos</a:t>
            </a:r>
          </a:p>
          <a:p>
            <a:r>
              <a:rPr lang="cs-CZ" dirty="0"/>
              <a:t>Nedostatek x luxus</a:t>
            </a:r>
          </a:p>
          <a:p>
            <a:endParaRPr lang="cs-CZ" dirty="0"/>
          </a:p>
          <a:p>
            <a:r>
              <a:rPr lang="cs-CZ" dirty="0"/>
              <a:t>I pozitivní, neutrální, bez předsudků, dle pramene</a:t>
            </a:r>
          </a:p>
        </p:txBody>
      </p:sp>
    </p:spTree>
    <p:extLst>
      <p:ext uri="{BB962C8B-B14F-4D97-AF65-F5344CB8AC3E}">
        <p14:creationId xmlns:p14="http://schemas.microsoft.com/office/powerpoint/2010/main" val="2747342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9F569-D082-8029-44F0-977264074E12}"/>
              </a:ext>
            </a:extLst>
          </p:cNvPr>
          <p:cNvSpPr>
            <a:spLocks noGrp="1"/>
          </p:cNvSpPr>
          <p:nvPr>
            <p:ph type="title"/>
          </p:nvPr>
        </p:nvSpPr>
        <p:spPr/>
        <p:txBody>
          <a:bodyPr/>
          <a:lstStyle/>
          <a:p>
            <a:r>
              <a:rPr lang="cs-CZ" dirty="0" err="1"/>
              <a:t>Kýros</a:t>
            </a:r>
            <a:endParaRPr lang="cs-CZ" dirty="0"/>
          </a:p>
        </p:txBody>
      </p:sp>
      <p:sp>
        <p:nvSpPr>
          <p:cNvPr id="4" name="Zástupný obsah 3">
            <a:extLst>
              <a:ext uri="{FF2B5EF4-FFF2-40B4-BE49-F238E27FC236}">
                <a16:creationId xmlns:a16="http://schemas.microsoft.com/office/drawing/2014/main" id="{199D25C8-CB57-951A-F587-41DC5ED9C7A8}"/>
              </a:ext>
            </a:extLst>
          </p:cNvPr>
          <p:cNvSpPr>
            <a:spLocks noGrp="1"/>
          </p:cNvSpPr>
          <p:nvPr>
            <p:ph sz="half" idx="1"/>
          </p:nvPr>
        </p:nvSpPr>
        <p:spPr/>
        <p:txBody>
          <a:bodyPr>
            <a:normAutofit fontScale="92500" lnSpcReduction="20000"/>
          </a:bodyPr>
          <a:lstStyle/>
          <a:p>
            <a:r>
              <a:rPr lang="cs-CZ" dirty="0"/>
              <a:t>X. </a:t>
            </a:r>
            <a:r>
              <a:rPr lang="cs-CZ" i="1" dirty="0" err="1"/>
              <a:t>Cyr</a:t>
            </a:r>
            <a:r>
              <a:rPr lang="cs-CZ" dirty="0"/>
              <a:t>. 1.2.1</a:t>
            </a:r>
          </a:p>
          <a:p>
            <a:r>
              <a:rPr lang="el-GR" dirty="0"/>
              <a:t>πατρὸς μὲν δὴ ὁ Κῦρος λέγεται γενέσθαι </a:t>
            </a:r>
            <a:r>
              <a:rPr lang="el-GR" u="sng" dirty="0"/>
              <a:t>Καμβύσου</a:t>
            </a:r>
            <a:r>
              <a:rPr lang="el-GR" dirty="0"/>
              <a:t> </a:t>
            </a:r>
            <a:r>
              <a:rPr lang="el-GR" u="sng" dirty="0"/>
              <a:t>Περσῶν</a:t>
            </a:r>
            <a:r>
              <a:rPr lang="el-GR" dirty="0"/>
              <a:t> </a:t>
            </a:r>
            <a:r>
              <a:rPr lang="el-GR" u="sng" dirty="0"/>
              <a:t>βασιλέως</a:t>
            </a:r>
            <a:r>
              <a:rPr lang="el-GR" dirty="0"/>
              <a:t>: ὁ δὲ Καμβύσης οὗτος τοῦ </a:t>
            </a:r>
            <a:r>
              <a:rPr lang="el-GR" u="sng" dirty="0"/>
              <a:t>Περσειδῶν</a:t>
            </a:r>
            <a:r>
              <a:rPr lang="el-GR" dirty="0"/>
              <a:t> γένους ἦν: οἱ δὲ Περσεῖδαι ἀπὸ </a:t>
            </a:r>
            <a:r>
              <a:rPr lang="el-GR" u="sng" dirty="0"/>
              <a:t>Περσέως</a:t>
            </a:r>
            <a:r>
              <a:rPr lang="el-GR" dirty="0"/>
              <a:t> </a:t>
            </a:r>
            <a:r>
              <a:rPr lang="el-GR" u="sng" dirty="0"/>
              <a:t>κλῄζονται</a:t>
            </a:r>
            <a:r>
              <a:rPr lang="el-GR" dirty="0"/>
              <a:t>: μητρὸς δὲ ὁμολογεῖται Μανδάνης γενέσθαι: ἡ δὲ Μανδάνη αὕτη Ἀστυάγους ἦν θυγάτηρ τοῦ Μήδων γενομένου βασιλέως. φῦναι δὲ ὁ Κῦρος λέγεται καὶ ᾁδεται ἔτι καὶ νῦν ὑπὸ τῶν βαρβάρων </a:t>
            </a:r>
            <a:r>
              <a:rPr lang="el-GR" u="sng" dirty="0"/>
              <a:t>εἶδος</a:t>
            </a:r>
            <a:r>
              <a:rPr lang="el-GR" dirty="0"/>
              <a:t> μὲν </a:t>
            </a:r>
            <a:r>
              <a:rPr lang="el-GR" u="sng" dirty="0"/>
              <a:t>κάλλιστος</a:t>
            </a:r>
            <a:r>
              <a:rPr lang="el-GR" dirty="0"/>
              <a:t>, </a:t>
            </a:r>
            <a:r>
              <a:rPr lang="el-GR" u="sng" dirty="0"/>
              <a:t>ψυχὴν</a:t>
            </a:r>
            <a:r>
              <a:rPr lang="el-GR" dirty="0"/>
              <a:t> δὲ </a:t>
            </a:r>
            <a:r>
              <a:rPr lang="el-GR" u="sng" dirty="0"/>
              <a:t>φιλανθρωπότατος</a:t>
            </a:r>
            <a:r>
              <a:rPr lang="el-GR" dirty="0"/>
              <a:t> καὶ </a:t>
            </a:r>
            <a:r>
              <a:rPr lang="el-GR" u="sng" dirty="0"/>
              <a:t>φιλομαθέστατος</a:t>
            </a:r>
            <a:r>
              <a:rPr lang="el-GR" dirty="0"/>
              <a:t> καὶ </a:t>
            </a:r>
            <a:r>
              <a:rPr lang="el-GR" u="sng" dirty="0"/>
              <a:t>φιλοτιμότατος</a:t>
            </a:r>
            <a:r>
              <a:rPr lang="el-GR" dirty="0"/>
              <a:t>, ὥστε πάντα μὲν πόνον ἀνατλῆναι, πάντα δὲ κίνδυνον ὑπομεῖναι τοῦ ἐπαινεῖσθαι ἕνεκα. </a:t>
            </a:r>
            <a:endParaRPr lang="cs-CZ" dirty="0"/>
          </a:p>
        </p:txBody>
      </p:sp>
      <p:sp>
        <p:nvSpPr>
          <p:cNvPr id="5" name="Zástupný obsah 4">
            <a:extLst>
              <a:ext uri="{FF2B5EF4-FFF2-40B4-BE49-F238E27FC236}">
                <a16:creationId xmlns:a16="http://schemas.microsoft.com/office/drawing/2014/main" id="{079C51AF-C15B-50F2-9DB5-4E6FEED03192}"/>
              </a:ext>
            </a:extLst>
          </p:cNvPr>
          <p:cNvSpPr>
            <a:spLocks noGrp="1"/>
          </p:cNvSpPr>
          <p:nvPr>
            <p:ph sz="half" idx="2"/>
          </p:nvPr>
        </p:nvSpPr>
        <p:spPr/>
        <p:txBody>
          <a:bodyPr>
            <a:normAutofit fontScale="92500" lnSpcReduction="20000"/>
          </a:bodyPr>
          <a:lstStyle/>
          <a:p>
            <a:r>
              <a:rPr lang="en-US" dirty="0"/>
              <a:t>The father of Cyrus is said to have been Cambyses, king of the Persians: this Cambyses belonged to the stock of the </a:t>
            </a:r>
            <a:r>
              <a:rPr lang="en-US" dirty="0" err="1"/>
              <a:t>Persidae</a:t>
            </a:r>
            <a:r>
              <a:rPr lang="en-US" dirty="0"/>
              <a:t>, and the </a:t>
            </a:r>
            <a:r>
              <a:rPr lang="en-US" dirty="0" err="1"/>
              <a:t>Persidae</a:t>
            </a:r>
            <a:r>
              <a:rPr lang="en-US" dirty="0"/>
              <a:t> derive their name from Perseus. His mother, it is generally agreed, was </a:t>
            </a:r>
            <a:r>
              <a:rPr lang="en-US" dirty="0" err="1"/>
              <a:t>Mandane</a:t>
            </a:r>
            <a:r>
              <a:rPr lang="en-US" dirty="0"/>
              <a:t>; and this </a:t>
            </a:r>
            <a:r>
              <a:rPr lang="en-US" dirty="0" err="1"/>
              <a:t>Mandane</a:t>
            </a:r>
            <a:r>
              <a:rPr lang="en-US" dirty="0"/>
              <a:t> was the daughter of Astyages, sometime king of the Medes. And even to this day the barbarians tell in story and in song that Cyrus was most handsome in person, most generous of heart, most devoted to learning, and most ambitious, so that he endured all sorts of </a:t>
            </a:r>
            <a:r>
              <a:rPr lang="en-US" dirty="0" err="1"/>
              <a:t>labour</a:t>
            </a:r>
            <a:r>
              <a:rPr lang="en-US" dirty="0"/>
              <a:t> and faced all sorts of danger for the sake of praise.</a:t>
            </a:r>
            <a:endParaRPr lang="cs-CZ" dirty="0"/>
          </a:p>
        </p:txBody>
      </p:sp>
    </p:spTree>
    <p:extLst>
      <p:ext uri="{BB962C8B-B14F-4D97-AF65-F5344CB8AC3E}">
        <p14:creationId xmlns:p14="http://schemas.microsoft.com/office/powerpoint/2010/main" val="83983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EEE2D-A34D-7C81-5581-F78D25E2E425}"/>
              </a:ext>
            </a:extLst>
          </p:cNvPr>
          <p:cNvSpPr>
            <a:spLocks noGrp="1"/>
          </p:cNvSpPr>
          <p:nvPr>
            <p:ph type="title"/>
          </p:nvPr>
        </p:nvSpPr>
        <p:spPr/>
        <p:txBody>
          <a:bodyPr/>
          <a:lstStyle/>
          <a:p>
            <a:r>
              <a:rPr lang="cs-CZ" dirty="0" err="1"/>
              <a:t>Kýros</a:t>
            </a:r>
            <a:endParaRPr lang="cs-CZ" dirty="0"/>
          </a:p>
        </p:txBody>
      </p:sp>
      <p:sp>
        <p:nvSpPr>
          <p:cNvPr id="3" name="Zástupný obsah 2">
            <a:extLst>
              <a:ext uri="{FF2B5EF4-FFF2-40B4-BE49-F238E27FC236}">
                <a16:creationId xmlns:a16="http://schemas.microsoft.com/office/drawing/2014/main" id="{C0F1F7C2-8122-C9F6-FF37-9C8FC69F537E}"/>
              </a:ext>
            </a:extLst>
          </p:cNvPr>
          <p:cNvSpPr>
            <a:spLocks noGrp="1"/>
          </p:cNvSpPr>
          <p:nvPr>
            <p:ph sz="half" idx="1"/>
          </p:nvPr>
        </p:nvSpPr>
        <p:spPr/>
        <p:txBody>
          <a:bodyPr/>
          <a:lstStyle/>
          <a:p>
            <a:r>
              <a:rPr lang="cs-CZ" dirty="0"/>
              <a:t>Sen, odložení, mládí</a:t>
            </a:r>
          </a:p>
          <a:p>
            <a:r>
              <a:rPr lang="cs-CZ" dirty="0" err="1"/>
              <a:t>Hdt</a:t>
            </a:r>
            <a:r>
              <a:rPr lang="cs-CZ" dirty="0"/>
              <a:t>. 1.107–113</a:t>
            </a:r>
          </a:p>
          <a:p>
            <a:r>
              <a:rPr lang="cs-CZ" dirty="0" err="1"/>
              <a:t>Hdt</a:t>
            </a:r>
            <a:r>
              <a:rPr lang="cs-CZ" dirty="0"/>
              <a:t>. 1.114–116</a:t>
            </a:r>
          </a:p>
          <a:p>
            <a:r>
              <a:rPr lang="cs-CZ" dirty="0"/>
              <a:t>Na dvoře </a:t>
            </a:r>
            <a:r>
              <a:rPr lang="cs-CZ" dirty="0" err="1"/>
              <a:t>Astyaga</a:t>
            </a:r>
            <a:endParaRPr lang="cs-CZ" dirty="0"/>
          </a:p>
          <a:p>
            <a:r>
              <a:rPr lang="cs-CZ" dirty="0"/>
              <a:t>Poslán do Persie → vzpoura</a:t>
            </a:r>
          </a:p>
          <a:p>
            <a:r>
              <a:rPr lang="cs-CZ" dirty="0"/>
              <a:t>Dobytí Lýdie, Babylónu</a:t>
            </a:r>
          </a:p>
          <a:p>
            <a:r>
              <a:rPr lang="cs-CZ" dirty="0"/>
              <a:t>Tažení do Střední Asie – smrt</a:t>
            </a:r>
          </a:p>
          <a:p>
            <a:endParaRPr lang="cs-CZ" dirty="0"/>
          </a:p>
          <a:p>
            <a:r>
              <a:rPr lang="cs-CZ" dirty="0"/>
              <a:t>Zakladatel říše, dobré popisy i u Řeků a Židů, legendární postava</a:t>
            </a:r>
          </a:p>
        </p:txBody>
      </p:sp>
      <p:sp>
        <p:nvSpPr>
          <p:cNvPr id="4" name="Zástupný obsah 3">
            <a:extLst>
              <a:ext uri="{FF2B5EF4-FFF2-40B4-BE49-F238E27FC236}">
                <a16:creationId xmlns:a16="http://schemas.microsoft.com/office/drawing/2014/main" id="{A841DC22-191B-2876-B4AD-62E11C14DAF9}"/>
              </a:ext>
            </a:extLst>
          </p:cNvPr>
          <p:cNvSpPr>
            <a:spLocks noGrp="1"/>
          </p:cNvSpPr>
          <p:nvPr>
            <p:ph sz="half" idx="2"/>
          </p:nvPr>
        </p:nvSpPr>
        <p:spPr/>
        <p:txBody>
          <a:bodyPr/>
          <a:lstStyle/>
          <a:p>
            <a:r>
              <a:rPr lang="cs-CZ" dirty="0"/>
              <a:t>Mikuláš z Damašku</a:t>
            </a:r>
          </a:p>
          <a:p>
            <a:r>
              <a:rPr lang="cs-CZ" dirty="0"/>
              <a:t>Z rodiny lupiče</a:t>
            </a:r>
          </a:p>
          <a:p>
            <a:r>
              <a:rPr lang="cs-CZ" dirty="0"/>
              <a:t>Postupně se vypracuje na dvoře</a:t>
            </a:r>
          </a:p>
          <a:p>
            <a:endParaRPr lang="cs-CZ" dirty="0"/>
          </a:p>
        </p:txBody>
      </p:sp>
    </p:spTree>
    <p:extLst>
      <p:ext uri="{BB962C8B-B14F-4D97-AF65-F5344CB8AC3E}">
        <p14:creationId xmlns:p14="http://schemas.microsoft.com/office/powerpoint/2010/main" val="246224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0EFD83-73E8-6660-EB59-4D5EDB1B8126}"/>
              </a:ext>
            </a:extLst>
          </p:cNvPr>
          <p:cNvSpPr>
            <a:spLocks noGrp="1"/>
          </p:cNvSpPr>
          <p:nvPr>
            <p:ph type="title"/>
          </p:nvPr>
        </p:nvSpPr>
        <p:spPr/>
        <p:txBody>
          <a:bodyPr/>
          <a:lstStyle/>
          <a:p>
            <a:r>
              <a:rPr lang="cs-CZ" dirty="0" err="1"/>
              <a:t>Kýros</a:t>
            </a:r>
            <a:endParaRPr lang="cs-CZ" dirty="0"/>
          </a:p>
        </p:txBody>
      </p:sp>
      <p:sp>
        <p:nvSpPr>
          <p:cNvPr id="3" name="Zástupný obsah 2">
            <a:extLst>
              <a:ext uri="{FF2B5EF4-FFF2-40B4-BE49-F238E27FC236}">
                <a16:creationId xmlns:a16="http://schemas.microsoft.com/office/drawing/2014/main" id="{12EDD8B1-AFE2-845F-1966-0278EEBBCEEB}"/>
              </a:ext>
            </a:extLst>
          </p:cNvPr>
          <p:cNvSpPr>
            <a:spLocks noGrp="1"/>
          </p:cNvSpPr>
          <p:nvPr>
            <p:ph sz="half" idx="1"/>
          </p:nvPr>
        </p:nvSpPr>
        <p:spPr>
          <a:xfrm>
            <a:off x="677334" y="2160589"/>
            <a:ext cx="4184035" cy="3891549"/>
          </a:xfrm>
        </p:spPr>
        <p:txBody>
          <a:bodyPr/>
          <a:lstStyle/>
          <a:p>
            <a:r>
              <a:rPr lang="cs-CZ" dirty="0"/>
              <a:t>X. </a:t>
            </a:r>
            <a:r>
              <a:rPr lang="cs-CZ" i="1" dirty="0" err="1"/>
              <a:t>Cyr</a:t>
            </a:r>
            <a:r>
              <a:rPr lang="cs-CZ" dirty="0"/>
              <a:t>. 8.2.9</a:t>
            </a:r>
          </a:p>
          <a:p>
            <a:r>
              <a:rPr lang="el-GR" dirty="0"/>
              <a:t>τίς δ᾽ ἄλλος καταστρεψάμενος ἀρχὴν ὑπὸ τῶν ἀρχομένων </a:t>
            </a:r>
            <a:r>
              <a:rPr lang="el-GR" u="sng" dirty="0"/>
              <a:t>πατὴρ</a:t>
            </a:r>
            <a:r>
              <a:rPr lang="el-GR" dirty="0"/>
              <a:t> </a:t>
            </a:r>
            <a:r>
              <a:rPr lang="el-GR" u="sng" dirty="0"/>
              <a:t>καλούμενος</a:t>
            </a:r>
            <a:r>
              <a:rPr lang="el-GR" dirty="0"/>
              <a:t> ἀπέθανεν ἢ Κῦρος; τοῦτο δὲ τοὔνομα δῆλον ὅτι </a:t>
            </a:r>
            <a:r>
              <a:rPr lang="el-GR" u="sng" dirty="0"/>
              <a:t>εὐεργετοῦντός</a:t>
            </a:r>
            <a:r>
              <a:rPr lang="el-GR" dirty="0"/>
              <a:t> ἐστι μᾶλλον ἢ ἀφαιρουμένου. </a:t>
            </a:r>
            <a:endParaRPr lang="cs-CZ" dirty="0"/>
          </a:p>
          <a:p>
            <a:endParaRPr lang="cs-CZ" dirty="0"/>
          </a:p>
        </p:txBody>
      </p:sp>
      <p:sp>
        <p:nvSpPr>
          <p:cNvPr id="4" name="Zástupný obsah 3">
            <a:extLst>
              <a:ext uri="{FF2B5EF4-FFF2-40B4-BE49-F238E27FC236}">
                <a16:creationId xmlns:a16="http://schemas.microsoft.com/office/drawing/2014/main" id="{06DD86B1-2133-7776-0086-2D518B122522}"/>
              </a:ext>
            </a:extLst>
          </p:cNvPr>
          <p:cNvSpPr>
            <a:spLocks noGrp="1"/>
          </p:cNvSpPr>
          <p:nvPr>
            <p:ph sz="half" idx="2"/>
          </p:nvPr>
        </p:nvSpPr>
        <p:spPr/>
        <p:txBody>
          <a:bodyPr/>
          <a:lstStyle/>
          <a:p>
            <a:r>
              <a:rPr lang="en-US" dirty="0"/>
              <a:t>And who, besides Cyrus, ever gained an empire by conquest and even to his death was called “father” by the people he had subdued? For that name obviously belongs to a benefactor rather than to a despoiler.</a:t>
            </a:r>
            <a:endParaRPr lang="cs-CZ" dirty="0"/>
          </a:p>
        </p:txBody>
      </p:sp>
    </p:spTree>
    <p:extLst>
      <p:ext uri="{BB962C8B-B14F-4D97-AF65-F5344CB8AC3E}">
        <p14:creationId xmlns:p14="http://schemas.microsoft.com/office/powerpoint/2010/main" val="3042463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827458-8D42-8FE3-C30C-8A939F0656D1}"/>
              </a:ext>
            </a:extLst>
          </p:cNvPr>
          <p:cNvSpPr>
            <a:spLocks noGrp="1"/>
          </p:cNvSpPr>
          <p:nvPr>
            <p:ph type="title"/>
          </p:nvPr>
        </p:nvSpPr>
        <p:spPr/>
        <p:txBody>
          <a:bodyPr/>
          <a:lstStyle/>
          <a:p>
            <a:r>
              <a:rPr lang="cs-CZ" dirty="0" err="1"/>
              <a:t>Kambýses</a:t>
            </a:r>
            <a:endParaRPr lang="cs-CZ" dirty="0"/>
          </a:p>
        </p:txBody>
      </p:sp>
      <p:sp>
        <p:nvSpPr>
          <p:cNvPr id="3" name="Zástupný obsah 2">
            <a:extLst>
              <a:ext uri="{FF2B5EF4-FFF2-40B4-BE49-F238E27FC236}">
                <a16:creationId xmlns:a16="http://schemas.microsoft.com/office/drawing/2014/main" id="{8199283E-C1B8-B1A4-44D4-B0CAD0A95C0F}"/>
              </a:ext>
            </a:extLst>
          </p:cNvPr>
          <p:cNvSpPr>
            <a:spLocks noGrp="1"/>
          </p:cNvSpPr>
          <p:nvPr>
            <p:ph sz="half" idx="1"/>
          </p:nvPr>
        </p:nvSpPr>
        <p:spPr/>
        <p:txBody>
          <a:bodyPr>
            <a:normAutofit lnSpcReduction="10000"/>
          </a:bodyPr>
          <a:lstStyle/>
          <a:p>
            <a:r>
              <a:rPr lang="cs-CZ" dirty="0"/>
              <a:t>Šílenec</a:t>
            </a:r>
          </a:p>
          <a:p>
            <a:r>
              <a:rPr lang="cs-CZ" dirty="0" err="1"/>
              <a:t>Hdt</a:t>
            </a:r>
            <a:r>
              <a:rPr lang="cs-CZ" dirty="0"/>
              <a:t>. 3.29</a:t>
            </a:r>
          </a:p>
          <a:p>
            <a:r>
              <a:rPr lang="el-GR" dirty="0"/>
              <a:t>Ὡς δὲ ἤγαγον τὸν Ἆπιν οἱ ἱρέες, ὁ Καμβύσης, οἷα ἐὼν </a:t>
            </a:r>
            <a:r>
              <a:rPr lang="el-GR" u="sng" dirty="0"/>
              <a:t>ὑπομαργότερος</a:t>
            </a:r>
            <a:r>
              <a:rPr lang="el-GR" dirty="0"/>
              <a:t>, σπασάμενος τὸ ἐγχειρίδιον, θέλων τύψαι τὴν γαστέρα τοῦ </a:t>
            </a:r>
            <a:r>
              <a:rPr lang="el-GR" u="sng" dirty="0"/>
              <a:t>Ἄπιος</a:t>
            </a:r>
            <a:r>
              <a:rPr lang="el-GR" dirty="0"/>
              <a:t> παίει τὸν </a:t>
            </a:r>
            <a:r>
              <a:rPr lang="el-GR" u="sng" dirty="0"/>
              <a:t>μηρόν</a:t>
            </a:r>
            <a:r>
              <a:rPr lang="el-GR" dirty="0"/>
              <a:t>· γελάσας δὲ εἶπε πρὸς τοὺς ἱρέας "Ὦ κακαὶ κεφαλαί, τοῖσι θεοὶ γίνονται, ἔναιμοί τε καὶ σαρκώδεες καὶ ἐπαΐοντες σιδηρίων; ἄξιος μέν γε Αἰγυπτίων οὗτός γε ὁ θεός, ἀτάρ τοι ὑμεῖς γε οὐ </a:t>
            </a:r>
            <a:r>
              <a:rPr lang="el-GR" u="sng" dirty="0"/>
              <a:t>χαίροντες</a:t>
            </a:r>
            <a:r>
              <a:rPr lang="el-GR" dirty="0"/>
              <a:t> </a:t>
            </a:r>
            <a:r>
              <a:rPr lang="el-GR" u="sng" dirty="0"/>
              <a:t>γέλωτα</a:t>
            </a:r>
            <a:r>
              <a:rPr lang="el-GR" dirty="0"/>
              <a:t> ἐμὲ </a:t>
            </a:r>
            <a:r>
              <a:rPr lang="el-GR" u="sng" dirty="0"/>
              <a:t>θήσεσθε</a:t>
            </a:r>
            <a:r>
              <a:rPr lang="el-GR" dirty="0"/>
              <a:t>."</a:t>
            </a:r>
            <a:endParaRPr lang="cs-CZ" dirty="0"/>
          </a:p>
        </p:txBody>
      </p:sp>
      <p:sp>
        <p:nvSpPr>
          <p:cNvPr id="4" name="Zástupný obsah 3">
            <a:extLst>
              <a:ext uri="{FF2B5EF4-FFF2-40B4-BE49-F238E27FC236}">
                <a16:creationId xmlns:a16="http://schemas.microsoft.com/office/drawing/2014/main" id="{700FC239-A253-955A-798D-6B0CC48B5506}"/>
              </a:ext>
            </a:extLst>
          </p:cNvPr>
          <p:cNvSpPr>
            <a:spLocks noGrp="1"/>
          </p:cNvSpPr>
          <p:nvPr>
            <p:ph sz="half" idx="2"/>
          </p:nvPr>
        </p:nvSpPr>
        <p:spPr/>
        <p:txBody>
          <a:bodyPr>
            <a:normAutofit lnSpcReduction="10000"/>
          </a:bodyPr>
          <a:lstStyle/>
          <a:p>
            <a:r>
              <a:rPr lang="en-US" dirty="0"/>
              <a:t>When the priests led </a:t>
            </a:r>
            <a:r>
              <a:rPr lang="en-US" dirty="0" err="1"/>
              <a:t>Apis</a:t>
            </a:r>
            <a:r>
              <a:rPr lang="en-US" dirty="0"/>
              <a:t> in, Cambyses — for he was well-nigh mad — drew his dagger and made to stab the calf in the belly, but smote the thigh; then laughing he said to the priests: "Wretched wights, are these your gods, creatures of flesh and blood that can feel weapons of iron? that is a god worthy of the Egyptians. But for you, you shall suffer for making me your laughing-stock." </a:t>
            </a:r>
            <a:endParaRPr lang="cs-CZ" dirty="0"/>
          </a:p>
        </p:txBody>
      </p:sp>
    </p:spTree>
    <p:extLst>
      <p:ext uri="{BB962C8B-B14F-4D97-AF65-F5344CB8AC3E}">
        <p14:creationId xmlns:p14="http://schemas.microsoft.com/office/powerpoint/2010/main" val="374026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2B7109-F16F-023E-184D-64EE38C82CF2}"/>
              </a:ext>
            </a:extLst>
          </p:cNvPr>
          <p:cNvSpPr>
            <a:spLocks noGrp="1"/>
          </p:cNvSpPr>
          <p:nvPr>
            <p:ph type="title"/>
          </p:nvPr>
        </p:nvSpPr>
        <p:spPr/>
        <p:txBody>
          <a:bodyPr/>
          <a:lstStyle/>
          <a:p>
            <a:r>
              <a:rPr lang="cs-CZ" dirty="0" err="1"/>
              <a:t>Kambýses</a:t>
            </a:r>
            <a:endParaRPr lang="cs-CZ" dirty="0"/>
          </a:p>
        </p:txBody>
      </p:sp>
      <p:sp>
        <p:nvSpPr>
          <p:cNvPr id="3" name="Zástupný obsah 2">
            <a:extLst>
              <a:ext uri="{FF2B5EF4-FFF2-40B4-BE49-F238E27FC236}">
                <a16:creationId xmlns:a16="http://schemas.microsoft.com/office/drawing/2014/main" id="{F4B7B590-812F-ADC6-4A5A-D0A79A120063}"/>
              </a:ext>
            </a:extLst>
          </p:cNvPr>
          <p:cNvSpPr>
            <a:spLocks noGrp="1"/>
          </p:cNvSpPr>
          <p:nvPr>
            <p:ph sz="half" idx="1"/>
          </p:nvPr>
        </p:nvSpPr>
        <p:spPr/>
        <p:txBody>
          <a:bodyPr/>
          <a:lstStyle/>
          <a:p>
            <a:r>
              <a:rPr lang="cs-CZ" dirty="0" err="1"/>
              <a:t>Hdt</a:t>
            </a:r>
            <a:r>
              <a:rPr lang="cs-CZ" dirty="0"/>
              <a:t>. 1.30</a:t>
            </a:r>
          </a:p>
          <a:p>
            <a:r>
              <a:rPr lang="cs-CZ" dirty="0"/>
              <a:t>Zabití bratra</a:t>
            </a:r>
          </a:p>
          <a:p>
            <a:r>
              <a:rPr lang="cs-CZ" dirty="0" err="1"/>
              <a:t>Hdt</a:t>
            </a:r>
            <a:r>
              <a:rPr lang="cs-CZ" dirty="0"/>
              <a:t>. 1.31</a:t>
            </a:r>
          </a:p>
          <a:p>
            <a:r>
              <a:rPr lang="cs-CZ" dirty="0"/>
              <a:t>Ožení se se sestrou</a:t>
            </a:r>
          </a:p>
          <a:p>
            <a:r>
              <a:rPr lang="cs-CZ" dirty="0" err="1"/>
              <a:t>Hdt</a:t>
            </a:r>
            <a:r>
              <a:rPr lang="cs-CZ" dirty="0"/>
              <a:t>. 1.34</a:t>
            </a:r>
          </a:p>
          <a:p>
            <a:r>
              <a:rPr lang="cs-CZ" dirty="0"/>
              <a:t>Holdování vínu</a:t>
            </a:r>
          </a:p>
          <a:p>
            <a:r>
              <a:rPr lang="cs-CZ" dirty="0" err="1"/>
              <a:t>Hdt</a:t>
            </a:r>
            <a:r>
              <a:rPr lang="cs-CZ" dirty="0"/>
              <a:t>. 1.37</a:t>
            </a:r>
          </a:p>
          <a:p>
            <a:r>
              <a:rPr lang="cs-CZ" dirty="0"/>
              <a:t>Otevírání hrobek, výsměch jiným náboženstvím</a:t>
            </a:r>
          </a:p>
        </p:txBody>
      </p:sp>
      <p:sp>
        <p:nvSpPr>
          <p:cNvPr id="4" name="Zástupný obsah 3">
            <a:extLst>
              <a:ext uri="{FF2B5EF4-FFF2-40B4-BE49-F238E27FC236}">
                <a16:creationId xmlns:a16="http://schemas.microsoft.com/office/drawing/2014/main" id="{0456FCCE-12A1-260C-C0A8-39E9F562835A}"/>
              </a:ext>
            </a:extLst>
          </p:cNvPr>
          <p:cNvSpPr>
            <a:spLocks noGrp="1"/>
          </p:cNvSpPr>
          <p:nvPr>
            <p:ph sz="half" idx="2"/>
          </p:nvPr>
        </p:nvSpPr>
        <p:spPr/>
        <p:txBody>
          <a:bodyPr/>
          <a:lstStyle/>
          <a:p>
            <a:endParaRPr lang="cs-CZ"/>
          </a:p>
        </p:txBody>
      </p:sp>
    </p:spTree>
    <p:extLst>
      <p:ext uri="{BB962C8B-B14F-4D97-AF65-F5344CB8AC3E}">
        <p14:creationId xmlns:p14="http://schemas.microsoft.com/office/powerpoint/2010/main" val="4119822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34F60-397C-3EA1-B7DF-9AFEE3A2AFD1}"/>
              </a:ext>
            </a:extLst>
          </p:cNvPr>
          <p:cNvSpPr>
            <a:spLocks noGrp="1"/>
          </p:cNvSpPr>
          <p:nvPr>
            <p:ph type="title"/>
          </p:nvPr>
        </p:nvSpPr>
        <p:spPr/>
        <p:txBody>
          <a:bodyPr/>
          <a:lstStyle/>
          <a:p>
            <a:r>
              <a:rPr lang="cs-CZ" dirty="0" err="1"/>
              <a:t>Dáreios</a:t>
            </a:r>
            <a:r>
              <a:rPr lang="cs-CZ" dirty="0"/>
              <a:t> I.</a:t>
            </a:r>
          </a:p>
        </p:txBody>
      </p:sp>
      <p:sp>
        <p:nvSpPr>
          <p:cNvPr id="3" name="Zástupný obsah 2">
            <a:extLst>
              <a:ext uri="{FF2B5EF4-FFF2-40B4-BE49-F238E27FC236}">
                <a16:creationId xmlns:a16="http://schemas.microsoft.com/office/drawing/2014/main" id="{968F5C4A-1526-E924-43E6-57D52BEA36EE}"/>
              </a:ext>
            </a:extLst>
          </p:cNvPr>
          <p:cNvSpPr>
            <a:spLocks noGrp="1"/>
          </p:cNvSpPr>
          <p:nvPr>
            <p:ph sz="half" idx="1"/>
          </p:nvPr>
        </p:nvSpPr>
        <p:spPr/>
        <p:txBody>
          <a:bodyPr/>
          <a:lstStyle/>
          <a:p>
            <a:r>
              <a:rPr lang="cs-CZ" dirty="0"/>
              <a:t>Založení institucí, řádu, efektivita vlády</a:t>
            </a:r>
          </a:p>
          <a:p>
            <a:r>
              <a:rPr lang="cs-CZ" dirty="0" err="1"/>
              <a:t>Aesch</a:t>
            </a:r>
            <a:r>
              <a:rPr lang="cs-CZ" dirty="0"/>
              <a:t>. </a:t>
            </a:r>
            <a:r>
              <a:rPr lang="cs-CZ" i="1" dirty="0" err="1"/>
              <a:t>Pers</a:t>
            </a:r>
            <a:r>
              <a:rPr lang="cs-CZ" dirty="0"/>
              <a:t>. 852–859</a:t>
            </a:r>
          </a:p>
          <a:p>
            <a:endParaRPr lang="cs-CZ" dirty="0"/>
          </a:p>
          <a:p>
            <a:r>
              <a:rPr lang="cs-CZ" dirty="0"/>
              <a:t>X </a:t>
            </a:r>
          </a:p>
          <a:p>
            <a:endParaRPr lang="cs-CZ" dirty="0"/>
          </a:p>
          <a:p>
            <a:r>
              <a:rPr lang="cs-CZ" dirty="0" err="1"/>
              <a:t>Xerxés</a:t>
            </a:r>
            <a:r>
              <a:rPr lang="cs-CZ" dirty="0"/>
              <a:t> – zničil to, co králové před ním vybudovali</a:t>
            </a:r>
          </a:p>
        </p:txBody>
      </p:sp>
      <p:sp>
        <p:nvSpPr>
          <p:cNvPr id="4" name="Zástupný obsah 3">
            <a:extLst>
              <a:ext uri="{FF2B5EF4-FFF2-40B4-BE49-F238E27FC236}">
                <a16:creationId xmlns:a16="http://schemas.microsoft.com/office/drawing/2014/main" id="{032782BF-2AB0-ED0A-78D9-9CF8380EFDE2}"/>
              </a:ext>
            </a:extLst>
          </p:cNvPr>
          <p:cNvSpPr>
            <a:spLocks noGrp="1"/>
          </p:cNvSpPr>
          <p:nvPr>
            <p:ph sz="half" idx="2"/>
          </p:nvPr>
        </p:nvSpPr>
        <p:spPr/>
        <p:txBody>
          <a:bodyPr/>
          <a:lstStyle/>
          <a:p>
            <a:r>
              <a:rPr lang="cs-CZ" dirty="0"/>
              <a:t>Další králové – už nemají takovou moc, čas vytáhnout do Persie (</a:t>
            </a:r>
            <a:r>
              <a:rPr lang="cs-CZ" dirty="0" err="1"/>
              <a:t>Xenofón</a:t>
            </a:r>
            <a:r>
              <a:rPr lang="cs-CZ" dirty="0"/>
              <a:t>, </a:t>
            </a:r>
            <a:r>
              <a:rPr lang="cs-CZ" dirty="0" err="1"/>
              <a:t>Ísokratés</a:t>
            </a:r>
            <a:r>
              <a:rPr lang="cs-CZ" dirty="0"/>
              <a:t>)</a:t>
            </a:r>
          </a:p>
        </p:txBody>
      </p:sp>
    </p:spTree>
    <p:extLst>
      <p:ext uri="{BB962C8B-B14F-4D97-AF65-F5344CB8AC3E}">
        <p14:creationId xmlns:p14="http://schemas.microsoft.com/office/powerpoint/2010/main" val="397758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81102-CA7F-8807-33B1-F358FC7B6B56}"/>
              </a:ext>
            </a:extLst>
          </p:cNvPr>
          <p:cNvSpPr>
            <a:spLocks noGrp="1"/>
          </p:cNvSpPr>
          <p:nvPr>
            <p:ph type="title"/>
          </p:nvPr>
        </p:nvSpPr>
        <p:spPr/>
        <p:txBody>
          <a:bodyPr/>
          <a:lstStyle/>
          <a:p>
            <a:r>
              <a:rPr lang="cs-CZ" dirty="0"/>
              <a:t>Pozitivní hledisko</a:t>
            </a:r>
          </a:p>
        </p:txBody>
      </p:sp>
      <p:sp>
        <p:nvSpPr>
          <p:cNvPr id="3" name="Zástupný obsah 2">
            <a:extLst>
              <a:ext uri="{FF2B5EF4-FFF2-40B4-BE49-F238E27FC236}">
                <a16:creationId xmlns:a16="http://schemas.microsoft.com/office/drawing/2014/main" id="{CDF73D52-E49C-8221-7A19-FDDE879EA5FD}"/>
              </a:ext>
            </a:extLst>
          </p:cNvPr>
          <p:cNvSpPr>
            <a:spLocks noGrp="1"/>
          </p:cNvSpPr>
          <p:nvPr>
            <p:ph sz="half" idx="1"/>
          </p:nvPr>
        </p:nvSpPr>
        <p:spPr/>
        <p:txBody>
          <a:bodyPr/>
          <a:lstStyle/>
          <a:p>
            <a:r>
              <a:rPr lang="cs-CZ" dirty="0" err="1"/>
              <a:t>Hdt</a:t>
            </a:r>
            <a:r>
              <a:rPr lang="cs-CZ" dirty="0"/>
              <a:t>. 7.238</a:t>
            </a:r>
          </a:p>
          <a:p>
            <a:r>
              <a:rPr lang="el-GR" dirty="0"/>
              <a:t>ἐπεὶ τιμᾶν μάλιστα νομίζουσι τῶν ἐγὼ οἶδα ἀνθρώπων Πέρσαι ἄνδρας </a:t>
            </a:r>
            <a:r>
              <a:rPr lang="el-GR" u="sng" dirty="0"/>
              <a:t>ἀγαθοὺς</a:t>
            </a:r>
            <a:r>
              <a:rPr lang="el-GR" dirty="0"/>
              <a:t> τὰ </a:t>
            </a:r>
            <a:r>
              <a:rPr lang="el-GR" u="sng" dirty="0"/>
              <a:t>πολέμια</a:t>
            </a:r>
            <a:r>
              <a:rPr lang="el-GR" dirty="0"/>
              <a:t>.</a:t>
            </a:r>
            <a:endParaRPr lang="cs-CZ" dirty="0"/>
          </a:p>
          <a:p>
            <a:r>
              <a:rPr lang="cs-CZ" dirty="0"/>
              <a:t>Statečný boj</a:t>
            </a:r>
          </a:p>
          <a:p>
            <a:r>
              <a:rPr lang="cs-CZ" dirty="0" err="1"/>
              <a:t>Hdt</a:t>
            </a:r>
            <a:r>
              <a:rPr lang="cs-CZ" dirty="0"/>
              <a:t>. 8.86, 9.71</a:t>
            </a:r>
          </a:p>
          <a:p>
            <a:r>
              <a:rPr lang="cs-CZ" dirty="0"/>
              <a:t>Benevolentní k řeckým městům</a:t>
            </a:r>
          </a:p>
          <a:p>
            <a:r>
              <a:rPr lang="cs-CZ" dirty="0" err="1"/>
              <a:t>Hdt</a:t>
            </a:r>
            <a:r>
              <a:rPr lang="cs-CZ" dirty="0"/>
              <a:t>. 6.43, nahrazení </a:t>
            </a:r>
            <a:r>
              <a:rPr lang="cs-CZ" dirty="0" err="1"/>
              <a:t>tyrannů</a:t>
            </a:r>
            <a:r>
              <a:rPr lang="cs-CZ" dirty="0"/>
              <a:t> demokraciemi</a:t>
            </a:r>
          </a:p>
        </p:txBody>
      </p:sp>
      <p:sp>
        <p:nvSpPr>
          <p:cNvPr id="4" name="Zástupný obsah 3">
            <a:extLst>
              <a:ext uri="{FF2B5EF4-FFF2-40B4-BE49-F238E27FC236}">
                <a16:creationId xmlns:a16="http://schemas.microsoft.com/office/drawing/2014/main" id="{4708C1F3-CB89-ABD3-A11E-D74C390AFCFD}"/>
              </a:ext>
            </a:extLst>
          </p:cNvPr>
          <p:cNvSpPr>
            <a:spLocks noGrp="1"/>
          </p:cNvSpPr>
          <p:nvPr>
            <p:ph sz="half" idx="2"/>
          </p:nvPr>
        </p:nvSpPr>
        <p:spPr/>
        <p:txBody>
          <a:bodyPr/>
          <a:lstStyle/>
          <a:p>
            <a:r>
              <a:rPr lang="en-US" dirty="0"/>
              <a:t>for the Persians are of all men known to me the most wont to </a:t>
            </a:r>
            <a:r>
              <a:rPr lang="en-US" dirty="0" err="1"/>
              <a:t>honour</a:t>
            </a:r>
            <a:r>
              <a:rPr lang="en-US" dirty="0"/>
              <a:t> valiant warriors. </a:t>
            </a:r>
            <a:endParaRPr lang="cs-CZ" dirty="0"/>
          </a:p>
          <a:p>
            <a:endParaRPr lang="cs-CZ" dirty="0"/>
          </a:p>
          <a:p>
            <a:r>
              <a:rPr lang="cs-CZ" dirty="0" err="1"/>
              <a:t>Aesch</a:t>
            </a:r>
            <a:r>
              <a:rPr lang="cs-CZ" dirty="0"/>
              <a:t>. </a:t>
            </a:r>
            <a:r>
              <a:rPr lang="cs-CZ" i="1" dirty="0" err="1"/>
              <a:t>Pers</a:t>
            </a:r>
            <a:r>
              <a:rPr lang="cs-CZ" dirty="0"/>
              <a:t>. 87–92 </a:t>
            </a:r>
          </a:p>
          <a:p>
            <a:r>
              <a:rPr lang="en-US" dirty="0"/>
              <a:t>And there is no man skilled to withstand the mighty stream of men, and with strong barriers keep out the sea's invincible surge; for Persia's host cannot be withstood, and her men are courageous.</a:t>
            </a:r>
            <a:endParaRPr lang="cs-CZ" dirty="0"/>
          </a:p>
        </p:txBody>
      </p:sp>
    </p:spTree>
    <p:extLst>
      <p:ext uri="{BB962C8B-B14F-4D97-AF65-F5344CB8AC3E}">
        <p14:creationId xmlns:p14="http://schemas.microsoft.com/office/powerpoint/2010/main" val="101614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B2338-EBA8-243F-7A9E-79876A82AA51}"/>
              </a:ext>
            </a:extLst>
          </p:cNvPr>
          <p:cNvSpPr>
            <a:spLocks noGrp="1"/>
          </p:cNvSpPr>
          <p:nvPr>
            <p:ph type="title"/>
          </p:nvPr>
        </p:nvSpPr>
        <p:spPr/>
        <p:txBody>
          <a:bodyPr/>
          <a:lstStyle/>
          <a:p>
            <a:r>
              <a:rPr lang="cs-CZ" dirty="0"/>
              <a:t>Dynastie</a:t>
            </a:r>
          </a:p>
        </p:txBody>
      </p:sp>
      <p:sp>
        <p:nvSpPr>
          <p:cNvPr id="3" name="Zástupný obsah 2">
            <a:extLst>
              <a:ext uri="{FF2B5EF4-FFF2-40B4-BE49-F238E27FC236}">
                <a16:creationId xmlns:a16="http://schemas.microsoft.com/office/drawing/2014/main" id="{5EB88B49-A4B7-1A83-2CBD-1F02774B40B9}"/>
              </a:ext>
            </a:extLst>
          </p:cNvPr>
          <p:cNvSpPr>
            <a:spLocks noGrp="1"/>
          </p:cNvSpPr>
          <p:nvPr>
            <p:ph idx="1"/>
          </p:nvPr>
        </p:nvSpPr>
        <p:spPr/>
        <p:txBody>
          <a:bodyPr/>
          <a:lstStyle/>
          <a:p>
            <a:r>
              <a:rPr lang="cs-CZ" dirty="0" err="1"/>
              <a:t>Achaimenovci</a:t>
            </a:r>
            <a:r>
              <a:rPr lang="cs-CZ" dirty="0"/>
              <a:t> – 550–330 </a:t>
            </a:r>
            <a:r>
              <a:rPr lang="cs-CZ" dirty="0" err="1"/>
              <a:t>pnl</a:t>
            </a:r>
            <a:endParaRPr lang="cs-CZ" dirty="0"/>
          </a:p>
          <a:p>
            <a:r>
              <a:rPr lang="cs-CZ" dirty="0" err="1"/>
              <a:t>Arsakovci</a:t>
            </a:r>
            <a:r>
              <a:rPr lang="cs-CZ" dirty="0"/>
              <a:t> – cca 250 </a:t>
            </a:r>
            <a:r>
              <a:rPr lang="cs-CZ" dirty="0" err="1"/>
              <a:t>pnl</a:t>
            </a:r>
            <a:r>
              <a:rPr lang="cs-CZ" dirty="0"/>
              <a:t>–224 </a:t>
            </a:r>
            <a:r>
              <a:rPr lang="cs-CZ" dirty="0" err="1"/>
              <a:t>nl</a:t>
            </a:r>
            <a:endParaRPr lang="cs-CZ" dirty="0"/>
          </a:p>
          <a:p>
            <a:r>
              <a:rPr lang="cs-CZ" dirty="0" err="1"/>
              <a:t>Sásánovci</a:t>
            </a:r>
            <a:r>
              <a:rPr lang="cs-CZ" dirty="0"/>
              <a:t> – 224–651 </a:t>
            </a:r>
            <a:r>
              <a:rPr lang="cs-CZ" dirty="0" err="1"/>
              <a:t>nl</a:t>
            </a:r>
            <a:endParaRPr lang="cs-CZ" dirty="0"/>
          </a:p>
          <a:p>
            <a:endParaRPr lang="cs-CZ" dirty="0"/>
          </a:p>
          <a:p>
            <a:r>
              <a:rPr lang="cs-CZ" dirty="0" err="1"/>
              <a:t>Achaimenés</a:t>
            </a:r>
            <a:r>
              <a:rPr lang="cs-CZ" dirty="0"/>
              <a:t> – mýtický předek dynastie, z perského slova – </a:t>
            </a:r>
            <a:r>
              <a:rPr lang="cs-CZ" dirty="0" err="1"/>
              <a:t>Haxámaniš</a:t>
            </a:r>
            <a:r>
              <a:rPr lang="cs-CZ" dirty="0"/>
              <a:t>, prapraděd </a:t>
            </a:r>
            <a:r>
              <a:rPr lang="cs-CZ" dirty="0" err="1"/>
              <a:t>Kýra</a:t>
            </a:r>
            <a:r>
              <a:rPr lang="cs-CZ" dirty="0"/>
              <a:t> Velikého, řecké mýty – potomek </a:t>
            </a:r>
            <a:r>
              <a:rPr lang="cs-CZ" dirty="0" err="1"/>
              <a:t>Héraklea</a:t>
            </a:r>
            <a:endParaRPr lang="cs-CZ" dirty="0"/>
          </a:p>
          <a:p>
            <a:r>
              <a:rPr lang="cs-CZ" dirty="0" err="1"/>
              <a:t>Arsakés</a:t>
            </a:r>
            <a:r>
              <a:rPr lang="cs-CZ" dirty="0"/>
              <a:t> – první král </a:t>
            </a:r>
            <a:r>
              <a:rPr lang="cs-CZ" dirty="0" err="1"/>
              <a:t>Parthů</a:t>
            </a:r>
            <a:r>
              <a:rPr lang="cs-CZ" dirty="0"/>
              <a:t> (</a:t>
            </a:r>
            <a:r>
              <a:rPr lang="cs-CZ" dirty="0" err="1"/>
              <a:t>Parnů</a:t>
            </a:r>
            <a:r>
              <a:rPr lang="cs-CZ" dirty="0"/>
              <a:t>)</a:t>
            </a:r>
          </a:p>
          <a:p>
            <a:r>
              <a:rPr lang="cs-CZ" dirty="0" err="1"/>
              <a:t>Sásán</a:t>
            </a:r>
            <a:r>
              <a:rPr lang="cs-CZ" dirty="0"/>
              <a:t> – kněz, správce v Persii, předek dynastie</a:t>
            </a:r>
          </a:p>
        </p:txBody>
      </p:sp>
    </p:spTree>
    <p:extLst>
      <p:ext uri="{BB962C8B-B14F-4D97-AF65-F5344CB8AC3E}">
        <p14:creationId xmlns:p14="http://schemas.microsoft.com/office/powerpoint/2010/main" val="356316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19F077-74D8-6407-1C9F-12823B44D020}"/>
              </a:ext>
            </a:extLst>
          </p:cNvPr>
          <p:cNvSpPr>
            <a:spLocks noGrp="1"/>
          </p:cNvSpPr>
          <p:nvPr>
            <p:ph type="title"/>
          </p:nvPr>
        </p:nvSpPr>
        <p:spPr/>
        <p:txBody>
          <a:bodyPr/>
          <a:lstStyle/>
          <a:p>
            <a:r>
              <a:rPr lang="cs-CZ" dirty="0"/>
              <a:t>Pozitivní pohled</a:t>
            </a:r>
          </a:p>
        </p:txBody>
      </p:sp>
      <p:sp>
        <p:nvSpPr>
          <p:cNvPr id="3" name="Zástupný obsah 2">
            <a:extLst>
              <a:ext uri="{FF2B5EF4-FFF2-40B4-BE49-F238E27FC236}">
                <a16:creationId xmlns:a16="http://schemas.microsoft.com/office/drawing/2014/main" id="{78110FFC-8950-9A3B-9A07-5FB431B210DD}"/>
              </a:ext>
            </a:extLst>
          </p:cNvPr>
          <p:cNvSpPr>
            <a:spLocks noGrp="1"/>
          </p:cNvSpPr>
          <p:nvPr>
            <p:ph sz="half" idx="1"/>
          </p:nvPr>
        </p:nvSpPr>
        <p:spPr/>
        <p:txBody>
          <a:bodyPr>
            <a:normAutofit lnSpcReduction="10000"/>
          </a:bodyPr>
          <a:lstStyle/>
          <a:p>
            <a:r>
              <a:rPr lang="cs-CZ" dirty="0" err="1"/>
              <a:t>Hdt</a:t>
            </a:r>
            <a:r>
              <a:rPr lang="cs-CZ" dirty="0"/>
              <a:t>. 7.83</a:t>
            </a:r>
          </a:p>
          <a:p>
            <a:r>
              <a:rPr lang="el-GR" dirty="0"/>
              <a:t>Οὗτοι ἦσαν στρατηγοὶ τοῦ σύμπαντος πεζοῦ χωρὶς τῶν </a:t>
            </a:r>
            <a:r>
              <a:rPr lang="el-GR" u="sng" dirty="0"/>
              <a:t>μυρίων</a:t>
            </a:r>
            <a:r>
              <a:rPr lang="el-GR" dirty="0"/>
              <a:t>· τῶν δὲ </a:t>
            </a:r>
            <a:r>
              <a:rPr lang="el-GR" u="sng" dirty="0"/>
              <a:t>μυρίων</a:t>
            </a:r>
            <a:r>
              <a:rPr lang="el-GR" dirty="0"/>
              <a:t> τούτων </a:t>
            </a:r>
            <a:r>
              <a:rPr lang="el-GR" u="sng" dirty="0"/>
              <a:t>Περσέων</a:t>
            </a:r>
            <a:r>
              <a:rPr lang="el-GR" dirty="0"/>
              <a:t> τῶν </a:t>
            </a:r>
            <a:r>
              <a:rPr lang="el-GR" u="sng" dirty="0"/>
              <a:t>ἀπολελεγμένων</a:t>
            </a:r>
            <a:r>
              <a:rPr lang="el-GR" dirty="0"/>
              <a:t> ἐστρατήγεε μὲν Ὑδάρηνς ὁ Ὑδάρνεος, ἐκαλέοντο δὲ </a:t>
            </a:r>
            <a:r>
              <a:rPr lang="el-GR" u="sng" dirty="0"/>
              <a:t>ἀθάνατοι</a:t>
            </a:r>
            <a:r>
              <a:rPr lang="el-GR" dirty="0"/>
              <a:t> οἱ Πέρσαι οὗτοι ἐπὶ τοῦδε· εἴ τις αὐτῶν ἐξέλιπε τὸν ἀριθμὸν ἢ θανάτῳ βιηθεὶς ἡ νούσῳ, ἄλλος ἀνὴρ ἀραίρητο, καὶ ἐγίνοντο οὐδαμὰ οὔτε πλεῦνες μυρίων οὔτε ἐλάσσονες. κόσμον δὲ πλεῖστον παρείχοντο διὰ πάντων Πέρσαι, καὶ αὐτοὶ </a:t>
            </a:r>
            <a:r>
              <a:rPr lang="el-GR" u="sng" dirty="0"/>
              <a:t>ἄριστοι</a:t>
            </a:r>
            <a:r>
              <a:rPr lang="el-GR" dirty="0"/>
              <a:t> ἦσαν·</a:t>
            </a:r>
            <a:endParaRPr lang="cs-CZ" dirty="0"/>
          </a:p>
        </p:txBody>
      </p:sp>
      <p:sp>
        <p:nvSpPr>
          <p:cNvPr id="4" name="Zástupný obsah 3">
            <a:extLst>
              <a:ext uri="{FF2B5EF4-FFF2-40B4-BE49-F238E27FC236}">
                <a16:creationId xmlns:a16="http://schemas.microsoft.com/office/drawing/2014/main" id="{88A1EDBC-E66C-CB13-E9B8-731A5674A9AB}"/>
              </a:ext>
            </a:extLst>
          </p:cNvPr>
          <p:cNvSpPr>
            <a:spLocks noGrp="1"/>
          </p:cNvSpPr>
          <p:nvPr>
            <p:ph sz="half" idx="2"/>
          </p:nvPr>
        </p:nvSpPr>
        <p:spPr/>
        <p:txBody>
          <a:bodyPr>
            <a:normAutofit lnSpcReduction="10000"/>
          </a:bodyPr>
          <a:lstStyle/>
          <a:p>
            <a:r>
              <a:rPr lang="en-US" dirty="0"/>
              <a:t>These were the generals of the whole land army, saving the Ten Thousand; Hydarnes son of Hydarnes was general of these picked ten thousand Persians, who were called Immortals for this reason, that when any one of them fell out of the number by force of death or sickness, another was chosen, and so they were never more or fewer than ten thousand. The Persians showed of all the richest adornment, and were themselves the best in the army. </a:t>
            </a:r>
            <a:endParaRPr lang="cs-CZ" dirty="0"/>
          </a:p>
        </p:txBody>
      </p:sp>
      <p:pic>
        <p:nvPicPr>
          <p:cNvPr id="6" name="Obrázek 5" descr="Obsah obrázku text&#10;&#10;Popis byl vytvořen automaticky">
            <a:extLst>
              <a:ext uri="{FF2B5EF4-FFF2-40B4-BE49-F238E27FC236}">
                <a16:creationId xmlns:a16="http://schemas.microsoft.com/office/drawing/2014/main" id="{13A00F10-D9A2-6A95-BE82-8111D1C2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357" y="231031"/>
            <a:ext cx="3015575" cy="2261681"/>
          </a:xfrm>
          <a:prstGeom prst="rect">
            <a:avLst/>
          </a:prstGeom>
        </p:spPr>
      </p:pic>
    </p:spTree>
    <p:extLst>
      <p:ext uri="{BB962C8B-B14F-4D97-AF65-F5344CB8AC3E}">
        <p14:creationId xmlns:p14="http://schemas.microsoft.com/office/powerpoint/2010/main" val="141179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FF123-15F4-171B-2203-345DBD58915F}"/>
              </a:ext>
            </a:extLst>
          </p:cNvPr>
          <p:cNvSpPr>
            <a:spLocks noGrp="1"/>
          </p:cNvSpPr>
          <p:nvPr>
            <p:ph type="title"/>
          </p:nvPr>
        </p:nvSpPr>
        <p:spPr/>
        <p:txBody>
          <a:bodyPr/>
          <a:lstStyle/>
          <a:p>
            <a:r>
              <a:rPr lang="cs-CZ" dirty="0"/>
              <a:t>Pozitivní hledisko</a:t>
            </a:r>
          </a:p>
        </p:txBody>
      </p:sp>
      <p:sp>
        <p:nvSpPr>
          <p:cNvPr id="3" name="Zástupný obsah 2">
            <a:extLst>
              <a:ext uri="{FF2B5EF4-FFF2-40B4-BE49-F238E27FC236}">
                <a16:creationId xmlns:a16="http://schemas.microsoft.com/office/drawing/2014/main" id="{2EE3F9F4-9FC4-EAA9-B613-DE22DBA3FA94}"/>
              </a:ext>
            </a:extLst>
          </p:cNvPr>
          <p:cNvSpPr>
            <a:spLocks noGrp="1"/>
          </p:cNvSpPr>
          <p:nvPr>
            <p:ph sz="half" idx="1"/>
          </p:nvPr>
        </p:nvSpPr>
        <p:spPr/>
        <p:txBody>
          <a:bodyPr>
            <a:normAutofit fontScale="92500" lnSpcReduction="10000"/>
          </a:bodyPr>
          <a:lstStyle/>
          <a:p>
            <a:r>
              <a:rPr lang="cs-CZ" dirty="0"/>
              <a:t>X. </a:t>
            </a:r>
            <a:r>
              <a:rPr lang="cs-CZ" i="1" dirty="0" err="1"/>
              <a:t>Cyr</a:t>
            </a:r>
            <a:r>
              <a:rPr lang="cs-CZ" dirty="0"/>
              <a:t>. 1.2.3</a:t>
            </a:r>
          </a:p>
          <a:p>
            <a:r>
              <a:rPr lang="el-GR" dirty="0"/>
              <a:t>ἔστιν αὐτοῖς </a:t>
            </a:r>
            <a:r>
              <a:rPr lang="el-GR" u="sng" dirty="0"/>
              <a:t>ἐλευθέρα</a:t>
            </a:r>
            <a:r>
              <a:rPr lang="el-GR" dirty="0"/>
              <a:t> </a:t>
            </a:r>
            <a:r>
              <a:rPr lang="el-GR" u="sng" dirty="0"/>
              <a:t>ἀγορὰ</a:t>
            </a:r>
            <a:r>
              <a:rPr lang="el-GR" dirty="0"/>
              <a:t> καλουμένη, ἔνθα τά τε βασίλεια καὶ τἆλλα ἀρχεῖα πεποίηται. ἐντεῦθεν τὰ μὲν ὤνια καὶ οἱ </a:t>
            </a:r>
            <a:r>
              <a:rPr lang="el-GR" u="sng" dirty="0"/>
              <a:t>ἀγοραῖοι</a:t>
            </a:r>
            <a:r>
              <a:rPr lang="el-GR" dirty="0"/>
              <a:t> καὶ αἱ τούτων φωναὶ καὶ ἀπειροκαλίαι </a:t>
            </a:r>
            <a:r>
              <a:rPr lang="el-GR" u="sng" dirty="0"/>
              <a:t>ἀπελήλανται</a:t>
            </a:r>
            <a:r>
              <a:rPr lang="el-GR" dirty="0"/>
              <a:t> εἰς ἄλλον τόπον, ὡς μὴ μιγνύηται ἡ τούτων τύρβη τῇ τῶν πεπαιδευμένων </a:t>
            </a:r>
            <a:r>
              <a:rPr lang="el-GR" u="sng" dirty="0"/>
              <a:t>εὐκοσμίᾳ</a:t>
            </a:r>
            <a:r>
              <a:rPr lang="el-GR" dirty="0"/>
              <a:t>. </a:t>
            </a:r>
            <a:endParaRPr lang="cs-CZ" dirty="0"/>
          </a:p>
          <a:p>
            <a:r>
              <a:rPr lang="cs-CZ" dirty="0"/>
              <a:t>1.2.5</a:t>
            </a:r>
          </a:p>
          <a:p>
            <a:r>
              <a:rPr lang="el-GR" dirty="0"/>
              <a:t>καὶ ἐπὶ μὲν τοῖς παισὶν ἐκ τῶν γεραιτέρων ᾑρημένοι εἰσὶν οἳ ἂν δοκῶσι τοὺς </a:t>
            </a:r>
            <a:r>
              <a:rPr lang="el-GR" u="sng" dirty="0"/>
              <a:t>παῖδας</a:t>
            </a:r>
            <a:r>
              <a:rPr lang="el-GR" dirty="0"/>
              <a:t> </a:t>
            </a:r>
            <a:r>
              <a:rPr lang="el-GR" u="sng" dirty="0"/>
              <a:t>βελτίστους</a:t>
            </a:r>
            <a:r>
              <a:rPr lang="el-GR" dirty="0"/>
              <a:t> ἀποδεικνύναι</a:t>
            </a:r>
            <a:r>
              <a:rPr lang="cs-CZ" dirty="0"/>
              <a:t>.</a:t>
            </a:r>
          </a:p>
          <a:p>
            <a:endParaRPr lang="cs-CZ" dirty="0"/>
          </a:p>
        </p:txBody>
      </p:sp>
      <p:sp>
        <p:nvSpPr>
          <p:cNvPr id="4" name="Zástupný obsah 3">
            <a:extLst>
              <a:ext uri="{FF2B5EF4-FFF2-40B4-BE49-F238E27FC236}">
                <a16:creationId xmlns:a16="http://schemas.microsoft.com/office/drawing/2014/main" id="{A729BAE5-DDD1-5B21-6512-FDC9582D7653}"/>
              </a:ext>
            </a:extLst>
          </p:cNvPr>
          <p:cNvSpPr>
            <a:spLocks noGrp="1"/>
          </p:cNvSpPr>
          <p:nvPr>
            <p:ph sz="half" idx="2"/>
          </p:nvPr>
        </p:nvSpPr>
        <p:spPr/>
        <p:txBody>
          <a:bodyPr>
            <a:normAutofit fontScale="92500" lnSpcReduction="10000"/>
          </a:bodyPr>
          <a:lstStyle/>
          <a:p>
            <a:r>
              <a:rPr lang="en-US" dirty="0"/>
              <a:t>They have their so-called “Free Square,” where the royal palace and other government buildings are located. The hucksters with their wares, their cries, and their vulgarities are excluded from this and relegated to another part of the city, in order that their tumult may not intrude upon the orderly life of the cultured. </a:t>
            </a:r>
            <a:endParaRPr lang="cs-CZ" dirty="0"/>
          </a:p>
          <a:p>
            <a:r>
              <a:rPr lang="en-US" dirty="0"/>
              <a:t>To have charge of the boys, such are chosen from the ranks of the elders as seem likely to make out of the boys the best men</a:t>
            </a:r>
            <a:endParaRPr lang="cs-CZ" dirty="0"/>
          </a:p>
        </p:txBody>
      </p:sp>
    </p:spTree>
    <p:extLst>
      <p:ext uri="{BB962C8B-B14F-4D97-AF65-F5344CB8AC3E}">
        <p14:creationId xmlns:p14="http://schemas.microsoft.com/office/powerpoint/2010/main" val="427117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A5D08-BFAB-0BE2-8A09-AEC755DAEE4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DEBC37-F5BA-BB45-649C-03F8F86EA383}"/>
              </a:ext>
            </a:extLst>
          </p:cNvPr>
          <p:cNvSpPr>
            <a:spLocks noGrp="1"/>
          </p:cNvSpPr>
          <p:nvPr>
            <p:ph sz="half" idx="1"/>
          </p:nvPr>
        </p:nvSpPr>
        <p:spPr/>
        <p:txBody>
          <a:bodyPr>
            <a:normAutofit fontScale="85000" lnSpcReduction="10000"/>
          </a:bodyPr>
          <a:lstStyle/>
          <a:p>
            <a:r>
              <a:rPr lang="cs-CZ" dirty="0"/>
              <a:t>X. </a:t>
            </a:r>
            <a:r>
              <a:rPr lang="cs-CZ" i="1" dirty="0" err="1"/>
              <a:t>Cyr</a:t>
            </a:r>
            <a:r>
              <a:rPr lang="cs-CZ" dirty="0"/>
              <a:t>. 1.2.8</a:t>
            </a:r>
          </a:p>
          <a:p>
            <a:r>
              <a:rPr lang="el-GR" dirty="0"/>
              <a:t>διδάσκουσι δὲ αὐτοὺς καὶ </a:t>
            </a:r>
            <a:r>
              <a:rPr lang="el-GR" u="sng" dirty="0"/>
              <a:t>πείθεσθαι</a:t>
            </a:r>
            <a:r>
              <a:rPr lang="el-GR" dirty="0"/>
              <a:t> τοῖς </a:t>
            </a:r>
            <a:r>
              <a:rPr lang="el-GR" u="sng" dirty="0"/>
              <a:t>ἄρχουσι</a:t>
            </a:r>
            <a:r>
              <a:rPr lang="el-GR" dirty="0"/>
              <a:t>: μέγα δὲ καὶ εἰς τοῦτο συμβάλλεται ὅτι ὁρῶσι τοὺς </a:t>
            </a:r>
            <a:r>
              <a:rPr lang="el-GR" u="sng" dirty="0"/>
              <a:t>πρεσβυτέρους</a:t>
            </a:r>
            <a:r>
              <a:rPr lang="el-GR" dirty="0"/>
              <a:t> πειθομένους τοῖς </a:t>
            </a:r>
            <a:r>
              <a:rPr lang="el-GR" u="sng" dirty="0"/>
              <a:t>ἄρχουσιν</a:t>
            </a:r>
            <a:r>
              <a:rPr lang="el-GR" dirty="0"/>
              <a:t> </a:t>
            </a:r>
            <a:r>
              <a:rPr lang="el-GR" u="sng" dirty="0"/>
              <a:t>ἰσχυρῶς</a:t>
            </a:r>
            <a:r>
              <a:rPr lang="el-GR" dirty="0"/>
              <a:t>. διδάσκουσι δὲ καὶ </a:t>
            </a:r>
            <a:r>
              <a:rPr lang="el-GR" u="sng" dirty="0"/>
              <a:t>ἐγκράτειαν</a:t>
            </a:r>
            <a:r>
              <a:rPr lang="el-GR" dirty="0"/>
              <a:t> </a:t>
            </a:r>
            <a:r>
              <a:rPr lang="el-GR" u="sng" dirty="0"/>
              <a:t>γαστρὸς</a:t>
            </a:r>
            <a:r>
              <a:rPr lang="el-GR" dirty="0"/>
              <a:t> καὶ </a:t>
            </a:r>
            <a:r>
              <a:rPr lang="el-GR" u="sng" dirty="0"/>
              <a:t>ποτοῦ</a:t>
            </a:r>
            <a:r>
              <a:rPr lang="el-GR" dirty="0"/>
              <a:t>:</a:t>
            </a:r>
            <a:endParaRPr lang="cs-CZ" dirty="0"/>
          </a:p>
          <a:p>
            <a:r>
              <a:rPr lang="cs-CZ" dirty="0"/>
              <a:t>1.2.16</a:t>
            </a:r>
          </a:p>
          <a:p>
            <a:r>
              <a:rPr lang="el-GR" dirty="0"/>
              <a:t>καὶ νῦν δὲ ἔτι ἐμμένει μαρτύρια καὶ τῆς </a:t>
            </a:r>
            <a:r>
              <a:rPr lang="el-GR" u="sng" dirty="0"/>
              <a:t>μετρίας</a:t>
            </a:r>
            <a:r>
              <a:rPr lang="el-GR" dirty="0"/>
              <a:t> </a:t>
            </a:r>
            <a:r>
              <a:rPr lang="el-GR" u="sng" dirty="0"/>
              <a:t>διαίτης</a:t>
            </a:r>
            <a:r>
              <a:rPr lang="el-GR" dirty="0"/>
              <a:t> αὐτῶν καὶ τοῦ ἐκπονεῖσθαι τὴν δίαιταν. αἰσχρὸν μὲν γὰρ ἔτι καὶ νῦν ἐστι Πέρσαις καὶ τὸ </a:t>
            </a:r>
            <a:r>
              <a:rPr lang="el-GR" u="sng" dirty="0"/>
              <a:t>πτύειν</a:t>
            </a:r>
            <a:r>
              <a:rPr lang="el-GR" dirty="0"/>
              <a:t> καὶ τὸ </a:t>
            </a:r>
            <a:r>
              <a:rPr lang="el-GR" u="sng" dirty="0"/>
              <a:t>ἀπομύττεσθαι</a:t>
            </a:r>
            <a:r>
              <a:rPr lang="el-GR" dirty="0"/>
              <a:t> καὶ τὸ φύσης </a:t>
            </a:r>
            <a:r>
              <a:rPr lang="el-GR" u="sng" dirty="0"/>
              <a:t>μεστοὺς</a:t>
            </a:r>
            <a:r>
              <a:rPr lang="el-GR" dirty="0"/>
              <a:t> φαίνεσθαι, αἰσχρὸν δέ ἐστι καὶ τὸ ἰόντα ποι φανερὸν γενέσθαι ἢ τοῦ </a:t>
            </a:r>
            <a:r>
              <a:rPr lang="el-GR" u="sng" dirty="0"/>
              <a:t>οὐρῆσαι</a:t>
            </a:r>
            <a:r>
              <a:rPr lang="el-GR" dirty="0"/>
              <a:t> ἕνεκα ἢ καὶ ἄλλου τινὸς τοιούτου. </a:t>
            </a:r>
            <a:endParaRPr lang="cs-CZ" dirty="0"/>
          </a:p>
        </p:txBody>
      </p:sp>
      <p:sp>
        <p:nvSpPr>
          <p:cNvPr id="4" name="Zástupný obsah 3">
            <a:extLst>
              <a:ext uri="{FF2B5EF4-FFF2-40B4-BE49-F238E27FC236}">
                <a16:creationId xmlns:a16="http://schemas.microsoft.com/office/drawing/2014/main" id="{7BDD998B-11B0-C4B9-16A0-45396AECD631}"/>
              </a:ext>
            </a:extLst>
          </p:cNvPr>
          <p:cNvSpPr>
            <a:spLocks noGrp="1"/>
          </p:cNvSpPr>
          <p:nvPr>
            <p:ph sz="half" idx="2"/>
          </p:nvPr>
        </p:nvSpPr>
        <p:spPr/>
        <p:txBody>
          <a:bodyPr>
            <a:normAutofit fontScale="85000" lnSpcReduction="10000"/>
          </a:bodyPr>
          <a:lstStyle/>
          <a:p>
            <a:r>
              <a:rPr lang="en-US" dirty="0"/>
              <a:t>And they teach them likewise to obey the officers; and it greatly conduces to this also that they see their elders implicitly obeying their officers. And besides, they teach them self-restraint in eating and drinking;</a:t>
            </a:r>
            <a:endParaRPr lang="cs-CZ" dirty="0"/>
          </a:p>
          <a:p>
            <a:r>
              <a:rPr lang="en-US" dirty="0"/>
              <a:t>There remains even unto this day evidence of their moderate fare and of their working off by exercise what they eat: for even to the present time it is a breach of decorum for a Persian to spit or to blow his nose or to appear afflicted with flatulence</a:t>
            </a:r>
            <a:endParaRPr lang="cs-CZ" dirty="0"/>
          </a:p>
        </p:txBody>
      </p:sp>
    </p:spTree>
    <p:extLst>
      <p:ext uri="{BB962C8B-B14F-4D97-AF65-F5344CB8AC3E}">
        <p14:creationId xmlns:p14="http://schemas.microsoft.com/office/powerpoint/2010/main" val="1715187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3A736-347D-0015-CDDB-C8EB86A99261}"/>
              </a:ext>
            </a:extLst>
          </p:cNvPr>
          <p:cNvSpPr>
            <a:spLocks noGrp="1"/>
          </p:cNvSpPr>
          <p:nvPr>
            <p:ph type="title"/>
          </p:nvPr>
        </p:nvSpPr>
        <p:spPr/>
        <p:txBody>
          <a:bodyPr/>
          <a:lstStyle/>
          <a:p>
            <a:r>
              <a:rPr lang="cs-CZ" dirty="0"/>
              <a:t>Náboženství, zvyky</a:t>
            </a:r>
          </a:p>
        </p:txBody>
      </p:sp>
      <p:sp>
        <p:nvSpPr>
          <p:cNvPr id="3" name="Zástupný obsah 2">
            <a:extLst>
              <a:ext uri="{FF2B5EF4-FFF2-40B4-BE49-F238E27FC236}">
                <a16:creationId xmlns:a16="http://schemas.microsoft.com/office/drawing/2014/main" id="{84405C8D-06D7-BFD7-254A-EDFC3B916819}"/>
              </a:ext>
            </a:extLst>
          </p:cNvPr>
          <p:cNvSpPr>
            <a:spLocks noGrp="1"/>
          </p:cNvSpPr>
          <p:nvPr>
            <p:ph sz="half" idx="1"/>
          </p:nvPr>
        </p:nvSpPr>
        <p:spPr/>
        <p:txBody>
          <a:bodyPr>
            <a:normAutofit fontScale="92500" lnSpcReduction="10000"/>
          </a:bodyPr>
          <a:lstStyle/>
          <a:p>
            <a:r>
              <a:rPr lang="cs-CZ" dirty="0" err="1"/>
              <a:t>Hdt</a:t>
            </a:r>
            <a:r>
              <a:rPr lang="cs-CZ" dirty="0"/>
              <a:t>. 1.131</a:t>
            </a:r>
          </a:p>
          <a:p>
            <a:r>
              <a:rPr lang="el-GR" dirty="0"/>
              <a:t>Πέρσας δὲ οἶδα νόμοισι τοιοῖσιδε χρεωμένους, </a:t>
            </a:r>
            <a:r>
              <a:rPr lang="el-GR" u="sng" dirty="0"/>
              <a:t>ἀγάλματα</a:t>
            </a:r>
            <a:r>
              <a:rPr lang="el-GR" dirty="0"/>
              <a:t> μὲν καὶ </a:t>
            </a:r>
            <a:r>
              <a:rPr lang="el-GR" u="sng" dirty="0"/>
              <a:t>νηοὺς</a:t>
            </a:r>
            <a:r>
              <a:rPr lang="el-GR" dirty="0"/>
              <a:t> καὶ </a:t>
            </a:r>
            <a:r>
              <a:rPr lang="el-GR" u="sng" dirty="0"/>
              <a:t>βωμοὺς</a:t>
            </a:r>
            <a:r>
              <a:rPr lang="el-GR" dirty="0"/>
              <a:t> οὐκ ἐν νόμῳ ποιευμένους ἱδρύεσθαι, ἀλλὰ καὶ τοῖσι ποιεῦσι </a:t>
            </a:r>
            <a:r>
              <a:rPr lang="el-GR" u="sng" dirty="0"/>
              <a:t>μωρίην</a:t>
            </a:r>
            <a:r>
              <a:rPr lang="el-GR" dirty="0"/>
              <a:t> ἐπιφέρουσι, ὡς μὲν ἐμοὶ δοκέειν, ὅτι οὐκ </a:t>
            </a:r>
            <a:r>
              <a:rPr lang="el-GR" u="sng" dirty="0"/>
              <a:t>ἀνθρωποφυέας</a:t>
            </a:r>
            <a:r>
              <a:rPr lang="el-GR" dirty="0"/>
              <a:t> ἐνόμισαν τοὺς </a:t>
            </a:r>
            <a:r>
              <a:rPr lang="el-GR" u="sng" dirty="0"/>
              <a:t>θεοὺς</a:t>
            </a:r>
            <a:r>
              <a:rPr lang="el-GR" dirty="0"/>
              <a:t> κατά περ οἱ Ἕλληνες εἶναι· οἳ δὲ νομίζουσι Διὶ μὲν ἐπὶ τὰ ὑψηλότατα τῶν ὀρέων ἀναβαίνοντες θυσίας ἔρδειν, τὸν </a:t>
            </a:r>
            <a:r>
              <a:rPr lang="el-GR" u="sng" dirty="0"/>
              <a:t>κύκλον</a:t>
            </a:r>
            <a:r>
              <a:rPr lang="el-GR" dirty="0"/>
              <a:t> </a:t>
            </a:r>
            <a:r>
              <a:rPr lang="el-GR" u="sng" dirty="0"/>
              <a:t>πάντα</a:t>
            </a:r>
            <a:r>
              <a:rPr lang="el-GR" dirty="0"/>
              <a:t> τοῦ </a:t>
            </a:r>
            <a:r>
              <a:rPr lang="el-GR" u="sng" dirty="0"/>
              <a:t>οὐρανοῦ</a:t>
            </a:r>
            <a:r>
              <a:rPr lang="el-GR" dirty="0"/>
              <a:t> </a:t>
            </a:r>
            <a:r>
              <a:rPr lang="el-GR" u="sng" dirty="0"/>
              <a:t>Δία</a:t>
            </a:r>
            <a:r>
              <a:rPr lang="el-GR" dirty="0"/>
              <a:t> καλέοντες· θύουσι δὲ </a:t>
            </a:r>
            <a:r>
              <a:rPr lang="el-GR" u="sng" dirty="0"/>
              <a:t>ἡλίῳ</a:t>
            </a:r>
            <a:r>
              <a:rPr lang="el-GR" dirty="0"/>
              <a:t> τε καὶ </a:t>
            </a:r>
            <a:r>
              <a:rPr lang="el-GR" u="sng" dirty="0"/>
              <a:t>σελήνῃ</a:t>
            </a:r>
            <a:r>
              <a:rPr lang="el-GR" dirty="0"/>
              <a:t> καὶ </a:t>
            </a:r>
            <a:r>
              <a:rPr lang="el-GR" u="sng" dirty="0"/>
              <a:t>γῇ</a:t>
            </a:r>
            <a:r>
              <a:rPr lang="el-GR" dirty="0"/>
              <a:t> καὶ </a:t>
            </a:r>
            <a:r>
              <a:rPr lang="el-GR" u="sng" dirty="0"/>
              <a:t>πυρὶ</a:t>
            </a:r>
            <a:r>
              <a:rPr lang="el-GR" dirty="0"/>
              <a:t> καὶ </a:t>
            </a:r>
            <a:r>
              <a:rPr lang="el-GR" u="sng" dirty="0"/>
              <a:t>ὕδατι</a:t>
            </a:r>
            <a:r>
              <a:rPr lang="el-GR" dirty="0"/>
              <a:t> καὶ </a:t>
            </a:r>
            <a:r>
              <a:rPr lang="el-GR" u="sng" dirty="0"/>
              <a:t>ἀνέμοισι</a:t>
            </a:r>
            <a:r>
              <a:rPr lang="el-GR" dirty="0"/>
              <a:t>. </a:t>
            </a:r>
            <a:endParaRPr lang="cs-CZ" dirty="0"/>
          </a:p>
        </p:txBody>
      </p:sp>
      <p:sp>
        <p:nvSpPr>
          <p:cNvPr id="4" name="Zástupný obsah 3">
            <a:extLst>
              <a:ext uri="{FF2B5EF4-FFF2-40B4-BE49-F238E27FC236}">
                <a16:creationId xmlns:a16="http://schemas.microsoft.com/office/drawing/2014/main" id="{7F8589F8-772A-1304-3C1D-BAA4ABDCEA70}"/>
              </a:ext>
            </a:extLst>
          </p:cNvPr>
          <p:cNvSpPr>
            <a:spLocks noGrp="1"/>
          </p:cNvSpPr>
          <p:nvPr>
            <p:ph sz="half" idx="2"/>
          </p:nvPr>
        </p:nvSpPr>
        <p:spPr/>
        <p:txBody>
          <a:bodyPr>
            <a:normAutofit fontScale="92500" lnSpcReduction="10000"/>
          </a:bodyPr>
          <a:lstStyle/>
          <a:p>
            <a:r>
              <a:rPr lang="en-US" dirty="0"/>
              <a:t>As to the usages of the Persians, I know them to be these. It is not their custom to make and set up statues and temples and altars, but those who make such they deem foolish, as I suppose, because they never believed the gods, as do the Greeks, to be in the likeness of men; but they call the whole circle of heaven Zeus,​ and to him they offer sacrifice on the highest peaks of the mountains; they sacrifice also to the sun and moon and earth and fire and water and winds.</a:t>
            </a:r>
            <a:endParaRPr lang="cs-CZ" dirty="0"/>
          </a:p>
        </p:txBody>
      </p:sp>
    </p:spTree>
    <p:extLst>
      <p:ext uri="{BB962C8B-B14F-4D97-AF65-F5344CB8AC3E}">
        <p14:creationId xmlns:p14="http://schemas.microsoft.com/office/powerpoint/2010/main" val="332693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E9698-F9AD-7209-A37D-4C760054FB27}"/>
              </a:ext>
            </a:extLst>
          </p:cNvPr>
          <p:cNvSpPr>
            <a:spLocks noGrp="1"/>
          </p:cNvSpPr>
          <p:nvPr>
            <p:ph type="title"/>
          </p:nvPr>
        </p:nvSpPr>
        <p:spPr/>
        <p:txBody>
          <a:bodyPr/>
          <a:lstStyle/>
          <a:p>
            <a:r>
              <a:rPr lang="cs-CZ" dirty="0"/>
              <a:t>Náboženství, zvyky</a:t>
            </a:r>
          </a:p>
        </p:txBody>
      </p:sp>
      <p:sp>
        <p:nvSpPr>
          <p:cNvPr id="3" name="Zástupný obsah 2">
            <a:extLst>
              <a:ext uri="{FF2B5EF4-FFF2-40B4-BE49-F238E27FC236}">
                <a16:creationId xmlns:a16="http://schemas.microsoft.com/office/drawing/2014/main" id="{8E0C6E98-352F-BC53-EFB8-624AF5ACED30}"/>
              </a:ext>
            </a:extLst>
          </p:cNvPr>
          <p:cNvSpPr>
            <a:spLocks noGrp="1"/>
          </p:cNvSpPr>
          <p:nvPr>
            <p:ph sz="half" idx="1"/>
          </p:nvPr>
        </p:nvSpPr>
        <p:spPr/>
        <p:txBody>
          <a:bodyPr/>
          <a:lstStyle/>
          <a:p>
            <a:r>
              <a:rPr lang="cs-CZ" dirty="0" err="1"/>
              <a:t>Hdt</a:t>
            </a:r>
            <a:r>
              <a:rPr lang="cs-CZ" dirty="0"/>
              <a:t>. 1.131</a:t>
            </a:r>
          </a:p>
          <a:p>
            <a:r>
              <a:rPr lang="el-GR" dirty="0"/>
              <a:t>παρά τε Ἀσσυρίων μαθόντες καὶ Ἀραβίων. καλέουσι δὲ Ἀσσύριοι τὴν </a:t>
            </a:r>
            <a:r>
              <a:rPr lang="el-GR" u="sng" dirty="0"/>
              <a:t>Ἀφροδίτην</a:t>
            </a:r>
            <a:r>
              <a:rPr lang="el-GR" dirty="0"/>
              <a:t> Μύλιττα, Ἀράβιοι δὲ Ἀλιλάτ, Πέρσαι δὲ </a:t>
            </a:r>
            <a:r>
              <a:rPr lang="el-GR" u="sng" dirty="0"/>
              <a:t>Μίτραν</a:t>
            </a:r>
            <a:r>
              <a:rPr lang="el-GR" dirty="0"/>
              <a:t>. </a:t>
            </a:r>
            <a:endParaRPr lang="cs-CZ" dirty="0"/>
          </a:p>
        </p:txBody>
      </p:sp>
      <p:sp>
        <p:nvSpPr>
          <p:cNvPr id="4" name="Zástupný obsah 3">
            <a:extLst>
              <a:ext uri="{FF2B5EF4-FFF2-40B4-BE49-F238E27FC236}">
                <a16:creationId xmlns:a16="http://schemas.microsoft.com/office/drawing/2014/main" id="{067F2F92-4545-7BB6-5402-B670135387C0}"/>
              </a:ext>
            </a:extLst>
          </p:cNvPr>
          <p:cNvSpPr>
            <a:spLocks noGrp="1"/>
          </p:cNvSpPr>
          <p:nvPr>
            <p:ph sz="half" idx="2"/>
          </p:nvPr>
        </p:nvSpPr>
        <p:spPr/>
        <p:txBody>
          <a:bodyPr/>
          <a:lstStyle/>
          <a:p>
            <a:r>
              <a:rPr lang="en-US" dirty="0"/>
              <a:t>Aphrodite, from the Assyrians and Arabians. She is called by the Assyrians Mylitta, by the Arabians </a:t>
            </a:r>
            <a:r>
              <a:rPr lang="en-US" dirty="0" err="1"/>
              <a:t>Alilat</a:t>
            </a:r>
            <a:r>
              <a:rPr lang="en-US" dirty="0"/>
              <a:t>, by the Persians Mitra. </a:t>
            </a:r>
            <a:endParaRPr lang="cs-CZ" dirty="0"/>
          </a:p>
        </p:txBody>
      </p:sp>
    </p:spTree>
    <p:extLst>
      <p:ext uri="{BB962C8B-B14F-4D97-AF65-F5344CB8AC3E}">
        <p14:creationId xmlns:p14="http://schemas.microsoft.com/office/powerpoint/2010/main" val="700396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7016E-7CC2-B490-CD64-6316EA90AC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94C5A6E-C3E1-35C5-E0D4-1F622D2285D3}"/>
              </a:ext>
            </a:extLst>
          </p:cNvPr>
          <p:cNvSpPr>
            <a:spLocks noGrp="1"/>
          </p:cNvSpPr>
          <p:nvPr>
            <p:ph sz="half" idx="1"/>
          </p:nvPr>
        </p:nvSpPr>
        <p:spPr/>
        <p:txBody>
          <a:bodyPr>
            <a:normAutofit lnSpcReduction="10000"/>
          </a:bodyPr>
          <a:lstStyle/>
          <a:p>
            <a:r>
              <a:rPr lang="cs-CZ" dirty="0" err="1"/>
              <a:t>Hdt</a:t>
            </a:r>
            <a:r>
              <a:rPr lang="cs-CZ" dirty="0"/>
              <a:t>. 1.133</a:t>
            </a:r>
          </a:p>
          <a:p>
            <a:r>
              <a:rPr lang="el-GR" dirty="0"/>
              <a:t>ἐν τῇ οἱ εὐδαίμονες αὐτῶν βοῦν καὶ ἵππον καὶ κάμηλον καὶ ὅνον προτιθέαται ὅλους ὀπτοὺς ἐν καμίνοισι, οἱ δὲ πένητες αὐτῶν τὰ λεπτὰ τῶν προβάτων προτιθέαται. </a:t>
            </a:r>
            <a:r>
              <a:rPr lang="el-GR" u="sng" dirty="0"/>
              <a:t>σίτοισι</a:t>
            </a:r>
            <a:r>
              <a:rPr lang="el-GR" dirty="0"/>
              <a:t> δὲ </a:t>
            </a:r>
            <a:r>
              <a:rPr lang="el-GR" u="sng" dirty="0"/>
              <a:t>ὀλίγοισι</a:t>
            </a:r>
            <a:r>
              <a:rPr lang="el-GR" dirty="0"/>
              <a:t> χρέωνται, </a:t>
            </a:r>
            <a:r>
              <a:rPr lang="el-GR" u="sng" dirty="0"/>
              <a:t>ἐπιφορήμασι</a:t>
            </a:r>
            <a:r>
              <a:rPr lang="el-GR" dirty="0"/>
              <a:t> δὲ πολλοῖσι καὶ οὐκ ἁλέσι· καὶ διὰ τοῦτο φασὶ Πέρσαι τοὺς Ἕλληνας σιτεομένους πεινῶντας παύεσθαι, ὅτι σφι ἀπὸ δείπνου παραφορέεται οὐδὲν λόγου ἄξιον· εἰ δέ τι παραφέροιτο, ἐσθίοντας ἂν οὐ παύεσθαι.</a:t>
            </a:r>
            <a:endParaRPr lang="cs-CZ" dirty="0"/>
          </a:p>
        </p:txBody>
      </p:sp>
      <p:sp>
        <p:nvSpPr>
          <p:cNvPr id="4" name="Zástupný obsah 3">
            <a:extLst>
              <a:ext uri="{FF2B5EF4-FFF2-40B4-BE49-F238E27FC236}">
                <a16:creationId xmlns:a16="http://schemas.microsoft.com/office/drawing/2014/main" id="{5ADEEAC1-1822-53A6-5075-D7B0D1AE23D1}"/>
              </a:ext>
            </a:extLst>
          </p:cNvPr>
          <p:cNvSpPr>
            <a:spLocks noGrp="1"/>
          </p:cNvSpPr>
          <p:nvPr>
            <p:ph sz="half" idx="2"/>
          </p:nvPr>
        </p:nvSpPr>
        <p:spPr/>
        <p:txBody>
          <a:bodyPr>
            <a:normAutofit lnSpcReduction="10000"/>
          </a:bodyPr>
          <a:lstStyle/>
          <a:p>
            <a:r>
              <a:rPr lang="en-US" dirty="0"/>
              <a:t>before the rich are set oxen or horses or camels or asses, roasted whole in ovens; the poorer serve up the lesser kinds of cattle. Their courses are few, the dainties that follow are many and not all served together. This is why the Persians say of the Greeks, that they rise from the table still hungry, because not much dessert is set before them: were this too given to the Greek (say the Persians) he would never cease eating.</a:t>
            </a:r>
            <a:endParaRPr lang="cs-CZ" dirty="0"/>
          </a:p>
        </p:txBody>
      </p:sp>
    </p:spTree>
    <p:extLst>
      <p:ext uri="{BB962C8B-B14F-4D97-AF65-F5344CB8AC3E}">
        <p14:creationId xmlns:p14="http://schemas.microsoft.com/office/powerpoint/2010/main" val="4271569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2F444-5C8D-B8D7-4AEB-E84EC7E0CB75}"/>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E9C4F91D-7B2C-5E2C-18FA-1C24C10FE808}"/>
              </a:ext>
            </a:extLst>
          </p:cNvPr>
          <p:cNvSpPr>
            <a:spLocks noGrp="1"/>
          </p:cNvSpPr>
          <p:nvPr>
            <p:ph sz="half" idx="1"/>
          </p:nvPr>
        </p:nvSpPr>
        <p:spPr/>
        <p:txBody>
          <a:bodyPr>
            <a:normAutofit lnSpcReduction="10000"/>
          </a:bodyPr>
          <a:lstStyle/>
          <a:p>
            <a:r>
              <a:rPr lang="cs-CZ" dirty="0" err="1"/>
              <a:t>Hdt</a:t>
            </a:r>
            <a:r>
              <a:rPr lang="cs-CZ" dirty="0"/>
              <a:t>. 1.133</a:t>
            </a:r>
          </a:p>
          <a:p>
            <a:r>
              <a:rPr lang="el-GR" u="sng" dirty="0"/>
              <a:t>οἴνῳ</a:t>
            </a:r>
            <a:r>
              <a:rPr lang="el-GR" dirty="0"/>
              <a:t> δὲ </a:t>
            </a:r>
            <a:r>
              <a:rPr lang="el-GR" u="sng" dirty="0"/>
              <a:t>κάρτα</a:t>
            </a:r>
            <a:r>
              <a:rPr lang="el-GR" dirty="0"/>
              <a:t> </a:t>
            </a:r>
            <a:r>
              <a:rPr lang="el-GR" u="sng" dirty="0"/>
              <a:t>προσκέαται</a:t>
            </a:r>
            <a:r>
              <a:rPr lang="el-GR" dirty="0"/>
              <a:t>, καί σφι οὐκ </a:t>
            </a:r>
            <a:r>
              <a:rPr lang="el-GR" u="sng" dirty="0"/>
              <a:t>ἐμέσαι</a:t>
            </a:r>
            <a:r>
              <a:rPr lang="el-GR" dirty="0"/>
              <a:t> ἔξεστι, οὐκὶ </a:t>
            </a:r>
            <a:r>
              <a:rPr lang="el-GR" u="sng" dirty="0"/>
              <a:t>οὐρῆσαι</a:t>
            </a:r>
            <a:r>
              <a:rPr lang="el-GR" dirty="0"/>
              <a:t> ἀντίον ἄλλου. ταῦτα μέν νυν οὕτω φυλάσσεται, </a:t>
            </a:r>
            <a:r>
              <a:rPr lang="el-GR" u="sng" dirty="0"/>
              <a:t>μεθυσκόμενοι</a:t>
            </a:r>
            <a:r>
              <a:rPr lang="el-GR" dirty="0"/>
              <a:t> δὲ ἐώθασι </a:t>
            </a:r>
            <a:r>
              <a:rPr lang="el-GR" u="sng" dirty="0"/>
              <a:t>βουλεύεσθαι</a:t>
            </a:r>
            <a:r>
              <a:rPr lang="el-GR" dirty="0"/>
              <a:t> τὰ σπουδαιέστατα τῶν πρηγμάτων· τὸ δ’ ἂν ἅδῃ σφι βουλευομένοισι, τοῦτο τῇ ὑστεραίῃ νήφουσι προτιθεῖ ὁ στέγαρχος, ἐν τοῦ ἂν ἐόντες βουλεύωνται, καὶ ἢν μὲν ἅδῃ καὶ νήφουσι, χρέωνται αὐτῷ, ἢν δὲ μὴ ἅδῃ, μετιεῖσι.</a:t>
            </a:r>
            <a:endParaRPr lang="cs-CZ" dirty="0"/>
          </a:p>
        </p:txBody>
      </p:sp>
      <p:sp>
        <p:nvSpPr>
          <p:cNvPr id="4" name="Zástupný obsah 3">
            <a:extLst>
              <a:ext uri="{FF2B5EF4-FFF2-40B4-BE49-F238E27FC236}">
                <a16:creationId xmlns:a16="http://schemas.microsoft.com/office/drawing/2014/main" id="{DD7492F9-EFC9-1BB7-1D3C-E26103F00DEC}"/>
              </a:ext>
            </a:extLst>
          </p:cNvPr>
          <p:cNvSpPr>
            <a:spLocks noGrp="1"/>
          </p:cNvSpPr>
          <p:nvPr>
            <p:ph sz="half" idx="2"/>
          </p:nvPr>
        </p:nvSpPr>
        <p:spPr/>
        <p:txBody>
          <a:bodyPr>
            <a:normAutofit lnSpcReduction="10000"/>
          </a:bodyPr>
          <a:lstStyle/>
          <a:p>
            <a:r>
              <a:rPr lang="en-US" dirty="0"/>
              <a:t>They are greatly given to wine; none may vomit or make water in another's presence. This then is prohibited among them. Moreover it is their custom to deliberate about the gravest matters when they are drunk; and what they approve in their counsels is proposed to them the next day by the master of the house where they deliberate, when they are now sober and if being sober they still approve it, they act thereon, but if not, they cast it aside.</a:t>
            </a:r>
            <a:endParaRPr lang="cs-CZ" dirty="0"/>
          </a:p>
        </p:txBody>
      </p:sp>
    </p:spTree>
    <p:extLst>
      <p:ext uri="{BB962C8B-B14F-4D97-AF65-F5344CB8AC3E}">
        <p14:creationId xmlns:p14="http://schemas.microsoft.com/office/powerpoint/2010/main" val="6869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03697-B03E-4411-C9B9-24B724AB2F6C}"/>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B478F03F-ACDD-FD81-8DFE-679DB3CEF7C0}"/>
              </a:ext>
            </a:extLst>
          </p:cNvPr>
          <p:cNvSpPr>
            <a:spLocks noGrp="1"/>
          </p:cNvSpPr>
          <p:nvPr>
            <p:ph sz="half" idx="1"/>
          </p:nvPr>
        </p:nvSpPr>
        <p:spPr/>
        <p:txBody>
          <a:bodyPr>
            <a:normAutofit fontScale="92500"/>
          </a:bodyPr>
          <a:lstStyle/>
          <a:p>
            <a:r>
              <a:rPr lang="cs-CZ" dirty="0" err="1"/>
              <a:t>Hdt</a:t>
            </a:r>
            <a:r>
              <a:rPr lang="cs-CZ" dirty="0"/>
              <a:t>. 1.135</a:t>
            </a:r>
          </a:p>
          <a:p>
            <a:r>
              <a:rPr lang="el-GR" u="sng" dirty="0"/>
              <a:t>Ξεινικὰ</a:t>
            </a:r>
            <a:r>
              <a:rPr lang="el-GR" dirty="0"/>
              <a:t> δὲ </a:t>
            </a:r>
            <a:r>
              <a:rPr lang="el-GR" u="sng" dirty="0"/>
              <a:t>νόμαια</a:t>
            </a:r>
            <a:r>
              <a:rPr lang="el-GR" dirty="0"/>
              <a:t> Πέρσαι προσίενται ἀνδρῶν μάλιστα. καὶ γὰρ δὴ τὴν </a:t>
            </a:r>
            <a:r>
              <a:rPr lang="el-GR" u="sng" dirty="0"/>
              <a:t>Μηδικὴν</a:t>
            </a:r>
            <a:r>
              <a:rPr lang="el-GR" dirty="0"/>
              <a:t> </a:t>
            </a:r>
            <a:r>
              <a:rPr lang="el-GR" u="sng" dirty="0"/>
              <a:t>ἐσθῆτα</a:t>
            </a:r>
            <a:r>
              <a:rPr lang="el-GR" dirty="0"/>
              <a:t> νομίσαντες τῆς ἑωυτῶν εἶναι καλλίω φορέουσι, καὶ ἐς τοὺς πολέμους τοὺς </a:t>
            </a:r>
            <a:r>
              <a:rPr lang="el-GR" u="sng" dirty="0"/>
              <a:t>Αἰγυπτίους</a:t>
            </a:r>
            <a:r>
              <a:rPr lang="el-GR" dirty="0"/>
              <a:t> </a:t>
            </a:r>
            <a:r>
              <a:rPr lang="el-GR" u="sng" dirty="0"/>
              <a:t>θώρηκας</a:t>
            </a:r>
            <a:r>
              <a:rPr lang="el-GR" dirty="0"/>
              <a:t>· καὶ </a:t>
            </a:r>
            <a:r>
              <a:rPr lang="el-GR" u="sng" dirty="0"/>
              <a:t>εὐπαθείας</a:t>
            </a:r>
            <a:r>
              <a:rPr lang="el-GR" dirty="0"/>
              <a:t> τε </a:t>
            </a:r>
            <a:r>
              <a:rPr lang="el-GR" u="sng" dirty="0"/>
              <a:t>παντοδαπὰς</a:t>
            </a:r>
            <a:r>
              <a:rPr lang="el-GR" dirty="0"/>
              <a:t> πυνθανόμενοι </a:t>
            </a:r>
            <a:r>
              <a:rPr lang="el-GR" u="sng" dirty="0"/>
              <a:t>ἐπιτηδεύουσι</a:t>
            </a:r>
            <a:r>
              <a:rPr lang="el-GR" dirty="0"/>
              <a:t>,</a:t>
            </a:r>
            <a:r>
              <a:rPr lang="cs-CZ" dirty="0"/>
              <a:t> </a:t>
            </a:r>
            <a:r>
              <a:rPr lang="el-GR" dirty="0"/>
              <a:t>καὶ δὴ καὶ ἀπ’ Ἑλλήνων μαθόντες </a:t>
            </a:r>
            <a:r>
              <a:rPr lang="el-GR" u="sng" dirty="0"/>
              <a:t>παισὶ</a:t>
            </a:r>
            <a:r>
              <a:rPr lang="el-GR" dirty="0"/>
              <a:t> </a:t>
            </a:r>
            <a:r>
              <a:rPr lang="el-GR" u="sng" dirty="0"/>
              <a:t>μίσγονται</a:t>
            </a:r>
            <a:r>
              <a:rPr lang="el-GR" dirty="0"/>
              <a:t>. γαμέουσι δὲ ἕκαστος αὐτῶν πολλὰς μὲν κουριδίας γυναῖκας, πολλῷ δ’ ἔτι πλεῦνας παλλακὰς κτῶνται. </a:t>
            </a:r>
            <a:endParaRPr lang="cs-CZ" dirty="0"/>
          </a:p>
          <a:p>
            <a:endParaRPr lang="cs-CZ" dirty="0"/>
          </a:p>
          <a:p>
            <a:endParaRPr lang="cs-CZ" dirty="0"/>
          </a:p>
        </p:txBody>
      </p:sp>
      <p:sp>
        <p:nvSpPr>
          <p:cNvPr id="4" name="Zástupný obsah 3">
            <a:extLst>
              <a:ext uri="{FF2B5EF4-FFF2-40B4-BE49-F238E27FC236}">
                <a16:creationId xmlns:a16="http://schemas.microsoft.com/office/drawing/2014/main" id="{C99C7650-DB56-96CD-3148-E27BB26687C0}"/>
              </a:ext>
            </a:extLst>
          </p:cNvPr>
          <p:cNvSpPr>
            <a:spLocks noGrp="1"/>
          </p:cNvSpPr>
          <p:nvPr>
            <p:ph sz="half" idx="2"/>
          </p:nvPr>
        </p:nvSpPr>
        <p:spPr/>
        <p:txBody>
          <a:bodyPr>
            <a:normAutofit fontScale="92500"/>
          </a:bodyPr>
          <a:lstStyle/>
          <a:p>
            <a:r>
              <a:rPr lang="en-US" dirty="0"/>
              <a:t>But of all men the Persians most welcome foreign customs. They wear the Median dress, deeming it more beautiful than their own, and the Egyptian cuirass in war. Their luxurious practices are of all kinds, and all borrowed; the Greeks taught them unnatural vices.​</a:t>
            </a:r>
            <a:r>
              <a:rPr lang="en-US" dirty="0">
                <a:hlinkClick r:id="rId2"/>
              </a:rPr>
              <a:t>l</a:t>
            </a:r>
            <a:r>
              <a:rPr lang="en-US" dirty="0"/>
              <a:t> Every Persian marries many lawful wives, and keeps still more concubines.</a:t>
            </a:r>
            <a:endParaRPr lang="cs-CZ" dirty="0"/>
          </a:p>
        </p:txBody>
      </p:sp>
    </p:spTree>
    <p:extLst>
      <p:ext uri="{BB962C8B-B14F-4D97-AF65-F5344CB8AC3E}">
        <p14:creationId xmlns:p14="http://schemas.microsoft.com/office/powerpoint/2010/main" val="21273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F20285-C70C-50F9-56F7-6A8CE486534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C6C2390-493C-0538-B570-19652B20A85E}"/>
              </a:ext>
            </a:extLst>
          </p:cNvPr>
          <p:cNvSpPr>
            <a:spLocks noGrp="1"/>
          </p:cNvSpPr>
          <p:nvPr>
            <p:ph sz="half" idx="1"/>
          </p:nvPr>
        </p:nvSpPr>
        <p:spPr/>
        <p:txBody>
          <a:bodyPr/>
          <a:lstStyle/>
          <a:p>
            <a:r>
              <a:rPr lang="cs-CZ" dirty="0" err="1"/>
              <a:t>Hdt</a:t>
            </a:r>
            <a:r>
              <a:rPr lang="cs-CZ" dirty="0"/>
              <a:t>. 1.136</a:t>
            </a:r>
          </a:p>
          <a:p>
            <a:r>
              <a:rPr lang="el-GR" u="sng" dirty="0"/>
              <a:t>Ἀνδραγαθίη</a:t>
            </a:r>
            <a:r>
              <a:rPr lang="el-GR" dirty="0"/>
              <a:t> δὲ αὕτη ἀποδέδεκται, μετὰ τὸ </a:t>
            </a:r>
            <a:r>
              <a:rPr lang="el-GR" u="sng" dirty="0"/>
              <a:t>μάχεσθαι</a:t>
            </a:r>
            <a:r>
              <a:rPr lang="el-GR" dirty="0"/>
              <a:t> εἶναι </a:t>
            </a:r>
            <a:r>
              <a:rPr lang="el-GR" u="sng" dirty="0"/>
              <a:t>ἀγαθόν</a:t>
            </a:r>
            <a:r>
              <a:rPr lang="el-GR" dirty="0"/>
              <a:t>, ὃς ἂν πολλοὺς ἀποδέξῃ </a:t>
            </a:r>
            <a:r>
              <a:rPr lang="el-GR" u="sng" dirty="0"/>
              <a:t>παῖδας</a:t>
            </a:r>
            <a:r>
              <a:rPr lang="el-GR" dirty="0"/>
              <a:t>· τῷ δὲ τοὺς πλείστους ἀποδεικνύντι δῶρα ἐκπέμπει βασιλεὺς ἀνὰ πᾶν ἔτος. τὸ πολλὸν δ’ ἡγέαται ἰσχυρὸν εἶναι.</a:t>
            </a:r>
            <a:endParaRPr lang="cs-CZ" dirty="0"/>
          </a:p>
          <a:p>
            <a:r>
              <a:rPr lang="el-GR" dirty="0"/>
              <a:t>παιδεύουσι δὲ τοὺς παῖδας ἀπὸ </a:t>
            </a:r>
            <a:r>
              <a:rPr lang="el-GR" u="sng" dirty="0"/>
              <a:t>πενταέτεος</a:t>
            </a:r>
            <a:r>
              <a:rPr lang="el-GR" dirty="0"/>
              <a:t> ἀρξάμενοι μέχρι </a:t>
            </a:r>
            <a:r>
              <a:rPr lang="el-GR" u="sng" dirty="0"/>
              <a:t>εἰκοσαέτεος</a:t>
            </a:r>
            <a:r>
              <a:rPr lang="el-GR" dirty="0"/>
              <a:t> </a:t>
            </a:r>
            <a:r>
              <a:rPr lang="el-GR" u="sng" dirty="0"/>
              <a:t>τρία</a:t>
            </a:r>
            <a:r>
              <a:rPr lang="el-GR" dirty="0"/>
              <a:t> </a:t>
            </a:r>
            <a:r>
              <a:rPr lang="el-GR" u="sng" dirty="0"/>
              <a:t>μοῦνα</a:t>
            </a:r>
            <a:r>
              <a:rPr lang="el-GR" dirty="0"/>
              <a:t>, </a:t>
            </a:r>
            <a:r>
              <a:rPr lang="el-GR" u="sng" dirty="0"/>
              <a:t>ἱππεύειν</a:t>
            </a:r>
            <a:r>
              <a:rPr lang="el-GR" dirty="0"/>
              <a:t> καὶ </a:t>
            </a:r>
            <a:r>
              <a:rPr lang="el-GR" u="sng" dirty="0"/>
              <a:t>τοξεύειν</a:t>
            </a:r>
            <a:r>
              <a:rPr lang="el-GR" dirty="0"/>
              <a:t> καὶ </a:t>
            </a:r>
            <a:r>
              <a:rPr lang="el-GR" u="sng" dirty="0"/>
              <a:t>ἀληθίζεσθαι</a:t>
            </a:r>
            <a:r>
              <a:rPr lang="el-GR" dirty="0"/>
              <a:t>. </a:t>
            </a:r>
            <a:endParaRPr lang="cs-CZ" dirty="0"/>
          </a:p>
        </p:txBody>
      </p:sp>
      <p:sp>
        <p:nvSpPr>
          <p:cNvPr id="4" name="Zástupný obsah 3">
            <a:extLst>
              <a:ext uri="{FF2B5EF4-FFF2-40B4-BE49-F238E27FC236}">
                <a16:creationId xmlns:a16="http://schemas.microsoft.com/office/drawing/2014/main" id="{0EEFCB10-773C-4948-17F3-71EFE726F602}"/>
              </a:ext>
            </a:extLst>
          </p:cNvPr>
          <p:cNvSpPr>
            <a:spLocks noGrp="1"/>
          </p:cNvSpPr>
          <p:nvPr>
            <p:ph sz="half" idx="2"/>
          </p:nvPr>
        </p:nvSpPr>
        <p:spPr/>
        <p:txBody>
          <a:bodyPr/>
          <a:lstStyle/>
          <a:p>
            <a:r>
              <a:rPr lang="en-US" dirty="0"/>
              <a:t>After </a:t>
            </a:r>
            <a:r>
              <a:rPr lang="en-US" dirty="0" err="1"/>
              <a:t>valour</a:t>
            </a:r>
            <a:r>
              <a:rPr lang="en-US" dirty="0"/>
              <a:t> in battle it is most reckoned as manly merit to show the greatest number of sons: the king sends gifts yearly to him who can show most. Numbers, they hold, are strength. They educate their boys from five to twenty years old, and teach them three things only, riding and archery and truth-telling.</a:t>
            </a:r>
            <a:endParaRPr lang="cs-CZ" dirty="0"/>
          </a:p>
        </p:txBody>
      </p:sp>
    </p:spTree>
    <p:extLst>
      <p:ext uri="{BB962C8B-B14F-4D97-AF65-F5344CB8AC3E}">
        <p14:creationId xmlns:p14="http://schemas.microsoft.com/office/powerpoint/2010/main" val="235245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F6F74-A632-0CB0-8865-28768FC53EB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598092C-8C8D-0EE8-BCE9-C0EF993A10D7}"/>
              </a:ext>
            </a:extLst>
          </p:cNvPr>
          <p:cNvSpPr>
            <a:spLocks noGrp="1"/>
          </p:cNvSpPr>
          <p:nvPr>
            <p:ph sz="half" idx="1"/>
          </p:nvPr>
        </p:nvSpPr>
        <p:spPr/>
        <p:txBody>
          <a:bodyPr/>
          <a:lstStyle/>
          <a:p>
            <a:r>
              <a:rPr lang="cs-CZ" dirty="0" err="1"/>
              <a:t>Hdt</a:t>
            </a:r>
            <a:r>
              <a:rPr lang="cs-CZ" dirty="0"/>
              <a:t>. 1.138</a:t>
            </a:r>
          </a:p>
          <a:p>
            <a:r>
              <a:rPr lang="el-GR" dirty="0"/>
              <a:t>Ἅσσα δέ σφι ποιέειν οὐκ ἔξεστι, ταῦτα οὐδὲ λέγειν ἔξεστι. </a:t>
            </a:r>
            <a:r>
              <a:rPr lang="el-GR" u="sng" dirty="0"/>
              <a:t>αἴσχιστον</a:t>
            </a:r>
            <a:r>
              <a:rPr lang="el-GR" dirty="0"/>
              <a:t> δὲ αὐτοῖσι τὸ </a:t>
            </a:r>
            <a:r>
              <a:rPr lang="el-GR" u="sng" dirty="0"/>
              <a:t>ψεύδεσθαι</a:t>
            </a:r>
            <a:r>
              <a:rPr lang="el-GR" dirty="0"/>
              <a:t> νενόμισται, δεύτερα δὲ τὸ </a:t>
            </a:r>
            <a:r>
              <a:rPr lang="el-GR" u="sng" dirty="0"/>
              <a:t>ὀφείλειν</a:t>
            </a:r>
            <a:r>
              <a:rPr lang="el-GR" dirty="0"/>
              <a:t> </a:t>
            </a:r>
            <a:r>
              <a:rPr lang="el-GR" u="sng" dirty="0"/>
              <a:t>χρέος</a:t>
            </a:r>
            <a:r>
              <a:rPr lang="el-GR" dirty="0"/>
              <a:t>,</a:t>
            </a:r>
            <a:r>
              <a:rPr lang="cs-CZ" dirty="0"/>
              <a:t> </a:t>
            </a:r>
            <a:r>
              <a:rPr lang="el-GR" dirty="0"/>
              <a:t>πολλῶν μὲν καὶ ἄλλων εἵνεκα, μάλιστα δὲ ἀναγκαίην φασὶ εἶναι τὸν ὀφείλοντα καί τι ψεῦδος λέγειν.</a:t>
            </a:r>
            <a:endParaRPr lang="cs-CZ" dirty="0"/>
          </a:p>
        </p:txBody>
      </p:sp>
      <p:sp>
        <p:nvSpPr>
          <p:cNvPr id="4" name="Zástupný obsah 3">
            <a:extLst>
              <a:ext uri="{FF2B5EF4-FFF2-40B4-BE49-F238E27FC236}">
                <a16:creationId xmlns:a16="http://schemas.microsoft.com/office/drawing/2014/main" id="{B793E697-C4E8-4D84-E58A-F57E676D55F7}"/>
              </a:ext>
            </a:extLst>
          </p:cNvPr>
          <p:cNvSpPr>
            <a:spLocks noGrp="1"/>
          </p:cNvSpPr>
          <p:nvPr>
            <p:ph sz="half" idx="2"/>
          </p:nvPr>
        </p:nvSpPr>
        <p:spPr/>
        <p:txBody>
          <a:bodyPr/>
          <a:lstStyle/>
          <a:p>
            <a:r>
              <a:rPr lang="en-US" dirty="0"/>
              <a:t>Moreover of what they may not do neither may they speak. They hold lying to be foulest of all and next to that debt; for which they have many other reasons, but this in especial, that the debtor must needs (so they say) speak some falsehood. </a:t>
            </a:r>
            <a:endParaRPr lang="cs-CZ" dirty="0"/>
          </a:p>
        </p:txBody>
      </p:sp>
    </p:spTree>
    <p:extLst>
      <p:ext uri="{BB962C8B-B14F-4D97-AF65-F5344CB8AC3E}">
        <p14:creationId xmlns:p14="http://schemas.microsoft.com/office/powerpoint/2010/main" val="268188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C9397-7833-8903-2DE5-65BFC38D335D}"/>
              </a:ext>
            </a:extLst>
          </p:cNvPr>
          <p:cNvSpPr>
            <a:spLocks noGrp="1"/>
          </p:cNvSpPr>
          <p:nvPr>
            <p:ph type="title"/>
          </p:nvPr>
        </p:nvSpPr>
        <p:spPr/>
        <p:txBody>
          <a:bodyPr/>
          <a:lstStyle/>
          <a:p>
            <a:r>
              <a:rPr lang="cs-CZ" dirty="0" err="1"/>
              <a:t>Persis</a:t>
            </a:r>
            <a:r>
              <a:rPr lang="cs-CZ" dirty="0"/>
              <a:t>, oblast Íránu</a:t>
            </a:r>
          </a:p>
        </p:txBody>
      </p:sp>
      <p:sp>
        <p:nvSpPr>
          <p:cNvPr id="3" name="Zástupný obsah 2">
            <a:extLst>
              <a:ext uri="{FF2B5EF4-FFF2-40B4-BE49-F238E27FC236}">
                <a16:creationId xmlns:a16="http://schemas.microsoft.com/office/drawing/2014/main" id="{EECB383C-62D6-38C1-DB80-EAFBC38AD981}"/>
              </a:ext>
            </a:extLst>
          </p:cNvPr>
          <p:cNvSpPr>
            <a:spLocks noGrp="1"/>
          </p:cNvSpPr>
          <p:nvPr>
            <p:ph idx="1"/>
          </p:nvPr>
        </p:nvSpPr>
        <p:spPr/>
        <p:txBody>
          <a:bodyPr/>
          <a:lstStyle/>
          <a:p>
            <a:r>
              <a:rPr lang="cs-CZ" dirty="0"/>
              <a:t>Peršané přicházejí kolem roku 1 000 </a:t>
            </a:r>
            <a:r>
              <a:rPr lang="cs-CZ" dirty="0" err="1"/>
              <a:t>pnl</a:t>
            </a:r>
            <a:r>
              <a:rPr lang="cs-CZ" dirty="0"/>
              <a:t>, kočovníci</a:t>
            </a:r>
          </a:p>
          <a:p>
            <a:r>
              <a:rPr lang="cs-CZ" dirty="0" err="1"/>
              <a:t>Elam</a:t>
            </a:r>
            <a:r>
              <a:rPr lang="cs-CZ" dirty="0"/>
              <a:t>, </a:t>
            </a:r>
            <a:r>
              <a:rPr lang="cs-CZ" dirty="0" err="1"/>
              <a:t>Persis</a:t>
            </a:r>
            <a:endParaRPr lang="cs-CZ" dirty="0"/>
          </a:p>
          <a:p>
            <a:r>
              <a:rPr lang="cs-CZ" dirty="0" err="1"/>
              <a:t>Anšan</a:t>
            </a:r>
            <a:endParaRPr lang="cs-CZ" dirty="0"/>
          </a:p>
          <a:p>
            <a:r>
              <a:rPr lang="cs-CZ" dirty="0" err="1"/>
              <a:t>Teispés</a:t>
            </a:r>
            <a:r>
              <a:rPr lang="cs-CZ" dirty="0"/>
              <a:t> (praděd </a:t>
            </a:r>
            <a:r>
              <a:rPr lang="cs-CZ" dirty="0" err="1"/>
              <a:t>Kýra</a:t>
            </a:r>
            <a:r>
              <a:rPr lang="cs-CZ" dirty="0"/>
              <a:t> Velikého) obsadil město – králové </a:t>
            </a:r>
            <a:r>
              <a:rPr lang="cs-CZ" dirty="0" err="1"/>
              <a:t>Anšanu</a:t>
            </a:r>
            <a:endParaRPr lang="cs-CZ" dirty="0"/>
          </a:p>
          <a:p>
            <a:r>
              <a:rPr lang="cs-CZ" dirty="0"/>
              <a:t>Nová města </a:t>
            </a:r>
          </a:p>
          <a:p>
            <a:r>
              <a:rPr lang="cs-CZ" dirty="0" err="1"/>
              <a:t>Pasargady</a:t>
            </a:r>
            <a:r>
              <a:rPr lang="cs-CZ" dirty="0"/>
              <a:t> – založil </a:t>
            </a:r>
            <a:r>
              <a:rPr lang="cs-CZ" dirty="0" err="1"/>
              <a:t>Kýros</a:t>
            </a:r>
            <a:r>
              <a:rPr lang="cs-CZ" dirty="0"/>
              <a:t> Veliký</a:t>
            </a:r>
          </a:p>
          <a:p>
            <a:r>
              <a:rPr lang="cs-CZ" dirty="0"/>
              <a:t>Persepolis (</a:t>
            </a:r>
            <a:r>
              <a:rPr lang="cs-CZ" dirty="0" err="1"/>
              <a:t>Pársa</a:t>
            </a:r>
            <a:r>
              <a:rPr lang="cs-CZ" dirty="0"/>
              <a:t>) – založené </a:t>
            </a:r>
            <a:r>
              <a:rPr lang="cs-CZ" dirty="0" err="1"/>
              <a:t>Kýrem</a:t>
            </a:r>
            <a:r>
              <a:rPr lang="cs-CZ" dirty="0"/>
              <a:t> ?, dostavěno </a:t>
            </a:r>
            <a:r>
              <a:rPr lang="cs-CZ" dirty="0" err="1"/>
              <a:t>Dáreiem</a:t>
            </a:r>
            <a:r>
              <a:rPr lang="cs-CZ" dirty="0"/>
              <a:t> I.</a:t>
            </a:r>
          </a:p>
          <a:p>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B111BAA5-84EC-958D-2FA7-2D9EB6551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335" y="219075"/>
            <a:ext cx="2796177" cy="2419349"/>
          </a:xfrm>
          <a:prstGeom prst="rect">
            <a:avLst/>
          </a:prstGeom>
        </p:spPr>
      </p:pic>
      <p:pic>
        <p:nvPicPr>
          <p:cNvPr id="7" name="Obrázek 6" descr="Obsah obrázku mapa&#10;&#10;Popis byl vytvořen automaticky">
            <a:extLst>
              <a:ext uri="{FF2B5EF4-FFF2-40B4-BE49-F238E27FC236}">
                <a16:creationId xmlns:a16="http://schemas.microsoft.com/office/drawing/2014/main" id="{2E7EA9D2-4569-BE2E-1BB0-C744378E8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05" y="3743325"/>
            <a:ext cx="4335607" cy="2671944"/>
          </a:xfrm>
          <a:prstGeom prst="rect">
            <a:avLst/>
          </a:prstGeom>
        </p:spPr>
      </p:pic>
    </p:spTree>
    <p:extLst>
      <p:ext uri="{BB962C8B-B14F-4D97-AF65-F5344CB8AC3E}">
        <p14:creationId xmlns:p14="http://schemas.microsoft.com/office/powerpoint/2010/main" val="3231702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B163C-23B9-F055-21F3-F7E297325A22}"/>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F8329ECA-2CF9-83F4-B85E-1E50000BFDD2}"/>
              </a:ext>
            </a:extLst>
          </p:cNvPr>
          <p:cNvSpPr>
            <a:spLocks noGrp="1"/>
          </p:cNvSpPr>
          <p:nvPr>
            <p:ph sz="half" idx="1"/>
          </p:nvPr>
        </p:nvSpPr>
        <p:spPr/>
        <p:txBody>
          <a:bodyPr>
            <a:normAutofit fontScale="92500" lnSpcReduction="10000"/>
          </a:bodyPr>
          <a:lstStyle/>
          <a:p>
            <a:r>
              <a:rPr lang="cs-CZ" dirty="0"/>
              <a:t>D.L. 1.8</a:t>
            </a:r>
          </a:p>
          <a:p>
            <a:r>
              <a:rPr lang="el-GR" dirty="0"/>
              <a:t>Τὴν δὲ </a:t>
            </a:r>
            <a:r>
              <a:rPr lang="el-GR" u="sng" dirty="0"/>
              <a:t>γοητικὴν</a:t>
            </a:r>
            <a:r>
              <a:rPr lang="el-GR" dirty="0"/>
              <a:t> </a:t>
            </a:r>
            <a:r>
              <a:rPr lang="el-GR" u="sng" dirty="0"/>
              <a:t>μαγείαν</a:t>
            </a:r>
            <a:r>
              <a:rPr lang="el-GR" dirty="0"/>
              <a:t> οὐδ᾽ ἔγνωσαν, φησὶν Ἀριστοτέλης ἐν τῷ Μαγικῷ καὶ Δείνων ἐν τῇ πέμπτῃ τῶν Ἱστοριῶν: ὃς καὶ μεθερμηνευόμενόν φησι τὸν </a:t>
            </a:r>
            <a:r>
              <a:rPr lang="el-GR" u="sng" dirty="0"/>
              <a:t>Ζωροάστρην</a:t>
            </a:r>
            <a:r>
              <a:rPr lang="el-GR" dirty="0"/>
              <a:t> </a:t>
            </a:r>
            <a:r>
              <a:rPr lang="el-GR" u="sng" dirty="0"/>
              <a:t>ἀστροθύτην</a:t>
            </a:r>
            <a:r>
              <a:rPr lang="el-GR" dirty="0"/>
              <a:t> εἶναι: φησὶ δὲ</a:t>
            </a:r>
            <a:r>
              <a:rPr lang="cs-CZ" dirty="0"/>
              <a:t> </a:t>
            </a:r>
            <a:r>
              <a:rPr lang="el-GR" dirty="0"/>
              <a:t>τοῦτο καὶ ὁ Ἑρμόδωρος. Ἀριστοτέλης δ᾽ ἐν πρώτῳ Περὶ φιλοσοφίας καὶ </a:t>
            </a:r>
            <a:r>
              <a:rPr lang="el-GR" u="sng" dirty="0"/>
              <a:t>πρεσβυτέρους</a:t>
            </a:r>
            <a:r>
              <a:rPr lang="el-GR" dirty="0"/>
              <a:t> εἶναι τῶν Αἰγυπτίων: καὶ δύο κατ᾽ αὐτοὺς εἶναι </a:t>
            </a:r>
            <a:r>
              <a:rPr lang="el-GR" u="sng" dirty="0"/>
              <a:t>ἀρχάς</a:t>
            </a:r>
            <a:r>
              <a:rPr lang="el-GR" dirty="0"/>
              <a:t>, </a:t>
            </a:r>
            <a:r>
              <a:rPr lang="el-GR" u="sng" dirty="0"/>
              <a:t>ἀγαθὸν</a:t>
            </a:r>
            <a:r>
              <a:rPr lang="el-GR" dirty="0"/>
              <a:t> </a:t>
            </a:r>
            <a:r>
              <a:rPr lang="el-GR" u="sng" dirty="0"/>
              <a:t>δαίμονα</a:t>
            </a:r>
            <a:r>
              <a:rPr lang="el-GR" dirty="0"/>
              <a:t> καὶ </a:t>
            </a:r>
            <a:r>
              <a:rPr lang="el-GR" u="sng" dirty="0"/>
              <a:t>κακὸν</a:t>
            </a:r>
            <a:r>
              <a:rPr lang="el-GR" dirty="0"/>
              <a:t> </a:t>
            </a:r>
            <a:r>
              <a:rPr lang="el-GR" u="sng" dirty="0"/>
              <a:t>δαίμονα</a:t>
            </a:r>
            <a:r>
              <a:rPr lang="el-GR" dirty="0"/>
              <a:t>: καὶ τῷ μὲν </a:t>
            </a:r>
            <a:r>
              <a:rPr lang="el-GR" u="sng" dirty="0"/>
              <a:t>ὄνομα</a:t>
            </a:r>
            <a:r>
              <a:rPr lang="el-GR" dirty="0"/>
              <a:t> εἶναι </a:t>
            </a:r>
            <a:r>
              <a:rPr lang="el-GR" u="sng" dirty="0"/>
              <a:t>Ζεὺς</a:t>
            </a:r>
            <a:r>
              <a:rPr lang="el-GR" dirty="0"/>
              <a:t> καὶ </a:t>
            </a:r>
            <a:r>
              <a:rPr lang="el-GR" u="sng" dirty="0"/>
              <a:t>Ὠρομάσδης</a:t>
            </a:r>
            <a:r>
              <a:rPr lang="el-GR" dirty="0"/>
              <a:t>, τῷ δὲ </a:t>
            </a:r>
            <a:r>
              <a:rPr lang="el-GR" u="sng" dirty="0"/>
              <a:t>ᾍδης</a:t>
            </a:r>
            <a:r>
              <a:rPr lang="el-GR" dirty="0"/>
              <a:t> καὶ </a:t>
            </a:r>
            <a:r>
              <a:rPr lang="el-GR" u="sng" dirty="0"/>
              <a:t>Ἀρειμάνιος</a:t>
            </a:r>
            <a:r>
              <a:rPr lang="el-GR" dirty="0"/>
              <a:t>.</a:t>
            </a:r>
          </a:p>
          <a:p>
            <a:endParaRPr lang="cs-CZ" dirty="0"/>
          </a:p>
        </p:txBody>
      </p:sp>
      <p:sp>
        <p:nvSpPr>
          <p:cNvPr id="4" name="Zástupný obsah 3">
            <a:extLst>
              <a:ext uri="{FF2B5EF4-FFF2-40B4-BE49-F238E27FC236}">
                <a16:creationId xmlns:a16="http://schemas.microsoft.com/office/drawing/2014/main" id="{C12738EA-229E-9342-55F0-8D120213D386}"/>
              </a:ext>
            </a:extLst>
          </p:cNvPr>
          <p:cNvSpPr>
            <a:spLocks noGrp="1"/>
          </p:cNvSpPr>
          <p:nvPr>
            <p:ph sz="half" idx="2"/>
          </p:nvPr>
        </p:nvSpPr>
        <p:spPr/>
        <p:txBody>
          <a:bodyPr>
            <a:normAutofit fontScale="92500" lnSpcReduction="10000"/>
          </a:bodyPr>
          <a:lstStyle/>
          <a:p>
            <a:r>
              <a:rPr lang="en-US" dirty="0"/>
              <a:t>With the art of magic they were wholly unacquainted, according to Aristotle in his </a:t>
            </a:r>
            <a:r>
              <a:rPr lang="en-US" dirty="0" err="1"/>
              <a:t>Magicus</a:t>
            </a:r>
            <a:r>
              <a:rPr lang="en-US" dirty="0"/>
              <a:t> and Dinon in the fifth book of his History Dinon tells us that the name Zoroaster, literally interpreted, means "star-worshipper"; and Hermodorus agrees with him in this. Aristotle in the first book of his dialogue On Philosophy declares that the Magi are more ancient than the Egyptians; and further, that they believe in two principles, the good spirit and the evil spirit, the one called Zeus or Oromasdes, the other Hades or Arimanius. </a:t>
            </a:r>
            <a:endParaRPr lang="cs-CZ" dirty="0"/>
          </a:p>
        </p:txBody>
      </p:sp>
    </p:spTree>
    <p:extLst>
      <p:ext uri="{BB962C8B-B14F-4D97-AF65-F5344CB8AC3E}">
        <p14:creationId xmlns:p14="http://schemas.microsoft.com/office/powerpoint/2010/main" val="1242475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CD359-3B77-DF43-1D33-9A6C23536183}"/>
              </a:ext>
            </a:extLst>
          </p:cNvPr>
          <p:cNvSpPr>
            <a:spLocks noGrp="1"/>
          </p:cNvSpPr>
          <p:nvPr>
            <p:ph type="title"/>
          </p:nvPr>
        </p:nvSpPr>
        <p:spPr/>
        <p:txBody>
          <a:bodyPr/>
          <a:lstStyle/>
          <a:p>
            <a:r>
              <a:rPr lang="cs-CZ" dirty="0"/>
              <a:t>Náboženství</a:t>
            </a:r>
          </a:p>
        </p:txBody>
      </p:sp>
      <p:sp>
        <p:nvSpPr>
          <p:cNvPr id="3" name="Zástupný obsah 2">
            <a:extLst>
              <a:ext uri="{FF2B5EF4-FFF2-40B4-BE49-F238E27FC236}">
                <a16:creationId xmlns:a16="http://schemas.microsoft.com/office/drawing/2014/main" id="{A390F534-03E1-485A-B0A4-0C3C7E78A53D}"/>
              </a:ext>
            </a:extLst>
          </p:cNvPr>
          <p:cNvSpPr>
            <a:spLocks noGrp="1"/>
          </p:cNvSpPr>
          <p:nvPr>
            <p:ph sz="half" idx="1"/>
          </p:nvPr>
        </p:nvSpPr>
        <p:spPr/>
        <p:txBody>
          <a:bodyPr>
            <a:normAutofit lnSpcReduction="10000"/>
          </a:bodyPr>
          <a:lstStyle/>
          <a:p>
            <a:r>
              <a:rPr lang="cs-CZ" dirty="0"/>
              <a:t>D.L. 1.2</a:t>
            </a:r>
          </a:p>
          <a:p>
            <a:r>
              <a:rPr lang="el-GR" dirty="0"/>
              <a:t>Ἀπὸ δὲ τῶν </a:t>
            </a:r>
            <a:r>
              <a:rPr lang="el-GR" u="sng" dirty="0"/>
              <a:t>Μάγων</a:t>
            </a:r>
            <a:r>
              <a:rPr lang="el-GR" dirty="0"/>
              <a:t>, ὧν ἄρξαι </a:t>
            </a:r>
            <a:r>
              <a:rPr lang="el-GR" u="sng" dirty="0"/>
              <a:t>Ζωροάστρην</a:t>
            </a:r>
            <a:r>
              <a:rPr lang="el-GR" dirty="0"/>
              <a:t> τὸν </a:t>
            </a:r>
            <a:r>
              <a:rPr lang="el-GR" u="sng" dirty="0"/>
              <a:t>Πέρσην</a:t>
            </a:r>
            <a:r>
              <a:rPr lang="el-GR" dirty="0"/>
              <a:t>, Ἑρμόδωρος μὲν ὁ Πλατωνικὸς ἐν τῷ Περὶ μαθημάτων φησὶν εἰς τὴν Τροίας ἅλωσιν ἔτη γεγονέναι πεντακισχίλια: Ξάνθος δὲ ὁ Λυδὸς εἰς τὴν Ξέρξου διάβασιν ἀπὸ τοῦ Ζωροάστρου ἑξακισχίλιά φησι, καὶ μετ᾽ αὐτὸν γεγονέναι πολλούς τινας Μάγους κατὰ διαδοχήν, Ὀστάνας καὶ Ἀστραμψύχους καὶ Γωβρύας καὶ Παζάτας, μέχρι τῆς τῶν Περσῶν ὑπ᾽ Ἀλεξάνδρου καταλύσεως.</a:t>
            </a:r>
            <a:r>
              <a:rPr lang="cs-CZ" dirty="0"/>
              <a:t> </a:t>
            </a:r>
          </a:p>
        </p:txBody>
      </p:sp>
      <p:sp>
        <p:nvSpPr>
          <p:cNvPr id="4" name="Zástupný obsah 3">
            <a:extLst>
              <a:ext uri="{FF2B5EF4-FFF2-40B4-BE49-F238E27FC236}">
                <a16:creationId xmlns:a16="http://schemas.microsoft.com/office/drawing/2014/main" id="{40486D8B-3DC1-1A96-75EA-DAF813A21AA4}"/>
              </a:ext>
            </a:extLst>
          </p:cNvPr>
          <p:cNvSpPr>
            <a:spLocks noGrp="1"/>
          </p:cNvSpPr>
          <p:nvPr>
            <p:ph sz="half" idx="2"/>
          </p:nvPr>
        </p:nvSpPr>
        <p:spPr/>
        <p:txBody>
          <a:bodyPr>
            <a:normAutofit lnSpcReduction="10000"/>
          </a:bodyPr>
          <a:lstStyle/>
          <a:p>
            <a:r>
              <a:rPr lang="en-US" dirty="0"/>
              <a:t>The date of the Magians, beginning with Zoroaster the Persian, was 5000 years before the fall of Troy, as given by Hermodorus the Platonist in his work on mathematics; but Xanthus the Lydian reckons 6000 years from Zoroaster to the expedition of Xerxes, and after that event he places a long line of Magians in succession, bearing the names of </a:t>
            </a:r>
            <a:r>
              <a:rPr lang="en-US" dirty="0" err="1"/>
              <a:t>Ostanas</a:t>
            </a:r>
            <a:r>
              <a:rPr lang="en-US" dirty="0"/>
              <a:t>, </a:t>
            </a:r>
            <a:r>
              <a:rPr lang="en-US" dirty="0" err="1"/>
              <a:t>Astrampsychos</a:t>
            </a:r>
            <a:r>
              <a:rPr lang="en-US" dirty="0"/>
              <a:t>, Girya's, and </a:t>
            </a:r>
            <a:r>
              <a:rPr lang="en-US" dirty="0" err="1"/>
              <a:t>Pazatas</a:t>
            </a:r>
            <a:r>
              <a:rPr lang="en-US" dirty="0"/>
              <a:t>, down to the conquest of Persia by Alexander. </a:t>
            </a:r>
            <a:endParaRPr lang="cs-CZ" dirty="0"/>
          </a:p>
        </p:txBody>
      </p:sp>
    </p:spTree>
    <p:extLst>
      <p:ext uri="{BB962C8B-B14F-4D97-AF65-F5344CB8AC3E}">
        <p14:creationId xmlns:p14="http://schemas.microsoft.com/office/powerpoint/2010/main" val="193615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C8183-F90B-789F-4B02-A50A543DACFF}"/>
              </a:ext>
            </a:extLst>
          </p:cNvPr>
          <p:cNvSpPr>
            <a:spLocks noGrp="1"/>
          </p:cNvSpPr>
          <p:nvPr>
            <p:ph type="title"/>
          </p:nvPr>
        </p:nvSpPr>
        <p:spPr/>
        <p:txBody>
          <a:bodyPr/>
          <a:lstStyle/>
          <a:p>
            <a:r>
              <a:rPr lang="cs-CZ" dirty="0" err="1"/>
              <a:t>Zóroastér</a:t>
            </a:r>
            <a:endParaRPr lang="cs-CZ" dirty="0"/>
          </a:p>
        </p:txBody>
      </p:sp>
      <p:sp>
        <p:nvSpPr>
          <p:cNvPr id="3" name="Zástupný obsah 2">
            <a:extLst>
              <a:ext uri="{FF2B5EF4-FFF2-40B4-BE49-F238E27FC236}">
                <a16:creationId xmlns:a16="http://schemas.microsoft.com/office/drawing/2014/main" id="{612B615A-EA3E-F6FF-B5A0-A9A55053D1AD}"/>
              </a:ext>
            </a:extLst>
          </p:cNvPr>
          <p:cNvSpPr>
            <a:spLocks noGrp="1"/>
          </p:cNvSpPr>
          <p:nvPr>
            <p:ph sz="half" idx="1"/>
          </p:nvPr>
        </p:nvSpPr>
        <p:spPr/>
        <p:txBody>
          <a:bodyPr/>
          <a:lstStyle/>
          <a:p>
            <a:r>
              <a:rPr lang="cs-CZ" dirty="0" err="1"/>
              <a:t>Pl</a:t>
            </a:r>
            <a:r>
              <a:rPr lang="cs-CZ" dirty="0"/>
              <a:t>. </a:t>
            </a:r>
            <a:r>
              <a:rPr lang="cs-CZ" i="1" dirty="0"/>
              <a:t>NH</a:t>
            </a:r>
            <a:r>
              <a:rPr lang="cs-CZ" dirty="0"/>
              <a:t>. 30.2.3</a:t>
            </a:r>
          </a:p>
          <a:p>
            <a:r>
              <a:rPr lang="it-IT" dirty="0"/>
              <a:t>Sine dubio illic orta in Perside a Zoroastre, ut inter auctores convenit.</a:t>
            </a:r>
            <a:endParaRPr lang="cs-CZ" dirty="0"/>
          </a:p>
          <a:p>
            <a:r>
              <a:rPr lang="cs-CZ" dirty="0"/>
              <a:t>qui de </a:t>
            </a:r>
            <a:r>
              <a:rPr lang="cs-CZ" dirty="0" err="1"/>
              <a:t>tota</a:t>
            </a:r>
            <a:r>
              <a:rPr lang="cs-CZ" dirty="0"/>
              <a:t> </a:t>
            </a:r>
            <a:r>
              <a:rPr lang="cs-CZ" dirty="0" err="1"/>
              <a:t>ea</a:t>
            </a:r>
            <a:r>
              <a:rPr lang="cs-CZ" dirty="0"/>
              <a:t> </a:t>
            </a:r>
            <a:r>
              <a:rPr lang="cs-CZ" dirty="0" err="1"/>
              <a:t>arte</a:t>
            </a:r>
            <a:r>
              <a:rPr lang="cs-CZ" dirty="0"/>
              <a:t> </a:t>
            </a:r>
            <a:r>
              <a:rPr lang="cs-CZ" dirty="0" err="1"/>
              <a:t>diligentissime</a:t>
            </a:r>
            <a:r>
              <a:rPr lang="cs-CZ" dirty="0"/>
              <a:t> </a:t>
            </a:r>
            <a:r>
              <a:rPr lang="cs-CZ" dirty="0" err="1"/>
              <a:t>scripsit</a:t>
            </a:r>
            <a:r>
              <a:rPr lang="cs-CZ" dirty="0"/>
              <a:t> et </a:t>
            </a:r>
            <a:r>
              <a:rPr lang="cs-CZ" dirty="0" err="1"/>
              <a:t>viciens</a:t>
            </a:r>
            <a:r>
              <a:rPr lang="cs-CZ" dirty="0"/>
              <a:t> C milia </a:t>
            </a:r>
            <a:r>
              <a:rPr lang="cs-CZ" dirty="0" err="1"/>
              <a:t>versuum</a:t>
            </a:r>
            <a:r>
              <a:rPr lang="cs-CZ" dirty="0"/>
              <a:t> a </a:t>
            </a:r>
            <a:r>
              <a:rPr lang="cs-CZ" dirty="0" err="1"/>
              <a:t>Zoroastre</a:t>
            </a:r>
            <a:r>
              <a:rPr lang="cs-CZ" dirty="0"/>
              <a:t> </a:t>
            </a:r>
            <a:r>
              <a:rPr lang="cs-CZ" dirty="0" err="1"/>
              <a:t>condita</a:t>
            </a:r>
            <a:r>
              <a:rPr lang="cs-CZ" dirty="0"/>
              <a:t> </a:t>
            </a:r>
            <a:r>
              <a:rPr lang="cs-CZ" dirty="0" err="1"/>
              <a:t>indicibus</a:t>
            </a:r>
            <a:endParaRPr lang="cs-CZ" dirty="0"/>
          </a:p>
          <a:p>
            <a:r>
              <a:rPr lang="cs-CZ" dirty="0" err="1"/>
              <a:t>Daphnean</a:t>
            </a:r>
            <a:r>
              <a:rPr lang="cs-CZ" dirty="0"/>
              <a:t> </a:t>
            </a:r>
            <a:r>
              <a:rPr lang="cs-CZ" dirty="0" err="1"/>
              <a:t>Zoroastres</a:t>
            </a:r>
            <a:r>
              <a:rPr lang="cs-CZ" dirty="0"/>
              <a:t> </a:t>
            </a:r>
            <a:r>
              <a:rPr lang="cs-CZ" dirty="0" err="1"/>
              <a:t>morbis</a:t>
            </a:r>
            <a:r>
              <a:rPr lang="cs-CZ" dirty="0"/>
              <a:t> </a:t>
            </a:r>
            <a:r>
              <a:rPr lang="cs-CZ" dirty="0" err="1"/>
              <a:t>comitialibus</a:t>
            </a:r>
            <a:r>
              <a:rPr lang="cs-CZ" dirty="0"/>
              <a:t> </a:t>
            </a:r>
            <a:r>
              <a:rPr lang="cs-CZ" dirty="0" err="1"/>
              <a:t>demonstrat</a:t>
            </a:r>
            <a:r>
              <a:rPr lang="cs-CZ" dirty="0"/>
              <a:t>.</a:t>
            </a:r>
          </a:p>
        </p:txBody>
      </p:sp>
      <p:sp>
        <p:nvSpPr>
          <p:cNvPr id="4" name="Zástupný obsah 3">
            <a:extLst>
              <a:ext uri="{FF2B5EF4-FFF2-40B4-BE49-F238E27FC236}">
                <a16:creationId xmlns:a16="http://schemas.microsoft.com/office/drawing/2014/main" id="{BD0E4EBC-A13D-5627-0CD3-C7B63061A553}"/>
              </a:ext>
            </a:extLst>
          </p:cNvPr>
          <p:cNvSpPr>
            <a:spLocks noGrp="1"/>
          </p:cNvSpPr>
          <p:nvPr>
            <p:ph sz="half" idx="2"/>
          </p:nvPr>
        </p:nvSpPr>
        <p:spPr/>
        <p:txBody>
          <a:bodyPr/>
          <a:lstStyle/>
          <a:p>
            <a:r>
              <a:rPr lang="en-US" dirty="0"/>
              <a:t>Without doubt magic arose in Persia with Zoroaster. On this our authorities are agreed,</a:t>
            </a:r>
            <a:endParaRPr lang="cs-CZ" dirty="0"/>
          </a:p>
          <a:p>
            <a:r>
              <a:rPr lang="en-US" dirty="0"/>
              <a:t>and an exponent of two million verses composed by Zoroaster,</a:t>
            </a:r>
            <a:endParaRPr lang="cs-CZ" dirty="0"/>
          </a:p>
          <a:p>
            <a:r>
              <a:rPr lang="en-US" dirty="0"/>
              <a:t>The '</a:t>
            </a:r>
            <a:r>
              <a:rPr lang="en-US" dirty="0" err="1"/>
              <a:t>daphnea</a:t>
            </a:r>
            <a:r>
              <a:rPr lang="en-US" dirty="0"/>
              <a:t>,' or 'laurel stone,' is prescribed by Zoroaster as a cure for epilepsy.</a:t>
            </a:r>
            <a:endParaRPr lang="cs-CZ" dirty="0"/>
          </a:p>
        </p:txBody>
      </p:sp>
    </p:spTree>
    <p:extLst>
      <p:ext uri="{BB962C8B-B14F-4D97-AF65-F5344CB8AC3E}">
        <p14:creationId xmlns:p14="http://schemas.microsoft.com/office/powerpoint/2010/main" val="2699138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E7486B-9D8D-9949-D83B-B78F10ADFF0E}"/>
              </a:ext>
            </a:extLst>
          </p:cNvPr>
          <p:cNvSpPr>
            <a:spLocks noGrp="1"/>
          </p:cNvSpPr>
          <p:nvPr>
            <p:ph type="title"/>
          </p:nvPr>
        </p:nvSpPr>
        <p:spPr/>
        <p:txBody>
          <a:bodyPr/>
          <a:lstStyle/>
          <a:p>
            <a:r>
              <a:rPr lang="cs-CZ" dirty="0" err="1"/>
              <a:t>Ahura</a:t>
            </a:r>
            <a:r>
              <a:rPr lang="cs-CZ" dirty="0"/>
              <a:t>-Mazda, </a:t>
            </a:r>
            <a:r>
              <a:rPr lang="cs-CZ" dirty="0" err="1"/>
              <a:t>Ahriman</a:t>
            </a:r>
            <a:r>
              <a:rPr lang="cs-CZ" dirty="0"/>
              <a:t>, </a:t>
            </a:r>
            <a:r>
              <a:rPr lang="cs-CZ" dirty="0" err="1"/>
              <a:t>Mithra</a:t>
            </a:r>
            <a:endParaRPr lang="cs-CZ" dirty="0"/>
          </a:p>
        </p:txBody>
      </p:sp>
      <p:sp>
        <p:nvSpPr>
          <p:cNvPr id="3" name="Zástupný obsah 2">
            <a:extLst>
              <a:ext uri="{FF2B5EF4-FFF2-40B4-BE49-F238E27FC236}">
                <a16:creationId xmlns:a16="http://schemas.microsoft.com/office/drawing/2014/main" id="{5398C8CC-8D38-128F-7DF5-898BFE3B156A}"/>
              </a:ext>
            </a:extLst>
          </p:cNvPr>
          <p:cNvSpPr>
            <a:spLocks noGrp="1"/>
          </p:cNvSpPr>
          <p:nvPr>
            <p:ph sz="half" idx="1"/>
          </p:nvPr>
        </p:nvSpPr>
        <p:spPr/>
        <p:txBody>
          <a:bodyPr>
            <a:normAutofit lnSpcReduction="10000"/>
          </a:bodyPr>
          <a:lstStyle/>
          <a:p>
            <a:r>
              <a:rPr lang="cs-CZ" dirty="0"/>
              <a:t>Plut. </a:t>
            </a:r>
            <a:r>
              <a:rPr lang="cs-CZ" i="1" dirty="0"/>
              <a:t>De </a:t>
            </a:r>
            <a:r>
              <a:rPr lang="cs-CZ" i="1" dirty="0" err="1"/>
              <a:t>Iside</a:t>
            </a:r>
            <a:r>
              <a:rPr lang="cs-CZ" i="1" dirty="0"/>
              <a:t> </a:t>
            </a:r>
            <a:r>
              <a:rPr lang="cs-CZ" dirty="0"/>
              <a:t>46 </a:t>
            </a:r>
          </a:p>
          <a:p>
            <a:r>
              <a:rPr lang="el-GR" dirty="0"/>
              <a:t>οἱ δὲ τὸν μὲν </a:t>
            </a:r>
            <a:r>
              <a:rPr lang="el-GR" u="sng" dirty="0"/>
              <a:t>ἀμείνονα</a:t>
            </a:r>
            <a:r>
              <a:rPr lang="el-GR" dirty="0"/>
              <a:t> </a:t>
            </a:r>
            <a:r>
              <a:rPr lang="el-GR" u="sng" dirty="0"/>
              <a:t>θεόν</a:t>
            </a:r>
            <a:r>
              <a:rPr lang="el-GR" dirty="0"/>
              <a:t>, τὸν δὲ ἕτερον </a:t>
            </a:r>
            <a:r>
              <a:rPr lang="el-GR" u="sng" dirty="0"/>
              <a:t>δαίμονα</a:t>
            </a:r>
            <a:r>
              <a:rPr lang="el-GR" dirty="0"/>
              <a:t> καλοῦσιν: ὥσπερ </a:t>
            </a:r>
            <a:r>
              <a:rPr lang="el-GR" u="sng" dirty="0"/>
              <a:t>Ζωροάστρης</a:t>
            </a:r>
            <a:r>
              <a:rPr lang="el-GR" dirty="0"/>
              <a:t> ὁ </a:t>
            </a:r>
            <a:r>
              <a:rPr lang="el-GR" u="sng" dirty="0"/>
              <a:t>μάγος</a:t>
            </a:r>
            <a:r>
              <a:rPr lang="el-GR" dirty="0"/>
              <a:t>, ὃν πεντακισχιλίοις ἔτεσι τῶν Τρωικῶν γεγονέναι πρεσβύτερον ἱστοροῦσιν. οὗτος οὖν ἐκάλει τὸν μὲν </a:t>
            </a:r>
            <a:r>
              <a:rPr lang="el-GR" u="sng" dirty="0"/>
              <a:t>Ὡρομάζην</a:t>
            </a:r>
            <a:r>
              <a:rPr lang="el-GR" dirty="0"/>
              <a:t>, τὸν δ᾽ </a:t>
            </a:r>
            <a:r>
              <a:rPr lang="el-GR" u="sng" dirty="0"/>
              <a:t>Ἀρειμάνιον</a:t>
            </a:r>
            <a:r>
              <a:rPr lang="el-GR" dirty="0"/>
              <a:t> καὶ προσαπεφαίνετο τὸν μὲν ἐοικέναι </a:t>
            </a:r>
            <a:r>
              <a:rPr lang="el-GR" u="sng" dirty="0"/>
              <a:t>φωτὶ</a:t>
            </a:r>
            <a:r>
              <a:rPr lang="el-GR" dirty="0"/>
              <a:t> μάλιστα τῶν αἰσθητῶν, τὸν δ᾽ ἔμπαλιν </a:t>
            </a:r>
            <a:r>
              <a:rPr lang="el-GR" u="sng" dirty="0"/>
              <a:t>σκότῳ</a:t>
            </a:r>
            <a:r>
              <a:rPr lang="el-GR" dirty="0"/>
              <a:t> καὶ </a:t>
            </a:r>
            <a:r>
              <a:rPr lang="el-GR" u="sng" dirty="0"/>
              <a:t>ἀγνοίᾳ</a:t>
            </a:r>
            <a:r>
              <a:rPr lang="el-GR" dirty="0"/>
              <a:t>, </a:t>
            </a:r>
            <a:r>
              <a:rPr lang="el-GR" u="sng" dirty="0"/>
              <a:t>μέσον</a:t>
            </a:r>
            <a:r>
              <a:rPr lang="el-GR" dirty="0"/>
              <a:t> δ᾽ ἀμφοῖν τὸν Μίθρην εἶναι: διὸ καὶ Μίθρην Πέρσαι τὸν </a:t>
            </a:r>
            <a:r>
              <a:rPr lang="el-GR" u="sng" dirty="0"/>
              <a:t>μεσίτην</a:t>
            </a:r>
            <a:r>
              <a:rPr lang="el-GR" dirty="0"/>
              <a:t> ὀνομάζουσιν.</a:t>
            </a:r>
            <a:endParaRPr lang="cs-CZ" dirty="0"/>
          </a:p>
        </p:txBody>
      </p:sp>
      <p:sp>
        <p:nvSpPr>
          <p:cNvPr id="4" name="Zástupný obsah 3">
            <a:extLst>
              <a:ext uri="{FF2B5EF4-FFF2-40B4-BE49-F238E27FC236}">
                <a16:creationId xmlns:a16="http://schemas.microsoft.com/office/drawing/2014/main" id="{1C01AA1F-F204-2C30-153B-02320E65D1F6}"/>
              </a:ext>
            </a:extLst>
          </p:cNvPr>
          <p:cNvSpPr>
            <a:spLocks noGrp="1"/>
          </p:cNvSpPr>
          <p:nvPr>
            <p:ph sz="half" idx="2"/>
          </p:nvPr>
        </p:nvSpPr>
        <p:spPr/>
        <p:txBody>
          <a:bodyPr>
            <a:normAutofit lnSpcReduction="10000"/>
          </a:bodyPr>
          <a:lstStyle/>
          <a:p>
            <a:r>
              <a:rPr lang="en-US" dirty="0"/>
              <a:t>And some call the better of these God, and the other Daemon; as doth Zoroaster the Magian whom they report to be five thousand years elder than the Trojan times. This Zoroaster now called the one of these Horomazes, and the other Arimanius; and affirmed, moreover, that the one of them did, of any thing sensible, the most resemble light, and the other darkness and ignorance; but that Mithras was in the middle betwixt them. For which cause the Persians call Mithras the Mediator.</a:t>
            </a:r>
            <a:endParaRPr lang="cs-CZ" dirty="0"/>
          </a:p>
        </p:txBody>
      </p:sp>
    </p:spTree>
    <p:extLst>
      <p:ext uri="{BB962C8B-B14F-4D97-AF65-F5344CB8AC3E}">
        <p14:creationId xmlns:p14="http://schemas.microsoft.com/office/powerpoint/2010/main" val="2304888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5257C-A739-F1B5-7DE4-282DD9F304FB}"/>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30356791-22C9-B443-58C6-1094C4D13D77}"/>
              </a:ext>
            </a:extLst>
          </p:cNvPr>
          <p:cNvSpPr>
            <a:spLocks noGrp="1"/>
          </p:cNvSpPr>
          <p:nvPr>
            <p:ph sz="half" idx="1"/>
          </p:nvPr>
        </p:nvSpPr>
        <p:spPr/>
        <p:txBody>
          <a:bodyPr/>
          <a:lstStyle/>
          <a:p>
            <a:r>
              <a:rPr lang="cs-CZ" dirty="0" err="1"/>
              <a:t>Hdt</a:t>
            </a:r>
            <a:r>
              <a:rPr lang="cs-CZ" dirty="0"/>
              <a:t>. 1.107</a:t>
            </a:r>
          </a:p>
          <a:p>
            <a:r>
              <a:rPr lang="el-GR" dirty="0"/>
              <a:t>ἐκ γάρ οἱ τῆς ὄψιος οἱ τῶν </a:t>
            </a:r>
            <a:r>
              <a:rPr lang="el-GR" u="sng" dirty="0"/>
              <a:t>Μάγων</a:t>
            </a:r>
            <a:r>
              <a:rPr lang="el-GR" dirty="0"/>
              <a:t> </a:t>
            </a:r>
            <a:r>
              <a:rPr lang="el-GR" u="sng" dirty="0"/>
              <a:t>ὀνειροπόλοι</a:t>
            </a:r>
            <a:r>
              <a:rPr lang="el-GR" dirty="0"/>
              <a:t> ἐσήμαινον </a:t>
            </a:r>
            <a:endParaRPr lang="cs-CZ" dirty="0"/>
          </a:p>
          <a:p>
            <a:r>
              <a:rPr lang="cs-CZ" dirty="0"/>
              <a:t>X. </a:t>
            </a:r>
            <a:r>
              <a:rPr lang="cs-CZ" i="1" dirty="0" err="1"/>
              <a:t>Cyr</a:t>
            </a:r>
            <a:r>
              <a:rPr lang="cs-CZ" dirty="0"/>
              <a:t>. 4.5.14</a:t>
            </a:r>
          </a:p>
          <a:p>
            <a:r>
              <a:rPr lang="el-GR" dirty="0"/>
              <a:t>πρῶτον μὲν τοὺς </a:t>
            </a:r>
            <a:r>
              <a:rPr lang="el-GR" u="sng" dirty="0"/>
              <a:t>μάγους</a:t>
            </a:r>
            <a:r>
              <a:rPr lang="el-GR" dirty="0"/>
              <a:t> καλέσας ὁ Κῦρος τὰ τοῖς </a:t>
            </a:r>
            <a:r>
              <a:rPr lang="el-GR" u="sng" dirty="0"/>
              <a:t>θεοῖς</a:t>
            </a:r>
            <a:r>
              <a:rPr lang="el-GR" dirty="0"/>
              <a:t> νομιζόμενα ἐπὶ τοῖς τοιούτοις </a:t>
            </a:r>
            <a:r>
              <a:rPr lang="el-GR" u="sng" dirty="0"/>
              <a:t>ἀγαθοῖς</a:t>
            </a:r>
            <a:r>
              <a:rPr lang="el-GR" dirty="0"/>
              <a:t> ἐξαιρεῖσθαι ἐκέλευε. </a:t>
            </a:r>
            <a:endParaRPr lang="cs-CZ" dirty="0"/>
          </a:p>
          <a:p>
            <a:endParaRPr lang="cs-CZ" dirty="0"/>
          </a:p>
        </p:txBody>
      </p:sp>
      <p:sp>
        <p:nvSpPr>
          <p:cNvPr id="4" name="Zástupný obsah 3">
            <a:extLst>
              <a:ext uri="{FF2B5EF4-FFF2-40B4-BE49-F238E27FC236}">
                <a16:creationId xmlns:a16="http://schemas.microsoft.com/office/drawing/2014/main" id="{031298A2-F417-EDF0-9B56-5ACD73855687}"/>
              </a:ext>
            </a:extLst>
          </p:cNvPr>
          <p:cNvSpPr>
            <a:spLocks noGrp="1"/>
          </p:cNvSpPr>
          <p:nvPr>
            <p:ph sz="half" idx="2"/>
          </p:nvPr>
        </p:nvSpPr>
        <p:spPr/>
        <p:txBody>
          <a:bodyPr/>
          <a:lstStyle/>
          <a:p>
            <a:r>
              <a:rPr lang="en-US" dirty="0"/>
              <a:t>He imparted this vision to those of the Magi who interpreted dreams,</a:t>
            </a:r>
            <a:endParaRPr lang="cs-CZ" dirty="0"/>
          </a:p>
          <a:p>
            <a:r>
              <a:rPr lang="en-US" dirty="0"/>
              <a:t>Now at peep of day the first thing that Cyrus did was to call the magi and bid them select the gifts ordained for the gods in acknowledgment of such success</a:t>
            </a:r>
            <a:endParaRPr lang="cs-CZ" dirty="0"/>
          </a:p>
        </p:txBody>
      </p:sp>
    </p:spTree>
    <p:extLst>
      <p:ext uri="{BB962C8B-B14F-4D97-AF65-F5344CB8AC3E}">
        <p14:creationId xmlns:p14="http://schemas.microsoft.com/office/powerpoint/2010/main" val="1100865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72AB50-AC89-B31B-7840-A5EFC7C3DF41}"/>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470C8657-E4B6-AD06-1027-B10E26875654}"/>
              </a:ext>
            </a:extLst>
          </p:cNvPr>
          <p:cNvSpPr>
            <a:spLocks noGrp="1"/>
          </p:cNvSpPr>
          <p:nvPr>
            <p:ph sz="half" idx="1"/>
          </p:nvPr>
        </p:nvSpPr>
        <p:spPr/>
        <p:txBody>
          <a:bodyPr/>
          <a:lstStyle/>
          <a:p>
            <a:r>
              <a:rPr lang="cs-CZ" dirty="0"/>
              <a:t>D.S. 5.55.3</a:t>
            </a:r>
          </a:p>
          <a:p>
            <a:r>
              <a:rPr lang="el-GR" dirty="0"/>
              <a:t>λέγονται δ᾽ οὗτοι καὶ </a:t>
            </a:r>
            <a:r>
              <a:rPr lang="el-GR" u="sng" dirty="0"/>
              <a:t>γόητες</a:t>
            </a:r>
            <a:r>
              <a:rPr lang="el-GR" dirty="0"/>
              <a:t> γεγονέναι καὶ παράγειν ὅτε </a:t>
            </a:r>
            <a:r>
              <a:rPr lang="el-GR" u="sng" dirty="0"/>
              <a:t>βούλοιντο</a:t>
            </a:r>
            <a:r>
              <a:rPr lang="el-GR" dirty="0"/>
              <a:t> </a:t>
            </a:r>
            <a:r>
              <a:rPr lang="el-GR" u="sng" dirty="0"/>
              <a:t>νέφη</a:t>
            </a:r>
            <a:r>
              <a:rPr lang="el-GR" dirty="0"/>
              <a:t> τε καὶ </a:t>
            </a:r>
            <a:r>
              <a:rPr lang="el-GR" u="sng" dirty="0"/>
              <a:t>ὄμβρους</a:t>
            </a:r>
            <a:r>
              <a:rPr lang="el-GR" dirty="0"/>
              <a:t> καὶ </a:t>
            </a:r>
            <a:r>
              <a:rPr lang="el-GR" u="sng" dirty="0"/>
              <a:t>χαλάζας</a:t>
            </a:r>
            <a:r>
              <a:rPr lang="el-GR" dirty="0"/>
              <a:t>, ὁμοίως δὲ καὶ </a:t>
            </a:r>
            <a:r>
              <a:rPr lang="el-GR" u="sng" dirty="0"/>
              <a:t>χιόνα</a:t>
            </a:r>
            <a:r>
              <a:rPr lang="el-GR" dirty="0"/>
              <a:t> ἐφέλκεσθαι: ταῦτα δὲ καθάπερ καὶ τοὺς </a:t>
            </a:r>
            <a:r>
              <a:rPr lang="el-GR" u="sng" dirty="0"/>
              <a:t>μάγους</a:t>
            </a:r>
            <a:r>
              <a:rPr lang="el-GR" dirty="0"/>
              <a:t> </a:t>
            </a:r>
            <a:r>
              <a:rPr lang="el-GR" u="sng" dirty="0"/>
              <a:t>ποιεῖν</a:t>
            </a:r>
            <a:r>
              <a:rPr lang="el-GR" dirty="0"/>
              <a:t> </a:t>
            </a:r>
            <a:r>
              <a:rPr lang="el-GR" u="sng" dirty="0"/>
              <a:t>ἱστοροῦσιν</a:t>
            </a:r>
            <a:r>
              <a:rPr lang="el-GR" dirty="0"/>
              <a:t>. ἀλλάττεσθαι δὲ καὶ τὰς ἰδίας μορφάς, καὶ εἶναι φθονεροὺς ἐν τῇ διδασκαλίᾳ τῶν τεχνῶν. </a:t>
            </a:r>
            <a:endParaRPr lang="cs-CZ" dirty="0"/>
          </a:p>
        </p:txBody>
      </p:sp>
      <p:sp>
        <p:nvSpPr>
          <p:cNvPr id="4" name="Zástupný obsah 3">
            <a:extLst>
              <a:ext uri="{FF2B5EF4-FFF2-40B4-BE49-F238E27FC236}">
                <a16:creationId xmlns:a16="http://schemas.microsoft.com/office/drawing/2014/main" id="{9B24F439-EF23-9BBE-CAAF-2CA61091C959}"/>
              </a:ext>
            </a:extLst>
          </p:cNvPr>
          <p:cNvSpPr>
            <a:spLocks noGrp="1"/>
          </p:cNvSpPr>
          <p:nvPr>
            <p:ph sz="half" idx="2"/>
          </p:nvPr>
        </p:nvSpPr>
        <p:spPr/>
        <p:txBody>
          <a:bodyPr/>
          <a:lstStyle/>
          <a:p>
            <a:r>
              <a:rPr lang="en-US" dirty="0"/>
              <a:t>And men say that the Telchines were also wizards and could summon clouds and rain and hail at their will and likewise could even bring snow; these things, the accounts tell us, they could do even as could the Magi of Persia; and they could also change their natural shapes and were jealous of teaching their arts to others. </a:t>
            </a:r>
            <a:endParaRPr lang="cs-CZ" dirty="0"/>
          </a:p>
        </p:txBody>
      </p:sp>
    </p:spTree>
    <p:extLst>
      <p:ext uri="{BB962C8B-B14F-4D97-AF65-F5344CB8AC3E}">
        <p14:creationId xmlns:p14="http://schemas.microsoft.com/office/powerpoint/2010/main" val="405493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E3D7E-3D62-32DB-9EA1-59EDEFEAA5F0}"/>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5756A425-2B45-CD5E-C326-807610508E45}"/>
              </a:ext>
            </a:extLst>
          </p:cNvPr>
          <p:cNvSpPr>
            <a:spLocks noGrp="1"/>
          </p:cNvSpPr>
          <p:nvPr>
            <p:ph sz="half" idx="1"/>
          </p:nvPr>
        </p:nvSpPr>
        <p:spPr/>
        <p:txBody>
          <a:bodyPr/>
          <a:lstStyle/>
          <a:p>
            <a:r>
              <a:rPr lang="cs-CZ" dirty="0" err="1"/>
              <a:t>Hdt</a:t>
            </a:r>
            <a:r>
              <a:rPr lang="cs-CZ" dirty="0"/>
              <a:t>. 1.140</a:t>
            </a:r>
          </a:p>
          <a:p>
            <a:r>
              <a:rPr lang="el-GR" dirty="0"/>
              <a:t>τάδε μέντοι ὡς κρυπτόμενα λέγεται καὶ οὐ σαφηνέως περὶ τοῦ ἀποθανόντος, ὡς οὐ πρότερον </a:t>
            </a:r>
            <a:r>
              <a:rPr lang="el-GR" u="sng" dirty="0"/>
              <a:t>θάπτεται</a:t>
            </a:r>
            <a:r>
              <a:rPr lang="el-GR" dirty="0"/>
              <a:t> </a:t>
            </a:r>
            <a:r>
              <a:rPr lang="el-GR" u="sng" dirty="0"/>
              <a:t>ἀνδρὸς</a:t>
            </a:r>
            <a:r>
              <a:rPr lang="el-GR" dirty="0"/>
              <a:t> Πέρσεω ὁ </a:t>
            </a:r>
            <a:r>
              <a:rPr lang="el-GR" u="sng" dirty="0"/>
              <a:t>νέκυς</a:t>
            </a:r>
            <a:r>
              <a:rPr lang="el-GR" dirty="0"/>
              <a:t> πρὶν ἂν ὑπ᾽ ὄρνιθος ἢ κυνὸς ἑλκυσθῇ. [2] </a:t>
            </a:r>
            <a:r>
              <a:rPr lang="el-GR" u="sng" dirty="0"/>
              <a:t>Μάγους</a:t>
            </a:r>
            <a:r>
              <a:rPr lang="el-GR" dirty="0"/>
              <a:t> μὲν γὰρ ἀτρεκέως οἶδα ταῦτα ποιέοντας:</a:t>
            </a:r>
            <a:endParaRPr lang="cs-CZ" dirty="0"/>
          </a:p>
        </p:txBody>
      </p:sp>
      <p:sp>
        <p:nvSpPr>
          <p:cNvPr id="4" name="Zástupný obsah 3">
            <a:extLst>
              <a:ext uri="{FF2B5EF4-FFF2-40B4-BE49-F238E27FC236}">
                <a16:creationId xmlns:a16="http://schemas.microsoft.com/office/drawing/2014/main" id="{EDCA597E-4BA8-6A91-60E8-77F014E116B6}"/>
              </a:ext>
            </a:extLst>
          </p:cNvPr>
          <p:cNvSpPr>
            <a:spLocks noGrp="1"/>
          </p:cNvSpPr>
          <p:nvPr>
            <p:ph sz="half" idx="2"/>
          </p:nvPr>
        </p:nvSpPr>
        <p:spPr/>
        <p:txBody>
          <a:bodyPr/>
          <a:lstStyle/>
          <a:p>
            <a:r>
              <a:rPr lang="en-US" dirty="0"/>
              <a:t>but what follows is reported about their dead as a secret mystery and not with clearness, namely that the body of a Persian man is not buried until it has been torn by a bird or a dog. (The Magians I know for a certainty have this practice, for they do it openly.)</a:t>
            </a:r>
            <a:endParaRPr lang="cs-CZ" dirty="0"/>
          </a:p>
        </p:txBody>
      </p:sp>
    </p:spTree>
    <p:extLst>
      <p:ext uri="{BB962C8B-B14F-4D97-AF65-F5344CB8AC3E}">
        <p14:creationId xmlns:p14="http://schemas.microsoft.com/office/powerpoint/2010/main" val="2240843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74C41B-701B-F714-DA0E-357E34F9EDF5}"/>
              </a:ext>
            </a:extLst>
          </p:cNvPr>
          <p:cNvSpPr>
            <a:spLocks noGrp="1"/>
          </p:cNvSpPr>
          <p:nvPr>
            <p:ph type="title"/>
          </p:nvPr>
        </p:nvSpPr>
        <p:spPr/>
        <p:txBody>
          <a:bodyPr/>
          <a:lstStyle/>
          <a:p>
            <a:r>
              <a:rPr lang="cs-CZ" dirty="0"/>
              <a:t>Mágové</a:t>
            </a:r>
          </a:p>
        </p:txBody>
      </p:sp>
      <p:sp>
        <p:nvSpPr>
          <p:cNvPr id="3" name="Zástupný obsah 2">
            <a:extLst>
              <a:ext uri="{FF2B5EF4-FFF2-40B4-BE49-F238E27FC236}">
                <a16:creationId xmlns:a16="http://schemas.microsoft.com/office/drawing/2014/main" id="{F512A685-719E-B7C5-C345-20AE9D185EDC}"/>
              </a:ext>
            </a:extLst>
          </p:cNvPr>
          <p:cNvSpPr>
            <a:spLocks noGrp="1"/>
          </p:cNvSpPr>
          <p:nvPr>
            <p:ph sz="half" idx="1"/>
          </p:nvPr>
        </p:nvSpPr>
        <p:spPr/>
        <p:txBody>
          <a:bodyPr>
            <a:normAutofit lnSpcReduction="10000"/>
          </a:bodyPr>
          <a:lstStyle/>
          <a:p>
            <a:r>
              <a:rPr lang="cs-CZ" dirty="0"/>
              <a:t>Str. 16.2.39</a:t>
            </a:r>
          </a:p>
          <a:p>
            <a:r>
              <a:rPr lang="el-GR" dirty="0"/>
              <a:t>παρὰ δὲ τοῖς Πέρσαις οἱ </a:t>
            </a:r>
            <a:r>
              <a:rPr lang="el-GR" u="sng" dirty="0"/>
              <a:t>μάγοι</a:t>
            </a:r>
            <a:r>
              <a:rPr lang="el-GR" dirty="0"/>
              <a:t> καὶ </a:t>
            </a:r>
            <a:r>
              <a:rPr lang="el-GR" u="sng" dirty="0"/>
              <a:t>νεκυομάντεις</a:t>
            </a:r>
            <a:r>
              <a:rPr lang="el-GR" dirty="0"/>
              <a:t> καὶ ἔτι οἱ λεγόμενοι </a:t>
            </a:r>
            <a:r>
              <a:rPr lang="el-GR" u="sng" dirty="0"/>
              <a:t>λεκανομάντεις</a:t>
            </a:r>
            <a:r>
              <a:rPr lang="el-GR" dirty="0"/>
              <a:t> καὶ </a:t>
            </a:r>
            <a:r>
              <a:rPr lang="el-GR" u="sng" dirty="0"/>
              <a:t>ὑδρομάντεις</a:t>
            </a:r>
            <a:r>
              <a:rPr lang="el-GR" dirty="0"/>
              <a:t>, παρὰ δὲ τοῖς Ἀσσυρίοις οἱ Χαλδαῖοι, παρὰ δὲ τοῖς Ῥωμαίοις οἱ Τυρρηνικοὶ οἰωνοσκόποι.</a:t>
            </a:r>
            <a:endParaRPr lang="cs-CZ" dirty="0"/>
          </a:p>
          <a:p>
            <a:r>
              <a:rPr lang="cs-CZ" dirty="0" err="1"/>
              <a:t>Amm</a:t>
            </a:r>
            <a:r>
              <a:rPr lang="cs-CZ" dirty="0"/>
              <a:t>. 23.6.33</a:t>
            </a:r>
          </a:p>
          <a:p>
            <a:r>
              <a:rPr lang="cs-CZ" dirty="0"/>
              <a:t>ex his, </a:t>
            </a:r>
            <a:r>
              <a:rPr lang="cs-CZ" dirty="0" err="1"/>
              <a:t>quae</a:t>
            </a:r>
            <a:r>
              <a:rPr lang="cs-CZ" dirty="0"/>
              <a:t> </a:t>
            </a:r>
            <a:r>
              <a:rPr lang="cs-CZ" dirty="0" err="1"/>
              <a:t>didicit</a:t>
            </a:r>
            <a:r>
              <a:rPr lang="cs-CZ" dirty="0"/>
              <a:t>, </a:t>
            </a:r>
            <a:r>
              <a:rPr lang="cs-CZ" dirty="0" err="1"/>
              <a:t>aliqua</a:t>
            </a:r>
            <a:r>
              <a:rPr lang="cs-CZ" dirty="0"/>
              <a:t> </a:t>
            </a:r>
            <a:r>
              <a:rPr lang="cs-CZ" dirty="0" err="1"/>
              <a:t>sensibus</a:t>
            </a:r>
            <a:r>
              <a:rPr lang="cs-CZ" dirty="0"/>
              <a:t> </a:t>
            </a:r>
            <a:r>
              <a:rPr lang="cs-CZ" dirty="0" err="1"/>
              <a:t>magorum</a:t>
            </a:r>
            <a:r>
              <a:rPr lang="cs-CZ" dirty="0"/>
              <a:t> </a:t>
            </a:r>
            <a:r>
              <a:rPr lang="cs-CZ" dirty="0" err="1"/>
              <a:t>infudit</a:t>
            </a:r>
            <a:r>
              <a:rPr lang="cs-CZ" dirty="0"/>
              <a:t>, </a:t>
            </a:r>
            <a:r>
              <a:rPr lang="cs-CZ" dirty="0" err="1"/>
              <a:t>quae</a:t>
            </a:r>
            <a:r>
              <a:rPr lang="cs-CZ" dirty="0"/>
              <a:t> </a:t>
            </a:r>
            <a:r>
              <a:rPr lang="cs-CZ" dirty="0" err="1"/>
              <a:t>illi</a:t>
            </a:r>
            <a:r>
              <a:rPr lang="cs-CZ" dirty="0"/>
              <a:t> </a:t>
            </a:r>
            <a:r>
              <a:rPr lang="cs-CZ" dirty="0" err="1"/>
              <a:t>cum</a:t>
            </a:r>
            <a:r>
              <a:rPr lang="cs-CZ" dirty="0"/>
              <a:t> </a:t>
            </a:r>
            <a:r>
              <a:rPr lang="cs-CZ" u="sng" dirty="0" err="1"/>
              <a:t>disciplinis</a:t>
            </a:r>
            <a:r>
              <a:rPr lang="cs-CZ" dirty="0"/>
              <a:t> </a:t>
            </a:r>
            <a:r>
              <a:rPr lang="cs-CZ" u="sng" dirty="0" err="1"/>
              <a:t>praesentiendi</a:t>
            </a:r>
            <a:r>
              <a:rPr lang="cs-CZ" dirty="0"/>
              <a:t> </a:t>
            </a:r>
            <a:r>
              <a:rPr lang="cs-CZ" u="sng" dirty="0"/>
              <a:t>futura</a:t>
            </a:r>
            <a:r>
              <a:rPr lang="cs-CZ" dirty="0"/>
              <a:t>, per </a:t>
            </a:r>
            <a:r>
              <a:rPr lang="cs-CZ" dirty="0" err="1"/>
              <a:t>suam</a:t>
            </a:r>
            <a:r>
              <a:rPr lang="cs-CZ" dirty="0"/>
              <a:t> </a:t>
            </a:r>
            <a:r>
              <a:rPr lang="cs-CZ" dirty="0" err="1"/>
              <a:t>quisque</a:t>
            </a:r>
            <a:r>
              <a:rPr lang="cs-CZ" dirty="0"/>
              <a:t> </a:t>
            </a:r>
            <a:r>
              <a:rPr lang="cs-CZ" dirty="0" err="1"/>
              <a:t>progeniem</a:t>
            </a:r>
            <a:r>
              <a:rPr lang="cs-CZ" dirty="0"/>
              <a:t>, </a:t>
            </a:r>
            <a:r>
              <a:rPr lang="cs-CZ" dirty="0" err="1"/>
              <a:t>posteris</a:t>
            </a:r>
            <a:r>
              <a:rPr lang="cs-CZ" dirty="0"/>
              <a:t> </a:t>
            </a:r>
            <a:r>
              <a:rPr lang="cs-CZ" dirty="0" err="1"/>
              <a:t>aetatibus</a:t>
            </a:r>
            <a:r>
              <a:rPr lang="cs-CZ" dirty="0"/>
              <a:t> </a:t>
            </a:r>
            <a:r>
              <a:rPr lang="cs-CZ" dirty="0" err="1"/>
              <a:t>tradunt</a:t>
            </a:r>
            <a:r>
              <a:rPr lang="cs-CZ" dirty="0"/>
              <a:t>. </a:t>
            </a:r>
          </a:p>
          <a:p>
            <a:endParaRPr lang="cs-CZ" dirty="0"/>
          </a:p>
        </p:txBody>
      </p:sp>
      <p:sp>
        <p:nvSpPr>
          <p:cNvPr id="4" name="Zástupný obsah 3">
            <a:extLst>
              <a:ext uri="{FF2B5EF4-FFF2-40B4-BE49-F238E27FC236}">
                <a16:creationId xmlns:a16="http://schemas.microsoft.com/office/drawing/2014/main" id="{656FC688-94C8-751A-4BBB-64EE6BB7A03C}"/>
              </a:ext>
            </a:extLst>
          </p:cNvPr>
          <p:cNvSpPr>
            <a:spLocks noGrp="1"/>
          </p:cNvSpPr>
          <p:nvPr>
            <p:ph sz="half" idx="2"/>
          </p:nvPr>
        </p:nvSpPr>
        <p:spPr/>
        <p:txBody>
          <a:bodyPr>
            <a:normAutofit lnSpcReduction="10000"/>
          </a:bodyPr>
          <a:lstStyle/>
          <a:p>
            <a:r>
              <a:rPr lang="en-US" dirty="0"/>
              <a:t>among the Persians, the Magi and </a:t>
            </a:r>
            <a:r>
              <a:rPr lang="en-US" dirty="0" err="1"/>
              <a:t>Necyomanteis</a:t>
            </a:r>
            <a:r>
              <a:rPr lang="en-US" dirty="0"/>
              <a:t>, and besides these the </a:t>
            </a:r>
            <a:r>
              <a:rPr lang="en-US" dirty="0" err="1"/>
              <a:t>Lecanomanteis</a:t>
            </a:r>
            <a:r>
              <a:rPr lang="en-US" dirty="0"/>
              <a:t> and </a:t>
            </a:r>
            <a:r>
              <a:rPr lang="en-US" dirty="0" err="1"/>
              <a:t>Hydromanteis</a:t>
            </a:r>
            <a:r>
              <a:rPr lang="en-US" dirty="0"/>
              <a:t>; among the Assyrians, were the Chaldaeans; and among the Romans, the Tyrrhenian diviners of dreams. </a:t>
            </a:r>
            <a:endParaRPr lang="cs-CZ" dirty="0"/>
          </a:p>
          <a:p>
            <a:r>
              <a:rPr lang="en-US" dirty="0"/>
              <a:t>Of what he had learned he communicated something to the understanding of the Magi, which they, along with the art of divining the future, hand on from generation to generation to later times. </a:t>
            </a:r>
            <a:endParaRPr lang="cs-CZ" dirty="0"/>
          </a:p>
        </p:txBody>
      </p:sp>
    </p:spTree>
    <p:extLst>
      <p:ext uri="{BB962C8B-B14F-4D97-AF65-F5344CB8AC3E}">
        <p14:creationId xmlns:p14="http://schemas.microsoft.com/office/powerpoint/2010/main" val="1168337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EDF5C-8EF1-DA07-7060-964DC7402050}"/>
              </a:ext>
            </a:extLst>
          </p:cNvPr>
          <p:cNvSpPr>
            <a:spLocks noGrp="1"/>
          </p:cNvSpPr>
          <p:nvPr>
            <p:ph type="title"/>
          </p:nvPr>
        </p:nvSpPr>
        <p:spPr/>
        <p:txBody>
          <a:bodyPr/>
          <a:lstStyle/>
          <a:p>
            <a:r>
              <a:rPr lang="cs-CZ" dirty="0"/>
              <a:t>Jací Peršané bývali …</a:t>
            </a:r>
          </a:p>
        </p:txBody>
      </p:sp>
      <p:sp>
        <p:nvSpPr>
          <p:cNvPr id="3" name="Zástupný obsah 2">
            <a:extLst>
              <a:ext uri="{FF2B5EF4-FFF2-40B4-BE49-F238E27FC236}">
                <a16:creationId xmlns:a16="http://schemas.microsoft.com/office/drawing/2014/main" id="{A8111B01-2DD5-7137-9B22-95F3F4559C58}"/>
              </a:ext>
            </a:extLst>
          </p:cNvPr>
          <p:cNvSpPr>
            <a:spLocks noGrp="1"/>
          </p:cNvSpPr>
          <p:nvPr>
            <p:ph sz="half" idx="1"/>
          </p:nvPr>
        </p:nvSpPr>
        <p:spPr/>
        <p:txBody>
          <a:bodyPr/>
          <a:lstStyle/>
          <a:p>
            <a:r>
              <a:rPr lang="cs-CZ" dirty="0" err="1"/>
              <a:t>Hdt</a:t>
            </a:r>
            <a:r>
              <a:rPr lang="cs-CZ" dirty="0"/>
              <a:t>. 1.71</a:t>
            </a:r>
          </a:p>
          <a:p>
            <a:r>
              <a:rPr lang="el-GR" dirty="0"/>
              <a:t>"Ὦ βασιλεῦ, ἐπ’ ἄνδρας τοιούτους στρατεύεσθαι παρασκευάζεαι, οἳ </a:t>
            </a:r>
            <a:r>
              <a:rPr lang="el-GR" u="sng" dirty="0"/>
              <a:t>σκυτίνας</a:t>
            </a:r>
            <a:r>
              <a:rPr lang="el-GR" dirty="0"/>
              <a:t> μὲν </a:t>
            </a:r>
            <a:r>
              <a:rPr lang="el-GR" u="sng" dirty="0"/>
              <a:t>ἀναξυρίδας</a:t>
            </a:r>
            <a:r>
              <a:rPr lang="el-GR" dirty="0"/>
              <a:t> </a:t>
            </a:r>
            <a:r>
              <a:rPr lang="el-GR" u="sng" dirty="0"/>
              <a:t>σκυτίνην</a:t>
            </a:r>
            <a:r>
              <a:rPr lang="el-GR" dirty="0"/>
              <a:t> δὲ τὴν ἄλλην ἐσθῆτα φορέουσι, </a:t>
            </a:r>
            <a:r>
              <a:rPr lang="el-GR" u="sng" dirty="0"/>
              <a:t>σιτέονται</a:t>
            </a:r>
            <a:r>
              <a:rPr lang="el-GR" dirty="0"/>
              <a:t> δὲ οὐκ ὅσα ἐθέλουσι ἀλλ’ ὅσα ἔχουσι, χώρην ἔχοντες τρηχέαν. πρὸς δὲ οὐκ </a:t>
            </a:r>
            <a:r>
              <a:rPr lang="el-GR" u="sng" dirty="0"/>
              <a:t>οἴνῳ</a:t>
            </a:r>
            <a:r>
              <a:rPr lang="el-GR" dirty="0"/>
              <a:t> διαχρέωνται ἀλλὰ </a:t>
            </a:r>
            <a:r>
              <a:rPr lang="el-GR" u="sng" dirty="0"/>
              <a:t>ὑδροποτέουσι</a:t>
            </a:r>
            <a:r>
              <a:rPr lang="el-GR" dirty="0"/>
              <a:t>, οὐ </a:t>
            </a:r>
            <a:r>
              <a:rPr lang="el-GR" u="sng" dirty="0"/>
              <a:t>σῦκα</a:t>
            </a:r>
            <a:r>
              <a:rPr lang="el-GR" dirty="0"/>
              <a:t> δὲ ἔχουσι τρώγειν, οὐκ ἄλλο </a:t>
            </a:r>
            <a:r>
              <a:rPr lang="el-GR" u="sng" dirty="0"/>
              <a:t>ἀγαθὸν</a:t>
            </a:r>
            <a:r>
              <a:rPr lang="el-GR" dirty="0"/>
              <a:t> οὐδέν.</a:t>
            </a:r>
            <a:r>
              <a:rPr lang="cs-CZ" dirty="0"/>
              <a:t> </a:t>
            </a:r>
            <a:r>
              <a:rPr lang="el-GR" dirty="0"/>
              <a:t>τοῦτο μὲν δή, εἰ νικήσεις, τί σφέας ἀπαιρήσεαι, τοῖσί γε μὴ ἔστι μηδέν;</a:t>
            </a:r>
            <a:endParaRPr lang="cs-CZ" dirty="0"/>
          </a:p>
        </p:txBody>
      </p:sp>
      <p:sp>
        <p:nvSpPr>
          <p:cNvPr id="4" name="Zástupný obsah 3">
            <a:extLst>
              <a:ext uri="{FF2B5EF4-FFF2-40B4-BE49-F238E27FC236}">
                <a16:creationId xmlns:a16="http://schemas.microsoft.com/office/drawing/2014/main" id="{2F199D68-1FE3-C7DE-7BBE-E25B08FCAA61}"/>
              </a:ext>
            </a:extLst>
          </p:cNvPr>
          <p:cNvSpPr>
            <a:spLocks noGrp="1"/>
          </p:cNvSpPr>
          <p:nvPr>
            <p:ph sz="half" idx="2"/>
          </p:nvPr>
        </p:nvSpPr>
        <p:spPr/>
        <p:txBody>
          <a:bodyPr/>
          <a:lstStyle/>
          <a:p>
            <a:r>
              <a:rPr lang="en-US" dirty="0"/>
              <a:t>O King, you are making ready to march against men who wear breeches of leather and their other garments of the same, and whose fare is not what they desire but what they have; for their land is stony. Further they use no wine, but are water-drinkers, nor have they figs to eat, nor aught else that is good. Now if you conquer them, of what will you deprive them, seeing that they have nothing?</a:t>
            </a:r>
            <a:endParaRPr lang="cs-CZ" dirty="0"/>
          </a:p>
        </p:txBody>
      </p:sp>
    </p:spTree>
    <p:extLst>
      <p:ext uri="{BB962C8B-B14F-4D97-AF65-F5344CB8AC3E}">
        <p14:creationId xmlns:p14="http://schemas.microsoft.com/office/powerpoint/2010/main" val="3483151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1B1B7-C8FA-75F6-725E-871CAC0D6B35}"/>
              </a:ext>
            </a:extLst>
          </p:cNvPr>
          <p:cNvSpPr>
            <a:spLocks noGrp="1"/>
          </p:cNvSpPr>
          <p:nvPr>
            <p:ph type="title"/>
          </p:nvPr>
        </p:nvSpPr>
        <p:spPr/>
        <p:txBody>
          <a:bodyPr/>
          <a:lstStyle/>
          <a:p>
            <a:r>
              <a:rPr lang="cs-CZ" dirty="0"/>
              <a:t>Jací Peršané bývali …</a:t>
            </a:r>
          </a:p>
        </p:txBody>
      </p:sp>
      <p:sp>
        <p:nvSpPr>
          <p:cNvPr id="3" name="Zástupný obsah 2">
            <a:extLst>
              <a:ext uri="{FF2B5EF4-FFF2-40B4-BE49-F238E27FC236}">
                <a16:creationId xmlns:a16="http://schemas.microsoft.com/office/drawing/2014/main" id="{723B30B4-A33E-4D92-16BA-3B09FB2D9B6D}"/>
              </a:ext>
            </a:extLst>
          </p:cNvPr>
          <p:cNvSpPr>
            <a:spLocks noGrp="1"/>
          </p:cNvSpPr>
          <p:nvPr>
            <p:ph sz="half" idx="1"/>
          </p:nvPr>
        </p:nvSpPr>
        <p:spPr/>
        <p:txBody>
          <a:bodyPr>
            <a:normAutofit fontScale="92500" lnSpcReduction="10000"/>
          </a:bodyPr>
          <a:lstStyle/>
          <a:p>
            <a:r>
              <a:rPr lang="cs-CZ" dirty="0" err="1"/>
              <a:t>Hdt</a:t>
            </a:r>
            <a:r>
              <a:rPr lang="cs-CZ" dirty="0"/>
              <a:t>. 9.122</a:t>
            </a:r>
          </a:p>
          <a:p>
            <a:r>
              <a:rPr lang="el-GR" dirty="0"/>
              <a:t>καὶ οὐ θωμάσας τὸν λόγον ἐκέλευε ποιέειν ταῦτα, οὕτω δὲ αὐτοῖσι παραίνεε κελεύων παρασκευάζεσθαι ὡς οὐκέτι ἄρξοντας ἀλλ’ ἀρξομένους· φιλέειν γὰρ ἐκ τῶν </a:t>
            </a:r>
            <a:r>
              <a:rPr lang="el-GR" u="sng" dirty="0"/>
              <a:t>μαλακῶν</a:t>
            </a:r>
            <a:r>
              <a:rPr lang="el-GR" dirty="0"/>
              <a:t> </a:t>
            </a:r>
            <a:r>
              <a:rPr lang="el-GR" u="sng" dirty="0"/>
              <a:t>χώρων</a:t>
            </a:r>
            <a:r>
              <a:rPr lang="el-GR" dirty="0"/>
              <a:t> </a:t>
            </a:r>
            <a:r>
              <a:rPr lang="el-GR" u="sng" dirty="0"/>
              <a:t>μαλακοὺς</a:t>
            </a:r>
            <a:r>
              <a:rPr lang="el-GR" dirty="0"/>
              <a:t> γίνεσθαι· οὐ γάρ τι τῆς αὐτῆς γῆς εἶναι </a:t>
            </a:r>
            <a:r>
              <a:rPr lang="el-GR" u="sng" dirty="0"/>
              <a:t>καρπόν</a:t>
            </a:r>
            <a:r>
              <a:rPr lang="el-GR" dirty="0"/>
              <a:t> τε </a:t>
            </a:r>
            <a:r>
              <a:rPr lang="el-GR" u="sng" dirty="0"/>
              <a:t>θωμαστὸν</a:t>
            </a:r>
            <a:r>
              <a:rPr lang="el-GR" dirty="0"/>
              <a:t> φύειν καὶ ἄνδρας ἀγαθοὺς τὰ πολέμια. ὥστε συγγνόντες Πέρσαι οἴχοντο ἀποστάντες, ἑσσωθέντες τῇ γνώμῃ πρὸς Κύρου, </a:t>
            </a:r>
            <a:r>
              <a:rPr lang="el-GR" u="sng" dirty="0"/>
              <a:t>ἄρχειν</a:t>
            </a:r>
            <a:r>
              <a:rPr lang="el-GR" dirty="0"/>
              <a:t> τε εἵλοντο </a:t>
            </a:r>
            <a:r>
              <a:rPr lang="el-GR" u="sng" dirty="0"/>
              <a:t>λυπρὴν</a:t>
            </a:r>
            <a:r>
              <a:rPr lang="el-GR" dirty="0"/>
              <a:t> οἰκέοντες μᾶλλον ἢ </a:t>
            </a:r>
            <a:r>
              <a:rPr lang="el-GR" u="sng" dirty="0"/>
              <a:t>πεδιάδα</a:t>
            </a:r>
            <a:r>
              <a:rPr lang="el-GR" dirty="0"/>
              <a:t> σπείροντες ἄλλοισι δουλεύειν. </a:t>
            </a:r>
            <a:endParaRPr lang="cs-CZ" dirty="0"/>
          </a:p>
        </p:txBody>
      </p:sp>
      <p:sp>
        <p:nvSpPr>
          <p:cNvPr id="4" name="Zástupný obsah 3">
            <a:extLst>
              <a:ext uri="{FF2B5EF4-FFF2-40B4-BE49-F238E27FC236}">
                <a16:creationId xmlns:a16="http://schemas.microsoft.com/office/drawing/2014/main" id="{F580BF47-358D-15CE-3BD5-BC2B458F9F9F}"/>
              </a:ext>
            </a:extLst>
          </p:cNvPr>
          <p:cNvSpPr>
            <a:spLocks noGrp="1"/>
          </p:cNvSpPr>
          <p:nvPr>
            <p:ph sz="half" idx="2"/>
          </p:nvPr>
        </p:nvSpPr>
        <p:spPr/>
        <p:txBody>
          <a:bodyPr>
            <a:normAutofit fontScale="92500" lnSpcReduction="10000"/>
          </a:bodyPr>
          <a:lstStyle/>
          <a:p>
            <a:r>
              <a:rPr lang="en-US" dirty="0"/>
              <a:t>"But if you do, make ready to be no longer rulers, but subjects. Soft lands breed soft men; wondrous fruits of the earth and valiant warriors grow not from the same soil." Thereat the Persians saw that Cyrus reasoned better than they, and they departed from before him, choosing rather to be rulers on a barren mountain side than slaves dwelling in tilled valleys. </a:t>
            </a:r>
            <a:endParaRPr lang="cs-CZ" dirty="0"/>
          </a:p>
        </p:txBody>
      </p:sp>
    </p:spTree>
    <p:extLst>
      <p:ext uri="{BB962C8B-B14F-4D97-AF65-F5344CB8AC3E}">
        <p14:creationId xmlns:p14="http://schemas.microsoft.com/office/powerpoint/2010/main" val="397416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64FB1-45AA-F005-E0F5-544A97FEE551}"/>
              </a:ext>
            </a:extLst>
          </p:cNvPr>
          <p:cNvSpPr>
            <a:spLocks noGrp="1"/>
          </p:cNvSpPr>
          <p:nvPr>
            <p:ph type="title"/>
          </p:nvPr>
        </p:nvSpPr>
        <p:spPr/>
        <p:txBody>
          <a:bodyPr/>
          <a:lstStyle/>
          <a:p>
            <a:r>
              <a:rPr lang="cs-CZ" dirty="0" err="1"/>
              <a:t>Persis</a:t>
            </a:r>
            <a:endParaRPr lang="cs-CZ" dirty="0"/>
          </a:p>
        </p:txBody>
      </p:sp>
      <p:sp>
        <p:nvSpPr>
          <p:cNvPr id="3" name="Zástupný obsah 2">
            <a:extLst>
              <a:ext uri="{FF2B5EF4-FFF2-40B4-BE49-F238E27FC236}">
                <a16:creationId xmlns:a16="http://schemas.microsoft.com/office/drawing/2014/main" id="{B62522FF-F32E-17E5-1443-2DFA67BEC117}"/>
              </a:ext>
            </a:extLst>
          </p:cNvPr>
          <p:cNvSpPr>
            <a:spLocks noGrp="1"/>
          </p:cNvSpPr>
          <p:nvPr>
            <p:ph idx="1"/>
          </p:nvPr>
        </p:nvSpPr>
        <p:spPr/>
        <p:txBody>
          <a:bodyPr/>
          <a:lstStyle/>
          <a:p>
            <a:r>
              <a:rPr lang="cs-CZ" dirty="0" err="1"/>
              <a:t>Pasargady</a:t>
            </a:r>
            <a:r>
              <a:rPr lang="cs-CZ" dirty="0"/>
              <a:t> – hrobka </a:t>
            </a:r>
            <a:r>
              <a:rPr lang="cs-CZ" dirty="0" err="1"/>
              <a:t>Kýra</a:t>
            </a:r>
            <a:r>
              <a:rPr lang="cs-CZ" dirty="0"/>
              <a:t> II., </a:t>
            </a:r>
            <a:r>
              <a:rPr lang="cs-CZ" dirty="0" err="1"/>
              <a:t>Kambýsa</a:t>
            </a:r>
            <a:r>
              <a:rPr lang="cs-CZ" dirty="0"/>
              <a:t> II.</a:t>
            </a:r>
          </a:p>
          <a:p>
            <a:r>
              <a:rPr lang="cs-CZ" dirty="0"/>
              <a:t>Persepolis – </a:t>
            </a:r>
            <a:r>
              <a:rPr lang="cs-CZ" dirty="0" err="1"/>
              <a:t>Apadana</a:t>
            </a:r>
            <a:r>
              <a:rPr lang="cs-CZ" dirty="0"/>
              <a:t> (palác), brána Xerxa</a:t>
            </a:r>
          </a:p>
        </p:txBody>
      </p:sp>
      <p:pic>
        <p:nvPicPr>
          <p:cNvPr id="5" name="Obrázek 4" descr="Obsah obrázku obloha, budova, exteriér, kámen&#10;&#10;Popis byl vytvořen automaticky">
            <a:extLst>
              <a:ext uri="{FF2B5EF4-FFF2-40B4-BE49-F238E27FC236}">
                <a16:creationId xmlns:a16="http://schemas.microsoft.com/office/drawing/2014/main" id="{C3F12EB9-40CB-4A37-B976-A638FBDBC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172207"/>
            <a:ext cx="3682160" cy="2456691"/>
          </a:xfrm>
          <a:prstGeom prst="rect">
            <a:avLst/>
          </a:prstGeom>
        </p:spPr>
      </p:pic>
      <p:pic>
        <p:nvPicPr>
          <p:cNvPr id="7" name="Obrázek 6" descr="Obsah obrázku obloha, exteriér, budova, zřícenina&#10;&#10;Popis byl vytvořen automaticky">
            <a:extLst>
              <a:ext uri="{FF2B5EF4-FFF2-40B4-BE49-F238E27FC236}">
                <a16:creationId xmlns:a16="http://schemas.microsoft.com/office/drawing/2014/main" id="{DA7CD9C9-4769-0624-A219-DF12F99A8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668" y="-36744"/>
            <a:ext cx="1993900" cy="2665642"/>
          </a:xfrm>
          <a:prstGeom prst="rect">
            <a:avLst/>
          </a:prstGeom>
        </p:spPr>
      </p:pic>
      <p:pic>
        <p:nvPicPr>
          <p:cNvPr id="9" name="Obrázek 8" descr="Obsah obrázku obloha, exteriér, skála, budova&#10;&#10;Popis byl vytvořen automaticky">
            <a:extLst>
              <a:ext uri="{FF2B5EF4-FFF2-40B4-BE49-F238E27FC236}">
                <a16:creationId xmlns:a16="http://schemas.microsoft.com/office/drawing/2014/main" id="{CC2C260C-B226-11DD-D8AC-810C32504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0" y="2861599"/>
            <a:ext cx="2886075" cy="2164556"/>
          </a:xfrm>
          <a:prstGeom prst="rect">
            <a:avLst/>
          </a:prstGeom>
        </p:spPr>
      </p:pic>
      <p:pic>
        <p:nvPicPr>
          <p:cNvPr id="11" name="Obrázek 10" descr="Obsah obrázku text&#10;&#10;Popis byl vytvořen automaticky">
            <a:extLst>
              <a:ext uri="{FF2B5EF4-FFF2-40B4-BE49-F238E27FC236}">
                <a16:creationId xmlns:a16="http://schemas.microsoft.com/office/drawing/2014/main" id="{13560415-260F-CA2D-1BE9-46F63FF56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2" y="2982509"/>
            <a:ext cx="2885229" cy="1922735"/>
          </a:xfrm>
          <a:prstGeom prst="rect">
            <a:avLst/>
          </a:prstGeom>
        </p:spPr>
      </p:pic>
      <p:pic>
        <p:nvPicPr>
          <p:cNvPr id="13" name="Obrázek 12" descr="Obsah obrázku obloha, budova, exteriér, vysoký&#10;&#10;Popis byl vytvořen automaticky">
            <a:extLst>
              <a:ext uri="{FF2B5EF4-FFF2-40B4-BE49-F238E27FC236}">
                <a16:creationId xmlns:a16="http://schemas.microsoft.com/office/drawing/2014/main" id="{F95A6CDF-BCF6-1E18-416A-25505108A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5015255"/>
            <a:ext cx="2819400" cy="1842745"/>
          </a:xfrm>
          <a:prstGeom prst="rect">
            <a:avLst/>
          </a:prstGeom>
        </p:spPr>
      </p:pic>
      <p:pic>
        <p:nvPicPr>
          <p:cNvPr id="15" name="Obrázek 14" descr="Obsah obrázku obloha, exteriér, hora, špína&#10;&#10;Popis byl vytvořen automaticky">
            <a:extLst>
              <a:ext uri="{FF2B5EF4-FFF2-40B4-BE49-F238E27FC236}">
                <a16:creationId xmlns:a16="http://schemas.microsoft.com/office/drawing/2014/main" id="{12AC86CA-4635-27E3-44BA-F9808C14F0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479" y="5090629"/>
            <a:ext cx="2287121" cy="1518792"/>
          </a:xfrm>
          <a:prstGeom prst="rect">
            <a:avLst/>
          </a:prstGeom>
        </p:spPr>
      </p:pic>
    </p:spTree>
    <p:extLst>
      <p:ext uri="{BB962C8B-B14F-4D97-AF65-F5344CB8AC3E}">
        <p14:creationId xmlns:p14="http://schemas.microsoft.com/office/powerpoint/2010/main" val="3988368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D0FC2-D366-087F-CBAA-09FAB068DFD0}"/>
              </a:ext>
            </a:extLst>
          </p:cNvPr>
          <p:cNvSpPr>
            <a:spLocks noGrp="1"/>
          </p:cNvSpPr>
          <p:nvPr>
            <p:ph type="title"/>
          </p:nvPr>
        </p:nvSpPr>
        <p:spPr/>
        <p:txBody>
          <a:bodyPr/>
          <a:lstStyle/>
          <a:p>
            <a:r>
              <a:rPr lang="cs-CZ" dirty="0"/>
              <a:t>Literatura</a:t>
            </a:r>
          </a:p>
        </p:txBody>
      </p:sp>
      <p:sp>
        <p:nvSpPr>
          <p:cNvPr id="5" name="Zástupný obsah 4">
            <a:extLst>
              <a:ext uri="{FF2B5EF4-FFF2-40B4-BE49-F238E27FC236}">
                <a16:creationId xmlns:a16="http://schemas.microsoft.com/office/drawing/2014/main" id="{37523074-1555-C184-8C93-65EEDC9AEF96}"/>
              </a:ext>
            </a:extLst>
          </p:cNvPr>
          <p:cNvSpPr>
            <a:spLocks noGrp="1"/>
          </p:cNvSpPr>
          <p:nvPr>
            <p:ph idx="1"/>
          </p:nvPr>
        </p:nvSpPr>
        <p:spPr/>
        <p:txBody>
          <a:bodyPr/>
          <a:lstStyle/>
          <a:p>
            <a:r>
              <a:rPr lang="en-US" dirty="0"/>
              <a:t>Miller, M. C. (1995). P</a:t>
            </a:r>
            <a:r>
              <a:rPr lang="cs-CZ" dirty="0" err="1"/>
              <a:t>ersians</a:t>
            </a:r>
            <a:r>
              <a:rPr lang="en-US" dirty="0"/>
              <a:t>: T</a:t>
            </a:r>
            <a:r>
              <a:rPr lang="cs-CZ" dirty="0"/>
              <a:t>he</a:t>
            </a:r>
            <a:r>
              <a:rPr lang="en-US" dirty="0"/>
              <a:t> O</a:t>
            </a:r>
            <a:r>
              <a:rPr lang="cs-CZ" dirty="0" err="1"/>
              <a:t>riental</a:t>
            </a:r>
            <a:r>
              <a:rPr lang="en-US" dirty="0"/>
              <a:t> O</a:t>
            </a:r>
            <a:r>
              <a:rPr lang="cs-CZ" dirty="0" err="1"/>
              <a:t>ther</a:t>
            </a:r>
            <a:r>
              <a:rPr lang="en-US" dirty="0"/>
              <a:t>. </a:t>
            </a:r>
            <a:r>
              <a:rPr lang="en-US" i="1" dirty="0"/>
              <a:t>Source: Notes in the History of Art</a:t>
            </a:r>
            <a:r>
              <a:rPr lang="en-US" dirty="0"/>
              <a:t>, </a:t>
            </a:r>
            <a:r>
              <a:rPr lang="en-US" i="1" dirty="0"/>
              <a:t>15</a:t>
            </a:r>
            <a:r>
              <a:rPr lang="en-US" dirty="0"/>
              <a:t>(1), 39–44. </a:t>
            </a:r>
            <a:endParaRPr lang="cs-CZ" dirty="0"/>
          </a:p>
          <a:p>
            <a:r>
              <a:rPr lang="cs-CZ" dirty="0"/>
              <a:t>Morgan, J. (2013). </a:t>
            </a:r>
            <a:r>
              <a:rPr lang="cs-CZ" i="1" dirty="0" err="1"/>
              <a:t>Greek</a:t>
            </a:r>
            <a:r>
              <a:rPr lang="cs-CZ" i="1" dirty="0"/>
              <a:t> </a:t>
            </a:r>
            <a:r>
              <a:rPr lang="cs-CZ" i="1" dirty="0" err="1"/>
              <a:t>Perspectives</a:t>
            </a:r>
            <a:r>
              <a:rPr lang="cs-CZ" i="1" dirty="0"/>
              <a:t> </a:t>
            </a:r>
            <a:r>
              <a:rPr lang="cs-CZ" i="1" dirty="0" err="1"/>
              <a:t>of</a:t>
            </a:r>
            <a:r>
              <a:rPr lang="cs-CZ" i="1" dirty="0"/>
              <a:t> </a:t>
            </a:r>
            <a:r>
              <a:rPr lang="cs-CZ" i="1" dirty="0" err="1"/>
              <a:t>the</a:t>
            </a:r>
            <a:r>
              <a:rPr lang="cs-CZ" i="1" dirty="0"/>
              <a:t> </a:t>
            </a:r>
            <a:r>
              <a:rPr lang="cs-CZ" i="1" dirty="0" err="1"/>
              <a:t>Achaemenid</a:t>
            </a:r>
            <a:r>
              <a:rPr lang="cs-CZ" i="1" dirty="0"/>
              <a:t> Empire: </a:t>
            </a:r>
            <a:r>
              <a:rPr lang="cs-CZ" i="1" dirty="0" err="1"/>
              <a:t>Persia</a:t>
            </a:r>
            <a:r>
              <a:rPr lang="cs-CZ" i="1" dirty="0"/>
              <a:t> </a:t>
            </a:r>
            <a:r>
              <a:rPr lang="cs-CZ" i="1" dirty="0" err="1"/>
              <a:t>through</a:t>
            </a:r>
            <a:r>
              <a:rPr lang="cs-CZ" i="1" dirty="0"/>
              <a:t> </a:t>
            </a:r>
            <a:r>
              <a:rPr lang="cs-CZ" i="1" dirty="0" err="1"/>
              <a:t>the</a:t>
            </a:r>
            <a:r>
              <a:rPr lang="cs-CZ" i="1" dirty="0"/>
              <a:t> </a:t>
            </a:r>
            <a:r>
              <a:rPr lang="cs-CZ" i="1" dirty="0" err="1"/>
              <a:t>Looking</a:t>
            </a:r>
            <a:r>
              <a:rPr lang="cs-CZ" i="1" dirty="0"/>
              <a:t> </a:t>
            </a:r>
            <a:r>
              <a:rPr lang="cs-CZ" i="1" dirty="0" err="1"/>
              <a:t>Glass</a:t>
            </a:r>
            <a:r>
              <a:rPr lang="cs-CZ" dirty="0"/>
              <a:t>. Edinburgh: Edinburgh University </a:t>
            </a:r>
            <a:r>
              <a:rPr lang="cs-CZ" dirty="0" err="1"/>
              <a:t>Press</a:t>
            </a:r>
            <a:r>
              <a:rPr lang="cs-CZ" dirty="0"/>
              <a:t>. </a:t>
            </a:r>
          </a:p>
          <a:p>
            <a:r>
              <a:rPr lang="cs-CZ" dirty="0" err="1"/>
              <a:t>Hall</a:t>
            </a:r>
            <a:r>
              <a:rPr lang="cs-CZ" dirty="0"/>
              <a:t>, E. (1988). </a:t>
            </a:r>
            <a:r>
              <a:rPr lang="cs-CZ" i="1" dirty="0" err="1"/>
              <a:t>Inventing</a:t>
            </a:r>
            <a:r>
              <a:rPr lang="cs-CZ" i="1" dirty="0"/>
              <a:t> </a:t>
            </a:r>
            <a:r>
              <a:rPr lang="cs-CZ" i="1" dirty="0" err="1"/>
              <a:t>the</a:t>
            </a:r>
            <a:r>
              <a:rPr lang="cs-CZ" i="1" dirty="0"/>
              <a:t> </a:t>
            </a:r>
            <a:r>
              <a:rPr lang="cs-CZ" i="1" dirty="0" err="1"/>
              <a:t>Barbarian</a:t>
            </a:r>
            <a:r>
              <a:rPr lang="cs-CZ" i="1" dirty="0"/>
              <a:t>: </a:t>
            </a:r>
            <a:r>
              <a:rPr lang="cs-CZ" i="1" dirty="0" err="1"/>
              <a:t>Greek</a:t>
            </a:r>
            <a:r>
              <a:rPr lang="cs-CZ" i="1" dirty="0"/>
              <a:t> </a:t>
            </a:r>
            <a:r>
              <a:rPr lang="cs-CZ" i="1" dirty="0" err="1"/>
              <a:t>Self-definition</a:t>
            </a:r>
            <a:r>
              <a:rPr lang="cs-CZ" i="1" dirty="0"/>
              <a:t> </a:t>
            </a:r>
            <a:r>
              <a:rPr lang="cs-CZ" i="1" dirty="0" err="1"/>
              <a:t>through</a:t>
            </a:r>
            <a:r>
              <a:rPr lang="cs-CZ" i="1" dirty="0"/>
              <a:t> </a:t>
            </a:r>
            <a:r>
              <a:rPr lang="cs-CZ" i="1" dirty="0" err="1"/>
              <a:t>Tragedy</a:t>
            </a:r>
            <a:r>
              <a:rPr lang="cs-CZ" dirty="0"/>
              <a:t>. Oxford: </a:t>
            </a:r>
            <a:r>
              <a:rPr lang="cs-CZ" dirty="0" err="1"/>
              <a:t>Clarendon</a:t>
            </a:r>
            <a:r>
              <a:rPr lang="cs-CZ" dirty="0"/>
              <a:t> </a:t>
            </a:r>
            <a:r>
              <a:rPr lang="cs-CZ" dirty="0" err="1"/>
              <a:t>Press</a:t>
            </a:r>
            <a:r>
              <a:rPr lang="cs-CZ" dirty="0"/>
              <a:t>. </a:t>
            </a:r>
          </a:p>
          <a:p>
            <a:r>
              <a:rPr lang="cs-CZ" dirty="0" err="1"/>
              <a:t>Drews</a:t>
            </a:r>
            <a:r>
              <a:rPr lang="cs-CZ" dirty="0"/>
              <a:t>, R. (1973). </a:t>
            </a:r>
            <a:r>
              <a:rPr lang="cs-CZ" i="1" dirty="0" err="1"/>
              <a:t>The</a:t>
            </a:r>
            <a:r>
              <a:rPr lang="cs-CZ" i="1" dirty="0"/>
              <a:t> </a:t>
            </a:r>
            <a:r>
              <a:rPr lang="cs-CZ" i="1" dirty="0" err="1"/>
              <a:t>Greek</a:t>
            </a:r>
            <a:r>
              <a:rPr lang="cs-CZ" i="1" dirty="0"/>
              <a:t> </a:t>
            </a:r>
            <a:r>
              <a:rPr lang="cs-CZ" i="1" dirty="0" err="1"/>
              <a:t>Accounts</a:t>
            </a:r>
            <a:r>
              <a:rPr lang="cs-CZ" i="1" dirty="0"/>
              <a:t> </a:t>
            </a:r>
            <a:r>
              <a:rPr lang="cs-CZ" i="1" dirty="0" err="1"/>
              <a:t>of</a:t>
            </a:r>
            <a:r>
              <a:rPr lang="cs-CZ" i="1" dirty="0"/>
              <a:t> </a:t>
            </a:r>
            <a:r>
              <a:rPr lang="cs-CZ" i="1" dirty="0" err="1"/>
              <a:t>Eastern</a:t>
            </a:r>
            <a:r>
              <a:rPr lang="cs-CZ" i="1" dirty="0"/>
              <a:t> </a:t>
            </a:r>
            <a:r>
              <a:rPr lang="cs-CZ" i="1" dirty="0" err="1"/>
              <a:t>History</a:t>
            </a:r>
            <a:r>
              <a:rPr lang="cs-CZ" dirty="0"/>
              <a:t>. </a:t>
            </a:r>
            <a:r>
              <a:rPr lang="cs-CZ" dirty="0" err="1"/>
              <a:t>Washingtion</a:t>
            </a:r>
            <a:r>
              <a:rPr lang="cs-CZ" dirty="0"/>
              <a:t>: Center </a:t>
            </a:r>
            <a:r>
              <a:rPr lang="cs-CZ" dirty="0" err="1"/>
              <a:t>for</a:t>
            </a:r>
            <a:r>
              <a:rPr lang="cs-CZ" dirty="0"/>
              <a:t> </a:t>
            </a:r>
            <a:r>
              <a:rPr lang="cs-CZ" dirty="0" err="1"/>
              <a:t>Hellenic</a:t>
            </a:r>
            <a:r>
              <a:rPr lang="cs-CZ" dirty="0"/>
              <a:t> </a:t>
            </a:r>
            <a:r>
              <a:rPr lang="cs-CZ" dirty="0" err="1"/>
              <a:t>Studies</a:t>
            </a:r>
            <a:r>
              <a:rPr lang="cs-CZ" dirty="0"/>
              <a:t>. </a:t>
            </a:r>
          </a:p>
          <a:p>
            <a:endParaRPr lang="cs-CZ" dirty="0"/>
          </a:p>
        </p:txBody>
      </p:sp>
    </p:spTree>
    <p:extLst>
      <p:ext uri="{BB962C8B-B14F-4D97-AF65-F5344CB8AC3E}">
        <p14:creationId xmlns:p14="http://schemas.microsoft.com/office/powerpoint/2010/main" val="403025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805E6-29D7-F11C-6701-149DD4D01B9A}"/>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DA7ABA2B-FB63-73EA-E144-42DF4F70EDC7}"/>
              </a:ext>
            </a:extLst>
          </p:cNvPr>
          <p:cNvSpPr>
            <a:spLocks noGrp="1"/>
          </p:cNvSpPr>
          <p:nvPr>
            <p:ph idx="1"/>
          </p:nvPr>
        </p:nvSpPr>
        <p:spPr/>
        <p:txBody>
          <a:bodyPr/>
          <a:lstStyle/>
          <a:p>
            <a:r>
              <a:rPr lang="cs-CZ" dirty="0"/>
              <a:t>Pod nadvládou Médů</a:t>
            </a:r>
          </a:p>
          <a:p>
            <a:r>
              <a:rPr lang="cs-CZ" dirty="0"/>
              <a:t>Kolem 550 </a:t>
            </a:r>
            <a:r>
              <a:rPr lang="cs-CZ" dirty="0" err="1"/>
              <a:t>pnl</a:t>
            </a:r>
            <a:r>
              <a:rPr lang="cs-CZ" dirty="0"/>
              <a:t>, </a:t>
            </a:r>
            <a:r>
              <a:rPr lang="cs-CZ" dirty="0" err="1"/>
              <a:t>Kýros</a:t>
            </a:r>
            <a:r>
              <a:rPr lang="cs-CZ" dirty="0"/>
              <a:t> povstal proti </a:t>
            </a:r>
            <a:r>
              <a:rPr lang="cs-CZ" dirty="0" err="1"/>
              <a:t>Astyagovi</a:t>
            </a:r>
            <a:r>
              <a:rPr lang="cs-CZ" dirty="0"/>
              <a:t>, dobyl hlavní město </a:t>
            </a:r>
            <a:r>
              <a:rPr lang="cs-CZ" dirty="0" err="1"/>
              <a:t>Egbatana</a:t>
            </a:r>
            <a:endParaRPr lang="cs-CZ" dirty="0"/>
          </a:p>
          <a:p>
            <a:r>
              <a:rPr lang="cs-CZ" dirty="0"/>
              <a:t>Rychlá expanze</a:t>
            </a:r>
          </a:p>
          <a:p>
            <a:r>
              <a:rPr lang="cs-CZ" dirty="0"/>
              <a:t>X Kroisos, Lýdie, 546 </a:t>
            </a:r>
            <a:r>
              <a:rPr lang="cs-CZ" dirty="0" err="1"/>
              <a:t>pnl</a:t>
            </a:r>
            <a:endParaRPr lang="cs-CZ" dirty="0"/>
          </a:p>
          <a:p>
            <a:r>
              <a:rPr lang="cs-CZ" dirty="0"/>
              <a:t>X Babylónie, </a:t>
            </a:r>
            <a:r>
              <a:rPr lang="cs-CZ" dirty="0" err="1"/>
              <a:t>Nabonidos</a:t>
            </a:r>
            <a:r>
              <a:rPr lang="cs-CZ" dirty="0"/>
              <a:t>, 539 </a:t>
            </a:r>
            <a:r>
              <a:rPr lang="cs-CZ" dirty="0" err="1"/>
              <a:t>pnl</a:t>
            </a:r>
            <a:endParaRPr lang="cs-CZ" dirty="0"/>
          </a:p>
          <a:p>
            <a:r>
              <a:rPr lang="cs-CZ" dirty="0"/>
              <a:t>X do Střední Asie, smrt 530 </a:t>
            </a:r>
            <a:r>
              <a:rPr lang="cs-CZ" dirty="0" err="1"/>
              <a:t>pnl</a:t>
            </a:r>
            <a:endParaRPr lang="cs-CZ" dirty="0"/>
          </a:p>
          <a:p>
            <a:r>
              <a:rPr lang="cs-CZ" dirty="0" err="1"/>
              <a:t>Kambýses</a:t>
            </a:r>
            <a:r>
              <a:rPr lang="cs-CZ" dirty="0"/>
              <a:t> II. </a:t>
            </a:r>
          </a:p>
          <a:p>
            <a:r>
              <a:rPr lang="cs-CZ" dirty="0"/>
              <a:t>X Egypt, 525 </a:t>
            </a:r>
            <a:r>
              <a:rPr lang="cs-CZ" dirty="0" err="1"/>
              <a:t>pnl</a:t>
            </a:r>
            <a:endParaRPr lang="cs-CZ" dirty="0"/>
          </a:p>
          <a:p>
            <a:r>
              <a:rPr lang="cs-CZ" dirty="0"/>
              <a:t>Umírá při cestě zpět do Persie, 522 </a:t>
            </a:r>
            <a:r>
              <a:rPr lang="cs-CZ" dirty="0" err="1"/>
              <a:t>pnl</a:t>
            </a:r>
            <a:endParaRPr lang="cs-CZ" dirty="0"/>
          </a:p>
        </p:txBody>
      </p:sp>
      <p:pic>
        <p:nvPicPr>
          <p:cNvPr id="5" name="Obrázek 4" descr="Obsah obrázku mapa&#10;&#10;Popis byl vytvořen automaticky">
            <a:extLst>
              <a:ext uri="{FF2B5EF4-FFF2-40B4-BE49-F238E27FC236}">
                <a16:creationId xmlns:a16="http://schemas.microsoft.com/office/drawing/2014/main" id="{13DAE990-BF96-ACD6-7E4D-DECAC6338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201" y="269048"/>
            <a:ext cx="3775799" cy="1661352"/>
          </a:xfrm>
          <a:prstGeom prst="rect">
            <a:avLst/>
          </a:prstGeom>
        </p:spPr>
      </p:pic>
      <p:pic>
        <p:nvPicPr>
          <p:cNvPr id="7" name="Obrázek 6" descr="Obsah obrázku mapa&#10;&#10;Popis byl vytvořen automaticky">
            <a:extLst>
              <a:ext uri="{FF2B5EF4-FFF2-40B4-BE49-F238E27FC236}">
                <a16:creationId xmlns:a16="http://schemas.microsoft.com/office/drawing/2014/main" id="{C52AE3DB-7F3F-B68C-7731-6969857EE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726" y="3429000"/>
            <a:ext cx="3129550" cy="2364097"/>
          </a:xfrm>
          <a:prstGeom prst="rect">
            <a:avLst/>
          </a:prstGeom>
        </p:spPr>
      </p:pic>
    </p:spTree>
    <p:extLst>
      <p:ext uri="{BB962C8B-B14F-4D97-AF65-F5344CB8AC3E}">
        <p14:creationId xmlns:p14="http://schemas.microsoft.com/office/powerpoint/2010/main" val="408358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EF27F-247C-7486-5E3B-9160867877A5}"/>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59374FC1-48AC-2659-502D-54C57F143019}"/>
              </a:ext>
            </a:extLst>
          </p:cNvPr>
          <p:cNvSpPr>
            <a:spLocks noGrp="1"/>
          </p:cNvSpPr>
          <p:nvPr>
            <p:ph idx="1"/>
          </p:nvPr>
        </p:nvSpPr>
        <p:spPr/>
        <p:txBody>
          <a:bodyPr/>
          <a:lstStyle/>
          <a:p>
            <a:r>
              <a:rPr lang="cs-CZ" dirty="0"/>
              <a:t>Mág (</a:t>
            </a:r>
            <a:r>
              <a:rPr lang="cs-CZ" dirty="0" err="1"/>
              <a:t>Gaumáta</a:t>
            </a:r>
            <a:r>
              <a:rPr lang="cs-CZ" dirty="0"/>
              <a:t>)</a:t>
            </a:r>
          </a:p>
          <a:p>
            <a:r>
              <a:rPr lang="cs-CZ" dirty="0"/>
              <a:t>Povstání </a:t>
            </a:r>
            <a:r>
              <a:rPr lang="cs-CZ" dirty="0" err="1"/>
              <a:t>Dáreia</a:t>
            </a:r>
            <a:r>
              <a:rPr lang="cs-CZ" dirty="0"/>
              <a:t> a zabití Mága</a:t>
            </a:r>
          </a:p>
          <a:p>
            <a:r>
              <a:rPr lang="cs-CZ" dirty="0" err="1"/>
              <a:t>Dáreios</a:t>
            </a:r>
            <a:r>
              <a:rPr lang="cs-CZ" dirty="0"/>
              <a:t> I.</a:t>
            </a:r>
          </a:p>
          <a:p>
            <a:r>
              <a:rPr lang="cs-CZ" dirty="0"/>
              <a:t>Dělení na satrapie</a:t>
            </a:r>
          </a:p>
          <a:p>
            <a:r>
              <a:rPr lang="cs-CZ" dirty="0"/>
              <a:t>Tažení do </a:t>
            </a:r>
            <a:r>
              <a:rPr lang="cs-CZ" dirty="0" err="1"/>
              <a:t>Skythie</a:t>
            </a:r>
            <a:r>
              <a:rPr lang="cs-CZ" dirty="0"/>
              <a:t>, Indie, Makedonie vazal</a:t>
            </a:r>
          </a:p>
          <a:p>
            <a:r>
              <a:rPr lang="cs-CZ" dirty="0"/>
              <a:t>Válka s Řeky</a:t>
            </a:r>
          </a:p>
          <a:p>
            <a:r>
              <a:rPr lang="cs-CZ" dirty="0" err="1"/>
              <a:t>Xerxés</a:t>
            </a:r>
            <a:r>
              <a:rPr lang="cs-CZ" dirty="0"/>
              <a:t> I. </a:t>
            </a:r>
          </a:p>
          <a:p>
            <a:r>
              <a:rPr lang="cs-CZ" dirty="0"/>
              <a:t>Válka s Řeky, povstání v Babylónu, zavražděn</a:t>
            </a:r>
          </a:p>
        </p:txBody>
      </p:sp>
      <p:pic>
        <p:nvPicPr>
          <p:cNvPr id="5" name="Obrázek 4" descr="Obsah obrázku mapa&#10;&#10;Popis byl vytvořen automaticky">
            <a:extLst>
              <a:ext uri="{FF2B5EF4-FFF2-40B4-BE49-F238E27FC236}">
                <a16:creationId xmlns:a16="http://schemas.microsoft.com/office/drawing/2014/main" id="{AF4ED859-CCE9-461A-9DF3-0EA8A5AE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282200"/>
            <a:ext cx="3813898" cy="1975599"/>
          </a:xfrm>
          <a:prstGeom prst="rect">
            <a:avLst/>
          </a:prstGeom>
        </p:spPr>
      </p:pic>
    </p:spTree>
    <p:extLst>
      <p:ext uri="{BB962C8B-B14F-4D97-AF65-F5344CB8AC3E}">
        <p14:creationId xmlns:p14="http://schemas.microsoft.com/office/powerpoint/2010/main" val="23473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F3E44-2DA3-1198-8DDE-812ED146CE68}"/>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AEF6D1B2-93D5-1C2C-4231-D2D8DD73D10A}"/>
              </a:ext>
            </a:extLst>
          </p:cNvPr>
          <p:cNvSpPr>
            <a:spLocks noGrp="1"/>
          </p:cNvSpPr>
          <p:nvPr>
            <p:ph idx="1"/>
          </p:nvPr>
        </p:nvSpPr>
        <p:spPr/>
        <p:txBody>
          <a:bodyPr/>
          <a:lstStyle/>
          <a:p>
            <a:r>
              <a:rPr lang="cs-CZ" dirty="0" err="1"/>
              <a:t>Artaxerxés</a:t>
            </a:r>
            <a:r>
              <a:rPr lang="cs-CZ" dirty="0"/>
              <a:t> I. </a:t>
            </a:r>
          </a:p>
          <a:p>
            <a:r>
              <a:rPr lang="cs-CZ" dirty="0"/>
              <a:t>Vzpoura v Egyptě</a:t>
            </a:r>
          </a:p>
          <a:p>
            <a:r>
              <a:rPr lang="cs-CZ" dirty="0"/>
              <a:t>Série několika vládců, </a:t>
            </a:r>
            <a:r>
              <a:rPr lang="cs-CZ" dirty="0" err="1"/>
              <a:t>Dáreios</a:t>
            </a:r>
            <a:r>
              <a:rPr lang="cs-CZ" dirty="0"/>
              <a:t> II.,</a:t>
            </a:r>
          </a:p>
          <a:p>
            <a:r>
              <a:rPr lang="cs-CZ" dirty="0" err="1"/>
              <a:t>Kýros</a:t>
            </a:r>
            <a:r>
              <a:rPr lang="cs-CZ" dirty="0"/>
              <a:t> mladší x </a:t>
            </a:r>
            <a:r>
              <a:rPr lang="cs-CZ" dirty="0" err="1"/>
              <a:t>Artaxerxés</a:t>
            </a:r>
            <a:r>
              <a:rPr lang="cs-CZ" dirty="0"/>
              <a:t> II. 401 </a:t>
            </a:r>
            <a:r>
              <a:rPr lang="cs-CZ" dirty="0" err="1"/>
              <a:t>pnl</a:t>
            </a:r>
            <a:endParaRPr lang="cs-CZ" dirty="0"/>
          </a:p>
          <a:p>
            <a:r>
              <a:rPr lang="cs-CZ" dirty="0"/>
              <a:t>Série vražd, spiknutí, … </a:t>
            </a:r>
          </a:p>
          <a:p>
            <a:r>
              <a:rPr lang="cs-CZ" dirty="0" err="1"/>
              <a:t>Artaxerxés</a:t>
            </a:r>
            <a:r>
              <a:rPr lang="cs-CZ" dirty="0"/>
              <a:t> III.</a:t>
            </a:r>
          </a:p>
          <a:p>
            <a:r>
              <a:rPr lang="cs-CZ" dirty="0" err="1"/>
              <a:t>Dáreios</a:t>
            </a:r>
            <a:r>
              <a:rPr lang="cs-CZ" dirty="0"/>
              <a:t> III. x Alexandr</a:t>
            </a:r>
          </a:p>
          <a:p>
            <a:r>
              <a:rPr lang="cs-CZ" dirty="0"/>
              <a:t>330 </a:t>
            </a:r>
            <a:r>
              <a:rPr lang="cs-CZ" dirty="0" err="1"/>
              <a:t>pnl</a:t>
            </a:r>
            <a:r>
              <a:rPr lang="cs-CZ" dirty="0"/>
              <a:t>, vražda </a:t>
            </a:r>
            <a:r>
              <a:rPr lang="cs-CZ" dirty="0" err="1"/>
              <a:t>Dáreia</a:t>
            </a:r>
            <a:r>
              <a:rPr lang="cs-CZ" dirty="0"/>
              <a:t>, konec Achaimenovské říše</a:t>
            </a:r>
          </a:p>
          <a:p>
            <a:endParaRPr lang="cs-CZ" dirty="0"/>
          </a:p>
        </p:txBody>
      </p:sp>
      <p:pic>
        <p:nvPicPr>
          <p:cNvPr id="5" name="Obrázek 4" descr="Obsah obrázku mapa&#10;&#10;Popis byl vytvořen automaticky">
            <a:extLst>
              <a:ext uri="{FF2B5EF4-FFF2-40B4-BE49-F238E27FC236}">
                <a16:creationId xmlns:a16="http://schemas.microsoft.com/office/drawing/2014/main" id="{A7404E1F-48CA-FAB7-C4F0-1223FF86A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142875"/>
            <a:ext cx="4722394" cy="3429000"/>
          </a:xfrm>
          <a:prstGeom prst="rect">
            <a:avLst/>
          </a:prstGeom>
        </p:spPr>
      </p:pic>
      <p:pic>
        <p:nvPicPr>
          <p:cNvPr id="7" name="Obrázek 6" descr="Obsah obrázku text, staré&#10;&#10;Popis byl vytvořen automaticky">
            <a:extLst>
              <a:ext uri="{FF2B5EF4-FFF2-40B4-BE49-F238E27FC236}">
                <a16:creationId xmlns:a16="http://schemas.microsoft.com/office/drawing/2014/main" id="{0D648832-D771-698B-6226-B424A2A9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993" y="3802064"/>
            <a:ext cx="2447673" cy="2614931"/>
          </a:xfrm>
          <a:prstGeom prst="rect">
            <a:avLst/>
          </a:prstGeom>
        </p:spPr>
      </p:pic>
    </p:spTree>
    <p:extLst>
      <p:ext uri="{BB962C8B-B14F-4D97-AF65-F5344CB8AC3E}">
        <p14:creationId xmlns:p14="http://schemas.microsoft.com/office/powerpoint/2010/main" val="33033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9C1D06-8621-EEAF-283F-565C7B72EA06}"/>
              </a:ext>
            </a:extLst>
          </p:cNvPr>
          <p:cNvSpPr>
            <a:spLocks noGrp="1"/>
          </p:cNvSpPr>
          <p:nvPr>
            <p:ph type="title"/>
          </p:nvPr>
        </p:nvSpPr>
        <p:spPr/>
        <p:txBody>
          <a:bodyPr/>
          <a:lstStyle/>
          <a:p>
            <a:r>
              <a:rPr lang="cs-CZ" dirty="0"/>
              <a:t>Dějiny Persie</a:t>
            </a:r>
          </a:p>
        </p:txBody>
      </p:sp>
      <p:sp>
        <p:nvSpPr>
          <p:cNvPr id="3" name="Zástupný obsah 2">
            <a:extLst>
              <a:ext uri="{FF2B5EF4-FFF2-40B4-BE49-F238E27FC236}">
                <a16:creationId xmlns:a16="http://schemas.microsoft.com/office/drawing/2014/main" id="{AA72D54E-90F3-FD09-82CB-4EB749E376E5}"/>
              </a:ext>
            </a:extLst>
          </p:cNvPr>
          <p:cNvSpPr>
            <a:spLocks noGrp="1"/>
          </p:cNvSpPr>
          <p:nvPr>
            <p:ph idx="1"/>
          </p:nvPr>
        </p:nvSpPr>
        <p:spPr/>
        <p:txBody>
          <a:bodyPr/>
          <a:lstStyle/>
          <a:p>
            <a:r>
              <a:rPr lang="cs-CZ" dirty="0"/>
              <a:t>Alexandrova říše</a:t>
            </a:r>
          </a:p>
          <a:p>
            <a:r>
              <a:rPr lang="cs-CZ" dirty="0" err="1"/>
              <a:t>Seleukovci</a:t>
            </a:r>
            <a:endParaRPr lang="cs-CZ" dirty="0"/>
          </a:p>
          <a:p>
            <a:r>
              <a:rPr lang="cs-CZ" dirty="0"/>
              <a:t>Vzpoury </a:t>
            </a:r>
          </a:p>
          <a:p>
            <a:r>
              <a:rPr lang="cs-CZ" dirty="0"/>
              <a:t>Příchod </a:t>
            </a:r>
            <a:r>
              <a:rPr lang="cs-CZ" dirty="0" err="1"/>
              <a:t>Parnů</a:t>
            </a:r>
            <a:r>
              <a:rPr lang="cs-CZ" dirty="0"/>
              <a:t> → </a:t>
            </a:r>
            <a:r>
              <a:rPr lang="cs-CZ" dirty="0" err="1"/>
              <a:t>Parthové</a:t>
            </a:r>
            <a:endParaRPr lang="cs-CZ" dirty="0"/>
          </a:p>
          <a:p>
            <a:r>
              <a:rPr lang="cs-CZ" dirty="0"/>
              <a:t>Postupné ovládnutí oblasti Íránu</a:t>
            </a:r>
          </a:p>
          <a:p>
            <a:r>
              <a:rPr lang="cs-CZ" dirty="0"/>
              <a:t>Války s Římem</a:t>
            </a:r>
          </a:p>
          <a:p>
            <a:r>
              <a:rPr lang="cs-CZ" dirty="0"/>
              <a:t>224 </a:t>
            </a:r>
            <a:r>
              <a:rPr lang="cs-CZ" dirty="0" err="1"/>
              <a:t>nl</a:t>
            </a:r>
            <a:r>
              <a:rPr lang="cs-CZ" dirty="0"/>
              <a:t> vzpoura </a:t>
            </a:r>
            <a:r>
              <a:rPr lang="cs-CZ" dirty="0" err="1"/>
              <a:t>Ardašíra</a:t>
            </a:r>
            <a:r>
              <a:rPr lang="cs-CZ" dirty="0"/>
              <a:t> I. → </a:t>
            </a:r>
            <a:r>
              <a:rPr lang="cs-CZ" dirty="0" err="1"/>
              <a:t>Sásánovci</a:t>
            </a:r>
            <a:endParaRPr lang="cs-CZ" dirty="0"/>
          </a:p>
          <a:p>
            <a:r>
              <a:rPr lang="cs-CZ" dirty="0"/>
              <a:t>7. stol. </a:t>
            </a:r>
            <a:r>
              <a:rPr lang="cs-CZ" dirty="0" err="1"/>
              <a:t>nl</a:t>
            </a:r>
            <a:r>
              <a:rPr lang="cs-CZ" dirty="0"/>
              <a:t>. dobytí Araby</a:t>
            </a:r>
          </a:p>
        </p:txBody>
      </p:sp>
      <p:pic>
        <p:nvPicPr>
          <p:cNvPr id="5" name="Obrázek 4" descr="Obsah obrázku mapa&#10;&#10;Popis byl vytvořen automaticky">
            <a:extLst>
              <a:ext uri="{FF2B5EF4-FFF2-40B4-BE49-F238E27FC236}">
                <a16:creationId xmlns:a16="http://schemas.microsoft.com/office/drawing/2014/main" id="{C93DE43B-66C4-9474-554E-886CF3081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639" y="273845"/>
            <a:ext cx="5332726" cy="3543300"/>
          </a:xfrm>
          <a:prstGeom prst="rect">
            <a:avLst/>
          </a:prstGeom>
        </p:spPr>
      </p:pic>
    </p:spTree>
    <p:extLst>
      <p:ext uri="{BB962C8B-B14F-4D97-AF65-F5344CB8AC3E}">
        <p14:creationId xmlns:p14="http://schemas.microsoft.com/office/powerpoint/2010/main" val="720300396"/>
      </p:ext>
    </p:extLst>
  </p:cSld>
  <p:clrMapOvr>
    <a:masterClrMapping/>
  </p:clrMapOvr>
</p:sld>
</file>

<file path=ppt/theme/theme1.xml><?xml version="1.0" encoding="utf-8"?>
<a:theme xmlns:a="http://schemas.openxmlformats.org/drawingml/2006/main" name="Fazeta">
  <a:themeElements>
    <a:clrScheme name="Fialová">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519</TotalTime>
  <Words>4849</Words>
  <Application>Microsoft Office PowerPoint</Application>
  <PresentationFormat>Širokoúhlá obrazovka</PresentationFormat>
  <Paragraphs>310</Paragraphs>
  <Slides>50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50</vt:i4>
      </vt:variant>
    </vt:vector>
  </HeadingPairs>
  <TitlesOfParts>
    <vt:vector size="54" baseType="lpstr">
      <vt:lpstr>Arial</vt:lpstr>
      <vt:lpstr>Trebuchet MS</vt:lpstr>
      <vt:lpstr>Wingdings 3</vt:lpstr>
      <vt:lpstr>Fazeta</vt:lpstr>
      <vt:lpstr>DSBcB49 Starověká ekumena - antické zprávy o Asii a Africe</vt:lpstr>
      <vt:lpstr>Etymologie</vt:lpstr>
      <vt:lpstr>Dynastie</vt:lpstr>
      <vt:lpstr>Persis, oblast Íránu</vt:lpstr>
      <vt:lpstr>Persis</vt:lpstr>
      <vt:lpstr>Dějiny Persie</vt:lpstr>
      <vt:lpstr>Dějiny Persie</vt:lpstr>
      <vt:lpstr>Dějiny Persie</vt:lpstr>
      <vt:lpstr>Dějiny Persie</vt:lpstr>
      <vt:lpstr>Kontakty</vt:lpstr>
      <vt:lpstr>Kontakty</vt:lpstr>
      <vt:lpstr>Kontakty</vt:lpstr>
      <vt:lpstr>Kontakty</vt:lpstr>
      <vt:lpstr>Kontakty</vt:lpstr>
      <vt:lpstr>Kontakty</vt:lpstr>
      <vt:lpstr>Kontakty</vt:lpstr>
      <vt:lpstr>Kontakty</vt:lpstr>
      <vt:lpstr>Kontakty</vt:lpstr>
      <vt:lpstr>Kontakty</vt:lpstr>
      <vt:lpstr>Kontakty</vt:lpstr>
      <vt:lpstr>Prameny</vt:lpstr>
      <vt:lpstr>Prameny</vt:lpstr>
      <vt:lpstr>Kýros</vt:lpstr>
      <vt:lpstr>Kýros</vt:lpstr>
      <vt:lpstr>Kýros</vt:lpstr>
      <vt:lpstr>Kambýses</vt:lpstr>
      <vt:lpstr>Kambýses</vt:lpstr>
      <vt:lpstr>Dáreios I.</vt:lpstr>
      <vt:lpstr>Pozitivní hledisko</vt:lpstr>
      <vt:lpstr>Pozitivní pohled</vt:lpstr>
      <vt:lpstr>Pozitivní hledisko</vt:lpstr>
      <vt:lpstr>Prezentace aplikace PowerPoint</vt:lpstr>
      <vt:lpstr>Náboženství, zvyky</vt:lpstr>
      <vt:lpstr>Náboženství, zvyky</vt:lpstr>
      <vt:lpstr>Prezentace aplikace PowerPoint</vt:lpstr>
      <vt:lpstr>Prezentace aplikace PowerPoint</vt:lpstr>
      <vt:lpstr>Prezentace aplikace PowerPoint</vt:lpstr>
      <vt:lpstr>Prezentace aplikace PowerPoint</vt:lpstr>
      <vt:lpstr>Prezentace aplikace PowerPoint</vt:lpstr>
      <vt:lpstr>Náboženství</vt:lpstr>
      <vt:lpstr>Náboženství</vt:lpstr>
      <vt:lpstr>Zóroastér</vt:lpstr>
      <vt:lpstr>Ahura-Mazda, Ahriman, Mithra</vt:lpstr>
      <vt:lpstr>Mágové</vt:lpstr>
      <vt:lpstr>Mágové</vt:lpstr>
      <vt:lpstr>Mágové</vt:lpstr>
      <vt:lpstr>Mágové</vt:lpstr>
      <vt:lpstr>Jací Peršané bývali …</vt:lpstr>
      <vt:lpstr>Jací Peršané bývali …</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204</cp:revision>
  <dcterms:created xsi:type="dcterms:W3CDTF">2022-09-15T12:47:58Z</dcterms:created>
  <dcterms:modified xsi:type="dcterms:W3CDTF">2022-11-21T17:28:59Z</dcterms:modified>
</cp:coreProperties>
</file>