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3" r:id="rId1"/>
  </p:sldMasterIdLst>
  <p:sldIdLst>
    <p:sldId id="256" r:id="rId2"/>
    <p:sldId id="257" r:id="rId3"/>
    <p:sldId id="258" r:id="rId4"/>
    <p:sldId id="259" r:id="rId5"/>
    <p:sldId id="260" r:id="rId6"/>
    <p:sldId id="261" r:id="rId7"/>
    <p:sldId id="262" r:id="rId8"/>
    <p:sldId id="263" r:id="rId9"/>
    <p:sldId id="265" r:id="rId10"/>
    <p:sldId id="266" r:id="rId11"/>
    <p:sldId id="267" r:id="rId12"/>
    <p:sldId id="268" r:id="rId13"/>
    <p:sldId id="269" r:id="rId14"/>
    <p:sldId id="270" r:id="rId15"/>
    <p:sldId id="271" r:id="rId16"/>
    <p:sldId id="272" r:id="rId17"/>
    <p:sldId id="273" r:id="rId18"/>
    <p:sldId id="264" r:id="rId19"/>
    <p:sldId id="274" r:id="rId20"/>
    <p:sldId id="275" r:id="rId21"/>
    <p:sldId id="296" r:id="rId22"/>
    <p:sldId id="297" r:id="rId23"/>
    <p:sldId id="276" r:id="rId24"/>
    <p:sldId id="277" r:id="rId25"/>
    <p:sldId id="298" r:id="rId26"/>
    <p:sldId id="305" r:id="rId27"/>
    <p:sldId id="278" r:id="rId28"/>
    <p:sldId id="299" r:id="rId29"/>
    <p:sldId id="300" r:id="rId30"/>
    <p:sldId id="301" r:id="rId31"/>
    <p:sldId id="302" r:id="rId32"/>
    <p:sldId id="303" r:id="rId33"/>
    <p:sldId id="306" r:id="rId34"/>
    <p:sldId id="304" r:id="rId35"/>
    <p:sldId id="307" r:id="rId36"/>
    <p:sldId id="308" r:id="rId37"/>
    <p:sldId id="309" r:id="rId38"/>
    <p:sldId id="310" r:id="rId39"/>
    <p:sldId id="311" r:id="rId40"/>
    <p:sldId id="312" r:id="rId41"/>
    <p:sldId id="318" r:id="rId42"/>
    <p:sldId id="313" r:id="rId43"/>
    <p:sldId id="314" r:id="rId44"/>
    <p:sldId id="315" r:id="rId45"/>
    <p:sldId id="319" r:id="rId46"/>
    <p:sldId id="320" r:id="rId47"/>
    <p:sldId id="321" r:id="rId48"/>
    <p:sldId id="316" r:id="rId49"/>
    <p:sldId id="317" r:id="rId50"/>
    <p:sldId id="322" r:id="rId51"/>
    <p:sldId id="323" r:id="rId52"/>
    <p:sldId id="324" r:id="rId53"/>
    <p:sldId id="325" r:id="rId54"/>
    <p:sldId id="326" r:id="rId55"/>
    <p:sldId id="330" r:id="rId56"/>
    <p:sldId id="327" r:id="rId57"/>
    <p:sldId id="328" r:id="rId58"/>
    <p:sldId id="329" r:id="rId59"/>
  </p:sldIdLst>
  <p:sldSz cx="12192000" cy="6858000"/>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710" autoAdjust="0"/>
  </p:normalViewPr>
  <p:slideViewPr>
    <p:cSldViewPr snapToGrid="0">
      <p:cViewPr>
        <p:scale>
          <a:sx n="93" d="100"/>
          <a:sy n="93" d="100"/>
        </p:scale>
        <p:origin x="1272" y="4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53B052-A59B-4AE3-A89A-E7748630C15B}"/>
              </a:ext>
            </a:extLst>
          </p:cNvPr>
          <p:cNvSpPr>
            <a:spLocks noGrp="1"/>
          </p:cNvSpPr>
          <p:nvPr>
            <p:ph type="ctrTitle"/>
          </p:nvPr>
        </p:nvSpPr>
        <p:spPr>
          <a:xfrm>
            <a:off x="1524000" y="1122363"/>
            <a:ext cx="9144000" cy="2387600"/>
          </a:xfrm>
        </p:spPr>
        <p:txBody>
          <a:bodyPr anchor="b"/>
          <a:lstStyle>
            <a:lvl1pPr algn="ctr">
              <a:defRPr sz="54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BDA9EC4-FEA9-41D2-BE8D-F709F01D375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6E155CF-52F5-4879-B7F3-D05812AC4A6D}"/>
              </a:ext>
            </a:extLst>
          </p:cNvPr>
          <p:cNvSpPr>
            <a:spLocks noGrp="1"/>
          </p:cNvSpPr>
          <p:nvPr>
            <p:ph type="dt" sz="half" idx="10"/>
          </p:nvPr>
        </p:nvSpPr>
        <p:spPr/>
        <p:txBody>
          <a:bodyPr/>
          <a:lstStyle/>
          <a:p>
            <a:fld id="{073D55F9-11A3-4523-8F38-6BA37933791A}" type="datetime1">
              <a:rPr lang="en-US" smtClean="0"/>
              <a:t>12/6/2022</a:t>
            </a:fld>
            <a:endParaRPr lang="en-US"/>
          </a:p>
        </p:txBody>
      </p:sp>
      <p:sp>
        <p:nvSpPr>
          <p:cNvPr id="5" name="Footer Placeholder 4">
            <a:extLst>
              <a:ext uri="{FF2B5EF4-FFF2-40B4-BE49-F238E27FC236}">
                <a16:creationId xmlns:a16="http://schemas.microsoft.com/office/drawing/2014/main" id="{80D053AC-61ED-4C2F-90BF-D4A916545107}"/>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138B2ED7-A198-4613-B8C9-EE02BAE24FA4}"/>
              </a:ext>
            </a:extLst>
          </p:cNvPr>
          <p:cNvSpPr>
            <a:spLocks noGrp="1"/>
          </p:cNvSpPr>
          <p:nvPr>
            <p:ph type="sldNum" sz="quarter" idx="12"/>
          </p:nvPr>
        </p:nvSpPr>
        <p:spPr/>
        <p:txBody>
          <a:bodyPr/>
          <a:lstStyle/>
          <a:p>
            <a:fld id="{11A71338-8BA2-4C79-A6C5-5A8E30081D0C}" type="slidenum">
              <a:rPr lang="en-US" smtClean="0"/>
              <a:t>‹#›</a:t>
            </a:fld>
            <a:endParaRPr lang="en-US"/>
          </a:p>
        </p:txBody>
      </p:sp>
    </p:spTree>
    <p:extLst>
      <p:ext uri="{BB962C8B-B14F-4D97-AF65-F5344CB8AC3E}">
        <p14:creationId xmlns:p14="http://schemas.microsoft.com/office/powerpoint/2010/main" val="15204982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7B47DD-81F8-4128-9E50-04A9F2D3DCD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56564D1-2B83-4C0F-ACBA-E91472C50A3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6FA1D7D-D2EC-4ADB-9C65-191DEC82DDF4}"/>
              </a:ext>
            </a:extLst>
          </p:cNvPr>
          <p:cNvSpPr>
            <a:spLocks noGrp="1"/>
          </p:cNvSpPr>
          <p:nvPr>
            <p:ph type="dt" sz="half" idx="10"/>
          </p:nvPr>
        </p:nvSpPr>
        <p:spPr/>
        <p:txBody>
          <a:bodyPr/>
          <a:lstStyle/>
          <a:p>
            <a:fld id="{0B4E757A-3EC2-4683-9080-1A460C37C843}" type="datetime1">
              <a:rPr lang="en-US" smtClean="0"/>
              <a:t>12/6/2022</a:t>
            </a:fld>
            <a:endParaRPr lang="en-US"/>
          </a:p>
        </p:txBody>
      </p:sp>
      <p:sp>
        <p:nvSpPr>
          <p:cNvPr id="5" name="Footer Placeholder 4">
            <a:extLst>
              <a:ext uri="{FF2B5EF4-FFF2-40B4-BE49-F238E27FC236}">
                <a16:creationId xmlns:a16="http://schemas.microsoft.com/office/drawing/2014/main" id="{534CB571-86F9-474A-826A-75CC21C8832B}"/>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A1384F5F-50E6-4BB9-B848-EE2302C02ABE}"/>
              </a:ext>
            </a:extLst>
          </p:cNvPr>
          <p:cNvSpPr>
            <a:spLocks noGrp="1"/>
          </p:cNvSpPr>
          <p:nvPr>
            <p:ph type="sldNum" sz="quarter" idx="12"/>
          </p:nvPr>
        </p:nvSpPr>
        <p:spPr/>
        <p:txBody>
          <a:bodyPr/>
          <a:lstStyle/>
          <a:p>
            <a:fld id="{11A71338-8BA2-4C79-A6C5-5A8E30081D0C}" type="slidenum">
              <a:rPr lang="en-US" smtClean="0"/>
              <a:t>‹#›</a:t>
            </a:fld>
            <a:endParaRPr lang="en-US"/>
          </a:p>
        </p:txBody>
      </p:sp>
    </p:spTree>
    <p:extLst>
      <p:ext uri="{BB962C8B-B14F-4D97-AF65-F5344CB8AC3E}">
        <p14:creationId xmlns:p14="http://schemas.microsoft.com/office/powerpoint/2010/main" val="23854946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E3F08DF-1C0D-4F53-A3AB-95D7B55FA06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C0D3BBD-C494-4E94-B189-319802A93E3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63C0BD9-4BED-43D3-852F-B74B949A2287}"/>
              </a:ext>
            </a:extLst>
          </p:cNvPr>
          <p:cNvSpPr>
            <a:spLocks noGrp="1"/>
          </p:cNvSpPr>
          <p:nvPr>
            <p:ph type="dt" sz="half" idx="10"/>
          </p:nvPr>
        </p:nvSpPr>
        <p:spPr>
          <a:xfrm>
            <a:off x="523539" y="6324600"/>
            <a:ext cx="2560220" cy="365125"/>
          </a:xfrm>
        </p:spPr>
        <p:txBody>
          <a:bodyPr/>
          <a:lstStyle/>
          <a:p>
            <a:fld id="{5CC8096C-64ED-4153-A483-5C02E44AD5C3}" type="datetime1">
              <a:rPr lang="en-US" smtClean="0"/>
              <a:t>12/6/2022</a:t>
            </a:fld>
            <a:endParaRPr lang="en-US" dirty="0"/>
          </a:p>
        </p:txBody>
      </p:sp>
      <p:sp>
        <p:nvSpPr>
          <p:cNvPr id="5" name="Footer Placeholder 4">
            <a:extLst>
              <a:ext uri="{FF2B5EF4-FFF2-40B4-BE49-F238E27FC236}">
                <a16:creationId xmlns:a16="http://schemas.microsoft.com/office/drawing/2014/main" id="{BB7811DC-C725-4462-B622-DB96A8987673}"/>
              </a:ext>
            </a:extLst>
          </p:cNvPr>
          <p:cNvSpPr>
            <a:spLocks noGrp="1"/>
          </p:cNvSpPr>
          <p:nvPr>
            <p:ph type="ftr" sz="quarter" idx="11"/>
          </p:nvPr>
        </p:nvSpPr>
        <p:spPr>
          <a:xfrm>
            <a:off x="4267200" y="6319838"/>
            <a:ext cx="3982781" cy="365125"/>
          </a:xfrm>
        </p:spPr>
        <p:txBody>
          <a:bodyPr/>
          <a:lstStyle/>
          <a:p>
            <a:r>
              <a:rPr lang="en-US"/>
              <a:t>Sample Footer Text</a:t>
            </a:r>
          </a:p>
        </p:txBody>
      </p:sp>
      <p:sp>
        <p:nvSpPr>
          <p:cNvPr id="6" name="Slide Number Placeholder 5">
            <a:extLst>
              <a:ext uri="{FF2B5EF4-FFF2-40B4-BE49-F238E27FC236}">
                <a16:creationId xmlns:a16="http://schemas.microsoft.com/office/drawing/2014/main" id="{67C42D06-438F-4150-9238-E2FAEE5E28D9}"/>
              </a:ext>
            </a:extLst>
          </p:cNvPr>
          <p:cNvSpPr>
            <a:spLocks noGrp="1"/>
          </p:cNvSpPr>
          <p:nvPr>
            <p:ph type="sldNum" sz="quarter" idx="12"/>
          </p:nvPr>
        </p:nvSpPr>
        <p:spPr/>
        <p:txBody>
          <a:bodyPr/>
          <a:lstStyle/>
          <a:p>
            <a:fld id="{11A71338-8BA2-4C79-A6C5-5A8E30081D0C}" type="slidenum">
              <a:rPr lang="en-US" smtClean="0"/>
              <a:t>‹#›</a:t>
            </a:fld>
            <a:endParaRPr lang="en-US"/>
          </a:p>
        </p:txBody>
      </p:sp>
    </p:spTree>
    <p:extLst>
      <p:ext uri="{BB962C8B-B14F-4D97-AF65-F5344CB8AC3E}">
        <p14:creationId xmlns:p14="http://schemas.microsoft.com/office/powerpoint/2010/main" val="41652998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B98991-AEF1-4F19-AAB8-436EAD58C282}"/>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0D25B44F-E7DA-40C6-8B44-71EAB6BDFC98}"/>
              </a:ext>
            </a:extLst>
          </p:cNvPr>
          <p:cNvSpPr>
            <a:spLocks noGrp="1"/>
          </p:cNvSpPr>
          <p:nvPr>
            <p:ph idx="1"/>
          </p:nvPr>
        </p:nvSpPr>
        <p:spPr/>
        <p:txBody>
          <a:bodyPr/>
          <a:lstStyle>
            <a:lvl1pPr marL="228600" indent="-228600">
              <a:buFont typeface="Arial" panose="020B0604020202020204" pitchFamily="34" charset="0"/>
              <a:buChar char="•"/>
              <a:defRPr/>
            </a:lvl1pPr>
            <a:lvl2pPr marL="228600" indent="-228600">
              <a:buFont typeface="Arial" panose="020B0604020202020204" pitchFamily="34" charset="0"/>
              <a:buChar char="•"/>
              <a:defRPr/>
            </a:lvl2pPr>
            <a:lvl3pPr marL="228600" indent="-228600">
              <a:buFont typeface="Arial" panose="020B0604020202020204" pitchFamily="34" charset="0"/>
              <a:buChar char="•"/>
              <a:defRPr/>
            </a:lvl3pPr>
            <a:lvl4pPr marL="228600" indent="-228600">
              <a:buFont typeface="Arial" panose="020B0604020202020204" pitchFamily="34" charset="0"/>
              <a:buChar char="•"/>
              <a:defRPr/>
            </a:lvl4pPr>
            <a:lvl5pPr marL="228600" indent="-228600">
              <a:buFont typeface="Arial" panose="020B0604020202020204" pitchFamily="34" charset="0"/>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A1F71817-A045-48C0-975B-CBEF88E9561E}"/>
              </a:ext>
            </a:extLst>
          </p:cNvPr>
          <p:cNvSpPr>
            <a:spLocks noGrp="1"/>
          </p:cNvSpPr>
          <p:nvPr>
            <p:ph type="dt" sz="half" idx="10"/>
          </p:nvPr>
        </p:nvSpPr>
        <p:spPr/>
        <p:txBody>
          <a:bodyPr/>
          <a:lstStyle/>
          <a:p>
            <a:fld id="{1CB9D56B-6EBE-4E5F-99D9-2A3DBDF37D0A}" type="datetime1">
              <a:rPr lang="en-US" smtClean="0"/>
              <a:t>12/6/2022</a:t>
            </a:fld>
            <a:endParaRPr lang="en-US"/>
          </a:p>
        </p:txBody>
      </p:sp>
      <p:sp>
        <p:nvSpPr>
          <p:cNvPr id="5" name="Footer Placeholder 4">
            <a:extLst>
              <a:ext uri="{FF2B5EF4-FFF2-40B4-BE49-F238E27FC236}">
                <a16:creationId xmlns:a16="http://schemas.microsoft.com/office/drawing/2014/main" id="{B61C39F0-32D4-407C-8BCA-97F2D9E500C9}"/>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99CF4459-37B2-4F87-B508-DB04D4332067}"/>
              </a:ext>
            </a:extLst>
          </p:cNvPr>
          <p:cNvSpPr>
            <a:spLocks noGrp="1"/>
          </p:cNvSpPr>
          <p:nvPr>
            <p:ph type="sldNum" sz="quarter" idx="12"/>
          </p:nvPr>
        </p:nvSpPr>
        <p:spPr/>
        <p:txBody>
          <a:bodyPr/>
          <a:lstStyle/>
          <a:p>
            <a:fld id="{11A71338-8BA2-4C79-A6C5-5A8E30081D0C}" type="slidenum">
              <a:rPr lang="en-US" smtClean="0"/>
              <a:t>‹#›</a:t>
            </a:fld>
            <a:endParaRPr lang="en-US"/>
          </a:p>
        </p:txBody>
      </p:sp>
    </p:spTree>
    <p:extLst>
      <p:ext uri="{BB962C8B-B14F-4D97-AF65-F5344CB8AC3E}">
        <p14:creationId xmlns:p14="http://schemas.microsoft.com/office/powerpoint/2010/main" val="10977910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CBBD03-9D57-48E9-8B43-688B72997276}"/>
              </a:ext>
            </a:extLst>
          </p:cNvPr>
          <p:cNvSpPr>
            <a:spLocks noGrp="1"/>
          </p:cNvSpPr>
          <p:nvPr>
            <p:ph type="title"/>
          </p:nvPr>
        </p:nvSpPr>
        <p:spPr>
          <a:xfrm>
            <a:off x="457200" y="1709738"/>
            <a:ext cx="10890250" cy="2852737"/>
          </a:xfrm>
        </p:spPr>
        <p:txBody>
          <a:bodyPr anchor="b"/>
          <a:lstStyle>
            <a:lvl1pPr>
              <a:defRPr sz="54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83F376C-8A2F-4BE5-9669-4A6DA21B771A}"/>
              </a:ext>
            </a:extLst>
          </p:cNvPr>
          <p:cNvSpPr>
            <a:spLocks noGrp="1"/>
          </p:cNvSpPr>
          <p:nvPr>
            <p:ph type="body" idx="1"/>
          </p:nvPr>
        </p:nvSpPr>
        <p:spPr>
          <a:xfrm>
            <a:off x="457200" y="4589463"/>
            <a:ext cx="10890250" cy="1500187"/>
          </a:xfrm>
        </p:spPr>
        <p:txBody>
          <a:bodyPr/>
          <a:lstStyle>
            <a:lvl1pPr marL="0" indent="0">
              <a:buNone/>
              <a:defRPr sz="2400">
                <a:solidFill>
                  <a:srgbClr val="FFFFFF"/>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2654893-212E-4450-8F7A-27256B31F9FB}"/>
              </a:ext>
            </a:extLst>
          </p:cNvPr>
          <p:cNvSpPr>
            <a:spLocks noGrp="1"/>
          </p:cNvSpPr>
          <p:nvPr>
            <p:ph type="dt" sz="half" idx="10"/>
          </p:nvPr>
        </p:nvSpPr>
        <p:spPr/>
        <p:txBody>
          <a:bodyPr/>
          <a:lstStyle/>
          <a:p>
            <a:fld id="{8C33F3CA-C7E3-432D-9282-18F13836509A}" type="datetime1">
              <a:rPr lang="en-US" smtClean="0"/>
              <a:t>12/6/2022</a:t>
            </a:fld>
            <a:endParaRPr lang="en-US" dirty="0"/>
          </a:p>
        </p:txBody>
      </p:sp>
      <p:sp>
        <p:nvSpPr>
          <p:cNvPr id="5" name="Footer Placeholder 4">
            <a:extLst>
              <a:ext uri="{FF2B5EF4-FFF2-40B4-BE49-F238E27FC236}">
                <a16:creationId xmlns:a16="http://schemas.microsoft.com/office/drawing/2014/main" id="{600E881A-3958-44A9-9EDB-D86F4E4144C0}"/>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CFEDBC4F-D9B8-4BFA-BE4F-D4B9B739D1BA}"/>
              </a:ext>
            </a:extLst>
          </p:cNvPr>
          <p:cNvSpPr>
            <a:spLocks noGrp="1"/>
          </p:cNvSpPr>
          <p:nvPr>
            <p:ph type="sldNum" sz="quarter" idx="12"/>
          </p:nvPr>
        </p:nvSpPr>
        <p:spPr/>
        <p:txBody>
          <a:bodyPr/>
          <a:lstStyle/>
          <a:p>
            <a:fld id="{11A71338-8BA2-4C79-A6C5-5A8E30081D0C}" type="slidenum">
              <a:rPr lang="en-US" smtClean="0"/>
              <a:t>‹#›</a:t>
            </a:fld>
            <a:endParaRPr lang="en-US"/>
          </a:p>
        </p:txBody>
      </p:sp>
    </p:spTree>
    <p:extLst>
      <p:ext uri="{BB962C8B-B14F-4D97-AF65-F5344CB8AC3E}">
        <p14:creationId xmlns:p14="http://schemas.microsoft.com/office/powerpoint/2010/main" val="26258776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DC8777-C460-4649-8822-CA943386D06D}"/>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AFDF69E6-1094-437B-AA7E-0E21B7136CCA}"/>
              </a:ext>
            </a:extLst>
          </p:cNvPr>
          <p:cNvSpPr>
            <a:spLocks noGrp="1"/>
          </p:cNvSpPr>
          <p:nvPr>
            <p:ph sz="half" idx="1"/>
          </p:nvPr>
        </p:nvSpPr>
        <p:spPr>
          <a:xfrm>
            <a:off x="457200" y="1825625"/>
            <a:ext cx="5562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C20BC963-4591-4BE3-AE63-4999A13C505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504D5BB-DB84-4266-9B4F-E65CCFE5B310}"/>
              </a:ext>
            </a:extLst>
          </p:cNvPr>
          <p:cNvSpPr>
            <a:spLocks noGrp="1"/>
          </p:cNvSpPr>
          <p:nvPr>
            <p:ph type="dt" sz="half" idx="10"/>
          </p:nvPr>
        </p:nvSpPr>
        <p:spPr/>
        <p:txBody>
          <a:bodyPr/>
          <a:lstStyle/>
          <a:p>
            <a:fld id="{75BE9C62-1337-40B8-BA50-E9F4861DB4BC}" type="datetime1">
              <a:rPr lang="en-US" smtClean="0"/>
              <a:t>12/6/2022</a:t>
            </a:fld>
            <a:endParaRPr lang="en-US"/>
          </a:p>
        </p:txBody>
      </p:sp>
      <p:sp>
        <p:nvSpPr>
          <p:cNvPr id="6" name="Footer Placeholder 5">
            <a:extLst>
              <a:ext uri="{FF2B5EF4-FFF2-40B4-BE49-F238E27FC236}">
                <a16:creationId xmlns:a16="http://schemas.microsoft.com/office/drawing/2014/main" id="{891A99B5-D493-4AB1-AF24-6660540D56AD}"/>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BFE178D0-5F1E-43FA-B447-53501EDD17C0}"/>
              </a:ext>
            </a:extLst>
          </p:cNvPr>
          <p:cNvSpPr>
            <a:spLocks noGrp="1"/>
          </p:cNvSpPr>
          <p:nvPr>
            <p:ph type="sldNum" sz="quarter" idx="12"/>
          </p:nvPr>
        </p:nvSpPr>
        <p:spPr/>
        <p:txBody>
          <a:bodyPr/>
          <a:lstStyle/>
          <a:p>
            <a:fld id="{11A71338-8BA2-4C79-A6C5-5A8E30081D0C}" type="slidenum">
              <a:rPr lang="en-US" smtClean="0"/>
              <a:t>‹#›</a:t>
            </a:fld>
            <a:endParaRPr lang="en-US"/>
          </a:p>
        </p:txBody>
      </p:sp>
    </p:spTree>
    <p:extLst>
      <p:ext uri="{BB962C8B-B14F-4D97-AF65-F5344CB8AC3E}">
        <p14:creationId xmlns:p14="http://schemas.microsoft.com/office/powerpoint/2010/main" val="37838200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DC85CC-8D2B-4219-A2A4-1625A02DFEC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D6143C8-1CF7-440E-99A3-0527314598C6}"/>
              </a:ext>
            </a:extLst>
          </p:cNvPr>
          <p:cNvSpPr>
            <a:spLocks noGrp="1"/>
          </p:cNvSpPr>
          <p:nvPr>
            <p:ph type="body" idx="1"/>
          </p:nvPr>
        </p:nvSpPr>
        <p:spPr>
          <a:xfrm>
            <a:off x="839788" y="1820863"/>
            <a:ext cx="5157787" cy="1150937"/>
          </a:xfrm>
        </p:spPr>
        <p:txBody>
          <a:bodyPr anchor="b"/>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EEFF5CA-4662-4430-80C7-99CD7D66C9CF}"/>
              </a:ext>
            </a:extLst>
          </p:cNvPr>
          <p:cNvSpPr>
            <a:spLocks noGrp="1"/>
          </p:cNvSpPr>
          <p:nvPr>
            <p:ph sz="half" idx="2"/>
          </p:nvPr>
        </p:nvSpPr>
        <p:spPr>
          <a:xfrm>
            <a:off x="839788" y="3101975"/>
            <a:ext cx="5157787" cy="30876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876CB5B7-DC23-41CE-872B-E25BD64F84A5}"/>
              </a:ext>
            </a:extLst>
          </p:cNvPr>
          <p:cNvSpPr>
            <a:spLocks noGrp="1"/>
          </p:cNvSpPr>
          <p:nvPr>
            <p:ph type="body" sz="quarter" idx="3"/>
          </p:nvPr>
        </p:nvSpPr>
        <p:spPr>
          <a:xfrm>
            <a:off x="6172200" y="1820863"/>
            <a:ext cx="5183188" cy="1150937"/>
          </a:xfrm>
        </p:spPr>
        <p:txBody>
          <a:bodyPr anchor="b"/>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DF7633C-C24D-4947-979C-132B3AC405A8}"/>
              </a:ext>
            </a:extLst>
          </p:cNvPr>
          <p:cNvSpPr>
            <a:spLocks noGrp="1"/>
          </p:cNvSpPr>
          <p:nvPr>
            <p:ph sz="quarter" idx="4"/>
          </p:nvPr>
        </p:nvSpPr>
        <p:spPr>
          <a:xfrm>
            <a:off x="6172200" y="3101975"/>
            <a:ext cx="5183188" cy="30876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CE8A46E1-3934-4807-900F-CA7A4D8D66B3}"/>
              </a:ext>
            </a:extLst>
          </p:cNvPr>
          <p:cNvSpPr>
            <a:spLocks noGrp="1"/>
          </p:cNvSpPr>
          <p:nvPr>
            <p:ph type="dt" sz="half" idx="10"/>
          </p:nvPr>
        </p:nvSpPr>
        <p:spPr/>
        <p:txBody>
          <a:bodyPr/>
          <a:lstStyle/>
          <a:p>
            <a:fld id="{47C195EB-2DA3-4B24-8725-19BC22A7BE50}" type="datetime1">
              <a:rPr lang="en-US" smtClean="0"/>
              <a:t>12/6/2022</a:t>
            </a:fld>
            <a:endParaRPr lang="en-US"/>
          </a:p>
        </p:txBody>
      </p:sp>
      <p:sp>
        <p:nvSpPr>
          <p:cNvPr id="8" name="Footer Placeholder 7">
            <a:extLst>
              <a:ext uri="{FF2B5EF4-FFF2-40B4-BE49-F238E27FC236}">
                <a16:creationId xmlns:a16="http://schemas.microsoft.com/office/drawing/2014/main" id="{4BC9C6EA-1549-4601-8226-E5C43469CAFE}"/>
              </a:ext>
            </a:extLst>
          </p:cNvPr>
          <p:cNvSpPr>
            <a:spLocks noGrp="1"/>
          </p:cNvSpPr>
          <p:nvPr>
            <p:ph type="ftr" sz="quarter" idx="11"/>
          </p:nvPr>
        </p:nvSpPr>
        <p:spPr/>
        <p:txBody>
          <a:bodyPr/>
          <a:lstStyle/>
          <a:p>
            <a:r>
              <a:rPr lang="en-US"/>
              <a:t>Sample Footer Text</a:t>
            </a:r>
          </a:p>
        </p:txBody>
      </p:sp>
      <p:sp>
        <p:nvSpPr>
          <p:cNvPr id="9" name="Slide Number Placeholder 8">
            <a:extLst>
              <a:ext uri="{FF2B5EF4-FFF2-40B4-BE49-F238E27FC236}">
                <a16:creationId xmlns:a16="http://schemas.microsoft.com/office/drawing/2014/main" id="{F3658246-003D-4024-9F4B-BA3BD3FBFFBC}"/>
              </a:ext>
            </a:extLst>
          </p:cNvPr>
          <p:cNvSpPr>
            <a:spLocks noGrp="1"/>
          </p:cNvSpPr>
          <p:nvPr>
            <p:ph type="sldNum" sz="quarter" idx="12"/>
          </p:nvPr>
        </p:nvSpPr>
        <p:spPr/>
        <p:txBody>
          <a:bodyPr/>
          <a:lstStyle/>
          <a:p>
            <a:fld id="{11A71338-8BA2-4C79-A6C5-5A8E30081D0C}" type="slidenum">
              <a:rPr lang="en-US" smtClean="0"/>
              <a:t>‹#›</a:t>
            </a:fld>
            <a:endParaRPr lang="en-US"/>
          </a:p>
        </p:txBody>
      </p:sp>
    </p:spTree>
    <p:extLst>
      <p:ext uri="{BB962C8B-B14F-4D97-AF65-F5344CB8AC3E}">
        <p14:creationId xmlns:p14="http://schemas.microsoft.com/office/powerpoint/2010/main" val="14866547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B2DD4C-BFBC-4087-B94C-4DD0690E838E}"/>
              </a:ext>
            </a:extLst>
          </p:cNvPr>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BEB9D434-8228-4C7F-B520-14121EBC903B}"/>
              </a:ext>
            </a:extLst>
          </p:cNvPr>
          <p:cNvSpPr>
            <a:spLocks noGrp="1"/>
          </p:cNvSpPr>
          <p:nvPr>
            <p:ph type="dt" sz="half" idx="10"/>
          </p:nvPr>
        </p:nvSpPr>
        <p:spPr/>
        <p:txBody>
          <a:bodyPr/>
          <a:lstStyle/>
          <a:p>
            <a:fld id="{F4E237E6-0076-4915-A5A8-B7C11FA4F374}" type="datetime1">
              <a:rPr lang="en-US" smtClean="0"/>
              <a:t>12/6/2022</a:t>
            </a:fld>
            <a:endParaRPr lang="en-US"/>
          </a:p>
        </p:txBody>
      </p:sp>
      <p:sp>
        <p:nvSpPr>
          <p:cNvPr id="4" name="Footer Placeholder 3">
            <a:extLst>
              <a:ext uri="{FF2B5EF4-FFF2-40B4-BE49-F238E27FC236}">
                <a16:creationId xmlns:a16="http://schemas.microsoft.com/office/drawing/2014/main" id="{997B89BD-A70A-48D2-A3D9-DB2C0DB123B4}"/>
              </a:ext>
            </a:extLst>
          </p:cNvPr>
          <p:cNvSpPr>
            <a:spLocks noGrp="1"/>
          </p:cNvSpPr>
          <p:nvPr>
            <p:ph type="ftr" sz="quarter" idx="11"/>
          </p:nvPr>
        </p:nvSpPr>
        <p:spPr/>
        <p:txBody>
          <a:bodyPr/>
          <a:lstStyle/>
          <a:p>
            <a:r>
              <a:rPr lang="en-US"/>
              <a:t>Sample Footer Text</a:t>
            </a:r>
          </a:p>
        </p:txBody>
      </p:sp>
      <p:sp>
        <p:nvSpPr>
          <p:cNvPr id="5" name="Slide Number Placeholder 4">
            <a:extLst>
              <a:ext uri="{FF2B5EF4-FFF2-40B4-BE49-F238E27FC236}">
                <a16:creationId xmlns:a16="http://schemas.microsoft.com/office/drawing/2014/main" id="{B4ACF4EF-5A2A-4A47-81DF-80CB513060F6}"/>
              </a:ext>
            </a:extLst>
          </p:cNvPr>
          <p:cNvSpPr>
            <a:spLocks noGrp="1"/>
          </p:cNvSpPr>
          <p:nvPr>
            <p:ph type="sldNum" sz="quarter" idx="12"/>
          </p:nvPr>
        </p:nvSpPr>
        <p:spPr/>
        <p:txBody>
          <a:bodyPr/>
          <a:lstStyle/>
          <a:p>
            <a:fld id="{11A71338-8BA2-4C79-A6C5-5A8E30081D0C}" type="slidenum">
              <a:rPr lang="en-US" smtClean="0"/>
              <a:t>‹#›</a:t>
            </a:fld>
            <a:endParaRPr lang="en-US"/>
          </a:p>
        </p:txBody>
      </p:sp>
    </p:spTree>
    <p:extLst>
      <p:ext uri="{BB962C8B-B14F-4D97-AF65-F5344CB8AC3E}">
        <p14:creationId xmlns:p14="http://schemas.microsoft.com/office/powerpoint/2010/main" val="24089891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18B9F00-8450-475B-B155-993BAF212AF6}"/>
              </a:ext>
            </a:extLst>
          </p:cNvPr>
          <p:cNvSpPr>
            <a:spLocks noGrp="1"/>
          </p:cNvSpPr>
          <p:nvPr>
            <p:ph type="dt" sz="half" idx="10"/>
          </p:nvPr>
        </p:nvSpPr>
        <p:spPr/>
        <p:txBody>
          <a:bodyPr/>
          <a:lstStyle/>
          <a:p>
            <a:fld id="{3505F58F-C0B5-422A-8E5A-6B99E5D80F0A}" type="datetime1">
              <a:rPr lang="en-US" smtClean="0"/>
              <a:t>12/6/2022</a:t>
            </a:fld>
            <a:endParaRPr lang="en-US"/>
          </a:p>
        </p:txBody>
      </p:sp>
      <p:sp>
        <p:nvSpPr>
          <p:cNvPr id="3" name="Footer Placeholder 2">
            <a:extLst>
              <a:ext uri="{FF2B5EF4-FFF2-40B4-BE49-F238E27FC236}">
                <a16:creationId xmlns:a16="http://schemas.microsoft.com/office/drawing/2014/main" id="{5C0FDDA3-8E6F-42F7-BFBE-7FA9C647CA4E}"/>
              </a:ext>
            </a:extLst>
          </p:cNvPr>
          <p:cNvSpPr>
            <a:spLocks noGrp="1"/>
          </p:cNvSpPr>
          <p:nvPr>
            <p:ph type="ftr" sz="quarter" idx="11"/>
          </p:nvPr>
        </p:nvSpPr>
        <p:spPr/>
        <p:txBody>
          <a:bodyPr/>
          <a:lstStyle/>
          <a:p>
            <a:r>
              <a:rPr lang="en-US"/>
              <a:t>Sample Footer Text</a:t>
            </a:r>
          </a:p>
        </p:txBody>
      </p:sp>
      <p:sp>
        <p:nvSpPr>
          <p:cNvPr id="4" name="Slide Number Placeholder 3">
            <a:extLst>
              <a:ext uri="{FF2B5EF4-FFF2-40B4-BE49-F238E27FC236}">
                <a16:creationId xmlns:a16="http://schemas.microsoft.com/office/drawing/2014/main" id="{B6C8E678-81B8-4356-9624-A0B999536312}"/>
              </a:ext>
            </a:extLst>
          </p:cNvPr>
          <p:cNvSpPr>
            <a:spLocks noGrp="1"/>
          </p:cNvSpPr>
          <p:nvPr>
            <p:ph type="sldNum" sz="quarter" idx="12"/>
          </p:nvPr>
        </p:nvSpPr>
        <p:spPr/>
        <p:txBody>
          <a:bodyPr/>
          <a:lstStyle/>
          <a:p>
            <a:fld id="{11A71338-8BA2-4C79-A6C5-5A8E30081D0C}" type="slidenum">
              <a:rPr lang="en-US" smtClean="0"/>
              <a:t>‹#›</a:t>
            </a:fld>
            <a:endParaRPr lang="en-US"/>
          </a:p>
        </p:txBody>
      </p:sp>
    </p:spTree>
    <p:extLst>
      <p:ext uri="{BB962C8B-B14F-4D97-AF65-F5344CB8AC3E}">
        <p14:creationId xmlns:p14="http://schemas.microsoft.com/office/powerpoint/2010/main" val="20096747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010DAA-DDE3-4C9C-8171-385A3DAC81CF}"/>
              </a:ext>
            </a:extLst>
          </p:cNvPr>
          <p:cNvSpPr>
            <a:spLocks noGrp="1"/>
          </p:cNvSpPr>
          <p:nvPr>
            <p:ph type="title"/>
          </p:nvPr>
        </p:nvSpPr>
        <p:spPr>
          <a:xfrm>
            <a:off x="839788" y="685800"/>
            <a:ext cx="3932237" cy="1981200"/>
          </a:xfrm>
        </p:spPr>
        <p:txBody>
          <a:bodyPr anchor="b"/>
          <a:lstStyle>
            <a:lvl1pPr>
              <a:defRPr sz="44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AAF73DB2-BD72-4F5E-9CA2-197343A0908A}"/>
              </a:ext>
            </a:extLst>
          </p:cNvPr>
          <p:cNvSpPr>
            <a:spLocks noGrp="1"/>
          </p:cNvSpPr>
          <p:nvPr>
            <p:ph idx="1"/>
          </p:nvPr>
        </p:nvSpPr>
        <p:spPr>
          <a:xfrm>
            <a:off x="5183188" y="685801"/>
            <a:ext cx="6172200" cy="51752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71F01536-2B0A-42A2-827E-2EB2C324A5FE}"/>
              </a:ext>
            </a:extLst>
          </p:cNvPr>
          <p:cNvSpPr>
            <a:spLocks noGrp="1"/>
          </p:cNvSpPr>
          <p:nvPr>
            <p:ph type="body" sz="half" idx="2"/>
          </p:nvPr>
        </p:nvSpPr>
        <p:spPr>
          <a:xfrm>
            <a:off x="839788" y="2971800"/>
            <a:ext cx="3932237" cy="28971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722CD09-61EF-4733-831C-5B133DAE1F4C}"/>
              </a:ext>
            </a:extLst>
          </p:cNvPr>
          <p:cNvSpPr>
            <a:spLocks noGrp="1"/>
          </p:cNvSpPr>
          <p:nvPr>
            <p:ph type="dt" sz="half" idx="10"/>
          </p:nvPr>
        </p:nvSpPr>
        <p:spPr/>
        <p:txBody>
          <a:bodyPr/>
          <a:lstStyle/>
          <a:p>
            <a:fld id="{7565E655-9687-48DF-A33F-F8824CCCB5D1}" type="datetime1">
              <a:rPr lang="en-US" smtClean="0"/>
              <a:t>12/6/2022</a:t>
            </a:fld>
            <a:endParaRPr lang="en-US"/>
          </a:p>
        </p:txBody>
      </p:sp>
      <p:sp>
        <p:nvSpPr>
          <p:cNvPr id="6" name="Footer Placeholder 5">
            <a:extLst>
              <a:ext uri="{FF2B5EF4-FFF2-40B4-BE49-F238E27FC236}">
                <a16:creationId xmlns:a16="http://schemas.microsoft.com/office/drawing/2014/main" id="{5B109FCF-96E4-4EBF-AAFB-5E9AD22A68AE}"/>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79E381A6-E580-49A4-989C-EF4A54F83B45}"/>
              </a:ext>
            </a:extLst>
          </p:cNvPr>
          <p:cNvSpPr>
            <a:spLocks noGrp="1"/>
          </p:cNvSpPr>
          <p:nvPr>
            <p:ph type="sldNum" sz="quarter" idx="12"/>
          </p:nvPr>
        </p:nvSpPr>
        <p:spPr/>
        <p:txBody>
          <a:bodyPr/>
          <a:lstStyle/>
          <a:p>
            <a:fld id="{11A71338-8BA2-4C79-A6C5-5A8E30081D0C}" type="slidenum">
              <a:rPr lang="en-US" smtClean="0"/>
              <a:t>‹#›</a:t>
            </a:fld>
            <a:endParaRPr lang="en-US"/>
          </a:p>
        </p:txBody>
      </p:sp>
    </p:spTree>
    <p:extLst>
      <p:ext uri="{BB962C8B-B14F-4D97-AF65-F5344CB8AC3E}">
        <p14:creationId xmlns:p14="http://schemas.microsoft.com/office/powerpoint/2010/main" val="33932784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CCFA6E-F719-4613-8815-591471E722E5}"/>
              </a:ext>
            </a:extLst>
          </p:cNvPr>
          <p:cNvSpPr>
            <a:spLocks noGrp="1"/>
          </p:cNvSpPr>
          <p:nvPr>
            <p:ph type="title"/>
          </p:nvPr>
        </p:nvSpPr>
        <p:spPr>
          <a:xfrm>
            <a:off x="839788" y="685800"/>
            <a:ext cx="3932237" cy="2209799"/>
          </a:xfrm>
        </p:spPr>
        <p:txBody>
          <a:bodyPr anchor="b"/>
          <a:lstStyle>
            <a:lvl1pPr>
              <a:defRPr sz="44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654384F3-CDE0-4329-B76D-45AAC94B04A8}"/>
              </a:ext>
            </a:extLst>
          </p:cNvPr>
          <p:cNvSpPr>
            <a:spLocks noGrp="1"/>
          </p:cNvSpPr>
          <p:nvPr>
            <p:ph type="pic" idx="1"/>
          </p:nvPr>
        </p:nvSpPr>
        <p:spPr>
          <a:xfrm>
            <a:off x="5183188" y="685801"/>
            <a:ext cx="6172200" cy="51752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79A9D7EB-40DA-460F-A48A-3E6D5E5612E7}"/>
              </a:ext>
            </a:extLst>
          </p:cNvPr>
          <p:cNvSpPr>
            <a:spLocks noGrp="1"/>
          </p:cNvSpPr>
          <p:nvPr>
            <p:ph type="body" sz="half" idx="2"/>
          </p:nvPr>
        </p:nvSpPr>
        <p:spPr>
          <a:xfrm>
            <a:off x="839788" y="2971800"/>
            <a:ext cx="3932237" cy="28971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E56944C-E229-457E-868E-C48FF47DA37A}"/>
              </a:ext>
            </a:extLst>
          </p:cNvPr>
          <p:cNvSpPr>
            <a:spLocks noGrp="1"/>
          </p:cNvSpPr>
          <p:nvPr>
            <p:ph type="dt" sz="half" idx="10"/>
          </p:nvPr>
        </p:nvSpPr>
        <p:spPr/>
        <p:txBody>
          <a:bodyPr/>
          <a:lstStyle/>
          <a:p>
            <a:fld id="{B97FD56A-AAB8-4544-A495-D0645413C9E3}" type="datetime1">
              <a:rPr lang="en-US" smtClean="0"/>
              <a:t>12/6/2022</a:t>
            </a:fld>
            <a:endParaRPr lang="en-US"/>
          </a:p>
        </p:txBody>
      </p:sp>
      <p:sp>
        <p:nvSpPr>
          <p:cNvPr id="6" name="Footer Placeholder 5">
            <a:extLst>
              <a:ext uri="{FF2B5EF4-FFF2-40B4-BE49-F238E27FC236}">
                <a16:creationId xmlns:a16="http://schemas.microsoft.com/office/drawing/2014/main" id="{CC7115FE-359F-46EA-A3C8-0D18544E34AD}"/>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B5165D17-3010-4FF5-9071-5CCD3E6995D6}"/>
              </a:ext>
            </a:extLst>
          </p:cNvPr>
          <p:cNvSpPr>
            <a:spLocks noGrp="1"/>
          </p:cNvSpPr>
          <p:nvPr>
            <p:ph type="sldNum" sz="quarter" idx="12"/>
          </p:nvPr>
        </p:nvSpPr>
        <p:spPr/>
        <p:txBody>
          <a:bodyPr/>
          <a:lstStyle/>
          <a:p>
            <a:fld id="{11A71338-8BA2-4C79-A6C5-5A8E30081D0C}" type="slidenum">
              <a:rPr lang="en-US" smtClean="0"/>
              <a:t>‹#›</a:t>
            </a:fld>
            <a:endParaRPr lang="en-US"/>
          </a:p>
        </p:txBody>
      </p:sp>
    </p:spTree>
    <p:extLst>
      <p:ext uri="{BB962C8B-B14F-4D97-AF65-F5344CB8AC3E}">
        <p14:creationId xmlns:p14="http://schemas.microsoft.com/office/powerpoint/2010/main" val="35056032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5" name="Rectangle 114">
            <a:extLst>
              <a:ext uri="{FF2B5EF4-FFF2-40B4-BE49-F238E27FC236}">
                <a16:creationId xmlns:a16="http://schemas.microsoft.com/office/drawing/2014/main" id="{A4798C7F-C8CA-4799-BF37-3AB4642CDB66}"/>
              </a:ext>
            </a:extLst>
          </p:cNvPr>
          <p:cNvSpPr/>
          <p:nvPr/>
        </p:nvSpPr>
        <p:spPr>
          <a:xfrm>
            <a:off x="0" y="0"/>
            <a:ext cx="12188952"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grpSp>
        <p:nvGrpSpPr>
          <p:cNvPr id="80" name="Group 79">
            <a:extLst>
              <a:ext uri="{FF2B5EF4-FFF2-40B4-BE49-F238E27FC236}">
                <a16:creationId xmlns:a16="http://schemas.microsoft.com/office/drawing/2014/main" id="{87F0794B-55D3-4D2D-BDE7-4688ED321E42}"/>
              </a:ext>
            </a:extLst>
          </p:cNvPr>
          <p:cNvGrpSpPr/>
          <p:nvPr/>
        </p:nvGrpSpPr>
        <p:grpSpPr>
          <a:xfrm>
            <a:off x="-11413" y="0"/>
            <a:ext cx="12214827" cy="6858000"/>
            <a:chOff x="-6214" y="-1"/>
            <a:chExt cx="12214827" cy="6858000"/>
          </a:xfrm>
        </p:grpSpPr>
        <p:cxnSp>
          <p:nvCxnSpPr>
            <p:cNvPr id="81" name="Straight Connector 80">
              <a:extLst>
                <a:ext uri="{FF2B5EF4-FFF2-40B4-BE49-F238E27FC236}">
                  <a16:creationId xmlns:a16="http://schemas.microsoft.com/office/drawing/2014/main" id="{BE4C795B-1813-4CC6-B03F-8DD130BEAABD}"/>
                </a:ext>
              </a:extLst>
            </p:cNvPr>
            <p:cNvCxnSpPr>
              <a:cxnSpLocks/>
            </p:cNvCxnSpPr>
            <p:nvPr/>
          </p:nvCxnSpPr>
          <p:spPr>
            <a:xfrm>
              <a:off x="-6214" y="6686283"/>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E0F4C04D-5CD8-446B-BE3D-257172E6E4CB}"/>
                </a:ext>
              </a:extLst>
            </p:cNvPr>
            <p:cNvCxnSpPr>
              <a:cxnSpLocks/>
            </p:cNvCxnSpPr>
            <p:nvPr/>
          </p:nvCxnSpPr>
          <p:spPr>
            <a:xfrm>
              <a:off x="0"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FDDC802E-606F-4F39-84B6-90DF0FE54461}"/>
                </a:ext>
              </a:extLst>
            </p:cNvPr>
            <p:cNvCxnSpPr>
              <a:cxnSpLocks/>
            </p:cNvCxnSpPr>
            <p:nvPr/>
          </p:nvCxnSpPr>
          <p:spPr>
            <a:xfrm>
              <a:off x="11993258"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2C5B0C75-0136-4A39-9AB6-0F02C4527810}"/>
                </a:ext>
              </a:extLst>
            </p:cNvPr>
            <p:cNvCxnSpPr>
              <a:cxnSpLocks/>
            </p:cNvCxnSpPr>
            <p:nvPr/>
          </p:nvCxnSpPr>
          <p:spPr>
            <a:xfrm>
              <a:off x="192528"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C5ED2B52-3D40-46DE-8B54-99A4071578D8}"/>
                </a:ext>
              </a:extLst>
            </p:cNvPr>
            <p:cNvCxnSpPr>
              <a:cxnSpLocks/>
            </p:cNvCxnSpPr>
            <p:nvPr/>
          </p:nvCxnSpPr>
          <p:spPr>
            <a:xfrm>
              <a:off x="1191966"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18BCEC75-1B6B-45B2-8041-8D933FCF60F5}"/>
                </a:ext>
              </a:extLst>
            </p:cNvPr>
            <p:cNvCxnSpPr>
              <a:cxnSpLocks/>
            </p:cNvCxnSpPr>
            <p:nvPr/>
          </p:nvCxnSpPr>
          <p:spPr>
            <a:xfrm>
              <a:off x="2191404"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6A2FC789-056A-43CC-807E-4262CDC3E0F5}"/>
                </a:ext>
              </a:extLst>
            </p:cNvPr>
            <p:cNvCxnSpPr>
              <a:cxnSpLocks/>
            </p:cNvCxnSpPr>
            <p:nvPr/>
          </p:nvCxnSpPr>
          <p:spPr>
            <a:xfrm>
              <a:off x="3190842"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48C32FD3-76B0-40E7-89F2-E9C523210AF4}"/>
                </a:ext>
              </a:extLst>
            </p:cNvPr>
            <p:cNvCxnSpPr>
              <a:cxnSpLocks/>
            </p:cNvCxnSpPr>
            <p:nvPr/>
          </p:nvCxnSpPr>
          <p:spPr>
            <a:xfrm>
              <a:off x="4190280"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B82E9447-8362-426C-840A-B6F2231F7BCC}"/>
                </a:ext>
              </a:extLst>
            </p:cNvPr>
            <p:cNvCxnSpPr>
              <a:cxnSpLocks/>
            </p:cNvCxnSpPr>
            <p:nvPr/>
          </p:nvCxnSpPr>
          <p:spPr>
            <a:xfrm>
              <a:off x="5189718"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2F141DC8-83CE-4C21-A5BA-E2FFF3D866EF}"/>
                </a:ext>
              </a:extLst>
            </p:cNvPr>
            <p:cNvCxnSpPr>
              <a:cxnSpLocks/>
            </p:cNvCxnSpPr>
            <p:nvPr/>
          </p:nvCxnSpPr>
          <p:spPr>
            <a:xfrm>
              <a:off x="6189156"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512A697C-ECBC-40A9-AC69-BF96A34B91AF}"/>
                </a:ext>
              </a:extLst>
            </p:cNvPr>
            <p:cNvCxnSpPr>
              <a:cxnSpLocks/>
            </p:cNvCxnSpPr>
            <p:nvPr/>
          </p:nvCxnSpPr>
          <p:spPr>
            <a:xfrm>
              <a:off x="7188594"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D2E988AF-5EFB-43D3-B93F-6E4F41A2C90B}"/>
                </a:ext>
              </a:extLst>
            </p:cNvPr>
            <p:cNvCxnSpPr>
              <a:cxnSpLocks/>
            </p:cNvCxnSpPr>
            <p:nvPr/>
          </p:nvCxnSpPr>
          <p:spPr>
            <a:xfrm>
              <a:off x="8188032"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6B312C1B-AAE2-4A6D-ACC7-ABAA75D42854}"/>
                </a:ext>
              </a:extLst>
            </p:cNvPr>
            <p:cNvCxnSpPr>
              <a:cxnSpLocks/>
            </p:cNvCxnSpPr>
            <p:nvPr/>
          </p:nvCxnSpPr>
          <p:spPr>
            <a:xfrm>
              <a:off x="9187470"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57B96146-61DA-44D6-A9DF-6DB41FCF2D80}"/>
                </a:ext>
              </a:extLst>
            </p:cNvPr>
            <p:cNvCxnSpPr>
              <a:cxnSpLocks/>
            </p:cNvCxnSpPr>
            <p:nvPr/>
          </p:nvCxnSpPr>
          <p:spPr>
            <a:xfrm>
              <a:off x="10186908"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6B33F93D-4439-46EE-97C4-9CECAAFDCF60}"/>
                </a:ext>
              </a:extLst>
            </p:cNvPr>
            <p:cNvCxnSpPr>
              <a:cxnSpLocks/>
            </p:cNvCxnSpPr>
            <p:nvPr/>
          </p:nvCxnSpPr>
          <p:spPr>
            <a:xfrm>
              <a:off x="11186346"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5914B275-A3D7-4BA4-B8CB-E7657100F3AD}"/>
                </a:ext>
              </a:extLst>
            </p:cNvPr>
            <p:cNvCxnSpPr>
              <a:cxnSpLocks/>
            </p:cNvCxnSpPr>
            <p:nvPr/>
          </p:nvCxnSpPr>
          <p:spPr>
            <a:xfrm>
              <a:off x="12185786"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BD26EF3B-FBE7-4D57-8E01-553F50734A68}"/>
                </a:ext>
              </a:extLst>
            </p:cNvPr>
            <p:cNvCxnSpPr>
              <a:cxnSpLocks/>
            </p:cNvCxnSpPr>
            <p:nvPr/>
          </p:nvCxnSpPr>
          <p:spPr>
            <a:xfrm>
              <a:off x="0" y="17171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6CC1E671-BA54-4B31-9A2E-8F50BC57A260}"/>
                </a:ext>
              </a:extLst>
            </p:cNvPr>
            <p:cNvCxnSpPr>
              <a:cxnSpLocks/>
            </p:cNvCxnSpPr>
            <p:nvPr/>
          </p:nvCxnSpPr>
          <p:spPr>
            <a:xfrm>
              <a:off x="0" y="72890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A836A704-3624-4ABF-9A67-0F52C2F3EFBF}"/>
                </a:ext>
              </a:extLst>
            </p:cNvPr>
            <p:cNvCxnSpPr>
              <a:cxnSpLocks/>
            </p:cNvCxnSpPr>
            <p:nvPr/>
          </p:nvCxnSpPr>
          <p:spPr>
            <a:xfrm>
              <a:off x="0" y="128609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5FDC385D-BA34-481F-A991-A776E0B19301}"/>
                </a:ext>
              </a:extLst>
            </p:cNvPr>
            <p:cNvCxnSpPr>
              <a:cxnSpLocks/>
            </p:cNvCxnSpPr>
            <p:nvPr/>
          </p:nvCxnSpPr>
          <p:spPr>
            <a:xfrm>
              <a:off x="0" y="184328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F1EF033A-D8FB-416B-AE51-4E098A27D68C}"/>
                </a:ext>
              </a:extLst>
            </p:cNvPr>
            <p:cNvCxnSpPr>
              <a:cxnSpLocks/>
            </p:cNvCxnSpPr>
            <p:nvPr/>
          </p:nvCxnSpPr>
          <p:spPr>
            <a:xfrm>
              <a:off x="0" y="240047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17C17B48-F458-4E9B-9331-56FCDC5B6AB2}"/>
                </a:ext>
              </a:extLst>
            </p:cNvPr>
            <p:cNvCxnSpPr>
              <a:cxnSpLocks/>
            </p:cNvCxnSpPr>
            <p:nvPr/>
          </p:nvCxnSpPr>
          <p:spPr>
            <a:xfrm>
              <a:off x="0" y="295766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07E44A4B-D453-46F0-A83D-AF0B33D5C59F}"/>
                </a:ext>
              </a:extLst>
            </p:cNvPr>
            <p:cNvCxnSpPr>
              <a:cxnSpLocks/>
            </p:cNvCxnSpPr>
            <p:nvPr/>
          </p:nvCxnSpPr>
          <p:spPr>
            <a:xfrm>
              <a:off x="0" y="351485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346BEA9F-314B-440D-AE8D-21E1252EC5A0}"/>
                </a:ext>
              </a:extLst>
            </p:cNvPr>
            <p:cNvCxnSpPr>
              <a:cxnSpLocks/>
            </p:cNvCxnSpPr>
            <p:nvPr/>
          </p:nvCxnSpPr>
          <p:spPr>
            <a:xfrm>
              <a:off x="0" y="407204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F15EAFD0-4869-4612-ACDE-ABC703104E88}"/>
                </a:ext>
              </a:extLst>
            </p:cNvPr>
            <p:cNvCxnSpPr>
              <a:cxnSpLocks/>
            </p:cNvCxnSpPr>
            <p:nvPr/>
          </p:nvCxnSpPr>
          <p:spPr>
            <a:xfrm>
              <a:off x="0" y="462923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A0F26706-7F23-4FF0-9CAF-F3C4F47C119D}"/>
                </a:ext>
              </a:extLst>
            </p:cNvPr>
            <p:cNvCxnSpPr>
              <a:cxnSpLocks/>
            </p:cNvCxnSpPr>
            <p:nvPr/>
          </p:nvCxnSpPr>
          <p:spPr>
            <a:xfrm>
              <a:off x="0" y="518642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C0195A72-345A-4E88-8D71-14DB3D1B607D}"/>
                </a:ext>
              </a:extLst>
            </p:cNvPr>
            <p:cNvCxnSpPr>
              <a:cxnSpLocks/>
            </p:cNvCxnSpPr>
            <p:nvPr/>
          </p:nvCxnSpPr>
          <p:spPr>
            <a:xfrm>
              <a:off x="0" y="574361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0DBF51A6-A3BC-49FE-BB01-E8992811774E}"/>
                </a:ext>
              </a:extLst>
            </p:cNvPr>
            <p:cNvCxnSpPr>
              <a:cxnSpLocks/>
            </p:cNvCxnSpPr>
            <p:nvPr/>
          </p:nvCxnSpPr>
          <p:spPr>
            <a:xfrm>
              <a:off x="0" y="6857999"/>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A78DF911-744C-419B-83DC-39F270BBF41F}"/>
                </a:ext>
              </a:extLst>
            </p:cNvPr>
            <p:cNvCxnSpPr>
              <a:cxnSpLocks/>
            </p:cNvCxnSpPr>
            <p:nvPr/>
          </p:nvCxnSpPr>
          <p:spPr>
            <a:xfrm>
              <a:off x="16613" y="6248400"/>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149" name="Freeform: Shape 148">
            <a:extLst>
              <a:ext uri="{FF2B5EF4-FFF2-40B4-BE49-F238E27FC236}">
                <a16:creationId xmlns:a16="http://schemas.microsoft.com/office/drawing/2014/main" id="{216BB147-20D5-4D93-BDA5-1BC614D6A4B2}"/>
              </a:ext>
            </a:extLst>
          </p:cNvPr>
          <p:cNvSpPr/>
          <p:nvPr/>
        </p:nvSpPr>
        <p:spPr>
          <a:xfrm>
            <a:off x="-6214" y="5014716"/>
            <a:ext cx="2800124" cy="1843284"/>
          </a:xfrm>
          <a:custGeom>
            <a:avLst/>
            <a:gdLst>
              <a:gd name="connsiteX0" fmla="*/ 375358 w 2800124"/>
              <a:gd name="connsiteY0" fmla="*/ 0 h 1843284"/>
              <a:gd name="connsiteX1" fmla="*/ 2781298 w 2800124"/>
              <a:gd name="connsiteY1" fmla="*/ 1770066 h 1843284"/>
              <a:gd name="connsiteX2" fmla="*/ 2800124 w 2800124"/>
              <a:gd name="connsiteY2" fmla="*/ 1843284 h 1843284"/>
              <a:gd name="connsiteX3" fmla="*/ 1987869 w 2800124"/>
              <a:gd name="connsiteY3" fmla="*/ 1843284 h 1843284"/>
              <a:gd name="connsiteX4" fmla="*/ 1986195 w 2800124"/>
              <a:gd name="connsiteY4" fmla="*/ 1838711 h 1843284"/>
              <a:gd name="connsiteX5" fmla="*/ 375357 w 2800124"/>
              <a:gd name="connsiteY5" fmla="*/ 770976 h 1843284"/>
              <a:gd name="connsiteX6" fmla="*/ 23030 w 2800124"/>
              <a:gd name="connsiteY6" fmla="*/ 806494 h 1843284"/>
              <a:gd name="connsiteX7" fmla="*/ 0 w 2800124"/>
              <a:gd name="connsiteY7" fmla="*/ 812415 h 1843284"/>
              <a:gd name="connsiteX8" fmla="*/ 0 w 2800124"/>
              <a:gd name="connsiteY8" fmla="*/ 30983 h 1843284"/>
              <a:gd name="connsiteX9" fmla="*/ 117785 w 2800124"/>
              <a:gd name="connsiteY9" fmla="*/ 13007 h 1843284"/>
              <a:gd name="connsiteX10" fmla="*/ 375358 w 2800124"/>
              <a:gd name="connsiteY10" fmla="*/ 0 h 1843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00124" h="1843284">
                <a:moveTo>
                  <a:pt x="375358" y="0"/>
                </a:moveTo>
                <a:cubicBezTo>
                  <a:pt x="1505802" y="0"/>
                  <a:pt x="2462339" y="744579"/>
                  <a:pt x="2781298" y="1770066"/>
                </a:cubicBezTo>
                <a:lnTo>
                  <a:pt x="2800124" y="1843284"/>
                </a:lnTo>
                <a:lnTo>
                  <a:pt x="1987869" y="1843284"/>
                </a:lnTo>
                <a:lnTo>
                  <a:pt x="1986195" y="1838711"/>
                </a:lnTo>
                <a:cubicBezTo>
                  <a:pt x="1720801" y="1211248"/>
                  <a:pt x="1099494" y="770976"/>
                  <a:pt x="375357" y="770976"/>
                </a:cubicBezTo>
                <a:cubicBezTo>
                  <a:pt x="254668" y="770976"/>
                  <a:pt x="136835" y="783206"/>
                  <a:pt x="23030" y="806494"/>
                </a:cubicBezTo>
                <a:lnTo>
                  <a:pt x="0" y="812415"/>
                </a:lnTo>
                <a:lnTo>
                  <a:pt x="0" y="30983"/>
                </a:lnTo>
                <a:lnTo>
                  <a:pt x="117785" y="13007"/>
                </a:lnTo>
                <a:cubicBezTo>
                  <a:pt x="202473" y="4406"/>
                  <a:pt x="288401" y="0"/>
                  <a:pt x="375358" y="0"/>
                </a:cubicBezTo>
                <a:close/>
              </a:path>
            </a:pathLst>
          </a:custGeom>
          <a:solidFill>
            <a:schemeClr val="accent5">
              <a:lumMod val="7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solidFill>
                <a:schemeClr val="tx1"/>
              </a:solidFill>
            </a:endParaRPr>
          </a:p>
        </p:txBody>
      </p:sp>
      <p:sp>
        <p:nvSpPr>
          <p:cNvPr id="2" name="Title Placeholder 1">
            <a:extLst>
              <a:ext uri="{FF2B5EF4-FFF2-40B4-BE49-F238E27FC236}">
                <a16:creationId xmlns:a16="http://schemas.microsoft.com/office/drawing/2014/main" id="{41447F1F-BFA8-4A56-894B-40120132EE48}"/>
              </a:ext>
            </a:extLst>
          </p:cNvPr>
          <p:cNvSpPr>
            <a:spLocks noGrp="1"/>
          </p:cNvSpPr>
          <p:nvPr>
            <p:ph type="title"/>
          </p:nvPr>
        </p:nvSpPr>
        <p:spPr>
          <a:xfrm>
            <a:off x="457200" y="365125"/>
            <a:ext cx="10722932"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658FB99-0FA3-49F4-99A1-61919F942794}"/>
              </a:ext>
            </a:extLst>
          </p:cNvPr>
          <p:cNvSpPr>
            <a:spLocks noGrp="1"/>
          </p:cNvSpPr>
          <p:nvPr>
            <p:ph type="body" idx="1"/>
          </p:nvPr>
        </p:nvSpPr>
        <p:spPr>
          <a:xfrm>
            <a:off x="457200" y="1825625"/>
            <a:ext cx="10722932"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4CDCCAE5-4EB0-4174-BD15-4943899B0A29}"/>
              </a:ext>
            </a:extLst>
          </p:cNvPr>
          <p:cNvSpPr>
            <a:spLocks noGrp="1"/>
          </p:cNvSpPr>
          <p:nvPr>
            <p:ph type="dt" sz="half" idx="2"/>
          </p:nvPr>
        </p:nvSpPr>
        <p:spPr>
          <a:xfrm>
            <a:off x="457200" y="6324600"/>
            <a:ext cx="2560220" cy="365125"/>
          </a:xfrm>
          <a:prstGeom prst="rect">
            <a:avLst/>
          </a:prstGeom>
        </p:spPr>
        <p:txBody>
          <a:bodyPr vert="horz" lIns="91440" tIns="45720" rIns="91440" bIns="45720" rtlCol="0" anchor="ctr"/>
          <a:lstStyle>
            <a:lvl1pPr algn="l">
              <a:defRPr sz="900" cap="all" spc="150" baseline="0">
                <a:solidFill>
                  <a:srgbClr val="FFFFFF"/>
                </a:solidFill>
              </a:defRPr>
            </a:lvl1pPr>
          </a:lstStyle>
          <a:p>
            <a:fld id="{193BAB95-8DA7-460B-B00A-7037C8394FB0}" type="datetime1">
              <a:rPr lang="en-US" smtClean="0"/>
              <a:pPr/>
              <a:t>12/6/2022</a:t>
            </a:fld>
            <a:endParaRPr lang="en-US" dirty="0"/>
          </a:p>
        </p:txBody>
      </p:sp>
      <p:sp>
        <p:nvSpPr>
          <p:cNvPr id="5" name="Footer Placeholder 4">
            <a:extLst>
              <a:ext uri="{FF2B5EF4-FFF2-40B4-BE49-F238E27FC236}">
                <a16:creationId xmlns:a16="http://schemas.microsoft.com/office/drawing/2014/main" id="{26A4189E-43B2-4CEE-B13E-61A1FBBBD25D}"/>
              </a:ext>
            </a:extLst>
          </p:cNvPr>
          <p:cNvSpPr>
            <a:spLocks noGrp="1"/>
          </p:cNvSpPr>
          <p:nvPr>
            <p:ph type="ftr" sz="quarter" idx="3"/>
          </p:nvPr>
        </p:nvSpPr>
        <p:spPr>
          <a:xfrm>
            <a:off x="4200861" y="6319838"/>
            <a:ext cx="3982781" cy="365125"/>
          </a:xfrm>
          <a:prstGeom prst="rect">
            <a:avLst/>
          </a:prstGeom>
        </p:spPr>
        <p:txBody>
          <a:bodyPr vert="horz" lIns="91440" tIns="45720" rIns="91440" bIns="45720" rtlCol="0" anchor="ctr"/>
          <a:lstStyle>
            <a:lvl1pPr algn="ctr">
              <a:defRPr sz="900" cap="all" spc="150" baseline="0">
                <a:solidFill>
                  <a:srgbClr val="FFFFFF"/>
                </a:solidFill>
              </a:defRPr>
            </a:lvl1pPr>
          </a:lstStyle>
          <a:p>
            <a:r>
              <a:rPr lang="en-US"/>
              <a:t>Sample Footer Text</a:t>
            </a:r>
            <a:endParaRPr lang="en-US" dirty="0">
              <a:solidFill>
                <a:srgbClr val="FFFFFF"/>
              </a:solidFill>
            </a:endParaRPr>
          </a:p>
        </p:txBody>
      </p:sp>
      <p:sp>
        <p:nvSpPr>
          <p:cNvPr id="6" name="Slide Number Placeholder 5">
            <a:extLst>
              <a:ext uri="{FF2B5EF4-FFF2-40B4-BE49-F238E27FC236}">
                <a16:creationId xmlns:a16="http://schemas.microsoft.com/office/drawing/2014/main" id="{EAA0530F-0BC8-46EF-A765-DD58B5367528}"/>
              </a:ext>
            </a:extLst>
          </p:cNvPr>
          <p:cNvSpPr>
            <a:spLocks noGrp="1"/>
          </p:cNvSpPr>
          <p:nvPr>
            <p:ph type="sldNum" sz="quarter" idx="4"/>
          </p:nvPr>
        </p:nvSpPr>
        <p:spPr>
          <a:xfrm>
            <a:off x="11190806" y="6324600"/>
            <a:ext cx="799078" cy="365125"/>
          </a:xfrm>
          <a:prstGeom prst="rect">
            <a:avLst/>
          </a:prstGeom>
        </p:spPr>
        <p:txBody>
          <a:bodyPr vert="horz" lIns="91440" tIns="45720" rIns="91440" bIns="45720" rtlCol="0" anchor="ctr"/>
          <a:lstStyle>
            <a:lvl1pPr algn="ctr">
              <a:defRPr sz="900" cap="all" spc="150" baseline="0">
                <a:solidFill>
                  <a:srgbClr val="FFFFFF"/>
                </a:solidFill>
              </a:defRPr>
            </a:lvl1pPr>
          </a:lstStyle>
          <a:p>
            <a:fld id="{11A71338-8BA2-4C79-A6C5-5A8E30081D0C}" type="slidenum">
              <a:rPr lang="en-US" smtClean="0"/>
              <a:pPr/>
              <a:t>‹#›</a:t>
            </a:fld>
            <a:endParaRPr lang="en-US" dirty="0"/>
          </a:p>
        </p:txBody>
      </p:sp>
      <p:sp>
        <p:nvSpPr>
          <p:cNvPr id="77" name="Freeform: Shape 76">
            <a:extLst>
              <a:ext uri="{FF2B5EF4-FFF2-40B4-BE49-F238E27FC236}">
                <a16:creationId xmlns:a16="http://schemas.microsoft.com/office/drawing/2014/main" id="{0A253F60-DE40-4508-A37A-61331DF1DD5D}"/>
              </a:ext>
            </a:extLst>
          </p:cNvPr>
          <p:cNvSpPr/>
          <p:nvPr/>
        </p:nvSpPr>
        <p:spPr>
          <a:xfrm>
            <a:off x="7979728" y="0"/>
            <a:ext cx="4209224" cy="1650549"/>
          </a:xfrm>
          <a:custGeom>
            <a:avLst/>
            <a:gdLst>
              <a:gd name="connsiteX0" fmla="*/ 0 w 4209224"/>
              <a:gd name="connsiteY0" fmla="*/ 0 h 1650549"/>
              <a:gd name="connsiteX1" fmla="*/ 846445 w 4209224"/>
              <a:gd name="connsiteY1" fmla="*/ 0 h 1650549"/>
              <a:gd name="connsiteX2" fmla="*/ 912542 w 4209224"/>
              <a:gd name="connsiteY2" fmla="*/ 108799 h 1650549"/>
              <a:gd name="connsiteX3" fmla="*/ 2362195 w 4209224"/>
              <a:gd name="connsiteY3" fmla="*/ 879573 h 1650549"/>
              <a:gd name="connsiteX4" fmla="*/ 3811848 w 4209224"/>
              <a:gd name="connsiteY4" fmla="*/ 108799 h 1650549"/>
              <a:gd name="connsiteX5" fmla="*/ 3877945 w 4209224"/>
              <a:gd name="connsiteY5" fmla="*/ 0 h 1650549"/>
              <a:gd name="connsiteX6" fmla="*/ 4209224 w 4209224"/>
              <a:gd name="connsiteY6" fmla="*/ 0 h 1650549"/>
              <a:gd name="connsiteX7" fmla="*/ 4209224 w 4209224"/>
              <a:gd name="connsiteY7" fmla="*/ 840421 h 1650549"/>
              <a:gd name="connsiteX8" fmla="*/ 4143538 w 4209224"/>
              <a:gd name="connsiteY8" fmla="*/ 912693 h 1650549"/>
              <a:gd name="connsiteX9" fmla="*/ 2362196 w 4209224"/>
              <a:gd name="connsiteY9" fmla="*/ 1650549 h 1650549"/>
              <a:gd name="connsiteX10" fmla="*/ 40969 w 4209224"/>
              <a:gd name="connsiteY10" fmla="*/ 111937 h 1650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09224" h="1650549">
                <a:moveTo>
                  <a:pt x="0" y="0"/>
                </a:moveTo>
                <a:lnTo>
                  <a:pt x="846445" y="0"/>
                </a:lnTo>
                <a:lnTo>
                  <a:pt x="912542" y="108799"/>
                </a:lnTo>
                <a:cubicBezTo>
                  <a:pt x="1226710" y="573829"/>
                  <a:pt x="1758748" y="879573"/>
                  <a:pt x="2362195" y="879573"/>
                </a:cubicBezTo>
                <a:cubicBezTo>
                  <a:pt x="2965642" y="879573"/>
                  <a:pt x="3497680" y="573829"/>
                  <a:pt x="3811848" y="108799"/>
                </a:cubicBezTo>
                <a:lnTo>
                  <a:pt x="3877945" y="0"/>
                </a:lnTo>
                <a:lnTo>
                  <a:pt x="4209224" y="0"/>
                </a:lnTo>
                <a:lnTo>
                  <a:pt x="4209224" y="840421"/>
                </a:lnTo>
                <a:lnTo>
                  <a:pt x="4143538" y="912693"/>
                </a:lnTo>
                <a:cubicBezTo>
                  <a:pt x="3687653" y="1368578"/>
                  <a:pt x="3057854" y="1650549"/>
                  <a:pt x="2362196" y="1650549"/>
                </a:cubicBezTo>
                <a:cubicBezTo>
                  <a:pt x="1318710" y="1650549"/>
                  <a:pt x="423404" y="1016115"/>
                  <a:pt x="40969" y="111937"/>
                </a:cubicBezTo>
                <a:close/>
              </a:path>
            </a:pathLst>
          </a:custGeom>
          <a:solidFill>
            <a:schemeClr val="accent5">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solidFill>
                <a:schemeClr val="tx1"/>
              </a:solidFill>
            </a:endParaRPr>
          </a:p>
        </p:txBody>
      </p:sp>
    </p:spTree>
    <p:extLst>
      <p:ext uri="{BB962C8B-B14F-4D97-AF65-F5344CB8AC3E}">
        <p14:creationId xmlns:p14="http://schemas.microsoft.com/office/powerpoint/2010/main" val="146239549"/>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06" r:id="rId6"/>
    <p:sldLayoutId id="2147483702" r:id="rId7"/>
    <p:sldLayoutId id="2147483703" r:id="rId8"/>
    <p:sldLayoutId id="2147483704" r:id="rId9"/>
    <p:sldLayoutId id="2147483705" r:id="rId10"/>
    <p:sldLayoutId id="2147483707" r:id="rId11"/>
  </p:sldLayoutIdLst>
  <p:hf sldNum="0" hdr="0" ftr="0" dt="0"/>
  <p:txStyles>
    <p:titleStyle>
      <a:lvl1pPr algn="l" defTabSz="914400" rtl="0" eaLnBrk="1" latinLnBrk="0" hangingPunct="1">
        <a:lnSpc>
          <a:spcPct val="90000"/>
        </a:lnSpc>
        <a:spcBef>
          <a:spcPct val="0"/>
        </a:spcBef>
        <a:buNone/>
        <a:defRPr sz="4400" kern="1200">
          <a:solidFill>
            <a:srgbClr val="FFFFFF"/>
          </a:solidFill>
          <a:latin typeface="+mj-lt"/>
          <a:ea typeface="+mj-ea"/>
          <a:cs typeface="+mj-cs"/>
        </a:defRPr>
      </a:lvl1pPr>
    </p:titleStyle>
    <p:bodyStyle>
      <a:lvl1pPr marL="228600" indent="-228600" algn="l" defTabSz="914400" rtl="0" eaLnBrk="1" latinLnBrk="0" hangingPunct="1">
        <a:lnSpc>
          <a:spcPct val="110000"/>
        </a:lnSpc>
        <a:spcBef>
          <a:spcPts val="1000"/>
        </a:spcBef>
        <a:buClr>
          <a:schemeClr val="bg1"/>
        </a:buClr>
        <a:buSzPct val="75000"/>
        <a:buFont typeface="Arial" panose="020B0604020202020204" pitchFamily="34" charset="0"/>
        <a:buChar char="•"/>
        <a:defRPr sz="2800" kern="1200">
          <a:solidFill>
            <a:srgbClr val="FFFFFF"/>
          </a:solidFill>
          <a:latin typeface="+mn-lt"/>
          <a:ea typeface="+mn-ea"/>
          <a:cs typeface="+mn-cs"/>
        </a:defRPr>
      </a:lvl1pPr>
      <a:lvl2pPr marL="228600" indent="-228600" algn="l" defTabSz="914400" rtl="0" eaLnBrk="1" latinLnBrk="0" hangingPunct="1">
        <a:lnSpc>
          <a:spcPct val="110000"/>
        </a:lnSpc>
        <a:spcBef>
          <a:spcPts val="500"/>
        </a:spcBef>
        <a:buClr>
          <a:schemeClr val="bg1"/>
        </a:buClr>
        <a:buSzPct val="75000"/>
        <a:buFont typeface="Arial" panose="020B0604020202020204" pitchFamily="34" charset="0"/>
        <a:buChar char="•"/>
        <a:defRPr sz="2400" kern="1200">
          <a:solidFill>
            <a:srgbClr val="FFFFFF"/>
          </a:solidFill>
          <a:latin typeface="+mn-lt"/>
          <a:ea typeface="+mn-ea"/>
          <a:cs typeface="+mn-cs"/>
        </a:defRPr>
      </a:lvl2pPr>
      <a:lvl3pPr marL="228600" indent="-228600" algn="l" defTabSz="914400" rtl="0" eaLnBrk="1" latinLnBrk="0" hangingPunct="1">
        <a:lnSpc>
          <a:spcPct val="110000"/>
        </a:lnSpc>
        <a:spcBef>
          <a:spcPts val="500"/>
        </a:spcBef>
        <a:buClr>
          <a:schemeClr val="bg1"/>
        </a:buClr>
        <a:buSzPct val="75000"/>
        <a:buFont typeface="Arial" panose="020B0604020202020204" pitchFamily="34" charset="0"/>
        <a:buChar char="•"/>
        <a:defRPr sz="2000" kern="1200">
          <a:solidFill>
            <a:srgbClr val="FFFFFF"/>
          </a:solidFill>
          <a:latin typeface="+mn-lt"/>
          <a:ea typeface="+mn-ea"/>
          <a:cs typeface="+mn-cs"/>
        </a:defRPr>
      </a:lvl3pPr>
      <a:lvl4pPr marL="228600" indent="-228600" algn="l" defTabSz="914400" rtl="0" eaLnBrk="1" latinLnBrk="0" hangingPunct="1">
        <a:lnSpc>
          <a:spcPct val="110000"/>
        </a:lnSpc>
        <a:spcBef>
          <a:spcPts val="500"/>
        </a:spcBef>
        <a:buClr>
          <a:schemeClr val="bg1"/>
        </a:buClr>
        <a:buSzPct val="75000"/>
        <a:buFont typeface="Arial" panose="020B0604020202020204" pitchFamily="34" charset="0"/>
        <a:buChar char="•"/>
        <a:defRPr sz="1800" kern="1200">
          <a:solidFill>
            <a:srgbClr val="FFFFFF"/>
          </a:solidFill>
          <a:latin typeface="+mn-lt"/>
          <a:ea typeface="+mn-ea"/>
          <a:cs typeface="+mn-cs"/>
        </a:defRPr>
      </a:lvl4pPr>
      <a:lvl5pPr marL="228600" indent="-228600" algn="l" defTabSz="914400" rtl="0" eaLnBrk="1" latinLnBrk="0" hangingPunct="1">
        <a:lnSpc>
          <a:spcPct val="110000"/>
        </a:lnSpc>
        <a:spcBef>
          <a:spcPts val="500"/>
        </a:spcBef>
        <a:buClr>
          <a:schemeClr val="bg1"/>
        </a:buClr>
        <a:buSzPct val="75000"/>
        <a:buFont typeface="Arial" panose="020B0604020202020204" pitchFamily="34" charset="0"/>
        <a:buChar char="•"/>
        <a:defRPr sz="1800" kern="1200">
          <a:solidFill>
            <a:srgbClr val="FFFFFF"/>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g"/><Relationship Id="rId7" Type="http://schemas.openxmlformats.org/officeDocument/2006/relationships/image" Target="../media/image20.jpg"/><Relationship Id="rId2" Type="http://schemas.openxmlformats.org/officeDocument/2006/relationships/image" Target="../media/image15.jpg"/><Relationship Id="rId1" Type="http://schemas.openxmlformats.org/officeDocument/2006/relationships/slideLayout" Target="../slideLayouts/slideLayout2.xml"/><Relationship Id="rId6" Type="http://schemas.openxmlformats.org/officeDocument/2006/relationships/image" Target="../media/image19.jpg"/><Relationship Id="rId5" Type="http://schemas.openxmlformats.org/officeDocument/2006/relationships/image" Target="../media/image18.jpg"/><Relationship Id="rId4" Type="http://schemas.openxmlformats.org/officeDocument/2006/relationships/image" Target="../media/image17.jpg"/></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 Id="rId5" Type="http://schemas.openxmlformats.org/officeDocument/2006/relationships/image" Target="../media/image24.jpeg"/><Relationship Id="rId4" Type="http://schemas.openxmlformats.org/officeDocument/2006/relationships/image" Target="../media/image23.jpeg"/></Relationships>
</file>

<file path=ppt/slides/_rels/slide1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 Id="rId5" Type="http://schemas.openxmlformats.org/officeDocument/2006/relationships/image" Target="../media/image28.jpeg"/><Relationship Id="rId4" Type="http://schemas.openxmlformats.org/officeDocument/2006/relationships/image" Target="../media/image27.jpeg"/></Relationships>
</file>

<file path=ppt/slides/_rels/slide1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1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gi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6285CA-6AFA-4F27-AFB5-1B32CDE09B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1" name="Rectangle 10">
            <a:extLst>
              <a:ext uri="{FF2B5EF4-FFF2-40B4-BE49-F238E27FC236}">
                <a16:creationId xmlns:a16="http://schemas.microsoft.com/office/drawing/2014/main" id="{F8DD0EAF-BF73-48D8-A426-3085C4B88F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3" name="Right Triangle 12">
            <a:extLst>
              <a:ext uri="{FF2B5EF4-FFF2-40B4-BE49-F238E27FC236}">
                <a16:creationId xmlns:a16="http://schemas.microsoft.com/office/drawing/2014/main" id="{7BCC6446-8462-4A63-9B6F-8F57EC40F6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3500000">
            <a:off x="-265271" y="2673521"/>
            <a:ext cx="568289" cy="568289"/>
          </a:xfrm>
          <a:prstGeom prst="rtTriangl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8118ECEF-CA6A-4CB6-BCA5-59B2DB40C4A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214" y="-1"/>
            <a:ext cx="12214827" cy="6858000"/>
            <a:chOff x="-6214" y="-1"/>
            <a:chExt cx="12214827" cy="6858000"/>
          </a:xfrm>
        </p:grpSpPr>
        <p:cxnSp>
          <p:nvCxnSpPr>
            <p:cNvPr id="16" name="Straight Connector 15">
              <a:extLst>
                <a:ext uri="{FF2B5EF4-FFF2-40B4-BE49-F238E27FC236}">
                  <a16:creationId xmlns:a16="http://schemas.microsoft.com/office/drawing/2014/main" id="{CDC2A251-C28C-4A72-BAFF-511640FB2E6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214" y="6686283"/>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DDB2429-3E01-4CD5-998D-8F5716A0987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1E26953B-4BE7-4AD0-B471-088DBB23D7D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993258"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E9D9ED6D-9817-4272-9FEF-E674FBCCCC8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92528"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8718C0DE-4596-4A70-AA4F-E678AC7FBC3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91966"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8B48095-74C2-4053-872D-D3F70910C3A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91404"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6224D0B6-A4CB-4D98-A1DC-2770B95F9EA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90842"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CB39DE9C-23C1-4ABA-BD0D-B76BDC9630D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90280"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19DDAAE0-966C-4350-8819-857CF524F34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189718"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BEE6C021-FBD3-42F3-9A9C-69C4E71989C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189156"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F02961B9-65E1-4B12-AD98-9845BC3F43B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188594"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B22ABFE0-D700-4FD9-9CC8-D138B29ABFD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8188032"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46FFF1A3-B8BF-470C-9436-D5B78185350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9187470"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198B6551-FF5D-49F5-8D3E-757AEC357AF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186908"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0F3BFE5-573C-42C0-94D5-E5513CCC57D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186346"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357931AB-4B07-4E0E-B3E4-84E2452E0A9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2185786"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CC4789DB-7083-4597-9FC7-6336EA0BE3D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7171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9E0B4F1D-D11A-4023-BE6B-6679ABB2B40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72890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28633D7A-F6FC-418F-AD87-0EE148C1A09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28609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A0FC8FCC-6F69-4802-995C-903AE441629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84328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86ABFCE7-4796-4186-8EDC-DB6CE87BC7E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40047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E1935BF2-A804-46BA-940A-DDAD7888F30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95766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ED012DA9-8D67-483A-8071-2903F2E3B23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351485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109163DC-956E-44BE-B55A-E6C2C851DD2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407204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76CDE9FD-1880-483F-A039-BEB3AB0D374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462923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38DDB23B-71E7-42A3-B055-5740EE14C5A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18642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37245B63-D771-461D-A625-4B49966D248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74361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CF1DF9FF-1F61-4B4F-8993-6897DE09C9C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6857999"/>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4092F139-6734-46F3-B176-11741F1F732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6613" y="6248400"/>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2" name="Nadpis 1">
            <a:extLst>
              <a:ext uri="{FF2B5EF4-FFF2-40B4-BE49-F238E27FC236}">
                <a16:creationId xmlns:a16="http://schemas.microsoft.com/office/drawing/2014/main" id="{FEFC3B4A-8139-0FDE-B113-855692A1DD2A}"/>
              </a:ext>
            </a:extLst>
          </p:cNvPr>
          <p:cNvSpPr>
            <a:spLocks noGrp="1"/>
          </p:cNvSpPr>
          <p:nvPr>
            <p:ph type="ctrTitle"/>
          </p:nvPr>
        </p:nvSpPr>
        <p:spPr>
          <a:xfrm>
            <a:off x="453142" y="725467"/>
            <a:ext cx="5414255" cy="2784496"/>
          </a:xfrm>
        </p:spPr>
        <p:txBody>
          <a:bodyPr>
            <a:normAutofit fontScale="90000"/>
          </a:bodyPr>
          <a:lstStyle/>
          <a:p>
            <a:pPr algn="l"/>
            <a:r>
              <a:rPr lang="cs-CZ" sz="5400" b="1" dirty="0">
                <a:solidFill>
                  <a:schemeClr val="tx1"/>
                </a:solidFill>
              </a:rPr>
              <a:t>DSBcB49 Starověká </a:t>
            </a:r>
            <a:r>
              <a:rPr lang="cs-CZ" sz="5400" b="1" dirty="0" err="1">
                <a:solidFill>
                  <a:schemeClr val="tx1"/>
                </a:solidFill>
              </a:rPr>
              <a:t>ekumena</a:t>
            </a:r>
            <a:r>
              <a:rPr lang="cs-CZ" sz="5400" b="1" dirty="0">
                <a:solidFill>
                  <a:schemeClr val="tx1"/>
                </a:solidFill>
              </a:rPr>
              <a:t> - antické zprávy o Asii a Africe</a:t>
            </a:r>
            <a:endParaRPr lang="cs-CZ" dirty="0">
              <a:solidFill>
                <a:schemeClr val="tx1"/>
              </a:solidFill>
            </a:endParaRPr>
          </a:p>
        </p:txBody>
      </p:sp>
      <p:sp>
        <p:nvSpPr>
          <p:cNvPr id="3" name="Podnadpis 2">
            <a:extLst>
              <a:ext uri="{FF2B5EF4-FFF2-40B4-BE49-F238E27FC236}">
                <a16:creationId xmlns:a16="http://schemas.microsoft.com/office/drawing/2014/main" id="{5246A024-D638-7032-CAF0-E0AA55C3C7BF}"/>
              </a:ext>
            </a:extLst>
          </p:cNvPr>
          <p:cNvSpPr>
            <a:spLocks noGrp="1"/>
          </p:cNvSpPr>
          <p:nvPr>
            <p:ph type="subTitle" idx="1"/>
          </p:nvPr>
        </p:nvSpPr>
        <p:spPr>
          <a:xfrm>
            <a:off x="453142" y="3602038"/>
            <a:ext cx="5414255" cy="1560594"/>
          </a:xfrm>
        </p:spPr>
        <p:txBody>
          <a:bodyPr>
            <a:normAutofit/>
          </a:bodyPr>
          <a:lstStyle/>
          <a:p>
            <a:pPr algn="l"/>
            <a:r>
              <a:rPr lang="cs-CZ" dirty="0">
                <a:solidFill>
                  <a:schemeClr val="tx2">
                    <a:alpha val="80000"/>
                  </a:schemeClr>
                </a:solidFill>
              </a:rPr>
              <a:t>Indie</a:t>
            </a:r>
          </a:p>
        </p:txBody>
      </p:sp>
      <p:pic>
        <p:nvPicPr>
          <p:cNvPr id="4" name="Picture 3" descr="Modrý a růžový návrh na mramor">
            <a:extLst>
              <a:ext uri="{FF2B5EF4-FFF2-40B4-BE49-F238E27FC236}">
                <a16:creationId xmlns:a16="http://schemas.microsoft.com/office/drawing/2014/main" id="{ABD3FA72-BB9D-2FF1-1C3E-C63E71369B49}"/>
              </a:ext>
            </a:extLst>
          </p:cNvPr>
          <p:cNvPicPr>
            <a:picLocks noChangeAspect="1"/>
          </p:cNvPicPr>
          <p:nvPr/>
        </p:nvPicPr>
        <p:blipFill rotWithShape="1">
          <a:blip r:embed="rId2"/>
          <a:srcRect l="23703" r="13759" b="-1"/>
          <a:stretch/>
        </p:blipFill>
        <p:spPr>
          <a:xfrm>
            <a:off x="6084873" y="-3440"/>
            <a:ext cx="6129950" cy="6861439"/>
          </a:xfrm>
          <a:custGeom>
            <a:avLst/>
            <a:gdLst/>
            <a:ahLst/>
            <a:cxnLst/>
            <a:rect l="l" t="t" r="r" b="b"/>
            <a:pathLst>
              <a:path w="6129950" h="6861439">
                <a:moveTo>
                  <a:pt x="1687527" y="0"/>
                </a:moveTo>
                <a:lnTo>
                  <a:pt x="6129950" y="0"/>
                </a:lnTo>
                <a:lnTo>
                  <a:pt x="6129950" y="6858000"/>
                </a:lnTo>
                <a:lnTo>
                  <a:pt x="5040333" y="6858000"/>
                </a:lnTo>
                <a:lnTo>
                  <a:pt x="5040333" y="6861439"/>
                </a:lnTo>
                <a:lnTo>
                  <a:pt x="272442" y="6861439"/>
                </a:lnTo>
                <a:lnTo>
                  <a:pt x="196402" y="6549696"/>
                </a:lnTo>
                <a:cubicBezTo>
                  <a:pt x="-517926" y="3427393"/>
                  <a:pt x="946083" y="3323532"/>
                  <a:pt x="946083" y="1"/>
                </a:cubicBezTo>
                <a:lnTo>
                  <a:pt x="1687527" y="1"/>
                </a:lnTo>
                <a:close/>
              </a:path>
            </a:pathLst>
          </a:custGeom>
        </p:spPr>
      </p:pic>
    </p:spTree>
    <p:extLst>
      <p:ext uri="{BB962C8B-B14F-4D97-AF65-F5344CB8AC3E}">
        <p14:creationId xmlns:p14="http://schemas.microsoft.com/office/powerpoint/2010/main" val="41912318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0482600-3A87-99DC-6E03-CF06E14E1DEF}"/>
              </a:ext>
            </a:extLst>
          </p:cNvPr>
          <p:cNvSpPr>
            <a:spLocks noGrp="1"/>
          </p:cNvSpPr>
          <p:nvPr>
            <p:ph type="title"/>
          </p:nvPr>
        </p:nvSpPr>
        <p:spPr/>
        <p:txBody>
          <a:bodyPr/>
          <a:lstStyle/>
          <a:p>
            <a:r>
              <a:rPr lang="cs-CZ" dirty="0"/>
              <a:t>Kontakty</a:t>
            </a:r>
          </a:p>
        </p:txBody>
      </p:sp>
      <p:sp>
        <p:nvSpPr>
          <p:cNvPr id="3" name="Zástupný obsah 2">
            <a:extLst>
              <a:ext uri="{FF2B5EF4-FFF2-40B4-BE49-F238E27FC236}">
                <a16:creationId xmlns:a16="http://schemas.microsoft.com/office/drawing/2014/main" id="{A1848622-C059-9F47-54B7-86C3AEE31772}"/>
              </a:ext>
            </a:extLst>
          </p:cNvPr>
          <p:cNvSpPr>
            <a:spLocks noGrp="1"/>
          </p:cNvSpPr>
          <p:nvPr>
            <p:ph idx="1"/>
          </p:nvPr>
        </p:nvSpPr>
        <p:spPr/>
        <p:txBody>
          <a:bodyPr/>
          <a:lstStyle/>
          <a:p>
            <a:r>
              <a:rPr lang="cs-CZ" dirty="0"/>
              <a:t>Další tažení Řeků</a:t>
            </a:r>
          </a:p>
          <a:p>
            <a:r>
              <a:rPr lang="cs-CZ" dirty="0" err="1"/>
              <a:t>Démétrios</a:t>
            </a:r>
            <a:r>
              <a:rPr lang="cs-CZ" dirty="0"/>
              <a:t> I.</a:t>
            </a:r>
          </a:p>
          <a:p>
            <a:r>
              <a:rPr lang="cs-CZ" dirty="0" err="1"/>
              <a:t>Apollodotos</a:t>
            </a:r>
            <a:r>
              <a:rPr lang="cs-CZ" dirty="0"/>
              <a:t> I.</a:t>
            </a:r>
          </a:p>
          <a:p>
            <a:r>
              <a:rPr lang="cs-CZ" dirty="0" err="1"/>
              <a:t>Menandros</a:t>
            </a:r>
            <a:r>
              <a:rPr lang="cs-CZ" dirty="0"/>
              <a:t> I.</a:t>
            </a:r>
          </a:p>
          <a:p>
            <a:r>
              <a:rPr lang="cs-CZ" dirty="0"/>
              <a:t>Dále než Alexandr, až k </a:t>
            </a:r>
            <a:r>
              <a:rPr lang="cs-CZ" dirty="0" err="1"/>
              <a:t>Pátaliputře</a:t>
            </a:r>
            <a:r>
              <a:rPr lang="cs-CZ" dirty="0"/>
              <a:t> (?)</a:t>
            </a:r>
          </a:p>
          <a:p>
            <a:r>
              <a:rPr lang="cs-CZ" dirty="0"/>
              <a:t>Vznik </a:t>
            </a:r>
            <a:r>
              <a:rPr lang="cs-CZ" dirty="0" err="1"/>
              <a:t>Indo</a:t>
            </a:r>
            <a:r>
              <a:rPr lang="cs-CZ" dirty="0"/>
              <a:t>-řeckého království</a:t>
            </a:r>
          </a:p>
        </p:txBody>
      </p:sp>
      <p:pic>
        <p:nvPicPr>
          <p:cNvPr id="5" name="Obrázek 4" descr="Obsah obrázku mapa&#10;&#10;Popis byl vytvořen automaticky">
            <a:extLst>
              <a:ext uri="{FF2B5EF4-FFF2-40B4-BE49-F238E27FC236}">
                <a16:creationId xmlns:a16="http://schemas.microsoft.com/office/drawing/2014/main" id="{FEFD6130-2E86-63D4-6795-D354EC8FD8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65622" y="365125"/>
            <a:ext cx="3869178" cy="3705369"/>
          </a:xfrm>
          <a:prstGeom prst="rect">
            <a:avLst/>
          </a:prstGeom>
        </p:spPr>
      </p:pic>
      <p:pic>
        <p:nvPicPr>
          <p:cNvPr id="7" name="Obrázek 6" descr="Obsah obrázku mince, objekt&#10;&#10;Popis byl vytvořen automaticky">
            <a:extLst>
              <a:ext uri="{FF2B5EF4-FFF2-40B4-BE49-F238E27FC236}">
                <a16:creationId xmlns:a16="http://schemas.microsoft.com/office/drawing/2014/main" id="{E292977A-C6BB-F5F5-B135-CE0F7A816A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37762" y="4071626"/>
            <a:ext cx="2916980" cy="1367334"/>
          </a:xfrm>
          <a:prstGeom prst="rect">
            <a:avLst/>
          </a:prstGeom>
        </p:spPr>
      </p:pic>
      <p:pic>
        <p:nvPicPr>
          <p:cNvPr id="9" name="Obrázek 8" descr="Obsah obrázku objekt, mince&#10;&#10;Popis byl vytvořen automaticky">
            <a:extLst>
              <a:ext uri="{FF2B5EF4-FFF2-40B4-BE49-F238E27FC236}">
                <a16:creationId xmlns:a16="http://schemas.microsoft.com/office/drawing/2014/main" id="{1D318D04-1E02-FFB7-0DB4-DC020DDEBA2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15584" y="5438960"/>
            <a:ext cx="2741882" cy="1375266"/>
          </a:xfrm>
          <a:prstGeom prst="rect">
            <a:avLst/>
          </a:prstGeom>
        </p:spPr>
      </p:pic>
    </p:spTree>
    <p:extLst>
      <p:ext uri="{BB962C8B-B14F-4D97-AF65-F5344CB8AC3E}">
        <p14:creationId xmlns:p14="http://schemas.microsoft.com/office/powerpoint/2010/main" val="15645290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48E5DC2-62B6-060E-B1A6-8D4C6E2C9249}"/>
              </a:ext>
            </a:extLst>
          </p:cNvPr>
          <p:cNvSpPr>
            <a:spLocks noGrp="1"/>
          </p:cNvSpPr>
          <p:nvPr>
            <p:ph type="title"/>
          </p:nvPr>
        </p:nvSpPr>
        <p:spPr/>
        <p:txBody>
          <a:bodyPr/>
          <a:lstStyle/>
          <a:p>
            <a:r>
              <a:rPr lang="cs-CZ" dirty="0"/>
              <a:t>Kontakty</a:t>
            </a:r>
          </a:p>
        </p:txBody>
      </p:sp>
      <p:sp>
        <p:nvSpPr>
          <p:cNvPr id="3" name="Zástupný obsah 2">
            <a:extLst>
              <a:ext uri="{FF2B5EF4-FFF2-40B4-BE49-F238E27FC236}">
                <a16:creationId xmlns:a16="http://schemas.microsoft.com/office/drawing/2014/main" id="{D721CFFB-C5E0-7F25-4ED1-50A2748D9AA1}"/>
              </a:ext>
            </a:extLst>
          </p:cNvPr>
          <p:cNvSpPr>
            <a:spLocks noGrp="1"/>
          </p:cNvSpPr>
          <p:nvPr>
            <p:ph idx="1"/>
          </p:nvPr>
        </p:nvSpPr>
        <p:spPr/>
        <p:txBody>
          <a:bodyPr/>
          <a:lstStyle/>
          <a:p>
            <a:r>
              <a:rPr lang="cs-CZ" dirty="0"/>
              <a:t>Řecké království v Indii</a:t>
            </a:r>
          </a:p>
          <a:p>
            <a:r>
              <a:rPr lang="cs-CZ" dirty="0"/>
              <a:t>Cca 190 </a:t>
            </a:r>
            <a:r>
              <a:rPr lang="cs-CZ" dirty="0" err="1"/>
              <a:t>pnl</a:t>
            </a:r>
            <a:r>
              <a:rPr lang="cs-CZ" dirty="0"/>
              <a:t>–10 </a:t>
            </a:r>
            <a:r>
              <a:rPr lang="cs-CZ" dirty="0" err="1"/>
              <a:t>nl</a:t>
            </a:r>
            <a:endParaRPr lang="cs-CZ" dirty="0"/>
          </a:p>
          <a:p>
            <a:r>
              <a:rPr lang="cs-CZ" dirty="0"/>
              <a:t>Od </a:t>
            </a:r>
            <a:r>
              <a:rPr lang="cs-CZ" dirty="0" err="1"/>
              <a:t>Démétria</a:t>
            </a:r>
            <a:r>
              <a:rPr lang="cs-CZ" dirty="0"/>
              <a:t> I.</a:t>
            </a:r>
          </a:p>
          <a:p>
            <a:r>
              <a:rPr lang="cs-CZ" dirty="0"/>
              <a:t>Centra </a:t>
            </a:r>
            <a:r>
              <a:rPr lang="cs-CZ" dirty="0" err="1"/>
              <a:t>Taxila</a:t>
            </a:r>
            <a:r>
              <a:rPr lang="cs-CZ" dirty="0"/>
              <a:t>, </a:t>
            </a:r>
            <a:r>
              <a:rPr lang="cs-CZ" dirty="0" err="1"/>
              <a:t>Sangala</a:t>
            </a:r>
            <a:r>
              <a:rPr lang="cs-CZ" dirty="0"/>
              <a:t>, </a:t>
            </a:r>
            <a:r>
              <a:rPr lang="cs-CZ" dirty="0" err="1"/>
              <a:t>Peukeláotis</a:t>
            </a:r>
            <a:endParaRPr lang="cs-CZ" dirty="0"/>
          </a:p>
          <a:p>
            <a:r>
              <a:rPr lang="cs-CZ" dirty="0"/>
              <a:t>Po smrti </a:t>
            </a:r>
            <a:r>
              <a:rPr lang="cs-CZ" dirty="0" err="1"/>
              <a:t>Menandra</a:t>
            </a:r>
            <a:r>
              <a:rPr lang="cs-CZ" dirty="0"/>
              <a:t> I. rozpad do menších celků</a:t>
            </a:r>
          </a:p>
          <a:p>
            <a:r>
              <a:rPr lang="cs-CZ" dirty="0"/>
              <a:t>Zánik po dobytí Indy, Skythy</a:t>
            </a:r>
          </a:p>
        </p:txBody>
      </p:sp>
      <p:pic>
        <p:nvPicPr>
          <p:cNvPr id="7" name="Obrázek 6" descr="Obsah obrázku mapa&#10;&#10;Popis byl vytvořen automaticky">
            <a:extLst>
              <a:ext uri="{FF2B5EF4-FFF2-40B4-BE49-F238E27FC236}">
                <a16:creationId xmlns:a16="http://schemas.microsoft.com/office/drawing/2014/main" id="{C6D3E02A-FCFB-AD99-1A29-B7A8B97F4B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37642" y="257783"/>
            <a:ext cx="3389457" cy="3429000"/>
          </a:xfrm>
          <a:prstGeom prst="rect">
            <a:avLst/>
          </a:prstGeom>
        </p:spPr>
      </p:pic>
    </p:spTree>
    <p:extLst>
      <p:ext uri="{BB962C8B-B14F-4D97-AF65-F5344CB8AC3E}">
        <p14:creationId xmlns:p14="http://schemas.microsoft.com/office/powerpoint/2010/main" val="8663818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4E3A1A0-16E0-C513-0B57-9D516AABE5B9}"/>
              </a:ext>
            </a:extLst>
          </p:cNvPr>
          <p:cNvSpPr>
            <a:spLocks noGrp="1"/>
          </p:cNvSpPr>
          <p:nvPr>
            <p:ph type="title"/>
          </p:nvPr>
        </p:nvSpPr>
        <p:spPr/>
        <p:txBody>
          <a:bodyPr/>
          <a:lstStyle/>
          <a:p>
            <a:r>
              <a:rPr lang="cs-CZ" dirty="0"/>
              <a:t>Kontakty</a:t>
            </a:r>
          </a:p>
        </p:txBody>
      </p:sp>
      <p:sp>
        <p:nvSpPr>
          <p:cNvPr id="3" name="Zástupný obsah 2">
            <a:extLst>
              <a:ext uri="{FF2B5EF4-FFF2-40B4-BE49-F238E27FC236}">
                <a16:creationId xmlns:a16="http://schemas.microsoft.com/office/drawing/2014/main" id="{97D89F9D-935B-CCD7-37F6-58FACE76EF94}"/>
              </a:ext>
            </a:extLst>
          </p:cNvPr>
          <p:cNvSpPr>
            <a:spLocks noGrp="1"/>
          </p:cNvSpPr>
          <p:nvPr>
            <p:ph idx="1"/>
          </p:nvPr>
        </p:nvSpPr>
        <p:spPr/>
        <p:txBody>
          <a:bodyPr/>
          <a:lstStyle/>
          <a:p>
            <a:r>
              <a:rPr lang="cs-CZ" dirty="0"/>
              <a:t>Vyslanci</a:t>
            </a:r>
          </a:p>
          <a:p>
            <a:r>
              <a:rPr lang="cs-CZ" dirty="0" err="1"/>
              <a:t>Megasthenés</a:t>
            </a:r>
            <a:r>
              <a:rPr lang="cs-CZ" dirty="0"/>
              <a:t> – </a:t>
            </a:r>
            <a:r>
              <a:rPr lang="cs-CZ" dirty="0" err="1"/>
              <a:t>Seleukos</a:t>
            </a:r>
            <a:r>
              <a:rPr lang="cs-CZ" dirty="0"/>
              <a:t> I.↔</a:t>
            </a:r>
            <a:r>
              <a:rPr lang="cs-CZ" dirty="0" err="1"/>
              <a:t>Čandragupta</a:t>
            </a:r>
            <a:r>
              <a:rPr lang="cs-CZ" dirty="0"/>
              <a:t> </a:t>
            </a:r>
            <a:r>
              <a:rPr lang="cs-CZ" dirty="0" err="1"/>
              <a:t>Maurja</a:t>
            </a:r>
            <a:endParaRPr lang="cs-CZ" dirty="0"/>
          </a:p>
          <a:p>
            <a:r>
              <a:rPr lang="cs-CZ" dirty="0" err="1"/>
              <a:t>Déimachos</a:t>
            </a:r>
            <a:r>
              <a:rPr lang="cs-CZ" dirty="0"/>
              <a:t> – </a:t>
            </a:r>
            <a:r>
              <a:rPr lang="cs-CZ" dirty="0" err="1"/>
              <a:t>Antiochos</a:t>
            </a:r>
            <a:r>
              <a:rPr lang="cs-CZ" dirty="0"/>
              <a:t> I.̼↔</a:t>
            </a:r>
            <a:r>
              <a:rPr lang="cs-CZ" dirty="0" err="1"/>
              <a:t>Bindusára</a:t>
            </a:r>
            <a:endParaRPr lang="cs-CZ" dirty="0"/>
          </a:p>
          <a:p>
            <a:r>
              <a:rPr lang="cs-CZ" dirty="0" err="1"/>
              <a:t>Dionýsios</a:t>
            </a:r>
            <a:r>
              <a:rPr lang="cs-CZ" dirty="0"/>
              <a:t> – Ptolemaios II.↔</a:t>
            </a:r>
            <a:r>
              <a:rPr lang="cs-CZ" dirty="0" err="1"/>
              <a:t>Bindusára</a:t>
            </a:r>
            <a:r>
              <a:rPr lang="cs-CZ" dirty="0"/>
              <a:t>/</a:t>
            </a:r>
            <a:r>
              <a:rPr lang="cs-CZ" dirty="0" err="1"/>
              <a:t>Ašóka</a:t>
            </a:r>
            <a:endParaRPr lang="cs-CZ" dirty="0"/>
          </a:p>
          <a:p>
            <a:r>
              <a:rPr lang="cs-CZ" dirty="0" err="1"/>
              <a:t>Héliodóros</a:t>
            </a:r>
            <a:r>
              <a:rPr lang="cs-CZ" dirty="0"/>
              <a:t> – </a:t>
            </a:r>
            <a:r>
              <a:rPr lang="cs-CZ" dirty="0" err="1"/>
              <a:t>Antialkidás↔Bhagabhadra</a:t>
            </a:r>
            <a:endParaRPr lang="cs-CZ" dirty="0"/>
          </a:p>
        </p:txBody>
      </p:sp>
      <p:pic>
        <p:nvPicPr>
          <p:cNvPr id="5" name="Obrázek 4" descr="Obsah obrázku strom, exteriér, budova&#10;&#10;Popis byl vytvořen automaticky">
            <a:extLst>
              <a:ext uri="{FF2B5EF4-FFF2-40B4-BE49-F238E27FC236}">
                <a16:creationId xmlns:a16="http://schemas.microsoft.com/office/drawing/2014/main" id="{2BB0C476-2858-9AEB-B443-C33CC1EEF18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12102" y="369551"/>
            <a:ext cx="3175618" cy="5807412"/>
          </a:xfrm>
          <a:prstGeom prst="rect">
            <a:avLst/>
          </a:prstGeom>
        </p:spPr>
      </p:pic>
    </p:spTree>
    <p:extLst>
      <p:ext uri="{BB962C8B-B14F-4D97-AF65-F5344CB8AC3E}">
        <p14:creationId xmlns:p14="http://schemas.microsoft.com/office/powerpoint/2010/main" val="26657263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CF810ED-1F6A-1655-4446-F098004309EE}"/>
              </a:ext>
            </a:extLst>
          </p:cNvPr>
          <p:cNvSpPr>
            <a:spLocks noGrp="1"/>
          </p:cNvSpPr>
          <p:nvPr>
            <p:ph type="title"/>
          </p:nvPr>
        </p:nvSpPr>
        <p:spPr/>
        <p:txBody>
          <a:bodyPr/>
          <a:lstStyle/>
          <a:p>
            <a:r>
              <a:rPr lang="cs-CZ" dirty="0"/>
              <a:t>Kontakty</a:t>
            </a:r>
          </a:p>
        </p:txBody>
      </p:sp>
      <p:sp>
        <p:nvSpPr>
          <p:cNvPr id="3" name="Zástupný obsah 2">
            <a:extLst>
              <a:ext uri="{FF2B5EF4-FFF2-40B4-BE49-F238E27FC236}">
                <a16:creationId xmlns:a16="http://schemas.microsoft.com/office/drawing/2014/main" id="{54EAFCBD-066B-72CA-307A-4D9C145EFDB0}"/>
              </a:ext>
            </a:extLst>
          </p:cNvPr>
          <p:cNvSpPr>
            <a:spLocks noGrp="1"/>
          </p:cNvSpPr>
          <p:nvPr>
            <p:ph idx="1"/>
          </p:nvPr>
        </p:nvSpPr>
        <p:spPr/>
        <p:txBody>
          <a:bodyPr/>
          <a:lstStyle/>
          <a:p>
            <a:r>
              <a:rPr lang="cs-CZ" dirty="0"/>
              <a:t>Architektura</a:t>
            </a:r>
          </a:p>
          <a:p>
            <a:r>
              <a:rPr lang="cs-CZ" dirty="0"/>
              <a:t>Řecké prvky smíšené s indickými</a:t>
            </a:r>
          </a:p>
          <a:p>
            <a:r>
              <a:rPr lang="cs-CZ" dirty="0"/>
              <a:t>Hlavice sloupů/sloupy – </a:t>
            </a:r>
            <a:r>
              <a:rPr lang="cs-CZ" dirty="0" err="1"/>
              <a:t>Pátaliputra</a:t>
            </a:r>
            <a:r>
              <a:rPr lang="cs-CZ" dirty="0"/>
              <a:t> (</a:t>
            </a:r>
            <a:r>
              <a:rPr lang="cs-CZ" dirty="0" err="1"/>
              <a:t>Ašóka</a:t>
            </a:r>
            <a:r>
              <a:rPr lang="cs-CZ" dirty="0"/>
              <a:t>)</a:t>
            </a:r>
          </a:p>
          <a:p>
            <a:r>
              <a:rPr lang="cs-CZ" dirty="0"/>
              <a:t>Chrámy (</a:t>
            </a:r>
            <a:r>
              <a:rPr lang="cs-CZ" dirty="0" err="1"/>
              <a:t>Sančí</a:t>
            </a:r>
            <a:r>
              <a:rPr lang="cs-CZ" dirty="0"/>
              <a:t> – stúpy, reliéfy), jeskyně </a:t>
            </a:r>
            <a:r>
              <a:rPr lang="cs-CZ" dirty="0" err="1"/>
              <a:t>Nasik</a:t>
            </a:r>
            <a:endParaRPr lang="cs-CZ" dirty="0"/>
          </a:p>
          <a:p>
            <a:endParaRPr lang="cs-CZ" dirty="0"/>
          </a:p>
        </p:txBody>
      </p:sp>
      <p:pic>
        <p:nvPicPr>
          <p:cNvPr id="5" name="Obrázek 4" descr="Obsah obrázku zeď, interiér, plavidlo, vodní nádrž&#10;&#10;Popis byl vytvořen automaticky">
            <a:extLst>
              <a:ext uri="{FF2B5EF4-FFF2-40B4-BE49-F238E27FC236}">
                <a16:creationId xmlns:a16="http://schemas.microsoft.com/office/drawing/2014/main" id="{D5DEF38C-8D02-12BB-82C3-2228634682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59584" y="295107"/>
            <a:ext cx="2753428" cy="2497983"/>
          </a:xfrm>
          <a:prstGeom prst="rect">
            <a:avLst/>
          </a:prstGeom>
        </p:spPr>
      </p:pic>
      <p:pic>
        <p:nvPicPr>
          <p:cNvPr id="7" name="Obrázek 6" descr="Obsah obrázku exteriér, několik&#10;&#10;Popis byl vytvořen automaticky">
            <a:extLst>
              <a:ext uri="{FF2B5EF4-FFF2-40B4-BE49-F238E27FC236}">
                <a16:creationId xmlns:a16="http://schemas.microsoft.com/office/drawing/2014/main" id="{FD4301E2-F263-BFF8-CB28-885E34C575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89915" y="2999345"/>
            <a:ext cx="2671864" cy="2003898"/>
          </a:xfrm>
          <a:prstGeom prst="rect">
            <a:avLst/>
          </a:prstGeom>
        </p:spPr>
      </p:pic>
      <p:pic>
        <p:nvPicPr>
          <p:cNvPr id="9" name="Obrázek 8" descr="Obsah obrázku exteriér, kámen&#10;&#10;Popis byl vytvořen automaticky">
            <a:extLst>
              <a:ext uri="{FF2B5EF4-FFF2-40B4-BE49-F238E27FC236}">
                <a16:creationId xmlns:a16="http://schemas.microsoft.com/office/drawing/2014/main" id="{424467B5-15B8-D77D-E39F-A99EBC5A28D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78556" y="4773055"/>
            <a:ext cx="2783223" cy="1854757"/>
          </a:xfrm>
          <a:prstGeom prst="rect">
            <a:avLst/>
          </a:prstGeom>
        </p:spPr>
      </p:pic>
      <p:pic>
        <p:nvPicPr>
          <p:cNvPr id="11" name="Obrázek 10" descr="Obsah obrázku obloha, budova, dřevěné, staré&#10;&#10;Popis byl vytvořen automaticky">
            <a:extLst>
              <a:ext uri="{FF2B5EF4-FFF2-40B4-BE49-F238E27FC236}">
                <a16:creationId xmlns:a16="http://schemas.microsoft.com/office/drawing/2014/main" id="{73744166-9C04-A0D3-B852-96F3C9514E0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9932" y="4773055"/>
            <a:ext cx="2313087" cy="1538845"/>
          </a:xfrm>
          <a:prstGeom prst="rect">
            <a:avLst/>
          </a:prstGeom>
        </p:spPr>
      </p:pic>
      <p:pic>
        <p:nvPicPr>
          <p:cNvPr id="13" name="Obrázek 12" descr="Obsah obrázku stavební materiál, budova, kámen&#10;&#10;Popis byl vytvořen automaticky">
            <a:extLst>
              <a:ext uri="{FF2B5EF4-FFF2-40B4-BE49-F238E27FC236}">
                <a16:creationId xmlns:a16="http://schemas.microsoft.com/office/drawing/2014/main" id="{BF709C61-FFD9-AE0A-8909-C32993616CF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97782" y="4503508"/>
            <a:ext cx="1989367" cy="1989367"/>
          </a:xfrm>
          <a:prstGeom prst="rect">
            <a:avLst/>
          </a:prstGeom>
        </p:spPr>
      </p:pic>
      <p:pic>
        <p:nvPicPr>
          <p:cNvPr id="15" name="Obrázek 14" descr="Obsah obrázku exteriér, stavební materiál, kámen, kmen&#10;&#10;Popis byl vytvořen automaticky">
            <a:extLst>
              <a:ext uri="{FF2B5EF4-FFF2-40B4-BE49-F238E27FC236}">
                <a16:creationId xmlns:a16="http://schemas.microsoft.com/office/drawing/2014/main" id="{535BFDD9-E0DD-74C0-0FFC-359431739AB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54426" y="4551529"/>
            <a:ext cx="1902283" cy="1783390"/>
          </a:xfrm>
          <a:prstGeom prst="rect">
            <a:avLst/>
          </a:prstGeom>
        </p:spPr>
      </p:pic>
    </p:spTree>
    <p:extLst>
      <p:ext uri="{BB962C8B-B14F-4D97-AF65-F5344CB8AC3E}">
        <p14:creationId xmlns:p14="http://schemas.microsoft.com/office/powerpoint/2010/main" val="40143663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7499DB5-2073-AE77-CA05-5C64031BB9BB}"/>
              </a:ext>
            </a:extLst>
          </p:cNvPr>
          <p:cNvSpPr>
            <a:spLocks noGrp="1"/>
          </p:cNvSpPr>
          <p:nvPr>
            <p:ph type="title"/>
          </p:nvPr>
        </p:nvSpPr>
        <p:spPr/>
        <p:txBody>
          <a:bodyPr/>
          <a:lstStyle/>
          <a:p>
            <a:r>
              <a:rPr lang="cs-CZ" dirty="0"/>
              <a:t>Kontakty</a:t>
            </a:r>
          </a:p>
        </p:txBody>
      </p:sp>
      <p:sp>
        <p:nvSpPr>
          <p:cNvPr id="3" name="Zástupný obsah 2">
            <a:extLst>
              <a:ext uri="{FF2B5EF4-FFF2-40B4-BE49-F238E27FC236}">
                <a16:creationId xmlns:a16="http://schemas.microsoft.com/office/drawing/2014/main" id="{B3CDF772-3BF7-C5BB-7C67-5F9BDD74F1B3}"/>
              </a:ext>
            </a:extLst>
          </p:cNvPr>
          <p:cNvSpPr>
            <a:spLocks noGrp="1"/>
          </p:cNvSpPr>
          <p:nvPr>
            <p:ph idx="1"/>
          </p:nvPr>
        </p:nvSpPr>
        <p:spPr/>
        <p:txBody>
          <a:bodyPr/>
          <a:lstStyle/>
          <a:p>
            <a:r>
              <a:rPr lang="cs-CZ" dirty="0"/>
              <a:t>Umění</a:t>
            </a:r>
          </a:p>
          <a:p>
            <a:r>
              <a:rPr lang="cs-CZ" dirty="0" err="1"/>
              <a:t>Mathura</a:t>
            </a:r>
            <a:endParaRPr lang="cs-CZ" dirty="0"/>
          </a:p>
          <a:p>
            <a:r>
              <a:rPr lang="cs-CZ" dirty="0" err="1"/>
              <a:t>Gandhára</a:t>
            </a:r>
            <a:endParaRPr lang="cs-CZ" dirty="0"/>
          </a:p>
          <a:p>
            <a:r>
              <a:rPr lang="cs-CZ" dirty="0" err="1"/>
              <a:t>Bharhut</a:t>
            </a:r>
            <a:endParaRPr lang="cs-CZ" dirty="0"/>
          </a:p>
          <a:p>
            <a:endParaRPr lang="cs-CZ" dirty="0"/>
          </a:p>
          <a:p>
            <a:endParaRPr lang="cs-CZ" dirty="0"/>
          </a:p>
        </p:txBody>
      </p:sp>
      <p:pic>
        <p:nvPicPr>
          <p:cNvPr id="1026" name="Picture 2" descr="Mythological scene with Athena and Herakles.">
            <a:extLst>
              <a:ext uri="{FF2B5EF4-FFF2-40B4-BE49-F238E27FC236}">
                <a16:creationId xmlns:a16="http://schemas.microsoft.com/office/drawing/2014/main" id="{605F0370-3903-36C5-33C7-142ABE4B631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60000" y="607413"/>
            <a:ext cx="1688234" cy="156775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73CB3F6E-4FF4-3C7D-DD6E-BC46CE772D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61740" y="2440347"/>
            <a:ext cx="2673060" cy="173571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ndian relief of possible Indo-Greek king, with Buddhist triratana symbol on his sword">
            <a:extLst>
              <a:ext uri="{FF2B5EF4-FFF2-40B4-BE49-F238E27FC236}">
                <a16:creationId xmlns:a16="http://schemas.microsoft.com/office/drawing/2014/main" id="{A0140B97-78CA-BE34-DBEE-2C19814A2FB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26980" y="505691"/>
            <a:ext cx="993384" cy="292330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e Titan Atlas supporting a Buddhist monument, from Hadda, Afghanistan">
            <a:extLst>
              <a:ext uri="{FF2B5EF4-FFF2-40B4-BE49-F238E27FC236}">
                <a16:creationId xmlns:a16="http://schemas.microsoft.com/office/drawing/2014/main" id="{C1FDA22E-6252-1A62-6D30-BC86C1A4888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63619" y="4790784"/>
            <a:ext cx="2392761" cy="14362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55569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2FAB629-4B1F-5010-ABEA-678A2B9BDEFC}"/>
              </a:ext>
            </a:extLst>
          </p:cNvPr>
          <p:cNvSpPr>
            <a:spLocks noGrp="1"/>
          </p:cNvSpPr>
          <p:nvPr>
            <p:ph type="title"/>
          </p:nvPr>
        </p:nvSpPr>
        <p:spPr/>
        <p:txBody>
          <a:bodyPr/>
          <a:lstStyle/>
          <a:p>
            <a:r>
              <a:rPr lang="cs-CZ" dirty="0"/>
              <a:t>Kontakty</a:t>
            </a:r>
          </a:p>
        </p:txBody>
      </p:sp>
      <p:sp>
        <p:nvSpPr>
          <p:cNvPr id="3" name="Zástupný obsah 2">
            <a:extLst>
              <a:ext uri="{FF2B5EF4-FFF2-40B4-BE49-F238E27FC236}">
                <a16:creationId xmlns:a16="http://schemas.microsoft.com/office/drawing/2014/main" id="{5E8CD9C4-54BC-7DD1-C15E-3AAF61C5EEF4}"/>
              </a:ext>
            </a:extLst>
          </p:cNvPr>
          <p:cNvSpPr>
            <a:spLocks noGrp="1"/>
          </p:cNvSpPr>
          <p:nvPr>
            <p:ph idx="1"/>
          </p:nvPr>
        </p:nvSpPr>
        <p:spPr/>
        <p:txBody>
          <a:bodyPr/>
          <a:lstStyle/>
          <a:p>
            <a:r>
              <a:rPr lang="cs-CZ" dirty="0"/>
              <a:t>Mince</a:t>
            </a:r>
          </a:p>
          <a:p>
            <a:r>
              <a:rPr lang="cs-CZ" dirty="0"/>
              <a:t>Řecký vzor</a:t>
            </a:r>
          </a:p>
          <a:p>
            <a:r>
              <a:rPr lang="cs-CZ" dirty="0"/>
              <a:t>Portrét vládce</a:t>
            </a:r>
          </a:p>
          <a:p>
            <a:r>
              <a:rPr lang="cs-CZ" dirty="0"/>
              <a:t>Indičtí bohové</a:t>
            </a:r>
          </a:p>
          <a:p>
            <a:r>
              <a:rPr lang="cs-CZ" dirty="0"/>
              <a:t>Buddhistické motivy</a:t>
            </a:r>
          </a:p>
          <a:p>
            <a:r>
              <a:rPr lang="cs-CZ" dirty="0"/>
              <a:t>Řecké písmo, </a:t>
            </a:r>
            <a:r>
              <a:rPr lang="cs-CZ" dirty="0" err="1"/>
              <a:t>bráhmí</a:t>
            </a:r>
            <a:r>
              <a:rPr lang="cs-CZ" dirty="0"/>
              <a:t>, </a:t>
            </a:r>
            <a:r>
              <a:rPr lang="cs-CZ" dirty="0" err="1"/>
              <a:t>charóští</a:t>
            </a:r>
            <a:endParaRPr lang="cs-CZ" dirty="0"/>
          </a:p>
        </p:txBody>
      </p:sp>
      <p:pic>
        <p:nvPicPr>
          <p:cNvPr id="2050" name="Picture 2">
            <a:extLst>
              <a:ext uri="{FF2B5EF4-FFF2-40B4-BE49-F238E27FC236}">
                <a16:creationId xmlns:a16="http://schemas.microsoft.com/office/drawing/2014/main" id="{8C99258D-355B-A94D-6395-9D4BE9A3AE7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53506" y="356033"/>
            <a:ext cx="2876412" cy="133465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ndogreekcoins">
            <a:extLst>
              <a:ext uri="{FF2B5EF4-FFF2-40B4-BE49-F238E27FC236}">
                <a16:creationId xmlns:a16="http://schemas.microsoft.com/office/drawing/2014/main" id="{59FDAC98-00FC-0B24-89D5-58D12178FF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19272" y="594592"/>
            <a:ext cx="2291195" cy="1096096"/>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40BB7169-402B-202D-7056-6B5DF6F3621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52077" y="1825625"/>
            <a:ext cx="3019425" cy="1514475"/>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Greco-Buddhism - Wikiwand">
            <a:extLst>
              <a:ext uri="{FF2B5EF4-FFF2-40B4-BE49-F238E27FC236}">
                <a16:creationId xmlns:a16="http://schemas.microsoft.com/office/drawing/2014/main" id="{83F2B1CF-6632-264C-EAA0-3C407EF8F4A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27924" y="3691998"/>
            <a:ext cx="4322041" cy="20004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85968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F95C69A-13BE-630B-9972-A803AE93590D}"/>
              </a:ext>
            </a:extLst>
          </p:cNvPr>
          <p:cNvSpPr>
            <a:spLocks noGrp="1"/>
          </p:cNvSpPr>
          <p:nvPr>
            <p:ph type="title"/>
          </p:nvPr>
        </p:nvSpPr>
        <p:spPr/>
        <p:txBody>
          <a:bodyPr/>
          <a:lstStyle/>
          <a:p>
            <a:r>
              <a:rPr lang="cs-CZ" dirty="0"/>
              <a:t>Kontakty</a:t>
            </a:r>
          </a:p>
        </p:txBody>
      </p:sp>
      <p:sp>
        <p:nvSpPr>
          <p:cNvPr id="3" name="Zástupný obsah 2">
            <a:extLst>
              <a:ext uri="{FF2B5EF4-FFF2-40B4-BE49-F238E27FC236}">
                <a16:creationId xmlns:a16="http://schemas.microsoft.com/office/drawing/2014/main" id="{65DC4666-AB71-509B-4F51-6044039E6238}"/>
              </a:ext>
            </a:extLst>
          </p:cNvPr>
          <p:cNvSpPr>
            <a:spLocks noGrp="1"/>
          </p:cNvSpPr>
          <p:nvPr>
            <p:ph idx="1"/>
          </p:nvPr>
        </p:nvSpPr>
        <p:spPr/>
        <p:txBody>
          <a:bodyPr/>
          <a:lstStyle/>
          <a:p>
            <a:r>
              <a:rPr lang="cs-CZ" dirty="0"/>
              <a:t>Řekové a buddhismus</a:t>
            </a:r>
          </a:p>
          <a:p>
            <a:r>
              <a:rPr lang="cs-CZ" dirty="0"/>
              <a:t>Rozkvět, podpora buddhismu od řeckých vládců</a:t>
            </a:r>
          </a:p>
          <a:p>
            <a:r>
              <a:rPr lang="cs-CZ" dirty="0"/>
              <a:t>Možné konverze</a:t>
            </a:r>
          </a:p>
          <a:p>
            <a:r>
              <a:rPr lang="cs-CZ" dirty="0"/>
              <a:t>Vyobrazení Buddhy v lidské podobě</a:t>
            </a:r>
          </a:p>
        </p:txBody>
      </p:sp>
      <p:pic>
        <p:nvPicPr>
          <p:cNvPr id="3074" name="Picture 2">
            <a:extLst>
              <a:ext uri="{FF2B5EF4-FFF2-40B4-BE49-F238E27FC236}">
                <a16:creationId xmlns:a16="http://schemas.microsoft.com/office/drawing/2014/main" id="{C3952B92-3524-F343-7E1D-75EF1FEE03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39506" y="212365"/>
            <a:ext cx="1866899" cy="3091584"/>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Vajrapani-Heracles as the protector of the Buddha, 2nd century AD, from Gandhara">
            <a:extLst>
              <a:ext uri="{FF2B5EF4-FFF2-40B4-BE49-F238E27FC236}">
                <a16:creationId xmlns:a16="http://schemas.microsoft.com/office/drawing/2014/main" id="{CC4A6301-4EF0-6F9C-5483-1EBECD6D0D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68032" y="3456709"/>
            <a:ext cx="2095500" cy="2276475"/>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Ancient Greek Buddhism - Relational Buddhism &amp; Karma Transformation">
            <a:extLst>
              <a:ext uri="{FF2B5EF4-FFF2-40B4-BE49-F238E27FC236}">
                <a16:creationId xmlns:a16="http://schemas.microsoft.com/office/drawing/2014/main" id="{F0CECFD9-05EF-5F88-44D5-E1DF7753EC2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60766" y="4470687"/>
            <a:ext cx="2247493" cy="22764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5104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824C83E-9B17-5601-5D15-214693DDC0D7}"/>
              </a:ext>
            </a:extLst>
          </p:cNvPr>
          <p:cNvSpPr>
            <a:spLocks noGrp="1"/>
          </p:cNvSpPr>
          <p:nvPr>
            <p:ph type="title"/>
          </p:nvPr>
        </p:nvSpPr>
        <p:spPr/>
        <p:txBody>
          <a:bodyPr/>
          <a:lstStyle/>
          <a:p>
            <a:r>
              <a:rPr lang="cs-CZ" dirty="0"/>
              <a:t>Kontakty</a:t>
            </a:r>
          </a:p>
        </p:txBody>
      </p:sp>
      <p:sp>
        <p:nvSpPr>
          <p:cNvPr id="3" name="Zástupný obsah 2">
            <a:extLst>
              <a:ext uri="{FF2B5EF4-FFF2-40B4-BE49-F238E27FC236}">
                <a16:creationId xmlns:a16="http://schemas.microsoft.com/office/drawing/2014/main" id="{D0D2EE5A-B65F-036C-32C1-821EEC5F29E6}"/>
              </a:ext>
            </a:extLst>
          </p:cNvPr>
          <p:cNvSpPr>
            <a:spLocks noGrp="1"/>
          </p:cNvSpPr>
          <p:nvPr>
            <p:ph idx="1"/>
          </p:nvPr>
        </p:nvSpPr>
        <p:spPr/>
        <p:txBody>
          <a:bodyPr>
            <a:normAutofit fontScale="92500" lnSpcReduction="10000"/>
          </a:bodyPr>
          <a:lstStyle/>
          <a:p>
            <a:r>
              <a:rPr lang="cs-CZ" dirty="0"/>
              <a:t>Řekové z pohledu Indů</a:t>
            </a:r>
          </a:p>
          <a:p>
            <a:r>
              <a:rPr lang="cs-CZ" dirty="0" err="1"/>
              <a:t>Jávana</a:t>
            </a:r>
            <a:endParaRPr lang="cs-CZ" dirty="0"/>
          </a:p>
          <a:p>
            <a:r>
              <a:rPr lang="cs-CZ" dirty="0" err="1"/>
              <a:t>Mléččha</a:t>
            </a:r>
            <a:endParaRPr lang="cs-CZ" dirty="0"/>
          </a:p>
          <a:p>
            <a:r>
              <a:rPr lang="cs-CZ" dirty="0" err="1"/>
              <a:t>Milinda</a:t>
            </a:r>
            <a:r>
              <a:rPr lang="cs-CZ" dirty="0"/>
              <a:t> (</a:t>
            </a:r>
            <a:r>
              <a:rPr lang="cs-CZ" dirty="0" err="1"/>
              <a:t>Menandros</a:t>
            </a:r>
            <a:r>
              <a:rPr lang="cs-CZ" dirty="0"/>
              <a:t> I.) – hovory s buddhistickým učencem</a:t>
            </a:r>
          </a:p>
          <a:p>
            <a:r>
              <a:rPr lang="cs-CZ" dirty="0"/>
              <a:t>Překlady řeckých astronomických textů do sanskrtu (</a:t>
            </a:r>
            <a:r>
              <a:rPr lang="cs-CZ" dirty="0" err="1"/>
              <a:t>Javanadžátaka</a:t>
            </a:r>
            <a:r>
              <a:rPr lang="cs-CZ" dirty="0"/>
              <a:t>)</a:t>
            </a:r>
          </a:p>
          <a:p>
            <a:r>
              <a:rPr lang="cs-CZ" dirty="0"/>
              <a:t>Řekové jako barbaři</a:t>
            </a:r>
          </a:p>
          <a:p>
            <a:r>
              <a:rPr lang="cs-CZ" dirty="0" err="1"/>
              <a:t>Ašokovy</a:t>
            </a:r>
            <a:r>
              <a:rPr lang="cs-CZ" dirty="0"/>
              <a:t> edikty – 2 řecky</a:t>
            </a:r>
          </a:p>
          <a:p>
            <a:r>
              <a:rPr lang="cs-CZ" dirty="0"/>
              <a:t>Misionářská činnost </a:t>
            </a:r>
            <a:r>
              <a:rPr lang="cs-CZ" dirty="0" err="1"/>
              <a:t>Ašóky</a:t>
            </a:r>
            <a:r>
              <a:rPr lang="cs-CZ" dirty="0"/>
              <a:t> – na dvůr Egypta, Makedonie, </a:t>
            </a:r>
            <a:r>
              <a:rPr lang="cs-CZ" dirty="0" err="1"/>
              <a:t>Seleukovců</a:t>
            </a:r>
            <a:endParaRPr lang="cs-CZ" dirty="0"/>
          </a:p>
        </p:txBody>
      </p:sp>
      <p:pic>
        <p:nvPicPr>
          <p:cNvPr id="4098" name="Picture 2" descr="Kandahar Greek Edicts of Ashoka - Wikipedia">
            <a:extLst>
              <a:ext uri="{FF2B5EF4-FFF2-40B4-BE49-F238E27FC236}">
                <a16:creationId xmlns:a16="http://schemas.microsoft.com/office/drawing/2014/main" id="{9F7779EC-A557-2CA3-3EDF-02B49B5063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79180" y="267855"/>
            <a:ext cx="2995765" cy="1928524"/>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The 13th Major rock edict of Asoka - History of Odisha">
            <a:extLst>
              <a:ext uri="{FF2B5EF4-FFF2-40B4-BE49-F238E27FC236}">
                <a16:creationId xmlns:a16="http://schemas.microsoft.com/office/drawing/2014/main" id="{A3B8FC3E-D464-B032-83A8-FD19B83EE7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51656" y="368661"/>
            <a:ext cx="3012054" cy="17269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28675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E31CF4E-E778-2068-AF1C-929199E4DE68}"/>
              </a:ext>
            </a:extLst>
          </p:cNvPr>
          <p:cNvSpPr>
            <a:spLocks noGrp="1"/>
          </p:cNvSpPr>
          <p:nvPr>
            <p:ph type="title"/>
          </p:nvPr>
        </p:nvSpPr>
        <p:spPr/>
        <p:txBody>
          <a:bodyPr/>
          <a:lstStyle/>
          <a:p>
            <a:r>
              <a:rPr lang="cs-CZ" dirty="0"/>
              <a:t>Prameny</a:t>
            </a:r>
          </a:p>
        </p:txBody>
      </p:sp>
      <p:sp>
        <p:nvSpPr>
          <p:cNvPr id="3" name="Zástupný obsah 2">
            <a:extLst>
              <a:ext uri="{FF2B5EF4-FFF2-40B4-BE49-F238E27FC236}">
                <a16:creationId xmlns:a16="http://schemas.microsoft.com/office/drawing/2014/main" id="{492E5CB7-AFDC-465C-FDF7-90BDC31E4095}"/>
              </a:ext>
            </a:extLst>
          </p:cNvPr>
          <p:cNvSpPr>
            <a:spLocks noGrp="1"/>
          </p:cNvSpPr>
          <p:nvPr>
            <p:ph idx="1"/>
          </p:nvPr>
        </p:nvSpPr>
        <p:spPr/>
        <p:txBody>
          <a:bodyPr>
            <a:normAutofit fontScale="92500" lnSpcReduction="10000"/>
          </a:bodyPr>
          <a:lstStyle/>
          <a:p>
            <a:r>
              <a:rPr lang="cs-CZ" dirty="0" err="1"/>
              <a:t>Ktésiás</a:t>
            </a:r>
            <a:r>
              <a:rPr lang="cs-CZ" dirty="0"/>
              <a:t> – </a:t>
            </a:r>
            <a:r>
              <a:rPr lang="cs-CZ" dirty="0" err="1"/>
              <a:t>Indika</a:t>
            </a:r>
            <a:endParaRPr lang="cs-CZ" dirty="0"/>
          </a:p>
          <a:p>
            <a:r>
              <a:rPr lang="cs-CZ" dirty="0" err="1"/>
              <a:t>Megasthenés</a:t>
            </a:r>
            <a:r>
              <a:rPr lang="cs-CZ" dirty="0"/>
              <a:t> – </a:t>
            </a:r>
            <a:r>
              <a:rPr lang="cs-CZ" dirty="0" err="1"/>
              <a:t>Indika</a:t>
            </a:r>
            <a:endParaRPr lang="cs-CZ" dirty="0"/>
          </a:p>
          <a:p>
            <a:r>
              <a:rPr lang="cs-CZ" dirty="0" err="1"/>
              <a:t>Isidóros</a:t>
            </a:r>
            <a:r>
              <a:rPr lang="cs-CZ" dirty="0"/>
              <a:t> z </a:t>
            </a:r>
            <a:r>
              <a:rPr lang="cs-CZ" dirty="0" err="1"/>
              <a:t>Charaku</a:t>
            </a:r>
            <a:r>
              <a:rPr lang="cs-CZ" dirty="0"/>
              <a:t> – </a:t>
            </a:r>
            <a:r>
              <a:rPr lang="cs-CZ" dirty="0" err="1"/>
              <a:t>Parthské</a:t>
            </a:r>
            <a:r>
              <a:rPr lang="cs-CZ" i="1" dirty="0"/>
              <a:t> </a:t>
            </a:r>
            <a:r>
              <a:rPr lang="cs-CZ" dirty="0"/>
              <a:t>stanice</a:t>
            </a:r>
          </a:p>
          <a:p>
            <a:r>
              <a:rPr lang="cs-CZ" dirty="0" err="1"/>
              <a:t>Onésikritos</a:t>
            </a:r>
            <a:r>
              <a:rPr lang="cs-CZ" dirty="0"/>
              <a:t>, </a:t>
            </a:r>
            <a:r>
              <a:rPr lang="cs-CZ" dirty="0" err="1"/>
              <a:t>Déimachos</a:t>
            </a:r>
            <a:r>
              <a:rPr lang="cs-CZ" dirty="0"/>
              <a:t>, </a:t>
            </a:r>
            <a:r>
              <a:rPr lang="cs-CZ" dirty="0" err="1"/>
              <a:t>Nearchos</a:t>
            </a:r>
            <a:r>
              <a:rPr lang="cs-CZ" dirty="0"/>
              <a:t>, </a:t>
            </a:r>
            <a:r>
              <a:rPr lang="cs-CZ" dirty="0" err="1"/>
              <a:t>Patroklos</a:t>
            </a:r>
            <a:r>
              <a:rPr lang="cs-CZ" dirty="0"/>
              <a:t> – spisy o Indii</a:t>
            </a:r>
          </a:p>
          <a:p>
            <a:r>
              <a:rPr lang="cs-CZ" dirty="0" err="1"/>
              <a:t>Periplus</a:t>
            </a:r>
            <a:r>
              <a:rPr lang="cs-CZ" i="1" dirty="0"/>
              <a:t> </a:t>
            </a:r>
            <a:r>
              <a:rPr lang="cs-CZ" dirty="0"/>
              <a:t>Maris</a:t>
            </a:r>
            <a:r>
              <a:rPr lang="cs-CZ" i="1" dirty="0"/>
              <a:t> </a:t>
            </a:r>
            <a:r>
              <a:rPr lang="cs-CZ" dirty="0" err="1"/>
              <a:t>Erythraei</a:t>
            </a:r>
            <a:endParaRPr lang="cs-CZ" dirty="0"/>
          </a:p>
          <a:p>
            <a:r>
              <a:rPr lang="cs-CZ" dirty="0" err="1"/>
              <a:t>Arriános</a:t>
            </a:r>
            <a:r>
              <a:rPr lang="cs-CZ" dirty="0"/>
              <a:t> – </a:t>
            </a:r>
            <a:r>
              <a:rPr lang="cs-CZ" dirty="0" err="1"/>
              <a:t>Indika</a:t>
            </a:r>
            <a:endParaRPr lang="cs-CZ" dirty="0"/>
          </a:p>
          <a:p>
            <a:r>
              <a:rPr lang="cs-CZ" dirty="0" err="1"/>
              <a:t>Klaudios</a:t>
            </a:r>
            <a:r>
              <a:rPr lang="cs-CZ" dirty="0"/>
              <a:t> </a:t>
            </a:r>
            <a:r>
              <a:rPr lang="cs-CZ" dirty="0" err="1"/>
              <a:t>Ailiános</a:t>
            </a:r>
            <a:r>
              <a:rPr lang="cs-CZ" dirty="0"/>
              <a:t> – De Natura </a:t>
            </a:r>
            <a:r>
              <a:rPr lang="cs-CZ" dirty="0" err="1"/>
              <a:t>Animalium</a:t>
            </a:r>
            <a:endParaRPr lang="cs-CZ" dirty="0"/>
          </a:p>
          <a:p>
            <a:r>
              <a:rPr lang="cs-CZ" dirty="0" err="1"/>
              <a:t>Strabón</a:t>
            </a:r>
            <a:r>
              <a:rPr lang="cs-CZ" dirty="0"/>
              <a:t> - </a:t>
            </a:r>
            <a:r>
              <a:rPr lang="cs-CZ" dirty="0" err="1"/>
              <a:t>Geógrafika</a:t>
            </a:r>
            <a:endParaRPr lang="cs-CZ" dirty="0"/>
          </a:p>
        </p:txBody>
      </p:sp>
    </p:spTree>
    <p:extLst>
      <p:ext uri="{BB962C8B-B14F-4D97-AF65-F5344CB8AC3E}">
        <p14:creationId xmlns:p14="http://schemas.microsoft.com/office/powerpoint/2010/main" val="19549248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52C8126-8DB6-FC5B-A467-8090ECF9E3FD}"/>
              </a:ext>
            </a:extLst>
          </p:cNvPr>
          <p:cNvSpPr>
            <a:spLocks noGrp="1"/>
          </p:cNvSpPr>
          <p:nvPr>
            <p:ph type="title"/>
          </p:nvPr>
        </p:nvSpPr>
        <p:spPr/>
        <p:txBody>
          <a:bodyPr/>
          <a:lstStyle/>
          <a:p>
            <a:r>
              <a:rPr lang="cs-CZ" dirty="0"/>
              <a:t>Objevování</a:t>
            </a:r>
          </a:p>
        </p:txBody>
      </p:sp>
      <p:sp>
        <p:nvSpPr>
          <p:cNvPr id="3" name="Zástupný obsah 2">
            <a:extLst>
              <a:ext uri="{FF2B5EF4-FFF2-40B4-BE49-F238E27FC236}">
                <a16:creationId xmlns:a16="http://schemas.microsoft.com/office/drawing/2014/main" id="{EABCA6E9-9164-CF72-8F0A-B0D781A87C63}"/>
              </a:ext>
            </a:extLst>
          </p:cNvPr>
          <p:cNvSpPr>
            <a:spLocks noGrp="1"/>
          </p:cNvSpPr>
          <p:nvPr>
            <p:ph idx="1"/>
          </p:nvPr>
        </p:nvSpPr>
        <p:spPr/>
        <p:txBody>
          <a:bodyPr/>
          <a:lstStyle/>
          <a:p>
            <a:r>
              <a:rPr lang="cs-CZ" dirty="0" err="1"/>
              <a:t>Skylax</a:t>
            </a:r>
            <a:r>
              <a:rPr lang="cs-CZ" dirty="0"/>
              <a:t> z </a:t>
            </a:r>
            <a:r>
              <a:rPr lang="cs-CZ" dirty="0" err="1"/>
              <a:t>Karyandy</a:t>
            </a:r>
            <a:r>
              <a:rPr lang="cs-CZ" dirty="0"/>
              <a:t>, Hérodotos – jen kolem řeky Indu</a:t>
            </a:r>
          </a:p>
          <a:p>
            <a:r>
              <a:rPr lang="cs-CZ" dirty="0"/>
              <a:t>Alexandr – dále na východ</a:t>
            </a:r>
          </a:p>
          <a:p>
            <a:r>
              <a:rPr lang="cs-CZ" dirty="0"/>
              <a:t>Vyslanci – do střední a východní Indie, Ganga</a:t>
            </a:r>
          </a:p>
          <a:p>
            <a:r>
              <a:rPr lang="cs-CZ" dirty="0" err="1"/>
              <a:t>Eudoxos</a:t>
            </a:r>
            <a:r>
              <a:rPr lang="cs-CZ" dirty="0"/>
              <a:t> z </a:t>
            </a:r>
            <a:r>
              <a:rPr lang="cs-CZ" dirty="0" err="1"/>
              <a:t>Kyziku</a:t>
            </a:r>
            <a:endParaRPr lang="cs-CZ" dirty="0"/>
          </a:p>
          <a:p>
            <a:r>
              <a:rPr lang="cs-CZ" dirty="0"/>
              <a:t>Západní pobřeží – obchodní trasy do Egypta</a:t>
            </a:r>
          </a:p>
          <a:p>
            <a:r>
              <a:rPr lang="cs-CZ" dirty="0"/>
              <a:t>Kosmas </a:t>
            </a:r>
            <a:r>
              <a:rPr lang="cs-CZ" dirty="0" err="1"/>
              <a:t>Indikopleustés</a:t>
            </a:r>
            <a:r>
              <a:rPr lang="cs-CZ" dirty="0"/>
              <a:t> – 6. stol. </a:t>
            </a:r>
            <a:r>
              <a:rPr lang="cs-CZ" dirty="0" err="1"/>
              <a:t>nl</a:t>
            </a:r>
            <a:r>
              <a:rPr lang="cs-CZ" dirty="0"/>
              <a:t>.</a:t>
            </a:r>
          </a:p>
        </p:txBody>
      </p:sp>
      <p:pic>
        <p:nvPicPr>
          <p:cNvPr id="5122" name="Picture 2">
            <a:extLst>
              <a:ext uri="{FF2B5EF4-FFF2-40B4-BE49-F238E27FC236}">
                <a16:creationId xmlns:a16="http://schemas.microsoft.com/office/drawing/2014/main" id="{A6F4F6A9-800F-1FCF-7423-A2B61A67B4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52779" y="2927926"/>
            <a:ext cx="3437017" cy="24245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68893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2E1E0EB-2182-CC4A-6B30-80E9032DCB3D}"/>
              </a:ext>
            </a:extLst>
          </p:cNvPr>
          <p:cNvSpPr>
            <a:spLocks noGrp="1"/>
          </p:cNvSpPr>
          <p:nvPr>
            <p:ph type="title"/>
          </p:nvPr>
        </p:nvSpPr>
        <p:spPr/>
        <p:txBody>
          <a:bodyPr/>
          <a:lstStyle/>
          <a:p>
            <a:r>
              <a:rPr lang="cs-CZ" dirty="0"/>
              <a:t>Etymologie</a:t>
            </a:r>
          </a:p>
        </p:txBody>
      </p:sp>
      <p:sp>
        <p:nvSpPr>
          <p:cNvPr id="3" name="Zástupný obsah 2">
            <a:extLst>
              <a:ext uri="{FF2B5EF4-FFF2-40B4-BE49-F238E27FC236}">
                <a16:creationId xmlns:a16="http://schemas.microsoft.com/office/drawing/2014/main" id="{ED86C0CB-879A-F46E-60DB-244D3A4A1C83}"/>
              </a:ext>
            </a:extLst>
          </p:cNvPr>
          <p:cNvSpPr>
            <a:spLocks noGrp="1"/>
          </p:cNvSpPr>
          <p:nvPr>
            <p:ph idx="1"/>
          </p:nvPr>
        </p:nvSpPr>
        <p:spPr/>
        <p:txBody>
          <a:bodyPr/>
          <a:lstStyle/>
          <a:p>
            <a:r>
              <a:rPr lang="cs-CZ" dirty="0"/>
              <a:t>India, India (</a:t>
            </a:r>
            <a:r>
              <a:rPr lang="el-GR" dirty="0"/>
              <a:t>Ἰνδῐ́ᾱ</a:t>
            </a:r>
            <a:r>
              <a:rPr lang="cs-CZ" dirty="0"/>
              <a:t>)</a:t>
            </a:r>
          </a:p>
          <a:p>
            <a:r>
              <a:rPr lang="cs-CZ" dirty="0" err="1"/>
              <a:t>Indos</a:t>
            </a:r>
            <a:r>
              <a:rPr lang="cs-CZ" dirty="0"/>
              <a:t> (</a:t>
            </a:r>
            <a:r>
              <a:rPr lang="el-GR" dirty="0"/>
              <a:t>Ἰνδός</a:t>
            </a:r>
            <a:r>
              <a:rPr lang="cs-CZ" dirty="0"/>
              <a:t>), </a:t>
            </a:r>
            <a:r>
              <a:rPr lang="cs-CZ" dirty="0" err="1"/>
              <a:t>hinduš</a:t>
            </a:r>
            <a:r>
              <a:rPr lang="cs-CZ" dirty="0"/>
              <a:t> (</a:t>
            </a:r>
            <a:r>
              <a:rPr lang="cs-CZ" dirty="0" err="1"/>
              <a:t>pers</a:t>
            </a:r>
            <a:r>
              <a:rPr lang="cs-CZ" dirty="0"/>
              <a:t>.), </a:t>
            </a:r>
            <a:r>
              <a:rPr lang="cs-CZ" dirty="0" err="1"/>
              <a:t>sindhu</a:t>
            </a:r>
            <a:r>
              <a:rPr lang="cs-CZ" dirty="0"/>
              <a:t> (řeka Indus)</a:t>
            </a:r>
          </a:p>
          <a:p>
            <a:endParaRPr lang="cs-CZ" dirty="0"/>
          </a:p>
        </p:txBody>
      </p:sp>
    </p:spTree>
    <p:extLst>
      <p:ext uri="{BB962C8B-B14F-4D97-AF65-F5344CB8AC3E}">
        <p14:creationId xmlns:p14="http://schemas.microsoft.com/office/powerpoint/2010/main" val="11127800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09D0DE5-792D-F6AD-14CD-9A9C45216407}"/>
              </a:ext>
            </a:extLst>
          </p:cNvPr>
          <p:cNvSpPr>
            <a:spLocks noGrp="1"/>
          </p:cNvSpPr>
          <p:nvPr>
            <p:ph type="title"/>
          </p:nvPr>
        </p:nvSpPr>
        <p:spPr/>
        <p:txBody>
          <a:bodyPr/>
          <a:lstStyle/>
          <a:p>
            <a:r>
              <a:rPr lang="cs-CZ" dirty="0"/>
              <a:t>Obecně Indie v řeckých pramenech</a:t>
            </a:r>
          </a:p>
        </p:txBody>
      </p:sp>
      <p:sp>
        <p:nvSpPr>
          <p:cNvPr id="3" name="Zástupný obsah 2">
            <a:extLst>
              <a:ext uri="{FF2B5EF4-FFF2-40B4-BE49-F238E27FC236}">
                <a16:creationId xmlns:a16="http://schemas.microsoft.com/office/drawing/2014/main" id="{44314206-24EC-90C2-5855-1C1EE8D4B08D}"/>
              </a:ext>
            </a:extLst>
          </p:cNvPr>
          <p:cNvSpPr>
            <a:spLocks noGrp="1"/>
          </p:cNvSpPr>
          <p:nvPr>
            <p:ph idx="1"/>
          </p:nvPr>
        </p:nvSpPr>
        <p:spPr/>
        <p:txBody>
          <a:bodyPr/>
          <a:lstStyle/>
          <a:p>
            <a:r>
              <a:rPr lang="cs-CZ" dirty="0"/>
              <a:t>Země plná bohatství</a:t>
            </a:r>
          </a:p>
          <a:p>
            <a:r>
              <a:rPr lang="cs-CZ" dirty="0"/>
              <a:t>(Téměř) vše je zde největší na světě (řeky, zvířata)</a:t>
            </a:r>
          </a:p>
          <a:p>
            <a:r>
              <a:rPr lang="cs-CZ" dirty="0"/>
              <a:t>Extrémně úrodná</a:t>
            </a:r>
          </a:p>
          <a:p>
            <a:r>
              <a:rPr lang="cs-CZ" dirty="0"/>
              <a:t>„Pohádková“ země</a:t>
            </a:r>
          </a:p>
          <a:p>
            <a:r>
              <a:rPr lang="cs-CZ" dirty="0"/>
              <a:t>Prakticky nic o dějinách</a:t>
            </a:r>
          </a:p>
          <a:p>
            <a:r>
              <a:rPr lang="cs-CZ" dirty="0"/>
              <a:t>Nejpočetnější kmen světa</a:t>
            </a:r>
          </a:p>
          <a:p>
            <a:r>
              <a:rPr lang="cs-CZ" dirty="0"/>
              <a:t>Země protikladů</a:t>
            </a:r>
          </a:p>
          <a:p>
            <a:endParaRPr lang="cs-CZ" dirty="0"/>
          </a:p>
        </p:txBody>
      </p:sp>
    </p:spTree>
    <p:extLst>
      <p:ext uri="{BB962C8B-B14F-4D97-AF65-F5344CB8AC3E}">
        <p14:creationId xmlns:p14="http://schemas.microsoft.com/office/powerpoint/2010/main" val="35950368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977B924-EECA-3CBD-32B6-5CBB9FCB477D}"/>
              </a:ext>
            </a:extLst>
          </p:cNvPr>
          <p:cNvSpPr>
            <a:spLocks noGrp="1"/>
          </p:cNvSpPr>
          <p:nvPr>
            <p:ph type="title"/>
          </p:nvPr>
        </p:nvSpPr>
        <p:spPr/>
        <p:txBody>
          <a:bodyPr/>
          <a:lstStyle/>
          <a:p>
            <a:r>
              <a:rPr lang="cs-CZ" dirty="0"/>
              <a:t>Místa v Indii</a:t>
            </a:r>
          </a:p>
        </p:txBody>
      </p:sp>
      <p:sp>
        <p:nvSpPr>
          <p:cNvPr id="3" name="Zástupný obsah 2">
            <a:extLst>
              <a:ext uri="{FF2B5EF4-FFF2-40B4-BE49-F238E27FC236}">
                <a16:creationId xmlns:a16="http://schemas.microsoft.com/office/drawing/2014/main" id="{6D996D0E-92F1-3499-D60F-700F92250AFB}"/>
              </a:ext>
            </a:extLst>
          </p:cNvPr>
          <p:cNvSpPr>
            <a:spLocks noGrp="1"/>
          </p:cNvSpPr>
          <p:nvPr>
            <p:ph idx="1"/>
          </p:nvPr>
        </p:nvSpPr>
        <p:spPr/>
        <p:txBody>
          <a:bodyPr/>
          <a:lstStyle/>
          <a:p>
            <a:r>
              <a:rPr lang="cs-CZ" dirty="0" err="1"/>
              <a:t>Paropamisos</a:t>
            </a:r>
            <a:r>
              <a:rPr lang="cs-CZ" dirty="0"/>
              <a:t>/</a:t>
            </a:r>
            <a:r>
              <a:rPr lang="cs-CZ" dirty="0" err="1"/>
              <a:t>Kaukasos</a:t>
            </a:r>
            <a:r>
              <a:rPr lang="cs-CZ" dirty="0"/>
              <a:t>/</a:t>
            </a:r>
            <a:r>
              <a:rPr lang="cs-CZ" dirty="0" err="1"/>
              <a:t>Imaos</a:t>
            </a:r>
            <a:r>
              <a:rPr lang="cs-CZ" dirty="0"/>
              <a:t> – Hindúkuš/Pamír</a:t>
            </a:r>
          </a:p>
          <a:p>
            <a:r>
              <a:rPr lang="cs-CZ" dirty="0" err="1"/>
              <a:t>Taprobané</a:t>
            </a:r>
            <a:r>
              <a:rPr lang="cs-CZ" dirty="0"/>
              <a:t> – Šrí Lanka</a:t>
            </a:r>
          </a:p>
          <a:p>
            <a:r>
              <a:rPr lang="cs-CZ" dirty="0"/>
              <a:t>Řeky v Paňdžábu – známe i Řekům, jiné názvy oproti indickým</a:t>
            </a:r>
          </a:p>
          <a:p>
            <a:r>
              <a:rPr lang="cs-CZ" dirty="0"/>
              <a:t>Východní výběžek Indie – nejvýchodnější místo světa</a:t>
            </a:r>
          </a:p>
          <a:p>
            <a:r>
              <a:rPr lang="cs-CZ" dirty="0"/>
              <a:t>Kosodélník, třetina Asie, největší část Asie</a:t>
            </a:r>
          </a:p>
        </p:txBody>
      </p:sp>
    </p:spTree>
    <p:extLst>
      <p:ext uri="{BB962C8B-B14F-4D97-AF65-F5344CB8AC3E}">
        <p14:creationId xmlns:p14="http://schemas.microsoft.com/office/powerpoint/2010/main" val="5234585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7BCA29E-FF84-8766-21FC-C820D37A6635}"/>
              </a:ext>
            </a:extLst>
          </p:cNvPr>
          <p:cNvSpPr>
            <a:spLocks noGrp="1"/>
          </p:cNvSpPr>
          <p:nvPr>
            <p:ph type="title"/>
          </p:nvPr>
        </p:nvSpPr>
        <p:spPr/>
        <p:txBody>
          <a:bodyPr/>
          <a:lstStyle/>
          <a:p>
            <a:endParaRPr lang="cs-CZ"/>
          </a:p>
        </p:txBody>
      </p:sp>
      <p:pic>
        <p:nvPicPr>
          <p:cNvPr id="5" name="Zástupný obsah 4">
            <a:extLst>
              <a:ext uri="{FF2B5EF4-FFF2-40B4-BE49-F238E27FC236}">
                <a16:creationId xmlns:a16="http://schemas.microsoft.com/office/drawing/2014/main" id="{A087111F-A289-CBFA-34F7-5E5C1990C15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16360" y="875489"/>
            <a:ext cx="9404612" cy="5525210"/>
          </a:xfrm>
        </p:spPr>
      </p:pic>
    </p:spTree>
    <p:extLst>
      <p:ext uri="{BB962C8B-B14F-4D97-AF65-F5344CB8AC3E}">
        <p14:creationId xmlns:p14="http://schemas.microsoft.com/office/powerpoint/2010/main" val="1192268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4C79453-FE0B-529D-7C81-047F2194DDEC}"/>
              </a:ext>
            </a:extLst>
          </p:cNvPr>
          <p:cNvSpPr>
            <a:spLocks noGrp="1"/>
          </p:cNvSpPr>
          <p:nvPr>
            <p:ph type="title"/>
          </p:nvPr>
        </p:nvSpPr>
        <p:spPr/>
        <p:txBody>
          <a:bodyPr/>
          <a:lstStyle/>
          <a:p>
            <a:r>
              <a:rPr lang="cs-CZ" dirty="0"/>
              <a:t>Řeky</a:t>
            </a:r>
          </a:p>
        </p:txBody>
      </p:sp>
      <p:sp>
        <p:nvSpPr>
          <p:cNvPr id="4" name="Zástupný obsah 3">
            <a:extLst>
              <a:ext uri="{FF2B5EF4-FFF2-40B4-BE49-F238E27FC236}">
                <a16:creationId xmlns:a16="http://schemas.microsoft.com/office/drawing/2014/main" id="{26965DF8-3029-E779-FC0B-FF2C23DF022B}"/>
              </a:ext>
            </a:extLst>
          </p:cNvPr>
          <p:cNvSpPr>
            <a:spLocks noGrp="1"/>
          </p:cNvSpPr>
          <p:nvPr>
            <p:ph sz="half" idx="1"/>
          </p:nvPr>
        </p:nvSpPr>
        <p:spPr/>
        <p:txBody>
          <a:bodyPr>
            <a:normAutofit fontScale="92500"/>
          </a:bodyPr>
          <a:lstStyle/>
          <a:p>
            <a:r>
              <a:rPr lang="cs-CZ" dirty="0" err="1"/>
              <a:t>Arr</a:t>
            </a:r>
            <a:r>
              <a:rPr lang="cs-CZ" dirty="0"/>
              <a:t>. Ind. 3</a:t>
            </a:r>
          </a:p>
          <a:p>
            <a:r>
              <a:rPr lang="el-GR" u="sng" dirty="0">
                <a:solidFill>
                  <a:schemeClr val="bg1"/>
                </a:solidFill>
              </a:rPr>
              <a:t>ποταμοὶ</a:t>
            </a:r>
            <a:r>
              <a:rPr lang="el-GR" dirty="0">
                <a:solidFill>
                  <a:schemeClr val="bg1"/>
                </a:solidFill>
              </a:rPr>
              <a:t> δὲ τοσοίδε εἰσὶν ἐν τῇ </a:t>
            </a:r>
            <a:r>
              <a:rPr lang="el-GR" u="sng" dirty="0">
                <a:solidFill>
                  <a:schemeClr val="bg1"/>
                </a:solidFill>
              </a:rPr>
              <a:t>Ἰνδῶν</a:t>
            </a:r>
            <a:r>
              <a:rPr lang="el-GR" dirty="0">
                <a:solidFill>
                  <a:schemeClr val="bg1"/>
                </a:solidFill>
              </a:rPr>
              <a:t> γῇ, ὅσοι οὐδὲ ἐν τῇ πάσῃ Ἀσίῃ. </a:t>
            </a:r>
            <a:r>
              <a:rPr lang="el-GR" u="sng" dirty="0">
                <a:solidFill>
                  <a:schemeClr val="bg1"/>
                </a:solidFill>
              </a:rPr>
              <a:t>μέγιστοι</a:t>
            </a:r>
            <a:r>
              <a:rPr lang="el-GR" dirty="0">
                <a:solidFill>
                  <a:schemeClr val="bg1"/>
                </a:solidFill>
              </a:rPr>
              <a:t> μὲν ὁ </a:t>
            </a:r>
            <a:r>
              <a:rPr lang="el-GR" u="sng" dirty="0">
                <a:solidFill>
                  <a:schemeClr val="bg1"/>
                </a:solidFill>
              </a:rPr>
              <a:t>Γάγγης</a:t>
            </a:r>
            <a:r>
              <a:rPr lang="el-GR" dirty="0">
                <a:solidFill>
                  <a:schemeClr val="bg1"/>
                </a:solidFill>
              </a:rPr>
              <a:t> τε καὶ ὁ </a:t>
            </a:r>
            <a:r>
              <a:rPr lang="el-GR" u="sng" dirty="0">
                <a:solidFill>
                  <a:schemeClr val="bg1"/>
                </a:solidFill>
              </a:rPr>
              <a:t>Ἰνδός</a:t>
            </a:r>
            <a:r>
              <a:rPr lang="el-GR" dirty="0">
                <a:solidFill>
                  <a:schemeClr val="bg1"/>
                </a:solidFill>
              </a:rPr>
              <a:t>, ὅτου καὶ ἡ γῆ ἐπώνυμος, ἄμφω τοῦ τε Νείλου τοῦ Αἰγυπτίου καὶ τοῦ Ἴστρου τοῦ Σκυθικοῦ, καὶ εἰ ἐς τωὐτὸ συνέλθοι αὐτοῖσι τὸ ὕδωρ, μέζονες.</a:t>
            </a:r>
            <a:endParaRPr lang="cs-CZ" dirty="0">
              <a:solidFill>
                <a:schemeClr val="bg1"/>
              </a:solidFill>
            </a:endParaRPr>
          </a:p>
        </p:txBody>
      </p:sp>
      <p:sp>
        <p:nvSpPr>
          <p:cNvPr id="5" name="Zástupný obsah 4">
            <a:extLst>
              <a:ext uri="{FF2B5EF4-FFF2-40B4-BE49-F238E27FC236}">
                <a16:creationId xmlns:a16="http://schemas.microsoft.com/office/drawing/2014/main" id="{B47E0BE1-BAF0-3883-DB1F-5F7F12C1EBEE}"/>
              </a:ext>
            </a:extLst>
          </p:cNvPr>
          <p:cNvSpPr>
            <a:spLocks noGrp="1"/>
          </p:cNvSpPr>
          <p:nvPr>
            <p:ph sz="half" idx="2"/>
          </p:nvPr>
        </p:nvSpPr>
        <p:spPr/>
        <p:txBody>
          <a:bodyPr>
            <a:normAutofit fontScale="92500"/>
          </a:bodyPr>
          <a:lstStyle/>
          <a:p>
            <a:r>
              <a:rPr lang="en-US" dirty="0"/>
              <a:t>The Indian rivers are greater than any others in Asia; greatest are the Ganges and the Indus, whence the land gets its name; each of these is greater than the Nile of Egypt and the Scythian </a:t>
            </a:r>
            <a:r>
              <a:rPr lang="en-US" dirty="0" err="1"/>
              <a:t>Ister</a:t>
            </a:r>
            <a:r>
              <a:rPr lang="en-US" dirty="0"/>
              <a:t>, even were these put together;</a:t>
            </a:r>
            <a:endParaRPr lang="cs-CZ" dirty="0"/>
          </a:p>
        </p:txBody>
      </p:sp>
    </p:spTree>
    <p:extLst>
      <p:ext uri="{BB962C8B-B14F-4D97-AF65-F5344CB8AC3E}">
        <p14:creationId xmlns:p14="http://schemas.microsoft.com/office/powerpoint/2010/main" val="28242271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56D9F11-0DBB-432D-91D0-5DF5734ACEF2}"/>
              </a:ext>
            </a:extLst>
          </p:cNvPr>
          <p:cNvSpPr>
            <a:spLocks noGrp="1"/>
          </p:cNvSpPr>
          <p:nvPr>
            <p:ph type="title"/>
          </p:nvPr>
        </p:nvSpPr>
        <p:spPr/>
        <p:txBody>
          <a:bodyPr/>
          <a:lstStyle/>
          <a:p>
            <a:r>
              <a:rPr lang="cs-CZ" dirty="0"/>
              <a:t>Řeky</a:t>
            </a:r>
          </a:p>
        </p:txBody>
      </p:sp>
      <p:sp>
        <p:nvSpPr>
          <p:cNvPr id="4" name="Zástupný obsah 3">
            <a:extLst>
              <a:ext uri="{FF2B5EF4-FFF2-40B4-BE49-F238E27FC236}">
                <a16:creationId xmlns:a16="http://schemas.microsoft.com/office/drawing/2014/main" id="{EBCA0BFD-0E76-4D61-5742-AA2F5AACFAE4}"/>
              </a:ext>
            </a:extLst>
          </p:cNvPr>
          <p:cNvSpPr>
            <a:spLocks noGrp="1"/>
          </p:cNvSpPr>
          <p:nvPr>
            <p:ph sz="half" idx="1"/>
          </p:nvPr>
        </p:nvSpPr>
        <p:spPr/>
        <p:txBody>
          <a:bodyPr>
            <a:normAutofit fontScale="77500" lnSpcReduction="20000"/>
          </a:bodyPr>
          <a:lstStyle/>
          <a:p>
            <a:r>
              <a:rPr lang="cs-CZ" dirty="0" err="1"/>
              <a:t>Arr</a:t>
            </a:r>
            <a:r>
              <a:rPr lang="cs-CZ" dirty="0"/>
              <a:t>. </a:t>
            </a:r>
            <a:r>
              <a:rPr lang="cs-CZ" i="1" dirty="0"/>
              <a:t>Ind</a:t>
            </a:r>
            <a:r>
              <a:rPr lang="cs-CZ" dirty="0"/>
              <a:t>. 4</a:t>
            </a:r>
          </a:p>
          <a:p>
            <a:r>
              <a:rPr lang="el-GR" dirty="0">
                <a:solidFill>
                  <a:schemeClr val="bg1"/>
                </a:solidFill>
              </a:rPr>
              <a:t>οὔκουν ἀπιστίην χρὴ ἔχειν ὑπέρ τε τοῦ </a:t>
            </a:r>
            <a:r>
              <a:rPr lang="el-GR" u="sng" dirty="0">
                <a:solidFill>
                  <a:schemeClr val="bg1"/>
                </a:solidFill>
              </a:rPr>
              <a:t>Ἰνδοῦ</a:t>
            </a:r>
            <a:r>
              <a:rPr lang="el-GR" dirty="0">
                <a:solidFill>
                  <a:schemeClr val="bg1"/>
                </a:solidFill>
              </a:rPr>
              <a:t> καὶ τοῦ </a:t>
            </a:r>
            <a:r>
              <a:rPr lang="el-GR" u="sng" dirty="0">
                <a:solidFill>
                  <a:schemeClr val="bg1"/>
                </a:solidFill>
              </a:rPr>
              <a:t>Γάγγεω</a:t>
            </a:r>
            <a:r>
              <a:rPr lang="el-GR" dirty="0">
                <a:solidFill>
                  <a:schemeClr val="bg1"/>
                </a:solidFill>
              </a:rPr>
              <a:t>, μηδὲ </a:t>
            </a:r>
            <a:r>
              <a:rPr lang="el-GR" u="sng" dirty="0">
                <a:solidFill>
                  <a:schemeClr val="bg1"/>
                </a:solidFill>
              </a:rPr>
              <a:t>συμβλητοὺς</a:t>
            </a:r>
            <a:r>
              <a:rPr lang="el-GR" dirty="0">
                <a:solidFill>
                  <a:schemeClr val="bg1"/>
                </a:solidFill>
              </a:rPr>
              <a:t> εἶναι αὐτοῖσι τόν τε </a:t>
            </a:r>
            <a:r>
              <a:rPr lang="el-GR" u="sng" dirty="0">
                <a:solidFill>
                  <a:schemeClr val="bg1"/>
                </a:solidFill>
              </a:rPr>
              <a:t>Ἴστρον</a:t>
            </a:r>
            <a:r>
              <a:rPr lang="el-GR" dirty="0">
                <a:solidFill>
                  <a:schemeClr val="bg1"/>
                </a:solidFill>
              </a:rPr>
              <a:t> καὶ τὸν </a:t>
            </a:r>
            <a:r>
              <a:rPr lang="el-GR" u="sng" dirty="0">
                <a:solidFill>
                  <a:schemeClr val="bg1"/>
                </a:solidFill>
              </a:rPr>
              <a:t>Νεῖλον</a:t>
            </a:r>
            <a:r>
              <a:rPr lang="el-GR" dirty="0">
                <a:solidFill>
                  <a:schemeClr val="bg1"/>
                </a:solidFill>
              </a:rPr>
              <a:t>.</a:t>
            </a:r>
            <a:r>
              <a:rPr lang="cs-CZ" dirty="0">
                <a:solidFill>
                  <a:schemeClr val="bg1"/>
                </a:solidFill>
              </a:rPr>
              <a:t> </a:t>
            </a:r>
            <a:r>
              <a:rPr lang="el-GR" dirty="0">
                <a:solidFill>
                  <a:schemeClr val="bg1"/>
                </a:solidFill>
              </a:rPr>
              <a:t>ἐς μέν γε τὸν Νεῖλον οὐδένα ποταμὸν ἐκδιδόντα ἴδμεν, ἀλλὰ ἀπ᾽ αὐτοῦ διώρυχας τετμημένας κατὰ τὴν χώρην τὴν Αἰγυπτίην: ὁ δὲ Ἴστρος ὀλίγος μὲν ἀνίσχει ἀπὸ τῶν πηγέων, δέκεται δὲ πολλοὺς ποταμούς, ἀλλὰ οὐδὲ πλήθεϊ ἴσους τοῖσιν Ἰνδῶν ποταμοῖσιν, οἳ τὸν Ἰνδὸν καὶ τὸν Γάγγεα ἐκδιδοῦσι, πλωτοὺς δὲ δὴ κάρτα ὀλίγους,</a:t>
            </a:r>
            <a:endParaRPr lang="cs-CZ" dirty="0">
              <a:solidFill>
                <a:schemeClr val="bg1"/>
              </a:solidFill>
            </a:endParaRPr>
          </a:p>
          <a:p>
            <a:endParaRPr lang="cs-CZ" dirty="0"/>
          </a:p>
        </p:txBody>
      </p:sp>
      <p:sp>
        <p:nvSpPr>
          <p:cNvPr id="5" name="Zástupný obsah 4">
            <a:extLst>
              <a:ext uri="{FF2B5EF4-FFF2-40B4-BE49-F238E27FC236}">
                <a16:creationId xmlns:a16="http://schemas.microsoft.com/office/drawing/2014/main" id="{A32F4005-80CB-AE5B-E4BE-21DAA86C36F2}"/>
              </a:ext>
            </a:extLst>
          </p:cNvPr>
          <p:cNvSpPr>
            <a:spLocks noGrp="1"/>
          </p:cNvSpPr>
          <p:nvPr>
            <p:ph sz="half" idx="2"/>
          </p:nvPr>
        </p:nvSpPr>
        <p:spPr/>
        <p:txBody>
          <a:bodyPr>
            <a:normAutofit fontScale="77500" lnSpcReduction="20000"/>
          </a:bodyPr>
          <a:lstStyle/>
          <a:p>
            <a:r>
              <a:rPr lang="en-US" dirty="0"/>
              <a:t>It should not then be incredible that neither Nile nor </a:t>
            </a:r>
            <a:r>
              <a:rPr lang="en-US" dirty="0" err="1"/>
              <a:t>Ister</a:t>
            </a:r>
            <a:r>
              <a:rPr lang="en-US" dirty="0"/>
              <a:t> can be even compared with Indus or Ganges in volume of water. For we know of no tributary to the Nile; rather from it canals have been cut through the land of Egypt. As for the </a:t>
            </a:r>
            <a:r>
              <a:rPr lang="en-US" dirty="0" err="1"/>
              <a:t>Ister</a:t>
            </a:r>
            <a:r>
              <a:rPr lang="en-US" dirty="0"/>
              <a:t>, it emerges from its springs a meagre stream, but receives many tributaries; yet not equal in number to the Indian tributaries which flow into Indus or Ganges; and very few of these are navigable;</a:t>
            </a:r>
            <a:endParaRPr lang="cs-CZ" dirty="0"/>
          </a:p>
        </p:txBody>
      </p:sp>
    </p:spTree>
    <p:extLst>
      <p:ext uri="{BB962C8B-B14F-4D97-AF65-F5344CB8AC3E}">
        <p14:creationId xmlns:p14="http://schemas.microsoft.com/office/powerpoint/2010/main" val="13828975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3BAD982-30D0-9261-9C9D-FBCBF534D0D0}"/>
              </a:ext>
            </a:extLst>
          </p:cNvPr>
          <p:cNvSpPr>
            <a:spLocks noGrp="1"/>
          </p:cNvSpPr>
          <p:nvPr>
            <p:ph type="title"/>
          </p:nvPr>
        </p:nvSpPr>
        <p:spPr/>
        <p:txBody>
          <a:bodyPr/>
          <a:lstStyle/>
          <a:p>
            <a:r>
              <a:rPr lang="cs-CZ" dirty="0"/>
              <a:t>Monzuny</a:t>
            </a:r>
          </a:p>
        </p:txBody>
      </p:sp>
      <p:sp>
        <p:nvSpPr>
          <p:cNvPr id="3" name="Zástupný obsah 2">
            <a:extLst>
              <a:ext uri="{FF2B5EF4-FFF2-40B4-BE49-F238E27FC236}">
                <a16:creationId xmlns:a16="http://schemas.microsoft.com/office/drawing/2014/main" id="{3D50368E-D9D8-1668-F707-E49CBDD230C5}"/>
              </a:ext>
            </a:extLst>
          </p:cNvPr>
          <p:cNvSpPr>
            <a:spLocks noGrp="1"/>
          </p:cNvSpPr>
          <p:nvPr>
            <p:ph sz="half" idx="1"/>
          </p:nvPr>
        </p:nvSpPr>
        <p:spPr/>
        <p:txBody>
          <a:bodyPr>
            <a:normAutofit fontScale="92500" lnSpcReduction="10000"/>
          </a:bodyPr>
          <a:lstStyle/>
          <a:p>
            <a:r>
              <a:rPr lang="cs-CZ" dirty="0" err="1"/>
              <a:t>Arr</a:t>
            </a:r>
            <a:r>
              <a:rPr lang="cs-CZ" dirty="0"/>
              <a:t>. </a:t>
            </a:r>
            <a:r>
              <a:rPr lang="cs-CZ" i="1" dirty="0"/>
              <a:t>Ind</a:t>
            </a:r>
            <a:r>
              <a:rPr lang="cs-CZ" dirty="0"/>
              <a:t>. 6</a:t>
            </a:r>
          </a:p>
          <a:p>
            <a:r>
              <a:rPr lang="el-GR" u="sng" dirty="0"/>
              <a:t>ὕεται</a:t>
            </a:r>
            <a:r>
              <a:rPr lang="el-GR" dirty="0"/>
              <a:t> δὲ ἡ Ἰνδῶν γῆ τοῦ </a:t>
            </a:r>
            <a:r>
              <a:rPr lang="el-GR" u="sng" dirty="0"/>
              <a:t>θέρεος</a:t>
            </a:r>
            <a:r>
              <a:rPr lang="el-GR" dirty="0"/>
              <a:t>, μάλιστα μὲν τὰ οὔρεα</a:t>
            </a:r>
            <a:r>
              <a:rPr lang="cs-CZ" dirty="0"/>
              <a:t> … </a:t>
            </a:r>
            <a:r>
              <a:rPr lang="el-GR" dirty="0"/>
              <a:t>ὕεται δὲ τοῦ θέρεος καὶ τὰ πεδία τῶν Ἰνδῶν, ὥστε λιμνάζει τὰ πολλὰ</a:t>
            </a:r>
            <a:r>
              <a:rPr lang="cs-CZ" dirty="0"/>
              <a:t> </a:t>
            </a:r>
            <a:r>
              <a:rPr lang="el-GR" dirty="0"/>
              <a:t>αὐτῶν. καὶ ἔφυγεν ἡ Ἀλεξάνδρου στρατιὴ ἀπὸ τοῦ Ἀκεσίνου ποταμοῦ μέσου θέρεος, ὑπερβαλόντος τοῦ ὕδατος ἐς τὰ πεδία,</a:t>
            </a:r>
            <a:endParaRPr lang="cs-CZ" dirty="0"/>
          </a:p>
        </p:txBody>
      </p:sp>
      <p:sp>
        <p:nvSpPr>
          <p:cNvPr id="4" name="Zástupný obsah 3">
            <a:extLst>
              <a:ext uri="{FF2B5EF4-FFF2-40B4-BE49-F238E27FC236}">
                <a16:creationId xmlns:a16="http://schemas.microsoft.com/office/drawing/2014/main" id="{B35B6D10-7A95-43BF-42D8-FA188E915762}"/>
              </a:ext>
            </a:extLst>
          </p:cNvPr>
          <p:cNvSpPr>
            <a:spLocks noGrp="1"/>
          </p:cNvSpPr>
          <p:nvPr>
            <p:ph sz="half" idx="2"/>
          </p:nvPr>
        </p:nvSpPr>
        <p:spPr/>
        <p:txBody>
          <a:bodyPr>
            <a:normAutofit fontScale="92500" lnSpcReduction="10000"/>
          </a:bodyPr>
          <a:lstStyle/>
          <a:p>
            <a:r>
              <a:rPr lang="en-US" dirty="0"/>
              <a:t>In the summer there is rain through India; especially on the mountains,</a:t>
            </a:r>
            <a:r>
              <a:rPr lang="cs-CZ" dirty="0"/>
              <a:t> … </a:t>
            </a:r>
            <a:r>
              <a:rPr lang="en-US" dirty="0"/>
              <a:t>The plains of India also receive rain in summer, and much part of them becomes swamp; in fact Alexander's army retired from the river </a:t>
            </a:r>
            <a:r>
              <a:rPr lang="en-US" dirty="0" err="1"/>
              <a:t>Acesines</a:t>
            </a:r>
            <a:r>
              <a:rPr lang="en-US" dirty="0"/>
              <a:t> in midsummer, when the river had overflowed on to the plains;</a:t>
            </a:r>
            <a:endParaRPr lang="cs-CZ" dirty="0"/>
          </a:p>
        </p:txBody>
      </p:sp>
    </p:spTree>
    <p:extLst>
      <p:ext uri="{BB962C8B-B14F-4D97-AF65-F5344CB8AC3E}">
        <p14:creationId xmlns:p14="http://schemas.microsoft.com/office/powerpoint/2010/main" val="34649935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74806A9-BA8E-BC2B-A941-FDC7EB21B54C}"/>
              </a:ext>
            </a:extLst>
          </p:cNvPr>
          <p:cNvSpPr>
            <a:spLocks noGrp="1"/>
          </p:cNvSpPr>
          <p:nvPr>
            <p:ph type="title"/>
          </p:nvPr>
        </p:nvSpPr>
        <p:spPr/>
        <p:txBody>
          <a:bodyPr/>
          <a:lstStyle/>
          <a:p>
            <a:r>
              <a:rPr lang="cs-CZ" dirty="0"/>
              <a:t>Přírodní podmínky</a:t>
            </a:r>
          </a:p>
        </p:txBody>
      </p:sp>
      <p:sp>
        <p:nvSpPr>
          <p:cNvPr id="3" name="Zástupný obsah 2">
            <a:extLst>
              <a:ext uri="{FF2B5EF4-FFF2-40B4-BE49-F238E27FC236}">
                <a16:creationId xmlns:a16="http://schemas.microsoft.com/office/drawing/2014/main" id="{261CB6BE-FF78-6CA5-B40C-FB9D22520C1C}"/>
              </a:ext>
            </a:extLst>
          </p:cNvPr>
          <p:cNvSpPr>
            <a:spLocks noGrp="1"/>
          </p:cNvSpPr>
          <p:nvPr>
            <p:ph sz="half" idx="1"/>
          </p:nvPr>
        </p:nvSpPr>
        <p:spPr/>
        <p:txBody>
          <a:bodyPr>
            <a:normAutofit/>
          </a:bodyPr>
          <a:lstStyle/>
          <a:p>
            <a:r>
              <a:rPr lang="cs-CZ" dirty="0"/>
              <a:t>D.S. 2.35</a:t>
            </a:r>
          </a:p>
          <a:p>
            <a:r>
              <a:rPr lang="el-GR" dirty="0"/>
              <a:t>τὰ πολλὰ δὲ τῆς χώρας </a:t>
            </a:r>
            <a:r>
              <a:rPr lang="el-GR" u="sng" dirty="0"/>
              <a:t>ἀρδεύεται</a:t>
            </a:r>
            <a:r>
              <a:rPr lang="el-GR" dirty="0"/>
              <a:t>, καὶ διὰ τοῦτο </a:t>
            </a:r>
            <a:r>
              <a:rPr lang="el-GR" u="sng" dirty="0"/>
              <a:t>διττοὺς</a:t>
            </a:r>
            <a:r>
              <a:rPr lang="el-GR" dirty="0"/>
              <a:t> ἔχει τοὺς κατ᾽ </a:t>
            </a:r>
            <a:r>
              <a:rPr lang="el-GR" u="sng" dirty="0"/>
              <a:t>ἔτος</a:t>
            </a:r>
            <a:r>
              <a:rPr lang="el-GR" dirty="0"/>
              <a:t> </a:t>
            </a:r>
            <a:r>
              <a:rPr lang="el-GR" u="sng" dirty="0"/>
              <a:t>καρπούς</a:t>
            </a:r>
            <a:r>
              <a:rPr lang="el-GR" dirty="0"/>
              <a:t>: ζῴων τε παντοδαπῶν γέμει διαφόρων τοῖς μεγέθεσι καὶ ταῖς ἀλκαῖς, τῶν μὲν χερσαίων,</a:t>
            </a:r>
            <a:r>
              <a:rPr lang="cs-CZ" dirty="0"/>
              <a:t> </a:t>
            </a:r>
            <a:r>
              <a:rPr lang="el-GR" dirty="0"/>
              <a:t>τῶν δὲ καὶ πτηνῶν. </a:t>
            </a:r>
            <a:endParaRPr lang="cs-CZ" dirty="0"/>
          </a:p>
          <a:p>
            <a:r>
              <a:rPr lang="cs-CZ" dirty="0"/>
              <a:t>=</a:t>
            </a:r>
            <a:r>
              <a:rPr lang="cs-CZ" dirty="0" err="1"/>
              <a:t>Hdt</a:t>
            </a:r>
            <a:r>
              <a:rPr lang="cs-CZ" dirty="0"/>
              <a:t>. 3.106</a:t>
            </a:r>
          </a:p>
        </p:txBody>
      </p:sp>
      <p:sp>
        <p:nvSpPr>
          <p:cNvPr id="4" name="Zástupný obsah 3">
            <a:extLst>
              <a:ext uri="{FF2B5EF4-FFF2-40B4-BE49-F238E27FC236}">
                <a16:creationId xmlns:a16="http://schemas.microsoft.com/office/drawing/2014/main" id="{785E3582-7B7E-411B-E298-6A645592E732}"/>
              </a:ext>
            </a:extLst>
          </p:cNvPr>
          <p:cNvSpPr>
            <a:spLocks noGrp="1"/>
          </p:cNvSpPr>
          <p:nvPr>
            <p:ph sz="half" idx="2"/>
          </p:nvPr>
        </p:nvSpPr>
        <p:spPr/>
        <p:txBody>
          <a:bodyPr>
            <a:normAutofit/>
          </a:bodyPr>
          <a:lstStyle/>
          <a:p>
            <a:r>
              <a:rPr lang="en-US" dirty="0"/>
              <a:t>The larger part of the country is well watered and for this reason yields two crops each year; and it abounds in all kinds of animals, remarkable for their great size and strength, land animals as well as birds.</a:t>
            </a:r>
            <a:endParaRPr lang="cs-CZ" dirty="0"/>
          </a:p>
        </p:txBody>
      </p:sp>
    </p:spTree>
    <p:extLst>
      <p:ext uri="{BB962C8B-B14F-4D97-AF65-F5344CB8AC3E}">
        <p14:creationId xmlns:p14="http://schemas.microsoft.com/office/powerpoint/2010/main" val="407596364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DF266A1-826E-0840-4C5D-AB6A093F3438}"/>
              </a:ext>
            </a:extLst>
          </p:cNvPr>
          <p:cNvSpPr>
            <a:spLocks noGrp="1"/>
          </p:cNvSpPr>
          <p:nvPr>
            <p:ph type="title"/>
          </p:nvPr>
        </p:nvSpPr>
        <p:spPr/>
        <p:txBody>
          <a:bodyPr/>
          <a:lstStyle/>
          <a:p>
            <a:r>
              <a:rPr lang="cs-CZ" dirty="0"/>
              <a:t>Lidé</a:t>
            </a:r>
          </a:p>
        </p:txBody>
      </p:sp>
      <p:sp>
        <p:nvSpPr>
          <p:cNvPr id="8" name="Zástupný obsah 7">
            <a:extLst>
              <a:ext uri="{FF2B5EF4-FFF2-40B4-BE49-F238E27FC236}">
                <a16:creationId xmlns:a16="http://schemas.microsoft.com/office/drawing/2014/main" id="{047B9E29-BBB6-8D72-55D1-787D042B4400}"/>
              </a:ext>
            </a:extLst>
          </p:cNvPr>
          <p:cNvSpPr>
            <a:spLocks noGrp="1"/>
          </p:cNvSpPr>
          <p:nvPr>
            <p:ph sz="half" idx="1"/>
          </p:nvPr>
        </p:nvSpPr>
        <p:spPr/>
        <p:txBody>
          <a:bodyPr>
            <a:normAutofit lnSpcReduction="10000"/>
          </a:bodyPr>
          <a:lstStyle/>
          <a:p>
            <a:r>
              <a:rPr lang="cs-CZ" dirty="0" err="1"/>
              <a:t>Hdt</a:t>
            </a:r>
            <a:r>
              <a:rPr lang="cs-CZ" dirty="0"/>
              <a:t>. 3.98</a:t>
            </a:r>
          </a:p>
          <a:p>
            <a:r>
              <a:rPr lang="el-GR" dirty="0"/>
              <a:t>ἔστι τῆς Ἰνδικῆς χώρης τὸ πρὸς </a:t>
            </a:r>
            <a:r>
              <a:rPr lang="el-GR" u="sng" dirty="0"/>
              <a:t>ἥλιον</a:t>
            </a:r>
            <a:r>
              <a:rPr lang="el-GR" dirty="0"/>
              <a:t> </a:t>
            </a:r>
            <a:r>
              <a:rPr lang="el-GR" u="sng" dirty="0"/>
              <a:t>ἀνίσχοντα</a:t>
            </a:r>
            <a:r>
              <a:rPr lang="el-GR" dirty="0"/>
              <a:t> </a:t>
            </a:r>
            <a:r>
              <a:rPr lang="el-GR" u="sng" dirty="0"/>
              <a:t>ψάμμος</a:t>
            </a:r>
            <a:r>
              <a:rPr lang="el-GR" dirty="0"/>
              <a:t>· τῶν γὰρ ἡμεῖς ἴδμεν, τῶν καὶ πέρι ἀτρεκές τι λέγεται, </a:t>
            </a:r>
            <a:r>
              <a:rPr lang="el-GR" u="sng" dirty="0"/>
              <a:t>πρῶτοι</a:t>
            </a:r>
            <a:r>
              <a:rPr lang="el-GR" dirty="0"/>
              <a:t> πρὸς </a:t>
            </a:r>
            <a:r>
              <a:rPr lang="el-GR" u="sng" dirty="0"/>
              <a:t>ἠῶ</a:t>
            </a:r>
            <a:r>
              <a:rPr lang="el-GR" dirty="0"/>
              <a:t> καὶ </a:t>
            </a:r>
            <a:r>
              <a:rPr lang="el-GR" u="sng" dirty="0"/>
              <a:t>ἡλίου</a:t>
            </a:r>
            <a:r>
              <a:rPr lang="el-GR" dirty="0"/>
              <a:t> </a:t>
            </a:r>
            <a:r>
              <a:rPr lang="el-GR" u="sng" dirty="0"/>
              <a:t>ἀνατολὰς</a:t>
            </a:r>
            <a:r>
              <a:rPr lang="el-GR" dirty="0"/>
              <a:t> οἰκέουσι ἀνθρώπων τῶν ἐν τῇ Ἀσίῃ Ἰνδοί· Ἰνδῶν γὰρ τὸ πρὸς τὴν ἠῶ ἐρημίη ἐστὶ διὰ τὴν ψάμμον.</a:t>
            </a:r>
            <a:endParaRPr lang="cs-CZ" dirty="0"/>
          </a:p>
        </p:txBody>
      </p:sp>
      <p:sp>
        <p:nvSpPr>
          <p:cNvPr id="9" name="Zástupný obsah 8">
            <a:extLst>
              <a:ext uri="{FF2B5EF4-FFF2-40B4-BE49-F238E27FC236}">
                <a16:creationId xmlns:a16="http://schemas.microsoft.com/office/drawing/2014/main" id="{8269B66A-7788-33C3-A5D6-FA4AD20453D9}"/>
              </a:ext>
            </a:extLst>
          </p:cNvPr>
          <p:cNvSpPr>
            <a:spLocks noGrp="1"/>
          </p:cNvSpPr>
          <p:nvPr>
            <p:ph sz="half" idx="2"/>
          </p:nvPr>
        </p:nvSpPr>
        <p:spPr/>
        <p:txBody>
          <a:bodyPr>
            <a:normAutofit lnSpcReduction="10000"/>
          </a:bodyPr>
          <a:lstStyle/>
          <a:p>
            <a:r>
              <a:rPr lang="en-US" dirty="0"/>
              <a:t>All to the east of the Indian country is sand; among all men of whom hearsay gives us any clear knowledge the Indians dwell farthest to the east and the sunrise of all the nations of Asia; for on the eastern side of India all is desert by reason of the sand.</a:t>
            </a:r>
            <a:endParaRPr lang="cs-CZ" dirty="0"/>
          </a:p>
        </p:txBody>
      </p:sp>
    </p:spTree>
    <p:extLst>
      <p:ext uri="{BB962C8B-B14F-4D97-AF65-F5344CB8AC3E}">
        <p14:creationId xmlns:p14="http://schemas.microsoft.com/office/powerpoint/2010/main" val="1796767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F0436E6-9D54-EC38-AAF0-482DF210E217}"/>
              </a:ext>
            </a:extLst>
          </p:cNvPr>
          <p:cNvSpPr>
            <a:spLocks noGrp="1"/>
          </p:cNvSpPr>
          <p:nvPr>
            <p:ph type="title"/>
          </p:nvPr>
        </p:nvSpPr>
        <p:spPr/>
        <p:txBody>
          <a:bodyPr/>
          <a:lstStyle/>
          <a:p>
            <a:r>
              <a:rPr lang="cs-CZ" dirty="0"/>
              <a:t>Lidé</a:t>
            </a:r>
          </a:p>
        </p:txBody>
      </p:sp>
      <p:sp>
        <p:nvSpPr>
          <p:cNvPr id="3" name="Zástupný obsah 2">
            <a:extLst>
              <a:ext uri="{FF2B5EF4-FFF2-40B4-BE49-F238E27FC236}">
                <a16:creationId xmlns:a16="http://schemas.microsoft.com/office/drawing/2014/main" id="{1B7C9F47-E868-C9DD-5FD2-4CC2590C6CFD}"/>
              </a:ext>
            </a:extLst>
          </p:cNvPr>
          <p:cNvSpPr>
            <a:spLocks noGrp="1"/>
          </p:cNvSpPr>
          <p:nvPr>
            <p:ph sz="half" idx="1"/>
          </p:nvPr>
        </p:nvSpPr>
        <p:spPr/>
        <p:txBody>
          <a:bodyPr>
            <a:normAutofit fontScale="92500" lnSpcReduction="10000"/>
          </a:bodyPr>
          <a:lstStyle/>
          <a:p>
            <a:r>
              <a:rPr lang="cs-CZ" dirty="0" err="1"/>
              <a:t>Arr</a:t>
            </a:r>
            <a:r>
              <a:rPr lang="cs-CZ" dirty="0"/>
              <a:t>. </a:t>
            </a:r>
            <a:r>
              <a:rPr lang="cs-CZ" i="1" dirty="0"/>
              <a:t>Ind</a:t>
            </a:r>
            <a:r>
              <a:rPr lang="cs-CZ" dirty="0"/>
              <a:t>. 10</a:t>
            </a:r>
          </a:p>
          <a:p>
            <a:r>
              <a:rPr lang="el-GR" dirty="0"/>
              <a:t>εἶναι δὲ καὶ τόδε μέγα ἐν τῇ Ἰνδῶν γῇ, </a:t>
            </a:r>
            <a:r>
              <a:rPr lang="el-GR" u="sng" dirty="0"/>
              <a:t>πάντας Ἰνδοὺς εἶναι ἐλευθέρους</a:t>
            </a:r>
            <a:r>
              <a:rPr lang="el-GR" dirty="0"/>
              <a:t>, </a:t>
            </a:r>
            <a:r>
              <a:rPr lang="el-GR" u="sng" dirty="0"/>
              <a:t>οὐδέ τινα δοῦλον </a:t>
            </a:r>
            <a:r>
              <a:rPr lang="el-GR" dirty="0"/>
              <a:t>εἶναι Ἰνδόν. τοῦτο μὲν Λακεδαιμονίοισιν ἐς τωὐτὸ συμβαίνει καὶ Ἰνδοῖσι. Λακεδαιμονίοισι μέν γε οἱ εἵλωτες δοῦλοί εἰσι καὶ τὰ δουλων ἐργάζονται, </a:t>
            </a:r>
            <a:r>
              <a:rPr lang="el-GR" u="sng" dirty="0"/>
              <a:t>Ἰνδοῖσι δὲ οὐδὲ ἄλλος δοῦλός ἐστι, μήτι γε Ἰνδῶν τις</a:t>
            </a:r>
            <a:r>
              <a:rPr lang="el-GR" dirty="0"/>
              <a:t>.</a:t>
            </a:r>
            <a:endParaRPr lang="cs-CZ" dirty="0"/>
          </a:p>
        </p:txBody>
      </p:sp>
      <p:sp>
        <p:nvSpPr>
          <p:cNvPr id="4" name="Zástupný obsah 3">
            <a:extLst>
              <a:ext uri="{FF2B5EF4-FFF2-40B4-BE49-F238E27FC236}">
                <a16:creationId xmlns:a16="http://schemas.microsoft.com/office/drawing/2014/main" id="{DEB1E8C7-73A8-A5D4-8571-4F37651FB805}"/>
              </a:ext>
            </a:extLst>
          </p:cNvPr>
          <p:cNvSpPr>
            <a:spLocks noGrp="1"/>
          </p:cNvSpPr>
          <p:nvPr>
            <p:ph sz="half" idx="2"/>
          </p:nvPr>
        </p:nvSpPr>
        <p:spPr/>
        <p:txBody>
          <a:bodyPr>
            <a:normAutofit fontScale="92500" lnSpcReduction="10000"/>
          </a:bodyPr>
          <a:lstStyle/>
          <a:p>
            <a:r>
              <a:rPr lang="en-US" dirty="0"/>
              <a:t>This also is remarkable in India, that all Indians are free, and no Indian at all is a slave. In this the Indians agree with the Lacedaemonians. Yet the Lacedaemonians have Helots for slaves, who perform the duties of slaves; but the Indians have no slaves at all, much less is any Indian a slave.</a:t>
            </a:r>
            <a:endParaRPr lang="cs-CZ" dirty="0"/>
          </a:p>
        </p:txBody>
      </p:sp>
    </p:spTree>
    <p:extLst>
      <p:ext uri="{BB962C8B-B14F-4D97-AF65-F5344CB8AC3E}">
        <p14:creationId xmlns:p14="http://schemas.microsoft.com/office/powerpoint/2010/main" val="350360680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5B0A45E-9D6B-F36E-E8B5-BB617B174959}"/>
              </a:ext>
            </a:extLst>
          </p:cNvPr>
          <p:cNvSpPr>
            <a:spLocks noGrp="1"/>
          </p:cNvSpPr>
          <p:nvPr>
            <p:ph type="title"/>
          </p:nvPr>
        </p:nvSpPr>
        <p:spPr/>
        <p:txBody>
          <a:bodyPr/>
          <a:lstStyle/>
          <a:p>
            <a:r>
              <a:rPr lang="cs-CZ" dirty="0"/>
              <a:t>Lidé, společnost</a:t>
            </a:r>
          </a:p>
        </p:txBody>
      </p:sp>
      <p:sp>
        <p:nvSpPr>
          <p:cNvPr id="3" name="Zástupný obsah 2">
            <a:extLst>
              <a:ext uri="{FF2B5EF4-FFF2-40B4-BE49-F238E27FC236}">
                <a16:creationId xmlns:a16="http://schemas.microsoft.com/office/drawing/2014/main" id="{F808FB7F-EC95-D495-0E5C-6B6D81DDB399}"/>
              </a:ext>
            </a:extLst>
          </p:cNvPr>
          <p:cNvSpPr>
            <a:spLocks noGrp="1"/>
          </p:cNvSpPr>
          <p:nvPr>
            <p:ph sz="half" idx="1"/>
          </p:nvPr>
        </p:nvSpPr>
        <p:spPr/>
        <p:txBody>
          <a:bodyPr>
            <a:normAutofit/>
          </a:bodyPr>
          <a:lstStyle/>
          <a:p>
            <a:r>
              <a:rPr lang="cs-CZ" dirty="0" err="1"/>
              <a:t>Arr</a:t>
            </a:r>
            <a:r>
              <a:rPr lang="cs-CZ" dirty="0"/>
              <a:t>. </a:t>
            </a:r>
            <a:r>
              <a:rPr lang="cs-CZ" i="1" dirty="0"/>
              <a:t>Ind</a:t>
            </a:r>
            <a:r>
              <a:rPr lang="cs-CZ" dirty="0"/>
              <a:t>. 11</a:t>
            </a:r>
          </a:p>
          <a:p>
            <a:r>
              <a:rPr lang="el-GR" dirty="0"/>
              <a:t>νενέμηνται δὲ οἱ πάντες Ἰνδοὶ ἐς </a:t>
            </a:r>
            <a:r>
              <a:rPr lang="el-GR" u="sng" dirty="0"/>
              <a:t>ἑπτὰ</a:t>
            </a:r>
            <a:r>
              <a:rPr lang="el-GR" dirty="0"/>
              <a:t> μάλιστα </a:t>
            </a:r>
            <a:r>
              <a:rPr lang="el-GR" u="sng" dirty="0"/>
              <a:t>γένεα</a:t>
            </a:r>
            <a:r>
              <a:rPr lang="el-GR" dirty="0"/>
              <a:t>. </a:t>
            </a:r>
            <a:endParaRPr lang="cs-CZ" dirty="0"/>
          </a:p>
          <a:p>
            <a:r>
              <a:rPr lang="el-GR" dirty="0"/>
              <a:t>Σοφισταί</a:t>
            </a:r>
            <a:r>
              <a:rPr lang="cs-CZ" dirty="0"/>
              <a:t>, </a:t>
            </a:r>
            <a:r>
              <a:rPr lang="el-GR" dirty="0"/>
              <a:t>γεωργοί</a:t>
            </a:r>
            <a:r>
              <a:rPr lang="cs-CZ" dirty="0"/>
              <a:t>, </a:t>
            </a:r>
            <a:r>
              <a:rPr lang="el-GR" dirty="0"/>
              <a:t>νομέες, οἱ ποιμένες τε καὶ οἱ βουκόλοι</a:t>
            </a:r>
            <a:r>
              <a:rPr lang="cs-CZ" dirty="0"/>
              <a:t>, </a:t>
            </a:r>
            <a:r>
              <a:rPr lang="el-GR" dirty="0"/>
              <a:t>δημιουργικόν τε καὶ καπηλικὸν </a:t>
            </a:r>
            <a:r>
              <a:rPr lang="cs-CZ" dirty="0"/>
              <a:t>, </a:t>
            </a:r>
            <a:r>
              <a:rPr lang="el-GR" dirty="0"/>
              <a:t>πολεμισταί</a:t>
            </a:r>
            <a:r>
              <a:rPr lang="cs-CZ" dirty="0"/>
              <a:t>, </a:t>
            </a:r>
            <a:r>
              <a:rPr lang="el-GR" dirty="0"/>
              <a:t>ἐπίσκοποι</a:t>
            </a:r>
            <a:r>
              <a:rPr lang="cs-CZ" dirty="0"/>
              <a:t>, </a:t>
            </a:r>
            <a:r>
              <a:rPr lang="el-GR" dirty="0"/>
              <a:t>ὑπὲρ τῶν κοινῶν βουλευόμενοι</a:t>
            </a:r>
            <a:endParaRPr lang="cs-CZ" dirty="0"/>
          </a:p>
        </p:txBody>
      </p:sp>
      <p:sp>
        <p:nvSpPr>
          <p:cNvPr id="4" name="Zástupný obsah 3">
            <a:extLst>
              <a:ext uri="{FF2B5EF4-FFF2-40B4-BE49-F238E27FC236}">
                <a16:creationId xmlns:a16="http://schemas.microsoft.com/office/drawing/2014/main" id="{0B0973E6-7123-AE59-8499-165EBA864705}"/>
              </a:ext>
            </a:extLst>
          </p:cNvPr>
          <p:cNvSpPr>
            <a:spLocks noGrp="1"/>
          </p:cNvSpPr>
          <p:nvPr>
            <p:ph sz="half" idx="2"/>
          </p:nvPr>
        </p:nvSpPr>
        <p:spPr/>
        <p:txBody>
          <a:bodyPr>
            <a:normAutofit/>
          </a:bodyPr>
          <a:lstStyle/>
          <a:p>
            <a:r>
              <a:rPr lang="en-US" dirty="0"/>
              <a:t>The Indians generally are divided into seven castes. </a:t>
            </a:r>
            <a:endParaRPr lang="cs-CZ" dirty="0"/>
          </a:p>
          <a:p>
            <a:endParaRPr lang="cs-CZ" dirty="0"/>
          </a:p>
          <a:p>
            <a:r>
              <a:rPr lang="cs-CZ" dirty="0"/>
              <a:t>Kněží, zemědělci, pastevci, řemeslníci/obchodníci/námořníci, vojáci, kontroloři, rádci</a:t>
            </a:r>
          </a:p>
        </p:txBody>
      </p:sp>
    </p:spTree>
    <p:extLst>
      <p:ext uri="{BB962C8B-B14F-4D97-AF65-F5344CB8AC3E}">
        <p14:creationId xmlns:p14="http://schemas.microsoft.com/office/powerpoint/2010/main" val="28018792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F10631C-D11D-F308-7229-C34DD7EE7FF8}"/>
              </a:ext>
            </a:extLst>
          </p:cNvPr>
          <p:cNvSpPr>
            <a:spLocks noGrp="1"/>
          </p:cNvSpPr>
          <p:nvPr>
            <p:ph type="title"/>
          </p:nvPr>
        </p:nvSpPr>
        <p:spPr/>
        <p:txBody>
          <a:bodyPr/>
          <a:lstStyle/>
          <a:p>
            <a:r>
              <a:rPr lang="cs-CZ" dirty="0"/>
              <a:t>Dějiny</a:t>
            </a:r>
          </a:p>
        </p:txBody>
      </p:sp>
      <p:sp>
        <p:nvSpPr>
          <p:cNvPr id="3" name="Zástupný obsah 2">
            <a:extLst>
              <a:ext uri="{FF2B5EF4-FFF2-40B4-BE49-F238E27FC236}">
                <a16:creationId xmlns:a16="http://schemas.microsoft.com/office/drawing/2014/main" id="{F46634A7-0FAF-D736-F355-C2D10979DE0D}"/>
              </a:ext>
            </a:extLst>
          </p:cNvPr>
          <p:cNvSpPr>
            <a:spLocks noGrp="1"/>
          </p:cNvSpPr>
          <p:nvPr>
            <p:ph idx="1"/>
          </p:nvPr>
        </p:nvSpPr>
        <p:spPr/>
        <p:txBody>
          <a:bodyPr/>
          <a:lstStyle/>
          <a:p>
            <a:r>
              <a:rPr lang="cs-CZ" dirty="0" err="1"/>
              <a:t>Harappská</a:t>
            </a:r>
            <a:r>
              <a:rPr lang="cs-CZ" dirty="0"/>
              <a:t> kultura (</a:t>
            </a:r>
            <a:r>
              <a:rPr lang="cs-CZ" dirty="0" err="1"/>
              <a:t>Harappa</a:t>
            </a:r>
            <a:r>
              <a:rPr lang="cs-CZ" dirty="0"/>
              <a:t>, </a:t>
            </a:r>
            <a:r>
              <a:rPr lang="cs-CZ" dirty="0" err="1"/>
              <a:t>Mohendžodaro</a:t>
            </a:r>
            <a:r>
              <a:rPr lang="cs-CZ" dirty="0"/>
              <a:t>)</a:t>
            </a:r>
          </a:p>
          <a:p>
            <a:r>
              <a:rPr lang="cs-CZ" dirty="0" err="1"/>
              <a:t>Indo-árjské</a:t>
            </a:r>
            <a:r>
              <a:rPr lang="cs-CZ" dirty="0"/>
              <a:t> kmeny kolem 2000 </a:t>
            </a:r>
            <a:r>
              <a:rPr lang="cs-CZ" dirty="0" err="1"/>
              <a:t>pnl</a:t>
            </a:r>
            <a:r>
              <a:rPr lang="cs-CZ" dirty="0"/>
              <a:t> do Indie</a:t>
            </a:r>
          </a:p>
          <a:p>
            <a:r>
              <a:rPr lang="cs-CZ" dirty="0"/>
              <a:t>Védské období – Védy (</a:t>
            </a:r>
            <a:r>
              <a:rPr lang="cs-CZ" dirty="0" err="1"/>
              <a:t>Rgvéda</a:t>
            </a:r>
            <a:r>
              <a:rPr lang="cs-CZ" dirty="0"/>
              <a:t>, </a:t>
            </a:r>
            <a:r>
              <a:rPr lang="cs-CZ" dirty="0" err="1"/>
              <a:t>Sámavéda</a:t>
            </a:r>
            <a:r>
              <a:rPr lang="cs-CZ" dirty="0"/>
              <a:t>, </a:t>
            </a:r>
            <a:r>
              <a:rPr lang="cs-CZ" dirty="0" err="1"/>
              <a:t>Jadžurvéda</a:t>
            </a:r>
            <a:r>
              <a:rPr lang="cs-CZ" dirty="0"/>
              <a:t>, </a:t>
            </a:r>
            <a:r>
              <a:rPr lang="cs-CZ" dirty="0" err="1"/>
              <a:t>Atharvavéda</a:t>
            </a:r>
            <a:r>
              <a:rPr lang="cs-CZ" dirty="0"/>
              <a:t>)</a:t>
            </a:r>
          </a:p>
          <a:p>
            <a:r>
              <a:rPr lang="cs-CZ" dirty="0" err="1"/>
              <a:t>Indo</a:t>
            </a:r>
            <a:r>
              <a:rPr lang="cs-CZ" dirty="0"/>
              <a:t>-evropské kmeny, severní část Indie</a:t>
            </a:r>
          </a:p>
          <a:p>
            <a:r>
              <a:rPr lang="cs-CZ" dirty="0"/>
              <a:t>Dělení na varny (bráhmani, </a:t>
            </a:r>
            <a:r>
              <a:rPr lang="cs-CZ" dirty="0" err="1"/>
              <a:t>kšatrijové</a:t>
            </a:r>
            <a:r>
              <a:rPr lang="cs-CZ" dirty="0"/>
              <a:t>, </a:t>
            </a:r>
            <a:r>
              <a:rPr lang="cs-CZ" dirty="0" err="1"/>
              <a:t>vaišjové</a:t>
            </a:r>
            <a:r>
              <a:rPr lang="cs-CZ" dirty="0"/>
              <a:t>, </a:t>
            </a:r>
            <a:r>
              <a:rPr lang="cs-CZ" dirty="0" err="1"/>
              <a:t>šúdrové</a:t>
            </a:r>
            <a:r>
              <a:rPr lang="cs-CZ" dirty="0"/>
              <a:t>) + páriové</a:t>
            </a:r>
          </a:p>
          <a:p>
            <a:pPr marL="0" indent="0">
              <a:buNone/>
            </a:pPr>
            <a:endParaRPr lang="cs-CZ" dirty="0"/>
          </a:p>
          <a:p>
            <a:pPr marL="0" indent="0">
              <a:buNone/>
            </a:pPr>
            <a:endParaRPr lang="cs-CZ" dirty="0"/>
          </a:p>
        </p:txBody>
      </p:sp>
    </p:spTree>
    <p:extLst>
      <p:ext uri="{BB962C8B-B14F-4D97-AF65-F5344CB8AC3E}">
        <p14:creationId xmlns:p14="http://schemas.microsoft.com/office/powerpoint/2010/main" val="72369811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E075AF7-CBD2-8D6B-6808-E2F2B551A819}"/>
              </a:ext>
            </a:extLst>
          </p:cNvPr>
          <p:cNvSpPr>
            <a:spLocks noGrp="1"/>
          </p:cNvSpPr>
          <p:nvPr>
            <p:ph type="title"/>
          </p:nvPr>
        </p:nvSpPr>
        <p:spPr/>
        <p:txBody>
          <a:bodyPr/>
          <a:lstStyle/>
          <a:p>
            <a:r>
              <a:rPr lang="cs-CZ" dirty="0"/>
              <a:t>Lidé, společnost</a:t>
            </a:r>
          </a:p>
        </p:txBody>
      </p:sp>
      <p:sp>
        <p:nvSpPr>
          <p:cNvPr id="3" name="Zástupný obsah 2">
            <a:extLst>
              <a:ext uri="{FF2B5EF4-FFF2-40B4-BE49-F238E27FC236}">
                <a16:creationId xmlns:a16="http://schemas.microsoft.com/office/drawing/2014/main" id="{850B2A82-2937-222D-9E97-45A54E93D093}"/>
              </a:ext>
            </a:extLst>
          </p:cNvPr>
          <p:cNvSpPr>
            <a:spLocks noGrp="1"/>
          </p:cNvSpPr>
          <p:nvPr>
            <p:ph sz="half" idx="1"/>
          </p:nvPr>
        </p:nvSpPr>
        <p:spPr/>
        <p:txBody>
          <a:bodyPr>
            <a:normAutofit fontScale="85000" lnSpcReduction="20000"/>
          </a:bodyPr>
          <a:lstStyle/>
          <a:p>
            <a:r>
              <a:rPr lang="el-GR" u="sng" dirty="0"/>
              <a:t>γαμέειν</a:t>
            </a:r>
            <a:r>
              <a:rPr lang="el-GR" dirty="0"/>
              <a:t> δὲ ἐξ </a:t>
            </a:r>
            <a:r>
              <a:rPr lang="el-GR" u="sng" dirty="0"/>
              <a:t>ἑτέρου</a:t>
            </a:r>
            <a:r>
              <a:rPr lang="el-GR" dirty="0"/>
              <a:t> </a:t>
            </a:r>
            <a:r>
              <a:rPr lang="el-GR" u="sng" dirty="0"/>
              <a:t>γένεος</a:t>
            </a:r>
            <a:r>
              <a:rPr lang="el-GR" dirty="0"/>
              <a:t> οὐ </a:t>
            </a:r>
            <a:r>
              <a:rPr lang="el-GR" u="sng" dirty="0"/>
              <a:t>θέμις</a:t>
            </a:r>
            <a:r>
              <a:rPr lang="el-GR" dirty="0"/>
              <a:t>, οἷον τοῖσι γεωργοῖσιν ἐκ τοῦ δημιουργικοῦ ἢ ἔμπαλιν. οὐδὲ δύο τέχνας ἐπιτηδεύειν τὸν αὐτὸν οὐδὲ τοῦτο θέμις, οὐδὲ </a:t>
            </a:r>
            <a:r>
              <a:rPr lang="el-GR" u="sng" dirty="0"/>
              <a:t>ἀμείβειν</a:t>
            </a:r>
            <a:r>
              <a:rPr lang="el-GR" dirty="0"/>
              <a:t> ἕτερον ἐξ ἑτέρου </a:t>
            </a:r>
            <a:r>
              <a:rPr lang="el-GR" u="sng" dirty="0"/>
              <a:t>γένος</a:t>
            </a:r>
            <a:r>
              <a:rPr lang="el-GR" dirty="0"/>
              <a:t>, οἷον γεωργικὸν ἐκ νομέος γίνεσθαι, ἢ νομέα ἐκ δημιουργικοῦ.</a:t>
            </a:r>
            <a:r>
              <a:rPr lang="cs-CZ" dirty="0"/>
              <a:t> </a:t>
            </a:r>
            <a:r>
              <a:rPr lang="el-GR" dirty="0"/>
              <a:t>μοῦνόν σφισιν ἀνεῖται σοφιστὴν ἐκ παντὸς γένεος γίνεσθαι, ὅτι οὐ μαλθακὰ τοῖσι σοφιστῇσίν ἐστι τὰ πρήγματα ἀλλὰ πάντων ταλαιπωρότατα. </a:t>
            </a:r>
            <a:endParaRPr lang="cs-CZ" dirty="0"/>
          </a:p>
        </p:txBody>
      </p:sp>
      <p:sp>
        <p:nvSpPr>
          <p:cNvPr id="4" name="Zástupný obsah 3">
            <a:extLst>
              <a:ext uri="{FF2B5EF4-FFF2-40B4-BE49-F238E27FC236}">
                <a16:creationId xmlns:a16="http://schemas.microsoft.com/office/drawing/2014/main" id="{2B4DAFE6-29B0-E7DB-E7FD-A020409216EE}"/>
              </a:ext>
            </a:extLst>
          </p:cNvPr>
          <p:cNvSpPr>
            <a:spLocks noGrp="1"/>
          </p:cNvSpPr>
          <p:nvPr>
            <p:ph sz="half" idx="2"/>
          </p:nvPr>
        </p:nvSpPr>
        <p:spPr/>
        <p:txBody>
          <a:bodyPr>
            <a:normAutofit fontScale="85000" lnSpcReduction="20000"/>
          </a:bodyPr>
          <a:lstStyle/>
          <a:p>
            <a:r>
              <a:rPr lang="en-US" dirty="0"/>
              <a:t>To marry out of any class is unlawful -- as, for instance, into the farmer class from the artisans, or the other way; nor must the same man </a:t>
            </a:r>
            <a:r>
              <a:rPr lang="en-US" dirty="0" err="1"/>
              <a:t>practi</a:t>
            </a:r>
            <a:r>
              <a:rPr lang="cs-CZ" dirty="0"/>
              <a:t>c</a:t>
            </a:r>
            <a:r>
              <a:rPr lang="en-US" dirty="0"/>
              <a:t>e two pursuits; nor change from one class into another, as to turn farmer from shepherd, or shepherd from artisan. It is only permitted to join the wise men out of any class; for their business is not an easy one, but of all most laborious.</a:t>
            </a:r>
            <a:endParaRPr lang="cs-CZ" dirty="0"/>
          </a:p>
        </p:txBody>
      </p:sp>
    </p:spTree>
    <p:extLst>
      <p:ext uri="{BB962C8B-B14F-4D97-AF65-F5344CB8AC3E}">
        <p14:creationId xmlns:p14="http://schemas.microsoft.com/office/powerpoint/2010/main" val="263678191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195D952-5088-43F4-63E0-B010CB093833}"/>
              </a:ext>
            </a:extLst>
          </p:cNvPr>
          <p:cNvSpPr>
            <a:spLocks noGrp="1"/>
          </p:cNvSpPr>
          <p:nvPr>
            <p:ph type="title"/>
          </p:nvPr>
        </p:nvSpPr>
        <p:spPr/>
        <p:txBody>
          <a:bodyPr/>
          <a:lstStyle/>
          <a:p>
            <a:r>
              <a:rPr lang="cs-CZ" dirty="0"/>
              <a:t>Lidé</a:t>
            </a:r>
          </a:p>
        </p:txBody>
      </p:sp>
      <p:sp>
        <p:nvSpPr>
          <p:cNvPr id="3" name="Zástupný obsah 2">
            <a:extLst>
              <a:ext uri="{FF2B5EF4-FFF2-40B4-BE49-F238E27FC236}">
                <a16:creationId xmlns:a16="http://schemas.microsoft.com/office/drawing/2014/main" id="{7778F15B-2572-5230-41D0-480A70781C72}"/>
              </a:ext>
            </a:extLst>
          </p:cNvPr>
          <p:cNvSpPr>
            <a:spLocks noGrp="1"/>
          </p:cNvSpPr>
          <p:nvPr>
            <p:ph sz="half" idx="1"/>
          </p:nvPr>
        </p:nvSpPr>
        <p:spPr/>
        <p:txBody>
          <a:bodyPr>
            <a:normAutofit fontScale="85000" lnSpcReduction="10000"/>
          </a:bodyPr>
          <a:lstStyle/>
          <a:p>
            <a:r>
              <a:rPr lang="cs-CZ" dirty="0" err="1"/>
              <a:t>Arr</a:t>
            </a:r>
            <a:r>
              <a:rPr lang="cs-CZ" dirty="0"/>
              <a:t>. </a:t>
            </a:r>
            <a:r>
              <a:rPr lang="cs-CZ" i="1" dirty="0"/>
              <a:t>Ind</a:t>
            </a:r>
            <a:r>
              <a:rPr lang="cs-CZ" dirty="0"/>
              <a:t>. 6</a:t>
            </a:r>
          </a:p>
          <a:p>
            <a:r>
              <a:rPr lang="el-GR" dirty="0"/>
              <a:t>τῶν δὲ ἀνθρώπων αἱ </a:t>
            </a:r>
            <a:r>
              <a:rPr lang="el-GR" u="sng" dirty="0"/>
              <a:t>ἰδέαι</a:t>
            </a:r>
            <a:r>
              <a:rPr lang="el-GR" dirty="0"/>
              <a:t> οὐ πάντη ἀπᾴδουσιν αἱ </a:t>
            </a:r>
            <a:r>
              <a:rPr lang="el-GR" u="sng" dirty="0"/>
              <a:t>Ἰνδῶν</a:t>
            </a:r>
            <a:r>
              <a:rPr lang="el-GR" dirty="0"/>
              <a:t> τε καὶ </a:t>
            </a:r>
            <a:r>
              <a:rPr lang="el-GR" u="sng" dirty="0"/>
              <a:t>Αἰθιόπων</a:t>
            </a:r>
            <a:r>
              <a:rPr lang="el-GR" dirty="0"/>
              <a:t>. οἱ μὲν γὰρ πρὸς </a:t>
            </a:r>
            <a:r>
              <a:rPr lang="el-GR" u="sng" dirty="0"/>
              <a:t>νότου</a:t>
            </a:r>
            <a:r>
              <a:rPr lang="el-GR" dirty="0"/>
              <a:t> </a:t>
            </a:r>
            <a:r>
              <a:rPr lang="el-GR" u="sng" dirty="0"/>
              <a:t>ἀνέμου</a:t>
            </a:r>
            <a:r>
              <a:rPr lang="el-GR" dirty="0"/>
              <a:t> </a:t>
            </a:r>
            <a:r>
              <a:rPr lang="el-GR" u="sng" dirty="0"/>
              <a:t>Ἰνδοὶ</a:t>
            </a:r>
            <a:r>
              <a:rPr lang="el-GR" dirty="0"/>
              <a:t> τοῖσιν Αἰθίοψι μᾶλλόν τι ἐοίκασι, </a:t>
            </a:r>
            <a:r>
              <a:rPr lang="el-GR" u="sng" dirty="0"/>
              <a:t>μέλανές</a:t>
            </a:r>
            <a:r>
              <a:rPr lang="el-GR" dirty="0"/>
              <a:t> τε ἰδέσθαι εἰσὶ, καὶ ἡ </a:t>
            </a:r>
            <a:r>
              <a:rPr lang="el-GR" u="sng" dirty="0"/>
              <a:t>κόμη</a:t>
            </a:r>
            <a:r>
              <a:rPr lang="el-GR" dirty="0"/>
              <a:t> αὐτοῖσι </a:t>
            </a:r>
            <a:r>
              <a:rPr lang="el-GR" u="sng" dirty="0"/>
              <a:t>μέλαινα</a:t>
            </a:r>
            <a:r>
              <a:rPr lang="el-GR" dirty="0"/>
              <a:t>, πλήν γε δὴ ὅτι </a:t>
            </a:r>
            <a:r>
              <a:rPr lang="el-GR" u="sng" dirty="0"/>
              <a:t>σιμοὶ</a:t>
            </a:r>
            <a:r>
              <a:rPr lang="el-GR" dirty="0"/>
              <a:t> οὐκ ὡσαύτως οὐδὲ </a:t>
            </a:r>
            <a:r>
              <a:rPr lang="el-GR" u="sng" dirty="0"/>
              <a:t>οὐλόκρανοι</a:t>
            </a:r>
            <a:r>
              <a:rPr lang="el-GR" dirty="0"/>
              <a:t> ὡς Αἰθίοπες: οἱ δὲ </a:t>
            </a:r>
            <a:r>
              <a:rPr lang="el-GR" u="sng" dirty="0"/>
              <a:t>βορειότεροι</a:t>
            </a:r>
            <a:r>
              <a:rPr lang="el-GR" dirty="0"/>
              <a:t> αὐτῶν καὶ </a:t>
            </a:r>
            <a:r>
              <a:rPr lang="el-GR" u="sng" dirty="0"/>
              <a:t>Αἰγυπτίους</a:t>
            </a:r>
            <a:r>
              <a:rPr lang="el-GR" dirty="0"/>
              <a:t> μάλιστα ἂν εἶεν τὰ </a:t>
            </a:r>
            <a:r>
              <a:rPr lang="el-GR" u="sng" dirty="0"/>
              <a:t>σώματα</a:t>
            </a:r>
            <a:r>
              <a:rPr lang="el-GR" dirty="0"/>
              <a:t>.</a:t>
            </a:r>
            <a:endParaRPr lang="cs-CZ" dirty="0"/>
          </a:p>
          <a:p>
            <a:endParaRPr lang="cs-CZ" dirty="0"/>
          </a:p>
        </p:txBody>
      </p:sp>
      <p:sp>
        <p:nvSpPr>
          <p:cNvPr id="4" name="Zástupný obsah 3">
            <a:extLst>
              <a:ext uri="{FF2B5EF4-FFF2-40B4-BE49-F238E27FC236}">
                <a16:creationId xmlns:a16="http://schemas.microsoft.com/office/drawing/2014/main" id="{A650F64E-FDAE-F533-3804-A01E7B6EC0D2}"/>
              </a:ext>
            </a:extLst>
          </p:cNvPr>
          <p:cNvSpPr>
            <a:spLocks noGrp="1"/>
          </p:cNvSpPr>
          <p:nvPr>
            <p:ph sz="half" idx="2"/>
          </p:nvPr>
        </p:nvSpPr>
        <p:spPr/>
        <p:txBody>
          <a:bodyPr>
            <a:normAutofit fontScale="85000" lnSpcReduction="10000"/>
          </a:bodyPr>
          <a:lstStyle/>
          <a:p>
            <a:r>
              <a:rPr lang="en-US" dirty="0"/>
              <a:t>The appearance of the inhabitants, too, is not so far different in India and Ethiopia; the southern Indians resemble the Ethiopians a good deal, and, are black of countenance, and their hair black also, only they are not as snub-nosed or so woolly-haired as the Ethiopians; but the northern Indians are most like the Egyptians in appearance.</a:t>
            </a:r>
            <a:endParaRPr lang="cs-CZ" dirty="0"/>
          </a:p>
        </p:txBody>
      </p:sp>
    </p:spTree>
    <p:extLst>
      <p:ext uri="{BB962C8B-B14F-4D97-AF65-F5344CB8AC3E}">
        <p14:creationId xmlns:p14="http://schemas.microsoft.com/office/powerpoint/2010/main" val="24210906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0EB35B6-5A40-4BD8-368B-2FA9AEBF2BD1}"/>
              </a:ext>
            </a:extLst>
          </p:cNvPr>
          <p:cNvSpPr>
            <a:spLocks noGrp="1"/>
          </p:cNvSpPr>
          <p:nvPr>
            <p:ph type="title"/>
          </p:nvPr>
        </p:nvSpPr>
        <p:spPr/>
        <p:txBody>
          <a:bodyPr/>
          <a:lstStyle/>
          <a:p>
            <a:r>
              <a:rPr lang="cs-CZ" dirty="0"/>
              <a:t>Lidé</a:t>
            </a:r>
          </a:p>
        </p:txBody>
      </p:sp>
      <p:sp>
        <p:nvSpPr>
          <p:cNvPr id="3" name="Zástupný obsah 2">
            <a:extLst>
              <a:ext uri="{FF2B5EF4-FFF2-40B4-BE49-F238E27FC236}">
                <a16:creationId xmlns:a16="http://schemas.microsoft.com/office/drawing/2014/main" id="{C8004A8D-4389-AA1E-25E8-735456F1C752}"/>
              </a:ext>
            </a:extLst>
          </p:cNvPr>
          <p:cNvSpPr>
            <a:spLocks noGrp="1"/>
          </p:cNvSpPr>
          <p:nvPr>
            <p:ph sz="half" idx="1"/>
          </p:nvPr>
        </p:nvSpPr>
        <p:spPr/>
        <p:txBody>
          <a:bodyPr>
            <a:normAutofit fontScale="70000" lnSpcReduction="20000"/>
          </a:bodyPr>
          <a:lstStyle/>
          <a:p>
            <a:r>
              <a:rPr lang="cs-CZ" dirty="0" err="1"/>
              <a:t>Arr</a:t>
            </a:r>
            <a:r>
              <a:rPr lang="cs-CZ" dirty="0"/>
              <a:t>. </a:t>
            </a:r>
            <a:r>
              <a:rPr lang="cs-CZ" i="1" dirty="0"/>
              <a:t>Ind</a:t>
            </a:r>
            <a:r>
              <a:rPr lang="cs-CZ" dirty="0"/>
              <a:t>. 17</a:t>
            </a:r>
          </a:p>
          <a:p>
            <a:r>
              <a:rPr lang="el-GR" dirty="0"/>
              <a:t>τὰ δὲ </a:t>
            </a:r>
            <a:r>
              <a:rPr lang="el-GR" u="sng" dirty="0"/>
              <a:t>σώματα</a:t>
            </a:r>
            <a:r>
              <a:rPr lang="el-GR" dirty="0"/>
              <a:t> </a:t>
            </a:r>
            <a:r>
              <a:rPr lang="el-GR" u="sng" dirty="0"/>
              <a:t>ἰσχνοί</a:t>
            </a:r>
            <a:r>
              <a:rPr lang="el-GR" dirty="0"/>
              <a:t> τέ εἰσιν </a:t>
            </a:r>
            <a:r>
              <a:rPr lang="el-GR" u="sng" dirty="0"/>
              <a:t>Ἰνδοὶ</a:t>
            </a:r>
            <a:r>
              <a:rPr lang="el-GR" dirty="0"/>
              <a:t> καὶ </a:t>
            </a:r>
            <a:r>
              <a:rPr lang="el-GR" u="sng" dirty="0"/>
              <a:t>εὐμήκεες</a:t>
            </a:r>
            <a:r>
              <a:rPr lang="el-GR" dirty="0"/>
              <a:t>, καὶ </a:t>
            </a:r>
            <a:r>
              <a:rPr lang="el-GR" u="sng" dirty="0"/>
              <a:t>κοῦφοι</a:t>
            </a:r>
            <a:r>
              <a:rPr lang="el-GR" dirty="0"/>
              <a:t> πολλόν τι ὑπὲρ τοὺς ἄλλους ἀνθρώπους. </a:t>
            </a:r>
            <a:r>
              <a:rPr lang="el-GR" u="sng" dirty="0"/>
              <a:t>ὀχήματα</a:t>
            </a:r>
            <a:r>
              <a:rPr lang="el-GR" dirty="0"/>
              <a:t> δὲ τοῖσι μὲν πολλοῖσιν Ἰνδῶν κάμηλοί εἰσι καὶ ἵπποι καὶ ὄνοι, τοῖσι δὲ εὐδαίμοσιν ἐλέφαντες. [2] βασιλικὸν γὰρ ὄχημα ὁ ἐλέφας παρ᾽ Ἰνδοῖσίν ἐστι, δεύτερον δὲ τιμῇ τὰ τέθριππα, τρίτον δὲ αἱ κάμηλοι. τὸ δὲ ἐπ᾽ ἑνὸς ἵππου ὀχέεσθαι ἄτιμον. [3] αἱ </a:t>
            </a:r>
            <a:r>
              <a:rPr lang="el-GR" u="sng" dirty="0"/>
              <a:t>γυναῖκες</a:t>
            </a:r>
            <a:r>
              <a:rPr lang="el-GR" dirty="0"/>
              <a:t> δὲ </a:t>
            </a:r>
            <a:r>
              <a:rPr lang="el-GR" u="sng" dirty="0"/>
              <a:t>αὐτοῖσιν</a:t>
            </a:r>
            <a:r>
              <a:rPr lang="el-GR" dirty="0"/>
              <a:t>, ὅσαι κάρτα </a:t>
            </a:r>
            <a:r>
              <a:rPr lang="el-GR" u="sng" dirty="0"/>
              <a:t>σώφρονες</a:t>
            </a:r>
            <a:r>
              <a:rPr lang="el-GR" dirty="0"/>
              <a:t>, ἐπὶ μὲν ἄλλῳ μισθῷ οὐκ ἄν τι διαμάρτοιεν, ἐλέφαντα δὲ λαβοῦσα γυνὴ μίσγεται τῷ δόντι</a:t>
            </a:r>
            <a:endParaRPr lang="cs-CZ" dirty="0"/>
          </a:p>
        </p:txBody>
      </p:sp>
      <p:sp>
        <p:nvSpPr>
          <p:cNvPr id="4" name="Zástupný obsah 3">
            <a:extLst>
              <a:ext uri="{FF2B5EF4-FFF2-40B4-BE49-F238E27FC236}">
                <a16:creationId xmlns:a16="http://schemas.microsoft.com/office/drawing/2014/main" id="{041ABBA9-73BA-6306-AB5D-2985E4224634}"/>
              </a:ext>
            </a:extLst>
          </p:cNvPr>
          <p:cNvSpPr>
            <a:spLocks noGrp="1"/>
          </p:cNvSpPr>
          <p:nvPr>
            <p:ph sz="half" idx="2"/>
          </p:nvPr>
        </p:nvSpPr>
        <p:spPr/>
        <p:txBody>
          <a:bodyPr>
            <a:normAutofit fontScale="70000" lnSpcReduction="20000"/>
          </a:bodyPr>
          <a:lstStyle/>
          <a:p>
            <a:r>
              <a:rPr lang="en-US" dirty="0"/>
              <a:t>The Indians in shape are thin and tall and much lighter in movement than the rest of mankind. They usually ride on camels, horses, and asses; the richer men on elephants. For the elephant in India is a royal mount; then next in dignity is a four-horse chariot, and camels come third; to ride on a single horse is low. Their women, such as are of great modesty, can be seduced by no other gift, but yield themselves to anyone who gives an elephant</a:t>
            </a:r>
            <a:endParaRPr lang="cs-CZ" dirty="0"/>
          </a:p>
        </p:txBody>
      </p:sp>
    </p:spTree>
    <p:extLst>
      <p:ext uri="{BB962C8B-B14F-4D97-AF65-F5344CB8AC3E}">
        <p14:creationId xmlns:p14="http://schemas.microsoft.com/office/powerpoint/2010/main" val="28743585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5B957E3-F5E1-EBE9-FB89-3C114EAEACCE}"/>
              </a:ext>
            </a:extLst>
          </p:cNvPr>
          <p:cNvSpPr>
            <a:spLocks noGrp="1"/>
          </p:cNvSpPr>
          <p:nvPr>
            <p:ph type="title"/>
          </p:nvPr>
        </p:nvSpPr>
        <p:spPr/>
        <p:txBody>
          <a:bodyPr/>
          <a:lstStyle/>
          <a:p>
            <a:r>
              <a:rPr lang="cs-CZ" dirty="0"/>
              <a:t>Lidé</a:t>
            </a:r>
          </a:p>
        </p:txBody>
      </p:sp>
      <p:sp>
        <p:nvSpPr>
          <p:cNvPr id="3" name="Zástupný obsah 2">
            <a:extLst>
              <a:ext uri="{FF2B5EF4-FFF2-40B4-BE49-F238E27FC236}">
                <a16:creationId xmlns:a16="http://schemas.microsoft.com/office/drawing/2014/main" id="{596A00D9-E7A4-B9C4-1755-CD7E1F57A448}"/>
              </a:ext>
            </a:extLst>
          </p:cNvPr>
          <p:cNvSpPr>
            <a:spLocks noGrp="1"/>
          </p:cNvSpPr>
          <p:nvPr>
            <p:ph sz="half" idx="1"/>
          </p:nvPr>
        </p:nvSpPr>
        <p:spPr/>
        <p:txBody>
          <a:bodyPr>
            <a:normAutofit fontScale="92500"/>
          </a:bodyPr>
          <a:lstStyle/>
          <a:p>
            <a:r>
              <a:rPr lang="cs-CZ" dirty="0"/>
              <a:t>D.S. 2.36</a:t>
            </a:r>
          </a:p>
          <a:p>
            <a:r>
              <a:rPr lang="el-GR" dirty="0"/>
              <a:t>ὁμοίως δὲ καὶ τοὺς ἀνθρώπους ἡ </a:t>
            </a:r>
            <a:r>
              <a:rPr lang="el-GR" u="sng" dirty="0"/>
              <a:t>πολυκαρπία</a:t>
            </a:r>
            <a:r>
              <a:rPr lang="el-GR" dirty="0"/>
              <a:t> </a:t>
            </a:r>
            <a:r>
              <a:rPr lang="el-GR" u="sng" dirty="0"/>
              <a:t>τρέφουσα</a:t>
            </a:r>
            <a:r>
              <a:rPr lang="el-GR" dirty="0"/>
              <a:t> τοῖς τε </a:t>
            </a:r>
            <a:r>
              <a:rPr lang="el-GR" u="sng" dirty="0"/>
              <a:t>ἀναστήμασι</a:t>
            </a:r>
            <a:r>
              <a:rPr lang="el-GR" dirty="0"/>
              <a:t> τῶν σωμάτων καὶ τοῖς </a:t>
            </a:r>
            <a:r>
              <a:rPr lang="el-GR" u="sng" dirty="0"/>
              <a:t>ὄγκοις</a:t>
            </a:r>
            <a:r>
              <a:rPr lang="el-GR" dirty="0"/>
              <a:t> </a:t>
            </a:r>
            <a:r>
              <a:rPr lang="el-GR" u="sng" dirty="0"/>
              <a:t>ὑπερφέροντας</a:t>
            </a:r>
            <a:r>
              <a:rPr lang="cs-CZ" dirty="0"/>
              <a:t> </a:t>
            </a:r>
            <a:r>
              <a:rPr lang="el-GR" dirty="0"/>
              <a:t>κατασκευάζει: εἶναι δ᾽ αὐτοὺς συμβαίνει καὶ πρὸς τὰς τέχνας ἐπιστήμονας, ὡς ἂν </a:t>
            </a:r>
            <a:r>
              <a:rPr lang="el-GR" u="sng" dirty="0"/>
              <a:t>ἀέρα</a:t>
            </a:r>
            <a:r>
              <a:rPr lang="el-GR" dirty="0"/>
              <a:t> μὲν ἕλκοντας </a:t>
            </a:r>
            <a:r>
              <a:rPr lang="el-GR" u="sng" dirty="0"/>
              <a:t>καθαρόν</a:t>
            </a:r>
            <a:r>
              <a:rPr lang="el-GR" dirty="0"/>
              <a:t>, </a:t>
            </a:r>
            <a:r>
              <a:rPr lang="el-GR" u="sng" dirty="0"/>
              <a:t>ὕδωρ</a:t>
            </a:r>
            <a:r>
              <a:rPr lang="el-GR" dirty="0"/>
              <a:t> δὲ </a:t>
            </a:r>
            <a:r>
              <a:rPr lang="el-GR" u="sng" dirty="0"/>
              <a:t>λεπτομερέστατον</a:t>
            </a:r>
            <a:r>
              <a:rPr lang="el-GR" dirty="0"/>
              <a:t> πίνοντας.</a:t>
            </a:r>
            <a:endParaRPr lang="cs-CZ" dirty="0"/>
          </a:p>
        </p:txBody>
      </p:sp>
      <p:sp>
        <p:nvSpPr>
          <p:cNvPr id="4" name="Zástupný obsah 3">
            <a:extLst>
              <a:ext uri="{FF2B5EF4-FFF2-40B4-BE49-F238E27FC236}">
                <a16:creationId xmlns:a16="http://schemas.microsoft.com/office/drawing/2014/main" id="{08D80CED-495F-A809-4DCD-886CC2FF502F}"/>
              </a:ext>
            </a:extLst>
          </p:cNvPr>
          <p:cNvSpPr>
            <a:spLocks noGrp="1"/>
          </p:cNvSpPr>
          <p:nvPr>
            <p:ph sz="half" idx="2"/>
          </p:nvPr>
        </p:nvSpPr>
        <p:spPr/>
        <p:txBody>
          <a:bodyPr>
            <a:normAutofit fontScale="92500"/>
          </a:bodyPr>
          <a:lstStyle/>
          <a:p>
            <a:r>
              <a:rPr lang="en-US" dirty="0"/>
              <a:t> The same is true of the inhabitants also, the abundant supply of food making them of unusual height and bulk of body; and another result is that they are skilled in the arts, since they breathe a pure air and drink water of the finest quality.</a:t>
            </a:r>
            <a:endParaRPr lang="cs-CZ" dirty="0"/>
          </a:p>
        </p:txBody>
      </p:sp>
    </p:spTree>
    <p:extLst>
      <p:ext uri="{BB962C8B-B14F-4D97-AF65-F5344CB8AC3E}">
        <p14:creationId xmlns:p14="http://schemas.microsoft.com/office/powerpoint/2010/main" val="133898597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D089CD8-BB97-DD6A-C99E-F73BAF0C527A}"/>
              </a:ext>
            </a:extLst>
          </p:cNvPr>
          <p:cNvSpPr>
            <a:spLocks noGrp="1"/>
          </p:cNvSpPr>
          <p:nvPr>
            <p:ph type="title"/>
          </p:nvPr>
        </p:nvSpPr>
        <p:spPr/>
        <p:txBody>
          <a:bodyPr/>
          <a:lstStyle/>
          <a:p>
            <a:r>
              <a:rPr lang="cs-CZ" dirty="0"/>
              <a:t>Zvyky, kmeny</a:t>
            </a:r>
          </a:p>
        </p:txBody>
      </p:sp>
      <p:sp>
        <p:nvSpPr>
          <p:cNvPr id="3" name="Zástupný obsah 2">
            <a:extLst>
              <a:ext uri="{FF2B5EF4-FFF2-40B4-BE49-F238E27FC236}">
                <a16:creationId xmlns:a16="http://schemas.microsoft.com/office/drawing/2014/main" id="{8E56F175-68F9-F802-53A8-06534AA91F05}"/>
              </a:ext>
            </a:extLst>
          </p:cNvPr>
          <p:cNvSpPr>
            <a:spLocks noGrp="1"/>
          </p:cNvSpPr>
          <p:nvPr>
            <p:ph sz="half" idx="1"/>
          </p:nvPr>
        </p:nvSpPr>
        <p:spPr/>
        <p:txBody>
          <a:bodyPr>
            <a:normAutofit fontScale="70000" lnSpcReduction="20000"/>
          </a:bodyPr>
          <a:lstStyle/>
          <a:p>
            <a:r>
              <a:rPr lang="cs-CZ" dirty="0" err="1"/>
              <a:t>Hdt</a:t>
            </a:r>
            <a:r>
              <a:rPr lang="cs-CZ" dirty="0"/>
              <a:t>. 3.99</a:t>
            </a:r>
          </a:p>
          <a:p>
            <a:r>
              <a:rPr lang="el-GR" dirty="0"/>
              <a:t>Ἄλλοι δὲ τῶν Ἰνδῶν πρὸς ἠῶ οἰκέοντες τούτων </a:t>
            </a:r>
            <a:r>
              <a:rPr lang="el-GR" u="sng" dirty="0"/>
              <a:t>νομάδες</a:t>
            </a:r>
            <a:r>
              <a:rPr lang="el-GR" dirty="0"/>
              <a:t> εἰσὶ </a:t>
            </a:r>
            <a:r>
              <a:rPr lang="el-GR" u="sng" dirty="0"/>
              <a:t>κρεῶν</a:t>
            </a:r>
            <a:r>
              <a:rPr lang="el-GR" dirty="0"/>
              <a:t> </a:t>
            </a:r>
            <a:r>
              <a:rPr lang="el-GR" u="sng" dirty="0"/>
              <a:t>ἐδεσταὶ</a:t>
            </a:r>
            <a:r>
              <a:rPr lang="el-GR" dirty="0"/>
              <a:t> </a:t>
            </a:r>
            <a:r>
              <a:rPr lang="el-GR" u="sng" dirty="0"/>
              <a:t>ὠμῶν</a:t>
            </a:r>
            <a:r>
              <a:rPr lang="el-GR" dirty="0"/>
              <a:t>, καλέονται δὲ Παδαῖοι, νομαίοισι δὲ τοιοῖσιδε λέγονται χρᾶσθαι· ὃς ἂν κάμῃ τῶν ἀστῶν, ἤν τε γυνὴ ἤν τε ἀνήρ, τὸν μὲν ἄνδρα ἄνδρες οἱ μάλιστά οἱ </a:t>
            </a:r>
            <a:r>
              <a:rPr lang="el-GR" u="sng" dirty="0"/>
              <a:t>ὁμιλέοντες</a:t>
            </a:r>
            <a:r>
              <a:rPr lang="el-GR" dirty="0"/>
              <a:t> </a:t>
            </a:r>
            <a:r>
              <a:rPr lang="el-GR" u="sng" dirty="0"/>
              <a:t>κτείνουσι</a:t>
            </a:r>
            <a:r>
              <a:rPr lang="el-GR" dirty="0"/>
              <a:t>, φάμενοι αὐτὸν τηκόμενον τῇ νούσῳ τὰ </a:t>
            </a:r>
            <a:r>
              <a:rPr lang="el-GR" u="sng" dirty="0"/>
              <a:t>κρέα</a:t>
            </a:r>
            <a:r>
              <a:rPr lang="el-GR" dirty="0"/>
              <a:t> σφίσι </a:t>
            </a:r>
            <a:r>
              <a:rPr lang="el-GR" u="sng" dirty="0"/>
              <a:t>διαφθείρεσθαι</a:t>
            </a:r>
            <a:r>
              <a:rPr lang="el-GR" dirty="0"/>
              <a:t>· ὁ δὲ </a:t>
            </a:r>
            <a:r>
              <a:rPr lang="el-GR" u="sng" dirty="0"/>
              <a:t>ἄπαρνος</a:t>
            </a:r>
            <a:r>
              <a:rPr lang="el-GR" dirty="0"/>
              <a:t> ἐστὶ μὴ μὲν νοσέειν, οἳ δὲ οὐ συγγινωσκόμενοι </a:t>
            </a:r>
            <a:r>
              <a:rPr lang="el-GR" u="sng" dirty="0"/>
              <a:t>ἀποκτείναντες</a:t>
            </a:r>
            <a:r>
              <a:rPr lang="el-GR" dirty="0"/>
              <a:t> </a:t>
            </a:r>
            <a:r>
              <a:rPr lang="el-GR" u="sng" dirty="0"/>
              <a:t>κατευωχέοντα</a:t>
            </a:r>
            <a:r>
              <a:rPr lang="el-GR" dirty="0"/>
              <a:t>.</a:t>
            </a:r>
            <a:r>
              <a:rPr lang="cs-CZ" dirty="0"/>
              <a:t> …</a:t>
            </a:r>
            <a:r>
              <a:rPr lang="el-GR" dirty="0"/>
              <a:t> τὸν γὰρ δὴ ἐς </a:t>
            </a:r>
            <a:r>
              <a:rPr lang="el-GR" u="sng" dirty="0"/>
              <a:t>γῆρας</a:t>
            </a:r>
            <a:r>
              <a:rPr lang="el-GR" dirty="0"/>
              <a:t> ἀπικόμενον </a:t>
            </a:r>
            <a:r>
              <a:rPr lang="el-GR" u="sng" dirty="0"/>
              <a:t>θύσαντες</a:t>
            </a:r>
            <a:r>
              <a:rPr lang="el-GR" dirty="0"/>
              <a:t> </a:t>
            </a:r>
            <a:r>
              <a:rPr lang="el-GR" u="sng" dirty="0"/>
              <a:t>κατευωχέονται</a:t>
            </a:r>
            <a:r>
              <a:rPr lang="el-GR" dirty="0"/>
              <a:t>· ἐς δὲ τούτου λόγον οὐ πολλοί τινες αὐτῶν ἀπικνέονται· πρὸ γὰρ τοῦ τὸν ἐς νοῦσον πίπτοντα πάντα κτείνουσι. </a:t>
            </a:r>
            <a:endParaRPr lang="cs-CZ" dirty="0"/>
          </a:p>
          <a:p>
            <a:endParaRPr lang="cs-CZ" dirty="0"/>
          </a:p>
        </p:txBody>
      </p:sp>
      <p:sp>
        <p:nvSpPr>
          <p:cNvPr id="4" name="Zástupný obsah 3">
            <a:extLst>
              <a:ext uri="{FF2B5EF4-FFF2-40B4-BE49-F238E27FC236}">
                <a16:creationId xmlns:a16="http://schemas.microsoft.com/office/drawing/2014/main" id="{EE9C9F37-BA6F-2881-E0F0-6F1C09EDFB10}"/>
              </a:ext>
            </a:extLst>
          </p:cNvPr>
          <p:cNvSpPr>
            <a:spLocks noGrp="1"/>
          </p:cNvSpPr>
          <p:nvPr>
            <p:ph sz="half" idx="2"/>
          </p:nvPr>
        </p:nvSpPr>
        <p:spPr/>
        <p:txBody>
          <a:bodyPr>
            <a:normAutofit fontScale="70000" lnSpcReduction="20000"/>
          </a:bodyPr>
          <a:lstStyle/>
          <a:p>
            <a:r>
              <a:rPr lang="en-US" dirty="0"/>
              <a:t>Other Indians, to the east of these, are nomads and eat raw flesh; they are called </a:t>
            </a:r>
            <a:r>
              <a:rPr lang="en-US" dirty="0" err="1"/>
              <a:t>Padaei</a:t>
            </a:r>
            <a:r>
              <a:rPr lang="en-US" dirty="0"/>
              <a:t>. It is said to be their custom that when any of their countryfolk male or female are sick, a man's closest friends kill him, saying that they lose his flesh by the wasting of the disease; though he denies that he is sick, yet they will not believe him, but kill and eat him.</a:t>
            </a:r>
            <a:r>
              <a:rPr lang="cs-CZ" dirty="0"/>
              <a:t> …</a:t>
            </a:r>
            <a:r>
              <a:rPr lang="en-US" dirty="0"/>
              <a:t> As for one that has come to old age, they sacrifice him and feast on his flesh;  but there are not many who come thereto, for all who fall sick are killed ere that. </a:t>
            </a:r>
            <a:endParaRPr lang="cs-CZ" dirty="0"/>
          </a:p>
        </p:txBody>
      </p:sp>
    </p:spTree>
    <p:extLst>
      <p:ext uri="{BB962C8B-B14F-4D97-AF65-F5344CB8AC3E}">
        <p14:creationId xmlns:p14="http://schemas.microsoft.com/office/powerpoint/2010/main" val="103667218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58FDE46-173A-E799-4184-BB32AE22D0B5}"/>
              </a:ext>
            </a:extLst>
          </p:cNvPr>
          <p:cNvSpPr>
            <a:spLocks noGrp="1"/>
          </p:cNvSpPr>
          <p:nvPr>
            <p:ph type="title"/>
          </p:nvPr>
        </p:nvSpPr>
        <p:spPr/>
        <p:txBody>
          <a:bodyPr/>
          <a:lstStyle/>
          <a:p>
            <a:r>
              <a:rPr lang="cs-CZ" dirty="0"/>
              <a:t>Zvyky, kmeny</a:t>
            </a:r>
          </a:p>
        </p:txBody>
      </p:sp>
      <p:sp>
        <p:nvSpPr>
          <p:cNvPr id="3" name="Zástupný obsah 2">
            <a:extLst>
              <a:ext uri="{FF2B5EF4-FFF2-40B4-BE49-F238E27FC236}">
                <a16:creationId xmlns:a16="http://schemas.microsoft.com/office/drawing/2014/main" id="{11324E5D-50EE-2065-E02C-160CB0208AF5}"/>
              </a:ext>
            </a:extLst>
          </p:cNvPr>
          <p:cNvSpPr>
            <a:spLocks noGrp="1"/>
          </p:cNvSpPr>
          <p:nvPr>
            <p:ph sz="half" idx="1"/>
          </p:nvPr>
        </p:nvSpPr>
        <p:spPr/>
        <p:txBody>
          <a:bodyPr>
            <a:normAutofit fontScale="92500" lnSpcReduction="10000"/>
          </a:bodyPr>
          <a:lstStyle/>
          <a:p>
            <a:r>
              <a:rPr lang="cs-CZ" dirty="0" err="1"/>
              <a:t>Hdt</a:t>
            </a:r>
            <a:r>
              <a:rPr lang="cs-CZ" dirty="0"/>
              <a:t>. 3.100</a:t>
            </a:r>
          </a:p>
          <a:p>
            <a:r>
              <a:rPr lang="el-GR" dirty="0"/>
              <a:t>Ἑτέρων δὲ ἐστὶ Ἰνδῶν ὅδε ἄλλος τρόπος· οὔτε </a:t>
            </a:r>
            <a:r>
              <a:rPr lang="el-GR" u="sng" dirty="0"/>
              <a:t>κτείνουσι οὐδὲν ἔμψυχον</a:t>
            </a:r>
            <a:r>
              <a:rPr lang="el-GR" dirty="0"/>
              <a:t> οὔτε τι </a:t>
            </a:r>
            <a:r>
              <a:rPr lang="el-GR" u="sng" dirty="0"/>
              <a:t>σπείρουσι</a:t>
            </a:r>
            <a:r>
              <a:rPr lang="el-GR" dirty="0"/>
              <a:t> οὔτε </a:t>
            </a:r>
            <a:r>
              <a:rPr lang="el-GR" u="sng" dirty="0"/>
              <a:t>οἰκίας</a:t>
            </a:r>
            <a:r>
              <a:rPr lang="el-GR" dirty="0"/>
              <a:t> νομίζουσι ἐκτῆσθαι </a:t>
            </a:r>
            <a:r>
              <a:rPr lang="el-GR" u="sng" dirty="0"/>
              <a:t>ποιηφαγέουσί</a:t>
            </a:r>
            <a:r>
              <a:rPr lang="el-GR" dirty="0"/>
              <a:t> τε· καὶ αὐτοῖσι ἐστὶ ὅσον κέγχρος τὸ μέγαθος ἐν κάλυκι, αὐτόματον ἐκ τῆς γῆς γινόμενον, τὸ συλλέγοντες αὐτῇ τῇ κάλυκι ἕψουσί τε καὶ σιτέονται.</a:t>
            </a:r>
            <a:endParaRPr lang="cs-CZ" dirty="0"/>
          </a:p>
        </p:txBody>
      </p:sp>
      <p:sp>
        <p:nvSpPr>
          <p:cNvPr id="4" name="Zástupný obsah 3">
            <a:extLst>
              <a:ext uri="{FF2B5EF4-FFF2-40B4-BE49-F238E27FC236}">
                <a16:creationId xmlns:a16="http://schemas.microsoft.com/office/drawing/2014/main" id="{B33CA659-FAEF-913B-F01D-BFE429AFA913}"/>
              </a:ext>
            </a:extLst>
          </p:cNvPr>
          <p:cNvSpPr>
            <a:spLocks noGrp="1"/>
          </p:cNvSpPr>
          <p:nvPr>
            <p:ph sz="half" idx="2"/>
          </p:nvPr>
        </p:nvSpPr>
        <p:spPr/>
        <p:txBody>
          <a:bodyPr>
            <a:normAutofit fontScale="92500" lnSpcReduction="10000"/>
          </a:bodyPr>
          <a:lstStyle/>
          <a:p>
            <a:r>
              <a:rPr lang="en-US" dirty="0"/>
              <a:t>There are other Indians, again, who kill no living creature, nor sow, nor are wont to have houses; they eat grass, and they have a grain growing naturally from the earth in its calyx, about the size of a millet-seed, which they gather with the calyx and roast and eat.</a:t>
            </a:r>
            <a:endParaRPr lang="cs-CZ" dirty="0"/>
          </a:p>
        </p:txBody>
      </p:sp>
    </p:spTree>
    <p:extLst>
      <p:ext uri="{BB962C8B-B14F-4D97-AF65-F5344CB8AC3E}">
        <p14:creationId xmlns:p14="http://schemas.microsoft.com/office/powerpoint/2010/main" val="145238566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BA8D6BC-3511-6D22-09FA-87D675F918A8}"/>
              </a:ext>
            </a:extLst>
          </p:cNvPr>
          <p:cNvSpPr>
            <a:spLocks noGrp="1"/>
          </p:cNvSpPr>
          <p:nvPr>
            <p:ph type="title"/>
          </p:nvPr>
        </p:nvSpPr>
        <p:spPr/>
        <p:txBody>
          <a:bodyPr/>
          <a:lstStyle/>
          <a:p>
            <a:r>
              <a:rPr lang="cs-CZ" dirty="0"/>
              <a:t>Zvyky, kmeny</a:t>
            </a:r>
          </a:p>
        </p:txBody>
      </p:sp>
      <p:sp>
        <p:nvSpPr>
          <p:cNvPr id="3" name="Zástupný obsah 2">
            <a:extLst>
              <a:ext uri="{FF2B5EF4-FFF2-40B4-BE49-F238E27FC236}">
                <a16:creationId xmlns:a16="http://schemas.microsoft.com/office/drawing/2014/main" id="{ACE10B47-CA0E-2007-A77D-C73FC1FEFF42}"/>
              </a:ext>
            </a:extLst>
          </p:cNvPr>
          <p:cNvSpPr>
            <a:spLocks noGrp="1"/>
          </p:cNvSpPr>
          <p:nvPr>
            <p:ph sz="half" idx="1"/>
          </p:nvPr>
        </p:nvSpPr>
        <p:spPr/>
        <p:txBody>
          <a:bodyPr>
            <a:normAutofit fontScale="70000" lnSpcReduction="20000"/>
          </a:bodyPr>
          <a:lstStyle/>
          <a:p>
            <a:r>
              <a:rPr lang="cs-CZ" dirty="0" err="1"/>
              <a:t>Hdt</a:t>
            </a:r>
            <a:r>
              <a:rPr lang="cs-CZ" dirty="0"/>
              <a:t>. 3.38</a:t>
            </a:r>
          </a:p>
          <a:p>
            <a:r>
              <a:rPr lang="el-GR" dirty="0"/>
              <a:t>Δαρεῖος ἐπὶ τῆς ἑωυτοῦ ἀρχῆς καλέσας Ἑλλήνων τοὺς παρεόντας εἴρετο ἐπὶ κόσῳ ἂν χρήματι </a:t>
            </a:r>
            <a:r>
              <a:rPr lang="el-GR" u="sng" dirty="0"/>
              <a:t>βουλοίατο τοὺς πατέρας ἀποθνήσκοντας κατασιτέεσθαι</a:t>
            </a:r>
            <a:r>
              <a:rPr lang="el-GR" dirty="0"/>
              <a:t>· οἳ δὲ ἐπ’ οὐδενὶ ἔφασαν ἔρδειν ἂν τοῦτο. Δαρεῖος δὲ μετὰ ταῦτα καλέει </a:t>
            </a:r>
            <a:r>
              <a:rPr lang="el-GR" u="sng" dirty="0"/>
              <a:t>Ἰνδῶν</a:t>
            </a:r>
            <a:r>
              <a:rPr lang="el-GR" dirty="0"/>
              <a:t> τοὺς καλεομένους </a:t>
            </a:r>
            <a:r>
              <a:rPr lang="el-GR" u="sng" dirty="0"/>
              <a:t>Καλλατίας</a:t>
            </a:r>
            <a:r>
              <a:rPr lang="el-GR" dirty="0"/>
              <a:t>, οἳ τοὺς </a:t>
            </a:r>
            <a:r>
              <a:rPr lang="el-GR" u="sng" dirty="0"/>
              <a:t>γονέας κατεσθίουσι</a:t>
            </a:r>
            <a:r>
              <a:rPr lang="el-GR" dirty="0"/>
              <a:t>, εἴρετο, παρεόντων τῶν Ἑλλήνων καὶ δι’ ἑρμηνέος μανθανόντων τὰ λεγόμενα, ἐπὶ τίνι χρήματι δεξαίατ’ ἂν τελευτῶντας τοὺς </a:t>
            </a:r>
            <a:r>
              <a:rPr lang="el-GR" u="sng" dirty="0"/>
              <a:t>πατέρας κατακαίειν πυρί</a:t>
            </a:r>
            <a:r>
              <a:rPr lang="el-GR" dirty="0"/>
              <a:t>· οἳ δὲ ἀμβώσαντες μέγα εὐφημέειν μιν ἐκέλευον.</a:t>
            </a:r>
            <a:endParaRPr lang="cs-CZ" dirty="0"/>
          </a:p>
        </p:txBody>
      </p:sp>
      <p:sp>
        <p:nvSpPr>
          <p:cNvPr id="4" name="Zástupný obsah 3">
            <a:extLst>
              <a:ext uri="{FF2B5EF4-FFF2-40B4-BE49-F238E27FC236}">
                <a16:creationId xmlns:a16="http://schemas.microsoft.com/office/drawing/2014/main" id="{22B3EEA6-1477-00E7-230F-7EB77645AD7F}"/>
              </a:ext>
            </a:extLst>
          </p:cNvPr>
          <p:cNvSpPr>
            <a:spLocks noGrp="1"/>
          </p:cNvSpPr>
          <p:nvPr>
            <p:ph sz="half" idx="2"/>
          </p:nvPr>
        </p:nvSpPr>
        <p:spPr/>
        <p:txBody>
          <a:bodyPr>
            <a:normAutofit fontScale="70000" lnSpcReduction="20000"/>
          </a:bodyPr>
          <a:lstStyle/>
          <a:p>
            <a:r>
              <a:rPr lang="en-US" dirty="0"/>
              <a:t>When Darius was king, he summoned the Greeks who were with him and asked them what price would persuade them to eat their fathers' dead bodies. They answered that there was no price for which they would do it. Then he summoned those Indians who are called </a:t>
            </a:r>
            <a:r>
              <a:rPr lang="en-US" dirty="0" err="1"/>
              <a:t>Callatiae</a:t>
            </a:r>
            <a:r>
              <a:rPr lang="en-US" dirty="0"/>
              <a:t>,​ who eat their parents, and asked them (the Greeks being present and understanding by interpretation what was said) what would make them willing to burn their fathers at death. The Indians cried aloud, that he should not speak of so horrid an act.</a:t>
            </a:r>
            <a:endParaRPr lang="cs-CZ" dirty="0"/>
          </a:p>
        </p:txBody>
      </p:sp>
    </p:spTree>
    <p:extLst>
      <p:ext uri="{BB962C8B-B14F-4D97-AF65-F5344CB8AC3E}">
        <p14:creationId xmlns:p14="http://schemas.microsoft.com/office/powerpoint/2010/main" val="265641693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143CDA7-141D-4A1B-C7A3-E320ACB10D0F}"/>
              </a:ext>
            </a:extLst>
          </p:cNvPr>
          <p:cNvSpPr>
            <a:spLocks noGrp="1"/>
          </p:cNvSpPr>
          <p:nvPr>
            <p:ph type="title"/>
          </p:nvPr>
        </p:nvSpPr>
        <p:spPr/>
        <p:txBody>
          <a:bodyPr/>
          <a:lstStyle/>
          <a:p>
            <a:r>
              <a:rPr lang="cs-CZ" dirty="0"/>
              <a:t>Zvyky, kmeny</a:t>
            </a:r>
          </a:p>
        </p:txBody>
      </p:sp>
      <p:sp>
        <p:nvSpPr>
          <p:cNvPr id="3" name="Zástupný obsah 2">
            <a:extLst>
              <a:ext uri="{FF2B5EF4-FFF2-40B4-BE49-F238E27FC236}">
                <a16:creationId xmlns:a16="http://schemas.microsoft.com/office/drawing/2014/main" id="{3E0B1090-E61C-8C75-7185-D10C1108A4FE}"/>
              </a:ext>
            </a:extLst>
          </p:cNvPr>
          <p:cNvSpPr>
            <a:spLocks noGrp="1"/>
          </p:cNvSpPr>
          <p:nvPr>
            <p:ph sz="half" idx="1"/>
          </p:nvPr>
        </p:nvSpPr>
        <p:spPr/>
        <p:txBody>
          <a:bodyPr/>
          <a:lstStyle/>
          <a:p>
            <a:r>
              <a:rPr lang="cs-CZ" dirty="0"/>
              <a:t>Str. 15.1.53</a:t>
            </a:r>
          </a:p>
          <a:p>
            <a:r>
              <a:rPr lang="cs-CZ" dirty="0"/>
              <a:t>Téměř nemají krádeže</a:t>
            </a:r>
          </a:p>
          <a:p>
            <a:r>
              <a:rPr lang="cs-CZ" dirty="0"/>
              <a:t>Neznají písmo, vše z paměti</a:t>
            </a:r>
          </a:p>
          <a:p>
            <a:r>
              <a:rPr lang="cs-CZ" dirty="0" err="1"/>
              <a:t>Gymnosofisté</a:t>
            </a:r>
            <a:r>
              <a:rPr lang="cs-CZ" dirty="0"/>
              <a:t> (bráhmani, </a:t>
            </a:r>
            <a:r>
              <a:rPr lang="cs-CZ" dirty="0" err="1"/>
              <a:t>šramani</a:t>
            </a:r>
            <a:r>
              <a:rPr lang="cs-CZ" dirty="0"/>
              <a:t>)</a:t>
            </a:r>
          </a:p>
          <a:p>
            <a:r>
              <a:rPr lang="cs-CZ" dirty="0"/>
              <a:t>Spravedliví</a:t>
            </a:r>
          </a:p>
        </p:txBody>
      </p:sp>
      <p:sp>
        <p:nvSpPr>
          <p:cNvPr id="4" name="Zástupný obsah 3">
            <a:extLst>
              <a:ext uri="{FF2B5EF4-FFF2-40B4-BE49-F238E27FC236}">
                <a16:creationId xmlns:a16="http://schemas.microsoft.com/office/drawing/2014/main" id="{4EB1EE32-B589-0B5F-CE63-DD281BC67EFA}"/>
              </a:ext>
            </a:extLst>
          </p:cNvPr>
          <p:cNvSpPr>
            <a:spLocks noGrp="1"/>
          </p:cNvSpPr>
          <p:nvPr>
            <p:ph sz="half" idx="2"/>
          </p:nvPr>
        </p:nvSpPr>
        <p:spPr/>
        <p:txBody>
          <a:bodyPr/>
          <a:lstStyle/>
          <a:p>
            <a:endParaRPr lang="cs-CZ"/>
          </a:p>
        </p:txBody>
      </p:sp>
    </p:spTree>
    <p:extLst>
      <p:ext uri="{BB962C8B-B14F-4D97-AF65-F5344CB8AC3E}">
        <p14:creationId xmlns:p14="http://schemas.microsoft.com/office/powerpoint/2010/main" val="278586402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422B71A-86ED-12FE-6E12-F4E4CE69A2F1}"/>
              </a:ext>
            </a:extLst>
          </p:cNvPr>
          <p:cNvSpPr>
            <a:spLocks noGrp="1"/>
          </p:cNvSpPr>
          <p:nvPr>
            <p:ph type="title"/>
          </p:nvPr>
        </p:nvSpPr>
        <p:spPr/>
        <p:txBody>
          <a:bodyPr/>
          <a:lstStyle/>
          <a:p>
            <a:r>
              <a:rPr lang="cs-CZ" dirty="0"/>
              <a:t>Mudrci, </a:t>
            </a:r>
            <a:r>
              <a:rPr lang="cs-CZ" dirty="0" err="1"/>
              <a:t>asketi</a:t>
            </a:r>
            <a:endParaRPr lang="cs-CZ" dirty="0"/>
          </a:p>
        </p:txBody>
      </p:sp>
      <p:sp>
        <p:nvSpPr>
          <p:cNvPr id="3" name="Zástupný obsah 2">
            <a:extLst>
              <a:ext uri="{FF2B5EF4-FFF2-40B4-BE49-F238E27FC236}">
                <a16:creationId xmlns:a16="http://schemas.microsoft.com/office/drawing/2014/main" id="{36A2715C-1AF3-0A16-84A6-A76DB9024864}"/>
              </a:ext>
            </a:extLst>
          </p:cNvPr>
          <p:cNvSpPr>
            <a:spLocks noGrp="1"/>
          </p:cNvSpPr>
          <p:nvPr>
            <p:ph sz="half" idx="1"/>
          </p:nvPr>
        </p:nvSpPr>
        <p:spPr/>
        <p:txBody>
          <a:bodyPr/>
          <a:lstStyle/>
          <a:p>
            <a:r>
              <a:rPr lang="cs-CZ" dirty="0"/>
              <a:t>Str. 15.1.60</a:t>
            </a:r>
          </a:p>
          <a:p>
            <a:r>
              <a:rPr lang="el-GR" dirty="0"/>
              <a:t>τοὺς μὲν </a:t>
            </a:r>
            <a:r>
              <a:rPr lang="el-GR" u="sng" dirty="0"/>
              <a:t>ἐντιμοτάτους</a:t>
            </a:r>
            <a:r>
              <a:rPr lang="el-GR" dirty="0"/>
              <a:t> </a:t>
            </a:r>
            <a:r>
              <a:rPr lang="el-GR" u="sng" dirty="0"/>
              <a:t>ὑλοβίους</a:t>
            </a:r>
            <a:r>
              <a:rPr lang="el-GR" dirty="0"/>
              <a:t> φησὶν ὀνομάζεσθαι, ζῶντας ἐν ταῖς ὕλαις ἀπὸ </a:t>
            </a:r>
            <a:r>
              <a:rPr lang="el-GR" u="sng" dirty="0"/>
              <a:t>φύλλων</a:t>
            </a:r>
            <a:r>
              <a:rPr lang="el-GR" dirty="0"/>
              <a:t> καὶ </a:t>
            </a:r>
            <a:r>
              <a:rPr lang="el-GR" u="sng" dirty="0"/>
              <a:t>καρπῶν</a:t>
            </a:r>
            <a:r>
              <a:rPr lang="el-GR" dirty="0"/>
              <a:t> </a:t>
            </a:r>
            <a:r>
              <a:rPr lang="el-GR" u="sng" dirty="0"/>
              <a:t>ἀγρίων</a:t>
            </a:r>
            <a:r>
              <a:rPr lang="el-GR" dirty="0"/>
              <a:t>, </a:t>
            </a:r>
            <a:r>
              <a:rPr lang="el-GR" u="sng" dirty="0"/>
              <a:t>ἐσθῆτος</a:t>
            </a:r>
            <a:r>
              <a:rPr lang="el-GR" dirty="0"/>
              <a:t> </a:t>
            </a:r>
            <a:r>
              <a:rPr lang="el-GR" u="sng" dirty="0"/>
              <a:t>φλοιῶν</a:t>
            </a:r>
            <a:r>
              <a:rPr lang="el-GR" dirty="0"/>
              <a:t> </a:t>
            </a:r>
            <a:r>
              <a:rPr lang="el-GR" u="sng" dirty="0"/>
              <a:t>δενδρείων</a:t>
            </a:r>
            <a:r>
              <a:rPr lang="el-GR" dirty="0"/>
              <a:t>, ἀφροδισίων χωρὶς καὶ οἴνου</a:t>
            </a:r>
            <a:endParaRPr lang="cs-CZ" dirty="0"/>
          </a:p>
        </p:txBody>
      </p:sp>
      <p:sp>
        <p:nvSpPr>
          <p:cNvPr id="4" name="Zástupný obsah 3">
            <a:extLst>
              <a:ext uri="{FF2B5EF4-FFF2-40B4-BE49-F238E27FC236}">
                <a16:creationId xmlns:a16="http://schemas.microsoft.com/office/drawing/2014/main" id="{B207FA06-E043-4353-48EC-818F64062F23}"/>
              </a:ext>
            </a:extLst>
          </p:cNvPr>
          <p:cNvSpPr>
            <a:spLocks noGrp="1"/>
          </p:cNvSpPr>
          <p:nvPr>
            <p:ph sz="half" idx="2"/>
          </p:nvPr>
        </p:nvSpPr>
        <p:spPr/>
        <p:txBody>
          <a:bodyPr/>
          <a:lstStyle/>
          <a:p>
            <a:r>
              <a:rPr lang="en-US" dirty="0"/>
              <a:t>he says that the most </a:t>
            </a:r>
            <a:r>
              <a:rPr lang="en-US" dirty="0" err="1"/>
              <a:t>honourable</a:t>
            </a:r>
            <a:r>
              <a:rPr lang="en-US" dirty="0"/>
              <a:t> of them are named </a:t>
            </a:r>
            <a:r>
              <a:rPr lang="en-US" dirty="0" err="1"/>
              <a:t>Hylobii</a:t>
            </a:r>
            <a:r>
              <a:rPr lang="en-US" dirty="0"/>
              <a:t>​ and that they live in forests, subsisting on leaves and wild fruits, clothed with the bark of trees, and abstaining from wine and the delights of love</a:t>
            </a:r>
            <a:endParaRPr lang="cs-CZ" dirty="0"/>
          </a:p>
        </p:txBody>
      </p:sp>
    </p:spTree>
    <p:extLst>
      <p:ext uri="{BB962C8B-B14F-4D97-AF65-F5344CB8AC3E}">
        <p14:creationId xmlns:p14="http://schemas.microsoft.com/office/powerpoint/2010/main" val="82895452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3FCF501-AB77-7460-7618-43F4FE078BE2}"/>
              </a:ext>
            </a:extLst>
          </p:cNvPr>
          <p:cNvSpPr>
            <a:spLocks noGrp="1"/>
          </p:cNvSpPr>
          <p:nvPr>
            <p:ph type="title"/>
          </p:nvPr>
        </p:nvSpPr>
        <p:spPr/>
        <p:txBody>
          <a:bodyPr/>
          <a:lstStyle/>
          <a:p>
            <a:r>
              <a:rPr lang="cs-CZ" dirty="0"/>
              <a:t>Mudrci, </a:t>
            </a:r>
            <a:r>
              <a:rPr lang="cs-CZ" dirty="0" err="1"/>
              <a:t>asketi</a:t>
            </a:r>
            <a:endParaRPr lang="cs-CZ" dirty="0"/>
          </a:p>
        </p:txBody>
      </p:sp>
      <p:sp>
        <p:nvSpPr>
          <p:cNvPr id="3" name="Zástupný obsah 2">
            <a:extLst>
              <a:ext uri="{FF2B5EF4-FFF2-40B4-BE49-F238E27FC236}">
                <a16:creationId xmlns:a16="http://schemas.microsoft.com/office/drawing/2014/main" id="{E7FA9E56-7E39-5C45-6150-11C70B4F6449}"/>
              </a:ext>
            </a:extLst>
          </p:cNvPr>
          <p:cNvSpPr>
            <a:spLocks noGrp="1"/>
          </p:cNvSpPr>
          <p:nvPr>
            <p:ph sz="half" idx="1"/>
          </p:nvPr>
        </p:nvSpPr>
        <p:spPr/>
        <p:txBody>
          <a:bodyPr/>
          <a:lstStyle/>
          <a:p>
            <a:r>
              <a:rPr lang="cs-CZ" dirty="0" err="1"/>
              <a:t>Kalanos</a:t>
            </a:r>
            <a:endParaRPr lang="cs-CZ" dirty="0"/>
          </a:p>
          <a:p>
            <a:r>
              <a:rPr lang="cs-CZ" dirty="0" err="1"/>
              <a:t>Zarmanochégás</a:t>
            </a:r>
            <a:endParaRPr lang="cs-CZ" dirty="0"/>
          </a:p>
          <a:p>
            <a:r>
              <a:rPr lang="cs-CZ" dirty="0"/>
              <a:t>Sebeupálení</a:t>
            </a:r>
          </a:p>
        </p:txBody>
      </p:sp>
      <p:pic>
        <p:nvPicPr>
          <p:cNvPr id="6" name="Zástupný obsah 5" descr="Obsah obrázku text&#10;&#10;Popis byl vytvořen automaticky">
            <a:extLst>
              <a:ext uri="{FF2B5EF4-FFF2-40B4-BE49-F238E27FC236}">
                <a16:creationId xmlns:a16="http://schemas.microsoft.com/office/drawing/2014/main" id="{7AD957CD-C303-DEDC-7BEA-BCAEED685191}"/>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8781223" y="463753"/>
            <a:ext cx="2628933" cy="4351338"/>
          </a:xfrm>
        </p:spPr>
      </p:pic>
    </p:spTree>
    <p:extLst>
      <p:ext uri="{BB962C8B-B14F-4D97-AF65-F5344CB8AC3E}">
        <p14:creationId xmlns:p14="http://schemas.microsoft.com/office/powerpoint/2010/main" val="21927976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3C4D6C8-5798-2207-55EB-67BEE0FE207D}"/>
              </a:ext>
            </a:extLst>
          </p:cNvPr>
          <p:cNvSpPr>
            <a:spLocks noGrp="1"/>
          </p:cNvSpPr>
          <p:nvPr>
            <p:ph type="title"/>
          </p:nvPr>
        </p:nvSpPr>
        <p:spPr/>
        <p:txBody>
          <a:bodyPr/>
          <a:lstStyle/>
          <a:p>
            <a:r>
              <a:rPr lang="cs-CZ" dirty="0"/>
              <a:t>Dějiny</a:t>
            </a:r>
          </a:p>
        </p:txBody>
      </p:sp>
      <p:sp>
        <p:nvSpPr>
          <p:cNvPr id="3" name="Zástupný obsah 2">
            <a:extLst>
              <a:ext uri="{FF2B5EF4-FFF2-40B4-BE49-F238E27FC236}">
                <a16:creationId xmlns:a16="http://schemas.microsoft.com/office/drawing/2014/main" id="{3D3E8561-91D2-FA9A-986C-319CBF33F8E6}"/>
              </a:ext>
            </a:extLst>
          </p:cNvPr>
          <p:cNvSpPr>
            <a:spLocks noGrp="1"/>
          </p:cNvSpPr>
          <p:nvPr>
            <p:ph idx="1"/>
          </p:nvPr>
        </p:nvSpPr>
        <p:spPr/>
        <p:txBody>
          <a:bodyPr/>
          <a:lstStyle/>
          <a:p>
            <a:r>
              <a:rPr lang="cs-CZ" dirty="0" err="1"/>
              <a:t>Mahádžanapady</a:t>
            </a:r>
            <a:r>
              <a:rPr lang="cs-CZ" dirty="0"/>
              <a:t> (16)</a:t>
            </a:r>
          </a:p>
          <a:p>
            <a:r>
              <a:rPr lang="cs-CZ" dirty="0"/>
              <a:t>Vznik džinismu a buddhismu cca 500 </a:t>
            </a:r>
            <a:r>
              <a:rPr lang="cs-CZ" dirty="0" err="1"/>
              <a:t>pnl</a:t>
            </a:r>
            <a:endParaRPr lang="cs-CZ" dirty="0"/>
          </a:p>
          <a:p>
            <a:r>
              <a:rPr lang="cs-CZ" dirty="0" err="1"/>
              <a:t>Mahávíra</a:t>
            </a:r>
            <a:r>
              <a:rPr lang="cs-CZ" dirty="0"/>
              <a:t>, Siddhártha </a:t>
            </a:r>
            <a:r>
              <a:rPr lang="cs-CZ" dirty="0" err="1"/>
              <a:t>Gautama</a:t>
            </a:r>
            <a:r>
              <a:rPr lang="cs-CZ" dirty="0"/>
              <a:t> Buddha</a:t>
            </a:r>
          </a:p>
          <a:p>
            <a:r>
              <a:rPr lang="cs-CZ" dirty="0"/>
              <a:t>Urbanizace</a:t>
            </a:r>
          </a:p>
          <a:p>
            <a:r>
              <a:rPr lang="cs-CZ" dirty="0" err="1"/>
              <a:t>Magadha</a:t>
            </a:r>
            <a:endParaRPr lang="cs-CZ" dirty="0"/>
          </a:p>
          <a:p>
            <a:r>
              <a:rPr lang="cs-CZ" dirty="0"/>
              <a:t>Eposy – Mahábhárata, Rámájana</a:t>
            </a:r>
          </a:p>
        </p:txBody>
      </p:sp>
      <p:pic>
        <p:nvPicPr>
          <p:cNvPr id="5" name="Obrázek 4">
            <a:extLst>
              <a:ext uri="{FF2B5EF4-FFF2-40B4-BE49-F238E27FC236}">
                <a16:creationId xmlns:a16="http://schemas.microsoft.com/office/drawing/2014/main" id="{C1091CEE-7743-9ED4-1965-36867ADF32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25163" y="365125"/>
            <a:ext cx="3506873" cy="2869695"/>
          </a:xfrm>
          <a:prstGeom prst="rect">
            <a:avLst/>
          </a:prstGeom>
        </p:spPr>
      </p:pic>
    </p:spTree>
    <p:extLst>
      <p:ext uri="{BB962C8B-B14F-4D97-AF65-F5344CB8AC3E}">
        <p14:creationId xmlns:p14="http://schemas.microsoft.com/office/powerpoint/2010/main" val="171482965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0347AC9-B0C1-9B7E-D01B-8D748F5AE7F6}"/>
              </a:ext>
            </a:extLst>
          </p:cNvPr>
          <p:cNvSpPr>
            <a:spLocks noGrp="1"/>
          </p:cNvSpPr>
          <p:nvPr>
            <p:ph type="title"/>
          </p:nvPr>
        </p:nvSpPr>
        <p:spPr/>
        <p:txBody>
          <a:bodyPr/>
          <a:lstStyle/>
          <a:p>
            <a:r>
              <a:rPr lang="cs-CZ" dirty="0"/>
              <a:t>Lidé</a:t>
            </a:r>
          </a:p>
        </p:txBody>
      </p:sp>
      <p:sp>
        <p:nvSpPr>
          <p:cNvPr id="3" name="Zástupný obsah 2">
            <a:extLst>
              <a:ext uri="{FF2B5EF4-FFF2-40B4-BE49-F238E27FC236}">
                <a16:creationId xmlns:a16="http://schemas.microsoft.com/office/drawing/2014/main" id="{3EE45EE9-C0E1-DE46-0BFB-7DCC50391558}"/>
              </a:ext>
            </a:extLst>
          </p:cNvPr>
          <p:cNvSpPr>
            <a:spLocks noGrp="1"/>
          </p:cNvSpPr>
          <p:nvPr>
            <p:ph sz="half" idx="1"/>
          </p:nvPr>
        </p:nvSpPr>
        <p:spPr/>
        <p:txBody>
          <a:bodyPr>
            <a:normAutofit fontScale="92500" lnSpcReduction="20000"/>
          </a:bodyPr>
          <a:lstStyle/>
          <a:p>
            <a:r>
              <a:rPr lang="cs-CZ" dirty="0" err="1"/>
              <a:t>Arr</a:t>
            </a:r>
            <a:r>
              <a:rPr lang="cs-CZ" dirty="0"/>
              <a:t>. </a:t>
            </a:r>
            <a:r>
              <a:rPr lang="cs-CZ" i="1" dirty="0"/>
              <a:t>Ind</a:t>
            </a:r>
            <a:r>
              <a:rPr lang="cs-CZ" dirty="0"/>
              <a:t>. 9</a:t>
            </a:r>
          </a:p>
          <a:p>
            <a:r>
              <a:rPr lang="el-GR" dirty="0"/>
              <a:t>ἐν δὲ τῇ χώρῃ ταύτῃ, ἵνα ἐβασίλευσεν ἡ θυγάτηρ τοῦ Ἡρακλέος, τὰς μὲν </a:t>
            </a:r>
            <a:r>
              <a:rPr lang="el-GR" u="sng" dirty="0"/>
              <a:t>γυναῖκας</a:t>
            </a:r>
            <a:r>
              <a:rPr lang="el-GR" dirty="0"/>
              <a:t> </a:t>
            </a:r>
            <a:r>
              <a:rPr lang="el-GR" u="sng" dirty="0"/>
              <a:t>ἑπταέτεας</a:t>
            </a:r>
            <a:r>
              <a:rPr lang="el-GR" dirty="0"/>
              <a:t> </a:t>
            </a:r>
            <a:r>
              <a:rPr lang="el-GR" u="sng" dirty="0"/>
              <a:t>ἐούσας</a:t>
            </a:r>
            <a:r>
              <a:rPr lang="el-GR" dirty="0"/>
              <a:t> ἐς </a:t>
            </a:r>
            <a:r>
              <a:rPr lang="el-GR" u="sng" dirty="0"/>
              <a:t>ὥρην</a:t>
            </a:r>
            <a:r>
              <a:rPr lang="el-GR" dirty="0"/>
              <a:t> </a:t>
            </a:r>
            <a:r>
              <a:rPr lang="el-GR" u="sng" dirty="0"/>
              <a:t>γάμου</a:t>
            </a:r>
            <a:r>
              <a:rPr lang="el-GR" dirty="0"/>
              <a:t> ἰέναι, τοὺς δὲ ἄνδρας </a:t>
            </a:r>
            <a:r>
              <a:rPr lang="el-GR" u="sng" dirty="0"/>
              <a:t>τεσσαράκοντα</a:t>
            </a:r>
            <a:r>
              <a:rPr lang="el-GR" dirty="0"/>
              <a:t> </a:t>
            </a:r>
            <a:r>
              <a:rPr lang="el-GR" u="sng" dirty="0"/>
              <a:t>ἔτεα</a:t>
            </a:r>
            <a:r>
              <a:rPr lang="el-GR" dirty="0"/>
              <a:t> τὰ πλεῖστα βιώσκεσθαι.</a:t>
            </a:r>
            <a:endParaRPr lang="cs-CZ" dirty="0"/>
          </a:p>
          <a:p>
            <a:r>
              <a:rPr lang="el-GR" dirty="0"/>
              <a:t>ἐσθῆτι δὲ Ἰνδοὶ </a:t>
            </a:r>
            <a:r>
              <a:rPr lang="el-GR" u="sng" dirty="0"/>
              <a:t>λινέῃ</a:t>
            </a:r>
            <a:r>
              <a:rPr lang="el-GR" dirty="0"/>
              <a:t> χρέονται, κατάπερ λέγει Νέαρχος, </a:t>
            </a:r>
            <a:r>
              <a:rPr lang="el-GR" u="sng" dirty="0"/>
              <a:t>λίνου τοῦ ἀπὸ τῶν δενδρέων</a:t>
            </a:r>
            <a:r>
              <a:rPr lang="el-GR" dirty="0"/>
              <a:t>, ὑπὲρ ὅτων μοι ἤδη</a:t>
            </a:r>
            <a:r>
              <a:rPr lang="cs-CZ" dirty="0"/>
              <a:t> </a:t>
            </a:r>
            <a:r>
              <a:rPr lang="el-GR" dirty="0"/>
              <a:t>λέλεκται.</a:t>
            </a:r>
            <a:endParaRPr lang="cs-CZ" dirty="0"/>
          </a:p>
        </p:txBody>
      </p:sp>
      <p:sp>
        <p:nvSpPr>
          <p:cNvPr id="4" name="Zástupný obsah 3">
            <a:extLst>
              <a:ext uri="{FF2B5EF4-FFF2-40B4-BE49-F238E27FC236}">
                <a16:creationId xmlns:a16="http://schemas.microsoft.com/office/drawing/2014/main" id="{4E0913C5-DDE7-466E-5166-81A414AA6D02}"/>
              </a:ext>
            </a:extLst>
          </p:cNvPr>
          <p:cNvSpPr>
            <a:spLocks noGrp="1"/>
          </p:cNvSpPr>
          <p:nvPr>
            <p:ph sz="half" idx="2"/>
          </p:nvPr>
        </p:nvSpPr>
        <p:spPr/>
        <p:txBody>
          <a:bodyPr>
            <a:normAutofit fontScale="92500" lnSpcReduction="20000"/>
          </a:bodyPr>
          <a:lstStyle/>
          <a:p>
            <a:r>
              <a:rPr lang="en-US" dirty="0"/>
              <a:t>In this country where Heracles' daughter was queen, the girls are marriageable at seven years, and the men do not live longer than forty years.</a:t>
            </a:r>
            <a:endParaRPr lang="cs-CZ" dirty="0"/>
          </a:p>
          <a:p>
            <a:r>
              <a:rPr lang="en-US" dirty="0"/>
              <a:t>The Indians wear linen garments, as </a:t>
            </a:r>
            <a:r>
              <a:rPr lang="en-US" dirty="0" err="1"/>
              <a:t>Nearchus</a:t>
            </a:r>
            <a:r>
              <a:rPr lang="en-US" dirty="0"/>
              <a:t> says, the linen coming from the trees of which I have already made mention.</a:t>
            </a:r>
            <a:endParaRPr lang="cs-CZ" dirty="0"/>
          </a:p>
        </p:txBody>
      </p:sp>
    </p:spTree>
    <p:extLst>
      <p:ext uri="{BB962C8B-B14F-4D97-AF65-F5344CB8AC3E}">
        <p14:creationId xmlns:p14="http://schemas.microsoft.com/office/powerpoint/2010/main" val="19133255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0ED4F71-E9C6-2B05-DBFC-8FD1E2989701}"/>
              </a:ext>
            </a:extLst>
          </p:cNvPr>
          <p:cNvSpPr>
            <a:spLocks noGrp="1"/>
          </p:cNvSpPr>
          <p:nvPr>
            <p:ph type="title"/>
          </p:nvPr>
        </p:nvSpPr>
        <p:spPr/>
        <p:txBody>
          <a:bodyPr/>
          <a:lstStyle/>
          <a:p>
            <a:r>
              <a:rPr lang="cs-CZ" dirty="0"/>
              <a:t>Lidé</a:t>
            </a:r>
          </a:p>
        </p:txBody>
      </p:sp>
      <p:sp>
        <p:nvSpPr>
          <p:cNvPr id="3" name="Zástupný obsah 2">
            <a:extLst>
              <a:ext uri="{FF2B5EF4-FFF2-40B4-BE49-F238E27FC236}">
                <a16:creationId xmlns:a16="http://schemas.microsoft.com/office/drawing/2014/main" id="{540B6A84-15C3-5692-6251-85FFD5B6210B}"/>
              </a:ext>
            </a:extLst>
          </p:cNvPr>
          <p:cNvSpPr>
            <a:spLocks noGrp="1"/>
          </p:cNvSpPr>
          <p:nvPr>
            <p:ph sz="half" idx="1"/>
          </p:nvPr>
        </p:nvSpPr>
        <p:spPr/>
        <p:txBody>
          <a:bodyPr>
            <a:normAutofit fontScale="70000" lnSpcReduction="20000"/>
          </a:bodyPr>
          <a:lstStyle/>
          <a:p>
            <a:r>
              <a:rPr lang="cs-CZ" dirty="0" err="1"/>
              <a:t>Pl</a:t>
            </a:r>
            <a:r>
              <a:rPr lang="cs-CZ" dirty="0"/>
              <a:t>. </a:t>
            </a:r>
            <a:r>
              <a:rPr lang="cs-CZ" i="1" dirty="0"/>
              <a:t>NH</a:t>
            </a:r>
            <a:r>
              <a:rPr lang="cs-CZ" dirty="0"/>
              <a:t>. 7.27</a:t>
            </a:r>
          </a:p>
          <a:p>
            <a:r>
              <a:rPr lang="cs-CZ" dirty="0"/>
              <a:t> </a:t>
            </a:r>
            <a:r>
              <a:rPr lang="pt-BR" dirty="0"/>
              <a:t>Cyrnos Indorum genus Isigonus annis </a:t>
            </a:r>
            <a:r>
              <a:rPr lang="pt-BR" u="sng" dirty="0"/>
              <a:t>centenis quadragenis </a:t>
            </a:r>
            <a:r>
              <a:rPr lang="pt-BR" dirty="0"/>
              <a:t>vivere,</a:t>
            </a:r>
            <a:r>
              <a:rPr lang="cs-CZ" dirty="0"/>
              <a:t> …</a:t>
            </a:r>
          </a:p>
          <a:p>
            <a:r>
              <a:rPr lang="cs-CZ" dirty="0" err="1"/>
              <a:t>Onesicritus</a:t>
            </a:r>
            <a:r>
              <a:rPr lang="cs-CZ" dirty="0"/>
              <a:t>, </a:t>
            </a:r>
            <a:r>
              <a:rPr lang="cs-CZ" dirty="0" err="1"/>
              <a:t>quibus</a:t>
            </a:r>
            <a:r>
              <a:rPr lang="cs-CZ" dirty="0"/>
              <a:t> </a:t>
            </a:r>
            <a:r>
              <a:rPr lang="cs-CZ" dirty="0" err="1"/>
              <a:t>locis</a:t>
            </a:r>
            <a:r>
              <a:rPr lang="cs-CZ" dirty="0"/>
              <a:t> </a:t>
            </a:r>
            <a:r>
              <a:rPr lang="cs-CZ" dirty="0" err="1"/>
              <a:t>Indiae</a:t>
            </a:r>
            <a:r>
              <a:rPr lang="cs-CZ" dirty="0"/>
              <a:t> </a:t>
            </a:r>
            <a:r>
              <a:rPr lang="cs-CZ" dirty="0" err="1"/>
              <a:t>umbrae</a:t>
            </a:r>
            <a:r>
              <a:rPr lang="cs-CZ" dirty="0"/>
              <a:t> non </a:t>
            </a:r>
            <a:r>
              <a:rPr lang="cs-CZ" dirty="0" err="1"/>
              <a:t>sint</a:t>
            </a:r>
            <a:r>
              <a:rPr lang="cs-CZ" dirty="0"/>
              <a:t>, </a:t>
            </a:r>
            <a:r>
              <a:rPr lang="cs-CZ" dirty="0" err="1"/>
              <a:t>corpora</a:t>
            </a:r>
            <a:r>
              <a:rPr lang="cs-CZ" dirty="0"/>
              <a:t> </a:t>
            </a:r>
            <a:r>
              <a:rPr lang="cs-CZ" dirty="0" err="1"/>
              <a:t>hominum</a:t>
            </a:r>
            <a:r>
              <a:rPr lang="cs-CZ" dirty="0"/>
              <a:t> </a:t>
            </a:r>
            <a:r>
              <a:rPr lang="cs-CZ" dirty="0" err="1"/>
              <a:t>cubitorum</a:t>
            </a:r>
            <a:r>
              <a:rPr lang="cs-CZ" dirty="0"/>
              <a:t> </a:t>
            </a:r>
            <a:r>
              <a:rPr lang="cs-CZ" dirty="0" err="1"/>
              <a:t>quinum</a:t>
            </a:r>
            <a:r>
              <a:rPr lang="cs-CZ" dirty="0"/>
              <a:t> et </a:t>
            </a:r>
            <a:r>
              <a:rPr lang="cs-CZ" dirty="0" err="1"/>
              <a:t>binorum</a:t>
            </a:r>
            <a:r>
              <a:rPr lang="cs-CZ" dirty="0"/>
              <a:t> </a:t>
            </a:r>
            <a:r>
              <a:rPr lang="cs-CZ" dirty="0" err="1"/>
              <a:t>palmorum</a:t>
            </a:r>
            <a:r>
              <a:rPr lang="cs-CZ" dirty="0"/>
              <a:t> </a:t>
            </a:r>
            <a:r>
              <a:rPr lang="cs-CZ" dirty="0" err="1"/>
              <a:t>existere</a:t>
            </a:r>
            <a:r>
              <a:rPr lang="cs-CZ" dirty="0"/>
              <a:t>, et </a:t>
            </a:r>
            <a:r>
              <a:rPr lang="cs-CZ" u="sng" dirty="0" err="1"/>
              <a:t>vivere</a:t>
            </a:r>
            <a:r>
              <a:rPr lang="cs-CZ" u="sng" dirty="0"/>
              <a:t> </a:t>
            </a:r>
            <a:r>
              <a:rPr lang="cs-CZ" u="sng" dirty="0" err="1"/>
              <a:t>annos</a:t>
            </a:r>
            <a:r>
              <a:rPr lang="cs-CZ" u="sng" dirty="0"/>
              <a:t> CXXX </a:t>
            </a:r>
            <a:r>
              <a:rPr lang="cs-CZ" u="sng" dirty="0" err="1"/>
              <a:t>nec</a:t>
            </a:r>
            <a:r>
              <a:rPr lang="cs-CZ" u="sng" dirty="0"/>
              <a:t> </a:t>
            </a:r>
            <a:r>
              <a:rPr lang="cs-CZ" u="sng" dirty="0" err="1"/>
              <a:t>senescere</a:t>
            </a:r>
            <a:r>
              <a:rPr lang="cs-CZ" dirty="0"/>
              <a:t>, sed </a:t>
            </a:r>
            <a:r>
              <a:rPr lang="cs-CZ" dirty="0" err="1"/>
              <a:t>ut</a:t>
            </a:r>
            <a:r>
              <a:rPr lang="cs-CZ" dirty="0"/>
              <a:t> </a:t>
            </a:r>
            <a:r>
              <a:rPr lang="cs-CZ" dirty="0" err="1"/>
              <a:t>medio</a:t>
            </a:r>
            <a:r>
              <a:rPr lang="cs-CZ" dirty="0"/>
              <a:t> </a:t>
            </a:r>
            <a:r>
              <a:rPr lang="cs-CZ" dirty="0" err="1"/>
              <a:t>aevo</a:t>
            </a:r>
            <a:r>
              <a:rPr lang="cs-CZ" dirty="0"/>
              <a:t> </a:t>
            </a:r>
            <a:r>
              <a:rPr lang="cs-CZ" dirty="0" err="1"/>
              <a:t>mori</a:t>
            </a:r>
            <a:r>
              <a:rPr lang="cs-CZ" dirty="0"/>
              <a:t>. </a:t>
            </a:r>
            <a:r>
              <a:rPr lang="cs-CZ" dirty="0" err="1"/>
              <a:t>Crates</a:t>
            </a:r>
            <a:r>
              <a:rPr lang="cs-CZ" dirty="0"/>
              <a:t> </a:t>
            </a:r>
            <a:r>
              <a:rPr lang="cs-CZ" dirty="0" err="1"/>
              <a:t>Pergamenus</a:t>
            </a:r>
            <a:r>
              <a:rPr lang="cs-CZ" dirty="0"/>
              <a:t> </a:t>
            </a:r>
            <a:r>
              <a:rPr lang="cs-CZ" dirty="0" err="1"/>
              <a:t>Indos</a:t>
            </a:r>
            <a:r>
              <a:rPr lang="cs-CZ" dirty="0"/>
              <a:t>, qui </a:t>
            </a:r>
            <a:r>
              <a:rPr lang="cs-CZ" u="sng" dirty="0" err="1"/>
              <a:t>centenos</a:t>
            </a:r>
            <a:r>
              <a:rPr lang="cs-CZ" u="sng" dirty="0"/>
              <a:t> </a:t>
            </a:r>
            <a:r>
              <a:rPr lang="cs-CZ" u="sng" dirty="0" err="1"/>
              <a:t>annos</a:t>
            </a:r>
            <a:r>
              <a:rPr lang="cs-CZ" u="sng" dirty="0"/>
              <a:t> </a:t>
            </a:r>
            <a:r>
              <a:rPr lang="cs-CZ" u="sng" dirty="0" err="1"/>
              <a:t>excedant</a:t>
            </a:r>
            <a:r>
              <a:rPr lang="cs-CZ" dirty="0"/>
              <a:t>, </a:t>
            </a:r>
            <a:r>
              <a:rPr lang="cs-CZ" dirty="0" err="1"/>
              <a:t>Gymnetas</a:t>
            </a:r>
            <a:r>
              <a:rPr lang="cs-CZ" dirty="0"/>
              <a:t> </a:t>
            </a:r>
            <a:r>
              <a:rPr lang="cs-CZ" dirty="0" err="1"/>
              <a:t>appellat</a:t>
            </a:r>
            <a:r>
              <a:rPr lang="cs-CZ" dirty="0"/>
              <a:t>, non </a:t>
            </a:r>
            <a:r>
              <a:rPr lang="cs-CZ" dirty="0" err="1"/>
              <a:t>pauci</a:t>
            </a:r>
            <a:r>
              <a:rPr lang="cs-CZ" dirty="0"/>
              <a:t> </a:t>
            </a:r>
            <a:r>
              <a:rPr lang="cs-CZ" u="sng" dirty="0" err="1"/>
              <a:t>Macrobios</a:t>
            </a:r>
            <a:r>
              <a:rPr lang="cs-CZ" dirty="0"/>
              <a:t>. </a:t>
            </a:r>
            <a:r>
              <a:rPr lang="cs-CZ" dirty="0" err="1"/>
              <a:t>Ctesias</a:t>
            </a:r>
            <a:r>
              <a:rPr lang="cs-CZ" dirty="0"/>
              <a:t> </a:t>
            </a:r>
            <a:r>
              <a:rPr lang="cs-CZ" dirty="0" err="1"/>
              <a:t>gentem</a:t>
            </a:r>
            <a:r>
              <a:rPr lang="cs-CZ" dirty="0"/>
              <a:t> ex his, </a:t>
            </a:r>
            <a:r>
              <a:rPr lang="cs-CZ" dirty="0" err="1"/>
              <a:t>quae</a:t>
            </a:r>
            <a:r>
              <a:rPr lang="cs-CZ" dirty="0"/>
              <a:t> </a:t>
            </a:r>
            <a:r>
              <a:rPr lang="cs-CZ" dirty="0" err="1"/>
              <a:t>appellatur</a:t>
            </a:r>
            <a:r>
              <a:rPr lang="cs-CZ" dirty="0"/>
              <a:t> </a:t>
            </a:r>
            <a:r>
              <a:rPr lang="cs-CZ" u="sng" dirty="0" err="1"/>
              <a:t>Pandae</a:t>
            </a:r>
            <a:r>
              <a:rPr lang="cs-CZ" dirty="0"/>
              <a:t>, in </a:t>
            </a:r>
            <a:r>
              <a:rPr lang="cs-CZ" dirty="0" err="1"/>
              <a:t>convallibus</a:t>
            </a:r>
            <a:r>
              <a:rPr lang="cs-CZ" dirty="0"/>
              <a:t> </a:t>
            </a:r>
            <a:r>
              <a:rPr lang="cs-CZ" dirty="0" err="1"/>
              <a:t>sitam</a:t>
            </a:r>
            <a:r>
              <a:rPr lang="cs-CZ" dirty="0"/>
              <a:t> </a:t>
            </a:r>
            <a:r>
              <a:rPr lang="cs-CZ" u="sng" dirty="0" err="1"/>
              <a:t>annos</a:t>
            </a:r>
            <a:r>
              <a:rPr lang="cs-CZ" u="sng" dirty="0"/>
              <a:t> </a:t>
            </a:r>
            <a:r>
              <a:rPr lang="cs-CZ" u="sng" dirty="0" err="1"/>
              <a:t>ducenos</a:t>
            </a:r>
            <a:r>
              <a:rPr lang="cs-CZ" u="sng" dirty="0"/>
              <a:t> </a:t>
            </a:r>
            <a:r>
              <a:rPr lang="cs-CZ" dirty="0" err="1"/>
              <a:t>vivere</a:t>
            </a:r>
            <a:r>
              <a:rPr lang="cs-CZ" dirty="0"/>
              <a:t>, in </a:t>
            </a:r>
            <a:r>
              <a:rPr lang="cs-CZ" u="sng" dirty="0" err="1"/>
              <a:t>iuventa</a:t>
            </a:r>
            <a:r>
              <a:rPr lang="cs-CZ" u="sng" dirty="0"/>
              <a:t> </a:t>
            </a:r>
            <a:r>
              <a:rPr lang="cs-CZ" u="sng" dirty="0" err="1"/>
              <a:t>candido</a:t>
            </a:r>
            <a:r>
              <a:rPr lang="cs-CZ" u="sng" dirty="0"/>
              <a:t> </a:t>
            </a:r>
            <a:r>
              <a:rPr lang="cs-CZ" u="sng" dirty="0" err="1"/>
              <a:t>capillo</a:t>
            </a:r>
            <a:r>
              <a:rPr lang="cs-CZ" dirty="0"/>
              <a:t>, qui in </a:t>
            </a:r>
            <a:r>
              <a:rPr lang="cs-CZ" u="sng" dirty="0" err="1"/>
              <a:t>senectute</a:t>
            </a:r>
            <a:r>
              <a:rPr lang="cs-CZ" u="sng" dirty="0"/>
              <a:t> </a:t>
            </a:r>
            <a:r>
              <a:rPr lang="cs-CZ" u="sng" dirty="0" err="1"/>
              <a:t>nigrescat</a:t>
            </a:r>
            <a:r>
              <a:rPr lang="cs-CZ" dirty="0"/>
              <a:t>, </a:t>
            </a:r>
          </a:p>
          <a:p>
            <a:endParaRPr lang="cs-CZ" dirty="0"/>
          </a:p>
        </p:txBody>
      </p:sp>
      <p:sp>
        <p:nvSpPr>
          <p:cNvPr id="4" name="Zástupný obsah 3">
            <a:extLst>
              <a:ext uri="{FF2B5EF4-FFF2-40B4-BE49-F238E27FC236}">
                <a16:creationId xmlns:a16="http://schemas.microsoft.com/office/drawing/2014/main" id="{E45F9189-1D75-116B-32F9-6166AD66F441}"/>
              </a:ext>
            </a:extLst>
          </p:cNvPr>
          <p:cNvSpPr>
            <a:spLocks noGrp="1"/>
          </p:cNvSpPr>
          <p:nvPr>
            <p:ph sz="half" idx="2"/>
          </p:nvPr>
        </p:nvSpPr>
        <p:spPr/>
        <p:txBody>
          <a:bodyPr>
            <a:normAutofit fontScale="70000" lnSpcReduction="20000"/>
          </a:bodyPr>
          <a:lstStyle/>
          <a:p>
            <a:r>
              <a:rPr lang="en-US" dirty="0"/>
              <a:t>The Indian race of </a:t>
            </a:r>
            <a:r>
              <a:rPr lang="en-US" dirty="0" err="1"/>
              <a:t>Cyrni</a:t>
            </a:r>
            <a:r>
              <a:rPr lang="en-US" dirty="0"/>
              <a:t> according to </a:t>
            </a:r>
            <a:r>
              <a:rPr lang="en-US" dirty="0" err="1"/>
              <a:t>Isigonus</a:t>
            </a:r>
            <a:r>
              <a:rPr lang="en-US" dirty="0"/>
              <a:t> live to 140;</a:t>
            </a:r>
            <a:r>
              <a:rPr lang="cs-CZ" dirty="0"/>
              <a:t> … </a:t>
            </a:r>
          </a:p>
          <a:p>
            <a:r>
              <a:rPr lang="en-US" dirty="0"/>
              <a:t>Onesicritus says that in the parts of India where there are no shadows there are men five cubits and two spans a high, and people live a hundred and thirty years, and do not grow old but die middle-aged. Crates of Pergamum tells of Indians who exceed a hundred years, whom he calls </a:t>
            </a:r>
            <a:r>
              <a:rPr lang="en-US" dirty="0" err="1"/>
              <a:t>Gymnetae</a:t>
            </a:r>
            <a:r>
              <a:rPr lang="en-US" dirty="0"/>
              <a:t>, though many call them </a:t>
            </a:r>
            <a:r>
              <a:rPr lang="en-US" dirty="0" err="1"/>
              <a:t>Macrobii</a:t>
            </a:r>
            <a:r>
              <a:rPr lang="en-US" dirty="0"/>
              <a:t>. Ctesias says that a tribe among them called the </a:t>
            </a:r>
            <a:r>
              <a:rPr lang="en-US" dirty="0" err="1"/>
              <a:t>Pandae</a:t>
            </a:r>
            <a:r>
              <a:rPr lang="en-US" dirty="0"/>
              <a:t>, dwelling in the mountain valleys, live two hundred years, and have white hair in their youth that grows black in old age</a:t>
            </a:r>
            <a:endParaRPr lang="cs-CZ" dirty="0"/>
          </a:p>
        </p:txBody>
      </p:sp>
    </p:spTree>
    <p:extLst>
      <p:ext uri="{BB962C8B-B14F-4D97-AF65-F5344CB8AC3E}">
        <p14:creationId xmlns:p14="http://schemas.microsoft.com/office/powerpoint/2010/main" val="369081864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0A09898-0F5E-5419-2112-B09717F02412}"/>
              </a:ext>
            </a:extLst>
          </p:cNvPr>
          <p:cNvSpPr>
            <a:spLocks noGrp="1"/>
          </p:cNvSpPr>
          <p:nvPr>
            <p:ph type="title"/>
          </p:nvPr>
        </p:nvSpPr>
        <p:spPr/>
        <p:txBody>
          <a:bodyPr/>
          <a:lstStyle/>
          <a:p>
            <a:r>
              <a:rPr lang="cs-CZ" dirty="0"/>
              <a:t>Náboženství</a:t>
            </a:r>
          </a:p>
        </p:txBody>
      </p:sp>
      <p:sp>
        <p:nvSpPr>
          <p:cNvPr id="3" name="Zástupný obsah 2">
            <a:extLst>
              <a:ext uri="{FF2B5EF4-FFF2-40B4-BE49-F238E27FC236}">
                <a16:creationId xmlns:a16="http://schemas.microsoft.com/office/drawing/2014/main" id="{D478A7F8-22B0-C5B4-E801-B65F7866E6C4}"/>
              </a:ext>
            </a:extLst>
          </p:cNvPr>
          <p:cNvSpPr>
            <a:spLocks noGrp="1"/>
          </p:cNvSpPr>
          <p:nvPr>
            <p:ph sz="half" idx="1"/>
          </p:nvPr>
        </p:nvSpPr>
        <p:spPr>
          <a:xfrm>
            <a:off x="292963" y="1825625"/>
            <a:ext cx="5726837" cy="4351338"/>
          </a:xfrm>
        </p:spPr>
        <p:txBody>
          <a:bodyPr>
            <a:normAutofit fontScale="62500" lnSpcReduction="20000"/>
          </a:bodyPr>
          <a:lstStyle/>
          <a:p>
            <a:r>
              <a:rPr lang="cs-CZ" dirty="0"/>
              <a:t>Dionýsos (=Šiva)</a:t>
            </a:r>
          </a:p>
          <a:p>
            <a:r>
              <a:rPr lang="cs-CZ" dirty="0" err="1"/>
              <a:t>Arr</a:t>
            </a:r>
            <a:r>
              <a:rPr lang="cs-CZ" dirty="0"/>
              <a:t>. </a:t>
            </a:r>
            <a:r>
              <a:rPr lang="cs-CZ" i="1" dirty="0"/>
              <a:t>Ind</a:t>
            </a:r>
            <a:r>
              <a:rPr lang="cs-CZ" dirty="0"/>
              <a:t>. 7</a:t>
            </a:r>
          </a:p>
          <a:p>
            <a:r>
              <a:rPr lang="el-GR" b="0" i="0" u="none" strike="noStrike" dirty="0">
                <a:solidFill>
                  <a:schemeClr val="bg1"/>
                </a:solidFill>
                <a:effectLst/>
                <a:latin typeface="New Athena Unicode"/>
              </a:rPr>
              <a:t>οὔτε</a:t>
            </a:r>
            <a:r>
              <a:rPr lang="el-GR" b="0" i="0" dirty="0">
                <a:solidFill>
                  <a:schemeClr val="bg1"/>
                </a:solidFill>
                <a:effectLst/>
                <a:latin typeface="New Athena Unicode"/>
              </a:rPr>
              <a:t> </a:t>
            </a:r>
            <a:r>
              <a:rPr lang="el-GR" b="0" i="0" u="none" strike="noStrike" dirty="0" err="1">
                <a:solidFill>
                  <a:schemeClr val="bg1"/>
                </a:solidFill>
                <a:effectLst/>
                <a:latin typeface="New Athena Unicode"/>
              </a:rPr>
              <a:t>πόλιας</a:t>
            </a:r>
            <a:r>
              <a:rPr lang="el-GR" b="0" i="0" dirty="0">
                <a:solidFill>
                  <a:schemeClr val="bg1"/>
                </a:solidFill>
                <a:effectLst/>
                <a:latin typeface="New Athena Unicode"/>
              </a:rPr>
              <a:t> </a:t>
            </a:r>
            <a:r>
              <a:rPr lang="el-GR" b="0" i="0" u="none" strike="noStrike" dirty="0" err="1">
                <a:solidFill>
                  <a:schemeClr val="bg1"/>
                </a:solidFill>
                <a:effectLst/>
                <a:latin typeface="New Athena Unicode"/>
              </a:rPr>
              <a:t>οἰκέοντες</a:t>
            </a:r>
            <a:r>
              <a:rPr lang="el-GR" b="0" i="0" dirty="0">
                <a:solidFill>
                  <a:schemeClr val="bg1"/>
                </a:solidFill>
                <a:effectLst/>
                <a:latin typeface="New Athena Unicode"/>
              </a:rPr>
              <a:t> </a:t>
            </a:r>
            <a:r>
              <a:rPr lang="el-GR" b="0" i="0" u="none" strike="noStrike" dirty="0">
                <a:solidFill>
                  <a:schemeClr val="bg1"/>
                </a:solidFill>
                <a:effectLst/>
                <a:latin typeface="New Athena Unicode"/>
              </a:rPr>
              <a:t>οὔτε</a:t>
            </a:r>
            <a:r>
              <a:rPr lang="el-GR" b="0" i="0" dirty="0">
                <a:solidFill>
                  <a:schemeClr val="bg1"/>
                </a:solidFill>
                <a:effectLst/>
                <a:latin typeface="New Athena Unicode"/>
              </a:rPr>
              <a:t> </a:t>
            </a:r>
            <a:r>
              <a:rPr lang="el-GR" b="0" i="0" u="none" strike="noStrike" dirty="0" err="1">
                <a:solidFill>
                  <a:schemeClr val="bg1"/>
                </a:solidFill>
                <a:effectLst/>
                <a:latin typeface="New Athena Unicode"/>
              </a:rPr>
              <a:t>ἱρὰ</a:t>
            </a:r>
            <a:r>
              <a:rPr lang="el-GR" b="0" i="0" dirty="0">
                <a:solidFill>
                  <a:schemeClr val="bg1"/>
                </a:solidFill>
                <a:effectLst/>
                <a:latin typeface="New Athena Unicode"/>
              </a:rPr>
              <a:t> </a:t>
            </a:r>
            <a:r>
              <a:rPr lang="el-GR" b="0" i="0" u="none" strike="noStrike" dirty="0" err="1">
                <a:solidFill>
                  <a:schemeClr val="bg1"/>
                </a:solidFill>
                <a:effectLst/>
                <a:latin typeface="New Athena Unicode"/>
              </a:rPr>
              <a:t>θεῶν</a:t>
            </a:r>
            <a:r>
              <a:rPr lang="el-GR" b="0" i="0" dirty="0">
                <a:solidFill>
                  <a:schemeClr val="bg1"/>
                </a:solidFill>
                <a:effectLst/>
                <a:latin typeface="New Athena Unicode"/>
              </a:rPr>
              <a:t> </a:t>
            </a:r>
            <a:r>
              <a:rPr lang="el-GR" b="0" i="0" u="none" strike="noStrike" dirty="0" err="1">
                <a:solidFill>
                  <a:schemeClr val="bg1"/>
                </a:solidFill>
                <a:effectLst/>
                <a:latin typeface="New Athena Unicode"/>
              </a:rPr>
              <a:t>σέβοντες</a:t>
            </a:r>
            <a:r>
              <a:rPr lang="el-GR" b="0" i="0" dirty="0">
                <a:solidFill>
                  <a:schemeClr val="bg1"/>
                </a:solidFill>
                <a:effectLst/>
                <a:latin typeface="New Athena Unicode"/>
              </a:rPr>
              <a:t>. </a:t>
            </a:r>
            <a:r>
              <a:rPr lang="el-GR" b="0" i="0" u="none" strike="noStrike" dirty="0">
                <a:solidFill>
                  <a:schemeClr val="bg1"/>
                </a:solidFill>
                <a:effectLst/>
                <a:latin typeface="New Athena Unicode"/>
              </a:rPr>
              <a:t>[</a:t>
            </a:r>
            <a:r>
              <a:rPr lang="el-GR" b="0" i="0" dirty="0">
                <a:solidFill>
                  <a:schemeClr val="bg1"/>
                </a:solidFill>
                <a:effectLst/>
                <a:latin typeface="New Athena Unicode"/>
              </a:rPr>
              <a:t>3</a:t>
            </a:r>
            <a:r>
              <a:rPr lang="el-GR" b="0" i="0" u="none" strike="noStrike" dirty="0">
                <a:solidFill>
                  <a:schemeClr val="bg1"/>
                </a:solidFill>
                <a:effectLst/>
                <a:latin typeface="New Athena Unicode"/>
              </a:rPr>
              <a:t>]</a:t>
            </a:r>
            <a:r>
              <a:rPr lang="el-GR" b="0" i="0" dirty="0">
                <a:solidFill>
                  <a:schemeClr val="bg1"/>
                </a:solidFill>
                <a:effectLst/>
                <a:latin typeface="New Athena Unicode"/>
              </a:rPr>
              <a:t> </a:t>
            </a:r>
            <a:r>
              <a:rPr lang="el-GR" b="0" i="0" u="none" strike="noStrike" dirty="0" err="1">
                <a:solidFill>
                  <a:schemeClr val="bg1"/>
                </a:solidFill>
                <a:effectLst/>
                <a:latin typeface="New Athena Unicode"/>
              </a:rPr>
              <a:t>οὕτω</a:t>
            </a:r>
            <a:r>
              <a:rPr lang="el-GR" b="0" i="0" dirty="0">
                <a:solidFill>
                  <a:schemeClr val="bg1"/>
                </a:solidFill>
                <a:effectLst/>
                <a:latin typeface="New Athena Unicode"/>
              </a:rPr>
              <a:t> </a:t>
            </a:r>
            <a:r>
              <a:rPr lang="el-GR" b="0" i="0" u="none" strike="noStrike" dirty="0" err="1">
                <a:solidFill>
                  <a:schemeClr val="bg1"/>
                </a:solidFill>
                <a:effectLst/>
                <a:latin typeface="New Athena Unicode"/>
              </a:rPr>
              <a:t>μηδὲ</a:t>
            </a:r>
            <a:r>
              <a:rPr lang="el-GR" b="0" i="0" dirty="0">
                <a:solidFill>
                  <a:schemeClr val="bg1"/>
                </a:solidFill>
                <a:effectLst/>
                <a:latin typeface="New Athena Unicode"/>
              </a:rPr>
              <a:t> </a:t>
            </a:r>
            <a:r>
              <a:rPr lang="el-GR" b="0" i="0" u="none" strike="noStrike" dirty="0" err="1">
                <a:solidFill>
                  <a:schemeClr val="bg1"/>
                </a:solidFill>
                <a:effectLst/>
                <a:latin typeface="New Athena Unicode"/>
              </a:rPr>
              <a:t>Ἰνδοῖσι</a:t>
            </a:r>
            <a:r>
              <a:rPr lang="el-GR" b="0" i="0" dirty="0">
                <a:solidFill>
                  <a:schemeClr val="bg1"/>
                </a:solidFill>
                <a:effectLst/>
                <a:latin typeface="New Athena Unicode"/>
              </a:rPr>
              <a:t> </a:t>
            </a:r>
            <a:r>
              <a:rPr lang="el-GR" b="0" i="0" u="none" strike="noStrike" dirty="0" err="1">
                <a:solidFill>
                  <a:schemeClr val="bg1"/>
                </a:solidFill>
                <a:effectLst/>
                <a:latin typeface="New Athena Unicode"/>
              </a:rPr>
              <a:t>πόλιας</a:t>
            </a:r>
            <a:r>
              <a:rPr lang="el-GR" b="0" i="0" dirty="0">
                <a:solidFill>
                  <a:schemeClr val="bg1"/>
                </a:solidFill>
                <a:effectLst/>
                <a:latin typeface="New Athena Unicode"/>
              </a:rPr>
              <a:t> </a:t>
            </a:r>
            <a:r>
              <a:rPr lang="el-GR" b="0" i="0" u="none" strike="noStrike" dirty="0" err="1">
                <a:solidFill>
                  <a:schemeClr val="bg1"/>
                </a:solidFill>
                <a:effectLst/>
                <a:latin typeface="New Athena Unicode"/>
              </a:rPr>
              <a:t>εἶναι</a:t>
            </a:r>
            <a:r>
              <a:rPr lang="el-GR" b="0" i="0" dirty="0">
                <a:solidFill>
                  <a:schemeClr val="bg1"/>
                </a:solidFill>
                <a:effectLst/>
                <a:latin typeface="New Athena Unicode"/>
              </a:rPr>
              <a:t> </a:t>
            </a:r>
            <a:r>
              <a:rPr lang="el-GR" b="0" i="0" u="none" strike="noStrike" dirty="0" err="1">
                <a:solidFill>
                  <a:schemeClr val="bg1"/>
                </a:solidFill>
                <a:effectLst/>
                <a:latin typeface="New Athena Unicode"/>
              </a:rPr>
              <a:t>μηδὲ</a:t>
            </a:r>
            <a:r>
              <a:rPr lang="el-GR" b="0" i="0" dirty="0">
                <a:solidFill>
                  <a:schemeClr val="bg1"/>
                </a:solidFill>
                <a:effectLst/>
                <a:latin typeface="New Athena Unicode"/>
              </a:rPr>
              <a:t> </a:t>
            </a:r>
            <a:r>
              <a:rPr lang="el-GR" b="0" i="0" u="none" strike="noStrike" dirty="0" err="1">
                <a:solidFill>
                  <a:schemeClr val="bg1"/>
                </a:solidFill>
                <a:effectLst/>
                <a:latin typeface="New Athena Unicode"/>
              </a:rPr>
              <a:t>ἱρὰ</a:t>
            </a:r>
            <a:r>
              <a:rPr lang="el-GR" b="0" i="0" dirty="0">
                <a:solidFill>
                  <a:schemeClr val="bg1"/>
                </a:solidFill>
                <a:effectLst/>
                <a:latin typeface="New Athena Unicode"/>
              </a:rPr>
              <a:t> </a:t>
            </a:r>
            <a:r>
              <a:rPr lang="el-GR" b="0" i="0" u="none" strike="noStrike" dirty="0" err="1">
                <a:solidFill>
                  <a:schemeClr val="bg1"/>
                </a:solidFill>
                <a:effectLst/>
                <a:latin typeface="New Athena Unicode"/>
              </a:rPr>
              <a:t>θεῶν</a:t>
            </a:r>
            <a:r>
              <a:rPr lang="el-GR" b="0" i="0" dirty="0">
                <a:solidFill>
                  <a:schemeClr val="bg1"/>
                </a:solidFill>
                <a:effectLst/>
                <a:latin typeface="New Athena Unicode"/>
              </a:rPr>
              <a:t> </a:t>
            </a:r>
            <a:r>
              <a:rPr lang="el-GR" b="0" i="0" u="none" strike="noStrike" dirty="0" err="1">
                <a:solidFill>
                  <a:schemeClr val="bg1"/>
                </a:solidFill>
                <a:effectLst/>
                <a:latin typeface="New Athena Unicode"/>
              </a:rPr>
              <a:t>δεδομημένα</a:t>
            </a:r>
            <a:r>
              <a:rPr lang="el-GR" b="0" i="0" dirty="0">
                <a:solidFill>
                  <a:schemeClr val="bg1"/>
                </a:solidFill>
                <a:effectLst/>
                <a:latin typeface="New Athena Unicode"/>
              </a:rPr>
              <a:t>, </a:t>
            </a:r>
            <a:r>
              <a:rPr lang="el-GR" b="0" i="0" u="none" strike="noStrike" dirty="0" err="1">
                <a:solidFill>
                  <a:schemeClr val="bg1"/>
                </a:solidFill>
                <a:effectLst/>
                <a:latin typeface="New Athena Unicode"/>
              </a:rPr>
              <a:t>ἀλλὰ</a:t>
            </a:r>
            <a:r>
              <a:rPr lang="el-GR" b="0" i="0" dirty="0">
                <a:solidFill>
                  <a:schemeClr val="bg1"/>
                </a:solidFill>
                <a:effectLst/>
                <a:latin typeface="New Athena Unicode"/>
              </a:rPr>
              <a:t> </a:t>
            </a:r>
            <a:r>
              <a:rPr lang="el-GR" b="0" i="0" u="none" strike="noStrike" dirty="0" err="1">
                <a:solidFill>
                  <a:schemeClr val="bg1"/>
                </a:solidFill>
                <a:effectLst/>
                <a:latin typeface="New Athena Unicode"/>
              </a:rPr>
              <a:t>ἀμπίσχεσθαι</a:t>
            </a:r>
            <a:r>
              <a:rPr lang="el-GR" b="0" i="0" dirty="0">
                <a:solidFill>
                  <a:schemeClr val="bg1"/>
                </a:solidFill>
                <a:effectLst/>
                <a:latin typeface="New Athena Unicode"/>
              </a:rPr>
              <a:t> </a:t>
            </a:r>
            <a:r>
              <a:rPr lang="el-GR" b="0" i="0" u="none" strike="noStrike" dirty="0" err="1">
                <a:solidFill>
                  <a:schemeClr val="bg1"/>
                </a:solidFill>
                <a:effectLst/>
                <a:latin typeface="New Athena Unicode"/>
              </a:rPr>
              <a:t>μὲν</a:t>
            </a:r>
            <a:r>
              <a:rPr lang="el-GR" b="0" i="0" dirty="0">
                <a:solidFill>
                  <a:schemeClr val="bg1"/>
                </a:solidFill>
                <a:effectLst/>
                <a:latin typeface="New Athena Unicode"/>
              </a:rPr>
              <a:t> </a:t>
            </a:r>
            <a:r>
              <a:rPr lang="el-GR" b="0" i="0" u="none" strike="noStrike" dirty="0" err="1">
                <a:solidFill>
                  <a:schemeClr val="bg1"/>
                </a:solidFill>
                <a:effectLst/>
                <a:latin typeface="New Athena Unicode"/>
              </a:rPr>
              <a:t>δορὰς</a:t>
            </a:r>
            <a:r>
              <a:rPr lang="el-GR" b="0" i="0" dirty="0">
                <a:solidFill>
                  <a:schemeClr val="bg1"/>
                </a:solidFill>
                <a:effectLst/>
                <a:latin typeface="New Athena Unicode"/>
              </a:rPr>
              <a:t> </a:t>
            </a:r>
            <a:r>
              <a:rPr lang="el-GR" b="0" i="0" u="none" strike="noStrike" dirty="0">
                <a:solidFill>
                  <a:schemeClr val="bg1"/>
                </a:solidFill>
                <a:effectLst/>
                <a:latin typeface="New Athena Unicode"/>
              </a:rPr>
              <a:t>θηρίων</a:t>
            </a:r>
            <a:r>
              <a:rPr lang="el-GR" b="0" i="0" dirty="0">
                <a:solidFill>
                  <a:schemeClr val="bg1"/>
                </a:solidFill>
                <a:effectLst/>
                <a:latin typeface="New Athena Unicode"/>
              </a:rPr>
              <a:t> </a:t>
            </a:r>
            <a:r>
              <a:rPr lang="el-GR" b="0" i="0" u="none" strike="noStrike" dirty="0" err="1">
                <a:solidFill>
                  <a:schemeClr val="bg1"/>
                </a:solidFill>
                <a:effectLst/>
                <a:latin typeface="New Athena Unicode"/>
              </a:rPr>
              <a:t>ὅσων</a:t>
            </a:r>
            <a:r>
              <a:rPr lang="el-GR" b="0" i="0" dirty="0">
                <a:solidFill>
                  <a:schemeClr val="bg1"/>
                </a:solidFill>
                <a:effectLst/>
                <a:latin typeface="New Athena Unicode"/>
              </a:rPr>
              <a:t> </a:t>
            </a:r>
            <a:r>
              <a:rPr lang="el-GR" b="0" i="0" u="none" strike="noStrike" dirty="0" err="1">
                <a:solidFill>
                  <a:schemeClr val="bg1"/>
                </a:solidFill>
                <a:effectLst/>
                <a:latin typeface="New Athena Unicode"/>
              </a:rPr>
              <a:t>κατακάνοιεν</a:t>
            </a:r>
            <a:r>
              <a:rPr lang="el-GR" b="0" i="0" dirty="0">
                <a:solidFill>
                  <a:schemeClr val="bg1"/>
                </a:solidFill>
                <a:effectLst/>
                <a:latin typeface="New Athena Unicode"/>
              </a:rPr>
              <a:t>, </a:t>
            </a:r>
            <a:r>
              <a:rPr lang="el-GR" b="0" i="0" u="sng" strike="noStrike" dirty="0" err="1">
                <a:solidFill>
                  <a:schemeClr val="bg1"/>
                </a:solidFill>
                <a:effectLst/>
                <a:latin typeface="New Athena Unicode"/>
              </a:rPr>
              <a:t>σιτέεσθαι</a:t>
            </a:r>
            <a:r>
              <a:rPr lang="el-GR" b="0" i="0" u="sng" dirty="0">
                <a:solidFill>
                  <a:schemeClr val="bg1"/>
                </a:solidFill>
                <a:effectLst/>
                <a:latin typeface="New Athena Unicode"/>
              </a:rPr>
              <a:t> </a:t>
            </a:r>
            <a:r>
              <a:rPr lang="el-GR" b="0" i="0" u="sng" strike="noStrike" dirty="0" err="1">
                <a:solidFill>
                  <a:schemeClr val="bg1"/>
                </a:solidFill>
                <a:effectLst/>
                <a:latin typeface="New Athena Unicode"/>
              </a:rPr>
              <a:t>δὲ</a:t>
            </a:r>
            <a:r>
              <a:rPr lang="el-GR" b="0" i="0" u="sng" dirty="0">
                <a:solidFill>
                  <a:schemeClr val="bg1"/>
                </a:solidFill>
                <a:effectLst/>
                <a:latin typeface="New Athena Unicode"/>
              </a:rPr>
              <a:t> </a:t>
            </a:r>
            <a:r>
              <a:rPr lang="el-GR" b="0" i="0" u="sng" strike="noStrike" dirty="0" err="1">
                <a:solidFill>
                  <a:schemeClr val="bg1"/>
                </a:solidFill>
                <a:effectLst/>
                <a:latin typeface="New Athena Unicode"/>
              </a:rPr>
              <a:t>τῶν</a:t>
            </a:r>
            <a:r>
              <a:rPr lang="el-GR" b="0" i="0" u="sng" dirty="0">
                <a:solidFill>
                  <a:schemeClr val="bg1"/>
                </a:solidFill>
                <a:effectLst/>
                <a:latin typeface="New Athena Unicode"/>
              </a:rPr>
              <a:t> </a:t>
            </a:r>
            <a:r>
              <a:rPr lang="el-GR" b="0" i="0" u="sng" strike="noStrike" dirty="0" err="1">
                <a:solidFill>
                  <a:schemeClr val="bg1"/>
                </a:solidFill>
                <a:effectLst/>
                <a:latin typeface="New Athena Unicode"/>
              </a:rPr>
              <a:t>δενδρέων</a:t>
            </a:r>
            <a:r>
              <a:rPr lang="el-GR" b="0" i="0" u="sng" dirty="0">
                <a:solidFill>
                  <a:schemeClr val="bg1"/>
                </a:solidFill>
                <a:effectLst/>
                <a:latin typeface="New Athena Unicode"/>
              </a:rPr>
              <a:t> </a:t>
            </a:r>
            <a:r>
              <a:rPr lang="el-GR" b="0" i="0" u="sng" strike="noStrike" dirty="0" err="1">
                <a:solidFill>
                  <a:schemeClr val="bg1"/>
                </a:solidFill>
                <a:effectLst/>
                <a:latin typeface="New Athena Unicode"/>
              </a:rPr>
              <a:t>τὸν</a:t>
            </a:r>
            <a:r>
              <a:rPr lang="el-GR" b="0" i="0" u="sng" dirty="0">
                <a:solidFill>
                  <a:schemeClr val="bg1"/>
                </a:solidFill>
                <a:effectLst/>
                <a:latin typeface="New Athena Unicode"/>
              </a:rPr>
              <a:t> </a:t>
            </a:r>
            <a:r>
              <a:rPr lang="el-GR" b="0" i="0" u="sng" strike="noStrike" dirty="0" err="1">
                <a:solidFill>
                  <a:schemeClr val="bg1"/>
                </a:solidFill>
                <a:effectLst/>
                <a:latin typeface="New Athena Unicode"/>
              </a:rPr>
              <a:t>φλοιόν</a:t>
            </a:r>
            <a:r>
              <a:rPr lang="el-GR" b="0" i="0" dirty="0">
                <a:solidFill>
                  <a:schemeClr val="bg1"/>
                </a:solidFill>
                <a:effectLst/>
                <a:latin typeface="New Athena Unicode"/>
              </a:rPr>
              <a:t>. </a:t>
            </a:r>
            <a:r>
              <a:rPr lang="el-GR" b="0" i="0" u="none" strike="noStrike" dirty="0" err="1">
                <a:solidFill>
                  <a:schemeClr val="bg1"/>
                </a:solidFill>
                <a:effectLst/>
                <a:latin typeface="New Athena Unicode"/>
              </a:rPr>
              <a:t>καλέεσθαι</a:t>
            </a:r>
            <a:r>
              <a:rPr lang="el-GR" b="0" i="0" dirty="0">
                <a:solidFill>
                  <a:schemeClr val="bg1"/>
                </a:solidFill>
                <a:effectLst/>
                <a:latin typeface="New Athena Unicode"/>
              </a:rPr>
              <a:t> </a:t>
            </a:r>
            <a:r>
              <a:rPr lang="el-GR" b="0" i="0" u="none" strike="noStrike" dirty="0" err="1">
                <a:solidFill>
                  <a:schemeClr val="bg1"/>
                </a:solidFill>
                <a:effectLst/>
                <a:latin typeface="New Athena Unicode"/>
              </a:rPr>
              <a:t>δὲ</a:t>
            </a:r>
            <a:r>
              <a:rPr lang="el-GR" b="0" i="0" dirty="0">
                <a:solidFill>
                  <a:schemeClr val="bg1"/>
                </a:solidFill>
                <a:effectLst/>
                <a:latin typeface="New Athena Unicode"/>
              </a:rPr>
              <a:t> </a:t>
            </a:r>
            <a:r>
              <a:rPr lang="el-GR" b="0" i="0" u="none" strike="noStrike" dirty="0" err="1">
                <a:solidFill>
                  <a:schemeClr val="bg1"/>
                </a:solidFill>
                <a:effectLst/>
                <a:latin typeface="New Athena Unicode"/>
              </a:rPr>
              <a:t>τὰ</a:t>
            </a:r>
            <a:r>
              <a:rPr lang="el-GR" b="0" i="0" dirty="0">
                <a:solidFill>
                  <a:schemeClr val="bg1"/>
                </a:solidFill>
                <a:effectLst/>
                <a:latin typeface="New Athena Unicode"/>
              </a:rPr>
              <a:t> </a:t>
            </a:r>
            <a:r>
              <a:rPr lang="el-GR" b="0" i="0" u="none" strike="noStrike" dirty="0" err="1">
                <a:solidFill>
                  <a:schemeClr val="bg1"/>
                </a:solidFill>
                <a:effectLst/>
                <a:latin typeface="New Athena Unicode"/>
              </a:rPr>
              <a:t>δένδρεα</a:t>
            </a:r>
            <a:r>
              <a:rPr lang="el-GR" b="0" i="0" dirty="0">
                <a:solidFill>
                  <a:schemeClr val="bg1"/>
                </a:solidFill>
                <a:effectLst/>
                <a:latin typeface="New Athena Unicode"/>
              </a:rPr>
              <a:t> </a:t>
            </a:r>
            <a:r>
              <a:rPr lang="el-GR" b="0" i="0" u="none" strike="noStrike" dirty="0" err="1">
                <a:solidFill>
                  <a:schemeClr val="bg1"/>
                </a:solidFill>
                <a:effectLst/>
                <a:latin typeface="New Athena Unicode"/>
              </a:rPr>
              <a:t>ταῦτα</a:t>
            </a:r>
            <a:r>
              <a:rPr lang="el-GR" b="0" i="0" dirty="0">
                <a:solidFill>
                  <a:schemeClr val="bg1"/>
                </a:solidFill>
                <a:effectLst/>
                <a:latin typeface="New Athena Unicode"/>
              </a:rPr>
              <a:t> </a:t>
            </a:r>
            <a:r>
              <a:rPr lang="el-GR" b="0" i="0" u="none" strike="noStrike" dirty="0" err="1">
                <a:solidFill>
                  <a:schemeClr val="bg1"/>
                </a:solidFill>
                <a:effectLst/>
                <a:latin typeface="New Athena Unicode"/>
              </a:rPr>
              <a:t>τῇ</a:t>
            </a:r>
            <a:r>
              <a:rPr lang="el-GR" b="0" i="0" dirty="0">
                <a:solidFill>
                  <a:schemeClr val="bg1"/>
                </a:solidFill>
                <a:effectLst/>
                <a:latin typeface="New Athena Unicode"/>
              </a:rPr>
              <a:t> </a:t>
            </a:r>
            <a:r>
              <a:rPr lang="el-GR" b="0" i="0" u="none" strike="noStrike" dirty="0" err="1">
                <a:solidFill>
                  <a:schemeClr val="bg1"/>
                </a:solidFill>
                <a:effectLst/>
                <a:latin typeface="New Athena Unicode"/>
              </a:rPr>
              <a:t>Ἰνδῶν</a:t>
            </a:r>
            <a:r>
              <a:rPr lang="el-GR" b="0" i="0" dirty="0">
                <a:solidFill>
                  <a:schemeClr val="bg1"/>
                </a:solidFill>
                <a:effectLst/>
                <a:latin typeface="New Athena Unicode"/>
              </a:rPr>
              <a:t> </a:t>
            </a:r>
            <a:r>
              <a:rPr lang="el-GR" b="0" i="0" u="none" strike="noStrike" dirty="0" err="1">
                <a:solidFill>
                  <a:schemeClr val="bg1"/>
                </a:solidFill>
                <a:effectLst/>
                <a:latin typeface="New Athena Unicode"/>
              </a:rPr>
              <a:t>φωνῇ</a:t>
            </a:r>
            <a:r>
              <a:rPr lang="el-GR" b="0" i="0" dirty="0">
                <a:solidFill>
                  <a:schemeClr val="bg1"/>
                </a:solidFill>
                <a:effectLst/>
                <a:latin typeface="New Athena Unicode"/>
              </a:rPr>
              <a:t> </a:t>
            </a:r>
            <a:r>
              <a:rPr lang="el-GR" b="0" i="0" u="sng" strike="noStrike" dirty="0" err="1">
                <a:solidFill>
                  <a:schemeClr val="bg1"/>
                </a:solidFill>
                <a:effectLst/>
                <a:latin typeface="New Athena Unicode"/>
              </a:rPr>
              <a:t>τάλα</a:t>
            </a:r>
            <a:r>
              <a:rPr lang="el-GR" b="0" i="0" dirty="0">
                <a:solidFill>
                  <a:schemeClr val="bg1"/>
                </a:solidFill>
                <a:effectLst/>
                <a:latin typeface="New Athena Unicode"/>
              </a:rPr>
              <a:t>, </a:t>
            </a:r>
            <a:r>
              <a:rPr lang="el-GR" b="0" i="0" u="none" strike="noStrike" dirty="0" err="1">
                <a:solidFill>
                  <a:schemeClr val="bg1"/>
                </a:solidFill>
                <a:effectLst/>
                <a:latin typeface="New Athena Unicode"/>
              </a:rPr>
              <a:t>καὶ</a:t>
            </a:r>
            <a:r>
              <a:rPr lang="el-GR" b="0" i="0" dirty="0">
                <a:solidFill>
                  <a:schemeClr val="bg1"/>
                </a:solidFill>
                <a:effectLst/>
                <a:latin typeface="New Athena Unicode"/>
              </a:rPr>
              <a:t> </a:t>
            </a:r>
            <a:r>
              <a:rPr lang="el-GR" b="0" i="0" u="none" strike="noStrike" dirty="0" err="1">
                <a:solidFill>
                  <a:schemeClr val="bg1"/>
                </a:solidFill>
                <a:effectLst/>
                <a:latin typeface="New Athena Unicode"/>
              </a:rPr>
              <a:t>φύεσθαι</a:t>
            </a:r>
            <a:r>
              <a:rPr lang="el-GR" b="0" i="0" dirty="0">
                <a:solidFill>
                  <a:schemeClr val="bg1"/>
                </a:solidFill>
                <a:effectLst/>
                <a:latin typeface="New Athena Unicode"/>
              </a:rPr>
              <a:t> </a:t>
            </a:r>
            <a:r>
              <a:rPr lang="el-GR" b="0" i="0" u="none" strike="noStrike" dirty="0" err="1">
                <a:solidFill>
                  <a:schemeClr val="bg1"/>
                </a:solidFill>
                <a:effectLst/>
                <a:latin typeface="New Athena Unicode"/>
              </a:rPr>
              <a:t>ἐπ</a:t>
            </a:r>
            <a:r>
              <a:rPr lang="el-GR" b="0" i="0" u="none" strike="noStrike" dirty="0">
                <a:solidFill>
                  <a:schemeClr val="bg1"/>
                </a:solidFill>
                <a:effectLst/>
                <a:latin typeface="New Athena Unicode"/>
              </a:rPr>
              <a:t>᾽</a:t>
            </a:r>
            <a:r>
              <a:rPr lang="el-GR" b="0" i="0" dirty="0">
                <a:solidFill>
                  <a:schemeClr val="bg1"/>
                </a:solidFill>
                <a:effectLst/>
                <a:latin typeface="New Athena Unicode"/>
              </a:rPr>
              <a:t> </a:t>
            </a:r>
            <a:r>
              <a:rPr lang="el-GR" b="0" i="0" u="none" strike="noStrike" dirty="0" err="1">
                <a:solidFill>
                  <a:schemeClr val="bg1"/>
                </a:solidFill>
                <a:effectLst/>
                <a:latin typeface="New Athena Unicode"/>
              </a:rPr>
              <a:t>αὐτῶν</a:t>
            </a:r>
            <a:r>
              <a:rPr lang="el-GR" b="0" i="0" dirty="0">
                <a:solidFill>
                  <a:schemeClr val="bg1"/>
                </a:solidFill>
                <a:effectLst/>
                <a:latin typeface="New Athena Unicode"/>
              </a:rPr>
              <a:t>, </a:t>
            </a:r>
            <a:r>
              <a:rPr lang="el-GR" b="0" i="0" u="none" strike="noStrike" dirty="0" err="1">
                <a:solidFill>
                  <a:schemeClr val="bg1"/>
                </a:solidFill>
                <a:effectLst/>
                <a:latin typeface="New Athena Unicode"/>
              </a:rPr>
              <a:t>κατάπερ</a:t>
            </a:r>
            <a:r>
              <a:rPr lang="el-GR" b="0" i="0" dirty="0">
                <a:solidFill>
                  <a:schemeClr val="bg1"/>
                </a:solidFill>
                <a:effectLst/>
                <a:latin typeface="New Athena Unicode"/>
              </a:rPr>
              <a:t> </a:t>
            </a:r>
            <a:r>
              <a:rPr lang="el-GR" b="0" i="0" u="none" strike="noStrike" dirty="0" err="1">
                <a:solidFill>
                  <a:schemeClr val="bg1"/>
                </a:solidFill>
                <a:effectLst/>
                <a:latin typeface="New Athena Unicode"/>
              </a:rPr>
              <a:t>τῶν</a:t>
            </a:r>
            <a:r>
              <a:rPr lang="el-GR" b="0" i="0" dirty="0">
                <a:solidFill>
                  <a:schemeClr val="bg1"/>
                </a:solidFill>
                <a:effectLst/>
                <a:latin typeface="New Athena Unicode"/>
              </a:rPr>
              <a:t> </a:t>
            </a:r>
            <a:r>
              <a:rPr lang="el-GR" b="0" i="0" u="sng" strike="noStrike" dirty="0">
                <a:solidFill>
                  <a:schemeClr val="bg1"/>
                </a:solidFill>
                <a:effectLst/>
                <a:latin typeface="New Athena Unicode"/>
              </a:rPr>
              <a:t>φοινίκων</a:t>
            </a:r>
            <a:r>
              <a:rPr lang="el-GR" b="0" i="0" u="sng" dirty="0">
                <a:solidFill>
                  <a:schemeClr val="bg1"/>
                </a:solidFill>
                <a:effectLst/>
                <a:latin typeface="New Athena Unicode"/>
              </a:rPr>
              <a:t> </a:t>
            </a:r>
            <a:r>
              <a:rPr lang="el-GR" b="0" i="0" u="sng" strike="noStrike" dirty="0" err="1">
                <a:solidFill>
                  <a:schemeClr val="bg1"/>
                </a:solidFill>
                <a:effectLst/>
                <a:latin typeface="New Athena Unicode"/>
              </a:rPr>
              <a:t>ἐπὶ</a:t>
            </a:r>
            <a:r>
              <a:rPr lang="el-GR" b="0" i="0" u="sng" dirty="0">
                <a:solidFill>
                  <a:schemeClr val="bg1"/>
                </a:solidFill>
                <a:effectLst/>
                <a:latin typeface="New Athena Unicode"/>
              </a:rPr>
              <a:t> </a:t>
            </a:r>
            <a:r>
              <a:rPr lang="el-GR" b="0" i="0" u="sng" strike="noStrike" dirty="0" err="1">
                <a:solidFill>
                  <a:schemeClr val="bg1"/>
                </a:solidFill>
                <a:effectLst/>
                <a:latin typeface="New Athena Unicode"/>
              </a:rPr>
              <a:t>τῇσι</a:t>
            </a:r>
            <a:r>
              <a:rPr lang="el-GR" b="0" i="0" u="sng" dirty="0">
                <a:solidFill>
                  <a:schemeClr val="bg1"/>
                </a:solidFill>
                <a:effectLst/>
                <a:latin typeface="New Athena Unicode"/>
              </a:rPr>
              <a:t> </a:t>
            </a:r>
            <a:r>
              <a:rPr lang="el-GR" b="0" i="0" u="sng" strike="noStrike" dirty="0" err="1">
                <a:solidFill>
                  <a:schemeClr val="bg1"/>
                </a:solidFill>
                <a:effectLst/>
                <a:latin typeface="New Athena Unicode"/>
              </a:rPr>
              <a:t>κορυφῇσιν</a:t>
            </a:r>
            <a:r>
              <a:rPr lang="el-GR" b="0" i="0" dirty="0">
                <a:solidFill>
                  <a:schemeClr val="bg1"/>
                </a:solidFill>
                <a:effectLst/>
                <a:latin typeface="New Athena Unicode"/>
              </a:rPr>
              <a:t>, </a:t>
            </a:r>
            <a:r>
              <a:rPr lang="el-GR" b="0" i="0" u="sng" strike="noStrike" dirty="0" err="1">
                <a:solidFill>
                  <a:schemeClr val="bg1"/>
                </a:solidFill>
                <a:effectLst/>
                <a:latin typeface="New Athena Unicode"/>
              </a:rPr>
              <a:t>οἷά</a:t>
            </a:r>
            <a:r>
              <a:rPr lang="el-GR" b="0" i="0" u="sng" dirty="0">
                <a:solidFill>
                  <a:schemeClr val="bg1"/>
                </a:solidFill>
                <a:effectLst/>
                <a:latin typeface="New Athena Unicode"/>
              </a:rPr>
              <a:t> </a:t>
            </a:r>
            <a:r>
              <a:rPr lang="el-GR" b="0" i="0" u="sng" strike="noStrike" dirty="0">
                <a:solidFill>
                  <a:schemeClr val="bg1"/>
                </a:solidFill>
                <a:effectLst/>
                <a:latin typeface="New Athena Unicode"/>
              </a:rPr>
              <a:t>περ</a:t>
            </a:r>
            <a:r>
              <a:rPr lang="el-GR" b="0" i="0" u="sng" dirty="0">
                <a:solidFill>
                  <a:schemeClr val="bg1"/>
                </a:solidFill>
                <a:effectLst/>
                <a:latin typeface="New Athena Unicode"/>
              </a:rPr>
              <a:t> </a:t>
            </a:r>
            <a:r>
              <a:rPr lang="el-GR" b="0" i="0" u="sng" strike="noStrike" dirty="0" err="1">
                <a:solidFill>
                  <a:schemeClr val="bg1"/>
                </a:solidFill>
                <a:effectLst/>
                <a:latin typeface="New Athena Unicode"/>
              </a:rPr>
              <a:t>τολύπας</a:t>
            </a:r>
            <a:r>
              <a:rPr lang="el-GR" b="0" i="0" dirty="0">
                <a:solidFill>
                  <a:schemeClr val="bg1"/>
                </a:solidFill>
                <a:effectLst/>
                <a:latin typeface="New Athena Unicode"/>
              </a:rPr>
              <a:t>. </a:t>
            </a:r>
            <a:r>
              <a:rPr lang="el-GR" b="0" i="0" u="none" strike="noStrike" dirty="0">
                <a:solidFill>
                  <a:schemeClr val="bg1"/>
                </a:solidFill>
                <a:effectLst/>
                <a:latin typeface="New Athena Unicode"/>
              </a:rPr>
              <a:t>[</a:t>
            </a:r>
            <a:r>
              <a:rPr lang="el-GR" b="0" i="0" dirty="0">
                <a:solidFill>
                  <a:schemeClr val="bg1"/>
                </a:solidFill>
                <a:effectLst/>
                <a:latin typeface="New Athena Unicode"/>
              </a:rPr>
              <a:t>4</a:t>
            </a:r>
            <a:r>
              <a:rPr lang="el-GR" b="0" i="0" u="none" strike="noStrike" dirty="0">
                <a:solidFill>
                  <a:schemeClr val="bg1"/>
                </a:solidFill>
                <a:effectLst/>
                <a:latin typeface="New Athena Unicode"/>
              </a:rPr>
              <a:t>]</a:t>
            </a:r>
            <a:r>
              <a:rPr lang="el-GR" b="0" i="0" dirty="0">
                <a:solidFill>
                  <a:schemeClr val="bg1"/>
                </a:solidFill>
                <a:effectLst/>
                <a:latin typeface="New Athena Unicode"/>
              </a:rPr>
              <a:t> </a:t>
            </a:r>
            <a:r>
              <a:rPr lang="el-GR" b="0" i="0" u="none" strike="noStrike" dirty="0" err="1">
                <a:solidFill>
                  <a:schemeClr val="bg1"/>
                </a:solidFill>
                <a:effectLst/>
                <a:latin typeface="New Athena Unicode"/>
              </a:rPr>
              <a:t>σιτέεσθαι</a:t>
            </a:r>
            <a:r>
              <a:rPr lang="el-GR" b="0" i="0" dirty="0">
                <a:solidFill>
                  <a:schemeClr val="bg1"/>
                </a:solidFill>
                <a:effectLst/>
                <a:latin typeface="New Athena Unicode"/>
              </a:rPr>
              <a:t> </a:t>
            </a:r>
            <a:r>
              <a:rPr lang="el-GR" b="0" i="0" u="none" strike="noStrike" dirty="0" err="1">
                <a:solidFill>
                  <a:schemeClr val="bg1"/>
                </a:solidFill>
                <a:effectLst/>
                <a:latin typeface="New Athena Unicode"/>
              </a:rPr>
              <a:t>δὲ</a:t>
            </a:r>
            <a:r>
              <a:rPr lang="el-GR" b="0" i="0" dirty="0">
                <a:solidFill>
                  <a:schemeClr val="bg1"/>
                </a:solidFill>
                <a:effectLst/>
                <a:latin typeface="New Athena Unicode"/>
              </a:rPr>
              <a:t> </a:t>
            </a:r>
            <a:r>
              <a:rPr lang="el-GR" b="0" i="0" u="none" strike="noStrike" dirty="0" err="1">
                <a:solidFill>
                  <a:schemeClr val="bg1"/>
                </a:solidFill>
                <a:effectLst/>
                <a:latin typeface="New Athena Unicode"/>
              </a:rPr>
              <a:t>καὶ</a:t>
            </a:r>
            <a:r>
              <a:rPr lang="el-GR" b="0" i="0" dirty="0">
                <a:solidFill>
                  <a:schemeClr val="bg1"/>
                </a:solidFill>
                <a:effectLst/>
                <a:latin typeface="New Athena Unicode"/>
              </a:rPr>
              <a:t> </a:t>
            </a:r>
            <a:r>
              <a:rPr lang="el-GR" b="0" i="0" u="none" strike="noStrike" dirty="0" err="1">
                <a:solidFill>
                  <a:schemeClr val="bg1"/>
                </a:solidFill>
                <a:effectLst/>
                <a:latin typeface="New Athena Unicode"/>
              </a:rPr>
              <a:t>τῶν</a:t>
            </a:r>
            <a:r>
              <a:rPr lang="el-GR" b="0" i="0" dirty="0">
                <a:solidFill>
                  <a:schemeClr val="bg1"/>
                </a:solidFill>
                <a:effectLst/>
                <a:latin typeface="New Athena Unicode"/>
              </a:rPr>
              <a:t> </a:t>
            </a:r>
            <a:r>
              <a:rPr lang="el-GR" b="0" i="0" u="none" strike="noStrike" dirty="0">
                <a:solidFill>
                  <a:schemeClr val="bg1"/>
                </a:solidFill>
                <a:effectLst/>
                <a:latin typeface="New Athena Unicode"/>
              </a:rPr>
              <a:t>θηρίων</a:t>
            </a:r>
            <a:r>
              <a:rPr lang="el-GR" b="0" i="0" dirty="0">
                <a:solidFill>
                  <a:schemeClr val="bg1"/>
                </a:solidFill>
                <a:effectLst/>
                <a:latin typeface="New Athena Unicode"/>
              </a:rPr>
              <a:t> </a:t>
            </a:r>
            <a:r>
              <a:rPr lang="el-GR" b="0" i="0" u="none" strike="noStrike" dirty="0" err="1">
                <a:solidFill>
                  <a:schemeClr val="bg1"/>
                </a:solidFill>
                <a:effectLst/>
                <a:latin typeface="New Athena Unicode"/>
              </a:rPr>
              <a:t>ὅσα</a:t>
            </a:r>
            <a:r>
              <a:rPr lang="el-GR" b="0" i="0" dirty="0">
                <a:solidFill>
                  <a:schemeClr val="bg1"/>
                </a:solidFill>
                <a:effectLst/>
                <a:latin typeface="New Athena Unicode"/>
              </a:rPr>
              <a:t> </a:t>
            </a:r>
            <a:r>
              <a:rPr lang="el-GR" b="0" i="0" u="none" strike="noStrike" dirty="0" err="1">
                <a:solidFill>
                  <a:schemeClr val="bg1"/>
                </a:solidFill>
                <a:effectLst/>
                <a:latin typeface="New Athena Unicode"/>
              </a:rPr>
              <a:t>ἕλοιεν</a:t>
            </a:r>
            <a:r>
              <a:rPr lang="el-GR" b="0" i="0" dirty="0">
                <a:solidFill>
                  <a:schemeClr val="bg1"/>
                </a:solidFill>
                <a:effectLst/>
                <a:latin typeface="New Athena Unicode"/>
              </a:rPr>
              <a:t> </a:t>
            </a:r>
            <a:r>
              <a:rPr lang="el-GR" b="0" i="0" u="none" strike="noStrike" dirty="0" err="1">
                <a:solidFill>
                  <a:schemeClr val="bg1"/>
                </a:solidFill>
                <a:effectLst/>
                <a:latin typeface="New Athena Unicode"/>
              </a:rPr>
              <a:t>ὠμοφαγέοντας</a:t>
            </a:r>
            <a:r>
              <a:rPr lang="el-GR" b="0" i="0" dirty="0">
                <a:solidFill>
                  <a:schemeClr val="bg1"/>
                </a:solidFill>
                <a:effectLst/>
                <a:latin typeface="New Athena Unicode"/>
              </a:rPr>
              <a:t>, </a:t>
            </a:r>
            <a:r>
              <a:rPr lang="el-GR" b="0" i="0" u="none" strike="noStrike" dirty="0" err="1">
                <a:solidFill>
                  <a:schemeClr val="bg1"/>
                </a:solidFill>
                <a:effectLst/>
                <a:latin typeface="New Athena Unicode"/>
              </a:rPr>
              <a:t>πρίν</a:t>
            </a:r>
            <a:r>
              <a:rPr lang="el-GR" b="0" i="0" dirty="0">
                <a:solidFill>
                  <a:schemeClr val="bg1"/>
                </a:solidFill>
                <a:effectLst/>
                <a:latin typeface="New Athena Unicode"/>
              </a:rPr>
              <a:t> </a:t>
            </a:r>
            <a:r>
              <a:rPr lang="el-GR" b="0" i="0" u="none" strike="noStrike" dirty="0" err="1">
                <a:solidFill>
                  <a:schemeClr val="bg1"/>
                </a:solidFill>
                <a:effectLst/>
                <a:latin typeface="New Athena Unicode"/>
              </a:rPr>
              <a:t>γε</a:t>
            </a:r>
            <a:r>
              <a:rPr lang="el-GR" b="0" i="0" dirty="0">
                <a:solidFill>
                  <a:schemeClr val="bg1"/>
                </a:solidFill>
                <a:effectLst/>
                <a:latin typeface="New Athena Unicode"/>
              </a:rPr>
              <a:t> </a:t>
            </a:r>
            <a:r>
              <a:rPr lang="el-GR" b="0" i="0" u="none" strike="noStrike" dirty="0" err="1">
                <a:solidFill>
                  <a:schemeClr val="bg1"/>
                </a:solidFill>
                <a:effectLst/>
                <a:latin typeface="New Athena Unicode"/>
              </a:rPr>
              <a:t>δὴ</a:t>
            </a:r>
            <a:r>
              <a:rPr lang="el-GR" b="0" i="0" dirty="0">
                <a:solidFill>
                  <a:schemeClr val="bg1"/>
                </a:solidFill>
                <a:effectLst/>
                <a:latin typeface="New Athena Unicode"/>
              </a:rPr>
              <a:t> </a:t>
            </a:r>
            <a:r>
              <a:rPr lang="el-GR" b="0" i="0" u="none" strike="noStrike" dirty="0" err="1">
                <a:solidFill>
                  <a:schemeClr val="bg1"/>
                </a:solidFill>
                <a:effectLst/>
                <a:latin typeface="New Athena Unicode"/>
              </a:rPr>
              <a:t>Διόνυσον</a:t>
            </a:r>
            <a:r>
              <a:rPr lang="el-GR" b="0" i="0" dirty="0">
                <a:solidFill>
                  <a:schemeClr val="bg1"/>
                </a:solidFill>
                <a:effectLst/>
                <a:latin typeface="New Athena Unicode"/>
              </a:rPr>
              <a:t> </a:t>
            </a:r>
            <a:r>
              <a:rPr lang="el-GR" b="0" i="0" u="none" strike="noStrike" dirty="0" err="1">
                <a:solidFill>
                  <a:schemeClr val="bg1"/>
                </a:solidFill>
                <a:effectLst/>
                <a:latin typeface="New Athena Unicode"/>
              </a:rPr>
              <a:t>ἐλθεῖν</a:t>
            </a:r>
            <a:r>
              <a:rPr lang="el-GR" b="0" i="0" dirty="0">
                <a:solidFill>
                  <a:schemeClr val="bg1"/>
                </a:solidFill>
                <a:effectLst/>
                <a:latin typeface="New Athena Unicode"/>
              </a:rPr>
              <a:t> </a:t>
            </a:r>
            <a:r>
              <a:rPr lang="el-GR" b="0" i="0" u="none" strike="noStrike" dirty="0" err="1">
                <a:solidFill>
                  <a:schemeClr val="bg1"/>
                </a:solidFill>
                <a:effectLst/>
                <a:latin typeface="New Athena Unicode"/>
              </a:rPr>
              <a:t>ἐς</a:t>
            </a:r>
            <a:r>
              <a:rPr lang="el-GR" b="0" i="0" dirty="0">
                <a:solidFill>
                  <a:schemeClr val="bg1"/>
                </a:solidFill>
                <a:effectLst/>
                <a:latin typeface="New Athena Unicode"/>
              </a:rPr>
              <a:t> </a:t>
            </a:r>
            <a:r>
              <a:rPr lang="el-GR" b="0" i="0" u="none" strike="noStrike" dirty="0" err="1">
                <a:solidFill>
                  <a:schemeClr val="bg1"/>
                </a:solidFill>
                <a:effectLst/>
                <a:latin typeface="New Athena Unicode"/>
              </a:rPr>
              <a:t>τὴν</a:t>
            </a:r>
            <a:r>
              <a:rPr lang="el-GR" b="0" i="0" dirty="0">
                <a:solidFill>
                  <a:schemeClr val="bg1"/>
                </a:solidFill>
                <a:effectLst/>
                <a:latin typeface="New Athena Unicode"/>
              </a:rPr>
              <a:t> </a:t>
            </a:r>
            <a:r>
              <a:rPr lang="el-GR" b="0" i="0" u="none" strike="noStrike" dirty="0" err="1">
                <a:solidFill>
                  <a:schemeClr val="bg1"/>
                </a:solidFill>
                <a:effectLst/>
                <a:latin typeface="New Athena Unicode"/>
              </a:rPr>
              <a:t>χώρην</a:t>
            </a:r>
            <a:r>
              <a:rPr lang="el-GR" b="0" i="0" dirty="0">
                <a:solidFill>
                  <a:schemeClr val="bg1"/>
                </a:solidFill>
                <a:effectLst/>
                <a:latin typeface="New Athena Unicode"/>
              </a:rPr>
              <a:t> </a:t>
            </a:r>
            <a:r>
              <a:rPr lang="el-GR" b="0" i="0" u="none" strike="noStrike" dirty="0" err="1">
                <a:solidFill>
                  <a:schemeClr val="bg1"/>
                </a:solidFill>
                <a:effectLst/>
                <a:latin typeface="New Athena Unicode"/>
              </a:rPr>
              <a:t>τὴν</a:t>
            </a:r>
            <a:r>
              <a:rPr lang="el-GR" b="0" i="0" dirty="0">
                <a:solidFill>
                  <a:schemeClr val="bg1"/>
                </a:solidFill>
                <a:effectLst/>
                <a:latin typeface="New Athena Unicode"/>
              </a:rPr>
              <a:t> </a:t>
            </a:r>
            <a:r>
              <a:rPr lang="el-GR" b="0" i="0" u="none" strike="noStrike" dirty="0" err="1">
                <a:solidFill>
                  <a:schemeClr val="bg1"/>
                </a:solidFill>
                <a:effectLst/>
                <a:latin typeface="New Athena Unicode"/>
              </a:rPr>
              <a:t>Ἰνδῶν</a:t>
            </a:r>
            <a:r>
              <a:rPr lang="el-GR" b="0" i="0" dirty="0">
                <a:solidFill>
                  <a:schemeClr val="bg1"/>
                </a:solidFill>
                <a:effectLst/>
                <a:latin typeface="New Athena Unicode"/>
              </a:rPr>
              <a:t>. </a:t>
            </a:r>
            <a:r>
              <a:rPr lang="el-GR" b="0" i="0" u="none" strike="noStrike" dirty="0">
                <a:solidFill>
                  <a:schemeClr val="bg1"/>
                </a:solidFill>
                <a:effectLst/>
                <a:latin typeface="New Athena Unicode"/>
              </a:rPr>
              <a:t>[</a:t>
            </a:r>
            <a:r>
              <a:rPr lang="el-GR" b="0" i="0" dirty="0">
                <a:solidFill>
                  <a:schemeClr val="bg1"/>
                </a:solidFill>
                <a:effectLst/>
                <a:latin typeface="New Athena Unicode"/>
              </a:rPr>
              <a:t>5</a:t>
            </a:r>
            <a:r>
              <a:rPr lang="el-GR" b="0" i="0" u="none" strike="noStrike" dirty="0">
                <a:solidFill>
                  <a:schemeClr val="bg1"/>
                </a:solidFill>
                <a:effectLst/>
                <a:latin typeface="New Athena Unicode"/>
              </a:rPr>
              <a:t>]</a:t>
            </a:r>
            <a:r>
              <a:rPr lang="el-GR" b="0" i="0" dirty="0">
                <a:solidFill>
                  <a:schemeClr val="bg1"/>
                </a:solidFill>
                <a:effectLst/>
                <a:latin typeface="New Athena Unicode"/>
              </a:rPr>
              <a:t> </a:t>
            </a:r>
            <a:r>
              <a:rPr lang="el-GR" b="0" i="0" u="none" strike="noStrike" dirty="0" err="1">
                <a:solidFill>
                  <a:schemeClr val="bg1"/>
                </a:solidFill>
                <a:effectLst/>
                <a:latin typeface="New Athena Unicode"/>
              </a:rPr>
              <a:t>Διόνυσον</a:t>
            </a:r>
            <a:r>
              <a:rPr lang="el-GR" b="0" i="0" dirty="0">
                <a:solidFill>
                  <a:schemeClr val="bg1"/>
                </a:solidFill>
                <a:effectLst/>
                <a:latin typeface="New Athena Unicode"/>
              </a:rPr>
              <a:t> </a:t>
            </a:r>
            <a:r>
              <a:rPr lang="el-GR" b="0" i="0" u="none" strike="noStrike" dirty="0" err="1">
                <a:solidFill>
                  <a:schemeClr val="bg1"/>
                </a:solidFill>
                <a:effectLst/>
                <a:latin typeface="New Athena Unicode"/>
              </a:rPr>
              <a:t>δὲ</a:t>
            </a:r>
            <a:r>
              <a:rPr lang="el-GR" b="0" i="0" dirty="0">
                <a:solidFill>
                  <a:schemeClr val="bg1"/>
                </a:solidFill>
                <a:effectLst/>
                <a:latin typeface="New Athena Unicode"/>
              </a:rPr>
              <a:t> </a:t>
            </a:r>
            <a:r>
              <a:rPr lang="el-GR" b="0" i="0" u="none" strike="noStrike" dirty="0" err="1">
                <a:solidFill>
                  <a:schemeClr val="bg1"/>
                </a:solidFill>
                <a:effectLst/>
                <a:latin typeface="New Athena Unicode"/>
              </a:rPr>
              <a:t>ἐλθόντα</a:t>
            </a:r>
            <a:r>
              <a:rPr lang="el-GR" b="0" i="0" dirty="0">
                <a:solidFill>
                  <a:schemeClr val="bg1"/>
                </a:solidFill>
                <a:effectLst/>
                <a:latin typeface="New Athena Unicode"/>
              </a:rPr>
              <a:t>, </a:t>
            </a:r>
            <a:r>
              <a:rPr lang="el-GR" b="0" i="0" u="none" strike="noStrike" dirty="0" err="1">
                <a:solidFill>
                  <a:schemeClr val="bg1"/>
                </a:solidFill>
                <a:effectLst/>
                <a:latin typeface="New Athena Unicode"/>
              </a:rPr>
              <a:t>ὡς</a:t>
            </a:r>
            <a:r>
              <a:rPr lang="el-GR" b="0" i="0" dirty="0">
                <a:solidFill>
                  <a:schemeClr val="bg1"/>
                </a:solidFill>
                <a:effectLst/>
                <a:latin typeface="New Athena Unicode"/>
              </a:rPr>
              <a:t> </a:t>
            </a:r>
            <a:r>
              <a:rPr lang="el-GR" b="0" i="0" u="none" strike="noStrike" dirty="0" err="1">
                <a:solidFill>
                  <a:schemeClr val="bg1"/>
                </a:solidFill>
                <a:effectLst/>
                <a:latin typeface="New Athena Unicode"/>
              </a:rPr>
              <a:t>καρτερὸς</a:t>
            </a:r>
            <a:r>
              <a:rPr lang="el-GR" b="0" i="0" dirty="0">
                <a:solidFill>
                  <a:schemeClr val="bg1"/>
                </a:solidFill>
                <a:effectLst/>
                <a:latin typeface="New Athena Unicode"/>
              </a:rPr>
              <a:t> </a:t>
            </a:r>
            <a:r>
              <a:rPr lang="el-GR" b="0" i="0" u="none" strike="noStrike" dirty="0" err="1">
                <a:solidFill>
                  <a:schemeClr val="bg1"/>
                </a:solidFill>
                <a:effectLst/>
                <a:latin typeface="New Athena Unicode"/>
              </a:rPr>
              <a:t>ἐγένετο</a:t>
            </a:r>
            <a:r>
              <a:rPr lang="el-GR" b="0" i="0" dirty="0">
                <a:solidFill>
                  <a:schemeClr val="bg1"/>
                </a:solidFill>
                <a:effectLst/>
                <a:latin typeface="New Athena Unicode"/>
              </a:rPr>
              <a:t> </a:t>
            </a:r>
            <a:r>
              <a:rPr lang="el-GR" b="0" i="0" u="none" strike="noStrike" dirty="0" err="1">
                <a:solidFill>
                  <a:schemeClr val="bg1"/>
                </a:solidFill>
                <a:effectLst/>
                <a:latin typeface="New Athena Unicode"/>
              </a:rPr>
              <a:t>Ἰνδῶν</a:t>
            </a:r>
            <a:r>
              <a:rPr lang="el-GR" b="0" i="0" dirty="0">
                <a:solidFill>
                  <a:schemeClr val="bg1"/>
                </a:solidFill>
                <a:effectLst/>
                <a:latin typeface="New Athena Unicode"/>
              </a:rPr>
              <a:t>, </a:t>
            </a:r>
            <a:r>
              <a:rPr lang="el-GR" b="0" i="0" u="none" strike="noStrike" dirty="0" err="1">
                <a:solidFill>
                  <a:schemeClr val="bg1"/>
                </a:solidFill>
                <a:effectLst/>
                <a:latin typeface="New Athena Unicode"/>
              </a:rPr>
              <a:t>πόλιάς</a:t>
            </a:r>
            <a:r>
              <a:rPr lang="el-GR" b="0" i="0" dirty="0">
                <a:solidFill>
                  <a:schemeClr val="bg1"/>
                </a:solidFill>
                <a:effectLst/>
                <a:latin typeface="New Athena Unicode"/>
              </a:rPr>
              <a:t> </a:t>
            </a:r>
            <a:r>
              <a:rPr lang="el-GR" b="0" i="0" u="none" strike="noStrike" dirty="0">
                <a:solidFill>
                  <a:schemeClr val="bg1"/>
                </a:solidFill>
                <a:effectLst/>
                <a:latin typeface="New Athena Unicode"/>
              </a:rPr>
              <a:t>τε</a:t>
            </a:r>
            <a:r>
              <a:rPr lang="el-GR" b="0" i="0" dirty="0">
                <a:solidFill>
                  <a:schemeClr val="bg1"/>
                </a:solidFill>
                <a:effectLst/>
                <a:latin typeface="New Athena Unicode"/>
              </a:rPr>
              <a:t> </a:t>
            </a:r>
            <a:r>
              <a:rPr lang="el-GR" b="0" i="0" u="none" strike="noStrike" dirty="0" err="1">
                <a:solidFill>
                  <a:schemeClr val="bg1"/>
                </a:solidFill>
                <a:effectLst/>
                <a:latin typeface="New Athena Unicode"/>
              </a:rPr>
              <a:t>οἰκίσαι</a:t>
            </a:r>
            <a:r>
              <a:rPr lang="el-GR" b="0" i="0" dirty="0">
                <a:solidFill>
                  <a:schemeClr val="bg1"/>
                </a:solidFill>
                <a:effectLst/>
                <a:latin typeface="New Athena Unicode"/>
              </a:rPr>
              <a:t> </a:t>
            </a:r>
            <a:r>
              <a:rPr lang="el-GR" b="0" i="0" u="none" strike="noStrike" dirty="0" err="1">
                <a:solidFill>
                  <a:schemeClr val="bg1"/>
                </a:solidFill>
                <a:effectLst/>
                <a:latin typeface="New Athena Unicode"/>
              </a:rPr>
              <a:t>καὶ</a:t>
            </a:r>
            <a:r>
              <a:rPr lang="el-GR" b="0" i="0" dirty="0">
                <a:solidFill>
                  <a:schemeClr val="bg1"/>
                </a:solidFill>
                <a:effectLst/>
                <a:latin typeface="New Athena Unicode"/>
              </a:rPr>
              <a:t> </a:t>
            </a:r>
            <a:r>
              <a:rPr lang="el-GR" b="0" i="0" u="none" strike="noStrike" dirty="0">
                <a:solidFill>
                  <a:schemeClr val="bg1"/>
                </a:solidFill>
                <a:effectLst/>
                <a:latin typeface="New Athena Unicode"/>
              </a:rPr>
              <a:t>νόμους</a:t>
            </a:r>
            <a:r>
              <a:rPr lang="el-GR" b="0" i="0" dirty="0">
                <a:solidFill>
                  <a:schemeClr val="bg1"/>
                </a:solidFill>
                <a:effectLst/>
                <a:latin typeface="New Athena Unicode"/>
              </a:rPr>
              <a:t> </a:t>
            </a:r>
            <a:r>
              <a:rPr lang="el-GR" b="0" i="0" u="none" strike="noStrike" dirty="0" err="1">
                <a:solidFill>
                  <a:schemeClr val="bg1"/>
                </a:solidFill>
                <a:effectLst/>
                <a:latin typeface="New Athena Unicode"/>
              </a:rPr>
              <a:t>θέσθαι</a:t>
            </a:r>
            <a:r>
              <a:rPr lang="el-GR" b="0" i="0" dirty="0">
                <a:solidFill>
                  <a:schemeClr val="bg1"/>
                </a:solidFill>
                <a:effectLst/>
                <a:latin typeface="New Athena Unicode"/>
              </a:rPr>
              <a:t> </a:t>
            </a:r>
            <a:r>
              <a:rPr lang="el-GR" b="0" i="0" u="none" strike="noStrike" dirty="0" err="1">
                <a:solidFill>
                  <a:schemeClr val="bg1"/>
                </a:solidFill>
                <a:effectLst/>
                <a:latin typeface="New Athena Unicode"/>
              </a:rPr>
              <a:t>τῇσι</a:t>
            </a:r>
            <a:r>
              <a:rPr lang="el-GR" b="0" i="0" dirty="0">
                <a:solidFill>
                  <a:schemeClr val="bg1"/>
                </a:solidFill>
                <a:effectLst/>
                <a:latin typeface="New Athena Unicode"/>
              </a:rPr>
              <a:t> </a:t>
            </a:r>
            <a:r>
              <a:rPr lang="el-GR" b="0" i="0" u="none" strike="noStrike" dirty="0" err="1">
                <a:solidFill>
                  <a:schemeClr val="bg1"/>
                </a:solidFill>
                <a:effectLst/>
                <a:latin typeface="New Athena Unicode"/>
              </a:rPr>
              <a:t>πόλισιν</a:t>
            </a:r>
            <a:r>
              <a:rPr lang="el-GR" b="0" i="0" dirty="0">
                <a:solidFill>
                  <a:schemeClr val="bg1"/>
                </a:solidFill>
                <a:effectLst/>
                <a:latin typeface="New Athena Unicode"/>
              </a:rPr>
              <a:t>, </a:t>
            </a:r>
            <a:r>
              <a:rPr lang="el-GR" b="0" i="0" u="none" strike="noStrike" dirty="0" err="1">
                <a:solidFill>
                  <a:schemeClr val="bg1"/>
                </a:solidFill>
                <a:effectLst/>
                <a:latin typeface="New Athena Unicode"/>
              </a:rPr>
              <a:t>οἴνου</a:t>
            </a:r>
            <a:r>
              <a:rPr lang="el-GR" b="0" i="0" dirty="0">
                <a:solidFill>
                  <a:schemeClr val="bg1"/>
                </a:solidFill>
                <a:effectLst/>
                <a:latin typeface="New Athena Unicode"/>
              </a:rPr>
              <a:t> </a:t>
            </a:r>
            <a:r>
              <a:rPr lang="el-GR" b="0" i="0" u="none" strike="noStrike" dirty="0">
                <a:solidFill>
                  <a:schemeClr val="bg1"/>
                </a:solidFill>
                <a:effectLst/>
                <a:latin typeface="New Athena Unicode"/>
              </a:rPr>
              <a:t>τε</a:t>
            </a:r>
            <a:r>
              <a:rPr lang="el-GR" b="0" i="0" dirty="0">
                <a:solidFill>
                  <a:schemeClr val="bg1"/>
                </a:solidFill>
                <a:effectLst/>
                <a:latin typeface="New Athena Unicode"/>
              </a:rPr>
              <a:t> </a:t>
            </a:r>
            <a:r>
              <a:rPr lang="el-GR" b="0" i="0" u="none" strike="noStrike" dirty="0" err="1">
                <a:solidFill>
                  <a:schemeClr val="bg1"/>
                </a:solidFill>
                <a:effectLst/>
                <a:latin typeface="New Athena Unicode"/>
              </a:rPr>
              <a:t>δοτῆρα</a:t>
            </a:r>
            <a:r>
              <a:rPr lang="el-GR" b="0" i="0" dirty="0">
                <a:solidFill>
                  <a:schemeClr val="bg1"/>
                </a:solidFill>
                <a:effectLst/>
                <a:latin typeface="New Athena Unicode"/>
              </a:rPr>
              <a:t> </a:t>
            </a:r>
            <a:r>
              <a:rPr lang="el-GR" b="0" i="0" u="none" strike="noStrike" dirty="0" err="1">
                <a:solidFill>
                  <a:schemeClr val="bg1"/>
                </a:solidFill>
                <a:effectLst/>
                <a:latin typeface="New Athena Unicode"/>
              </a:rPr>
              <a:t>Ἰνδοῖσι</a:t>
            </a:r>
            <a:r>
              <a:rPr lang="el-GR" b="0" i="0" dirty="0">
                <a:solidFill>
                  <a:schemeClr val="bg1"/>
                </a:solidFill>
                <a:effectLst/>
                <a:latin typeface="New Athena Unicode"/>
              </a:rPr>
              <a:t> </a:t>
            </a:r>
            <a:r>
              <a:rPr lang="el-GR" b="0" i="0" u="none" strike="noStrike" dirty="0">
                <a:solidFill>
                  <a:schemeClr val="bg1"/>
                </a:solidFill>
                <a:effectLst/>
                <a:latin typeface="New Athena Unicode"/>
              </a:rPr>
              <a:t>γενέσθαι</a:t>
            </a:r>
            <a:r>
              <a:rPr lang="el-GR" b="0" i="0" dirty="0">
                <a:solidFill>
                  <a:schemeClr val="bg1"/>
                </a:solidFill>
                <a:effectLst/>
                <a:latin typeface="New Athena Unicode"/>
              </a:rPr>
              <a:t> </a:t>
            </a:r>
            <a:r>
              <a:rPr lang="el-GR" b="0" i="0" u="none" strike="noStrike" dirty="0" err="1">
                <a:solidFill>
                  <a:schemeClr val="bg1"/>
                </a:solidFill>
                <a:effectLst/>
                <a:latin typeface="New Athena Unicode"/>
              </a:rPr>
              <a:t>κατάπερ</a:t>
            </a:r>
            <a:r>
              <a:rPr lang="el-GR" b="0" i="0" dirty="0">
                <a:solidFill>
                  <a:schemeClr val="bg1"/>
                </a:solidFill>
                <a:effectLst/>
                <a:latin typeface="New Athena Unicode"/>
              </a:rPr>
              <a:t> </a:t>
            </a:r>
            <a:r>
              <a:rPr lang="el-GR" b="0" i="0" u="none" strike="noStrike" dirty="0" err="1">
                <a:solidFill>
                  <a:schemeClr val="bg1"/>
                </a:solidFill>
                <a:effectLst/>
                <a:latin typeface="New Athena Unicode"/>
              </a:rPr>
              <a:t>Ἕλλησι</a:t>
            </a:r>
            <a:r>
              <a:rPr lang="el-GR" b="0" i="0" dirty="0">
                <a:solidFill>
                  <a:schemeClr val="bg1"/>
                </a:solidFill>
                <a:effectLst/>
                <a:latin typeface="New Athena Unicode"/>
              </a:rPr>
              <a:t>, </a:t>
            </a:r>
            <a:r>
              <a:rPr lang="el-GR" b="0" i="0" u="none" strike="noStrike" dirty="0" err="1">
                <a:solidFill>
                  <a:schemeClr val="bg1"/>
                </a:solidFill>
                <a:effectLst/>
                <a:latin typeface="New Athena Unicode"/>
              </a:rPr>
              <a:t>καὶ</a:t>
            </a:r>
            <a:r>
              <a:rPr lang="el-GR" b="0" i="0" dirty="0">
                <a:solidFill>
                  <a:schemeClr val="bg1"/>
                </a:solidFill>
                <a:effectLst/>
                <a:latin typeface="New Athena Unicode"/>
              </a:rPr>
              <a:t> </a:t>
            </a:r>
            <a:r>
              <a:rPr lang="el-GR" b="0" i="0" u="none" strike="noStrike" dirty="0" err="1">
                <a:solidFill>
                  <a:schemeClr val="bg1"/>
                </a:solidFill>
                <a:effectLst/>
                <a:latin typeface="New Athena Unicode"/>
              </a:rPr>
              <a:t>σπείρειν</a:t>
            </a:r>
            <a:r>
              <a:rPr lang="el-GR" b="0" i="0" dirty="0">
                <a:solidFill>
                  <a:schemeClr val="bg1"/>
                </a:solidFill>
                <a:effectLst/>
                <a:latin typeface="New Athena Unicode"/>
              </a:rPr>
              <a:t> </a:t>
            </a:r>
            <a:r>
              <a:rPr lang="el-GR" b="0" i="0" u="none" strike="noStrike" dirty="0" err="1">
                <a:solidFill>
                  <a:schemeClr val="bg1"/>
                </a:solidFill>
                <a:effectLst/>
                <a:latin typeface="New Athena Unicode"/>
              </a:rPr>
              <a:t>διδάξαι</a:t>
            </a:r>
            <a:r>
              <a:rPr lang="el-GR" b="0" i="0" dirty="0">
                <a:solidFill>
                  <a:schemeClr val="bg1"/>
                </a:solidFill>
                <a:effectLst/>
                <a:latin typeface="New Athena Unicode"/>
              </a:rPr>
              <a:t> </a:t>
            </a:r>
            <a:r>
              <a:rPr lang="el-GR" b="0" i="0" u="none" strike="noStrike" dirty="0" err="1">
                <a:solidFill>
                  <a:schemeClr val="bg1"/>
                </a:solidFill>
                <a:effectLst/>
                <a:latin typeface="New Athena Unicode"/>
              </a:rPr>
              <a:t>τὴν</a:t>
            </a:r>
            <a:r>
              <a:rPr lang="el-GR" b="0" i="0" dirty="0">
                <a:solidFill>
                  <a:schemeClr val="bg1"/>
                </a:solidFill>
                <a:effectLst/>
                <a:latin typeface="New Athena Unicode"/>
              </a:rPr>
              <a:t> </a:t>
            </a:r>
            <a:r>
              <a:rPr lang="el-GR" b="0" i="0" u="none" strike="noStrike" dirty="0" err="1">
                <a:solidFill>
                  <a:schemeClr val="bg1"/>
                </a:solidFill>
                <a:effectLst/>
                <a:latin typeface="New Athena Unicode"/>
              </a:rPr>
              <a:t>γῆν</a:t>
            </a:r>
            <a:r>
              <a:rPr lang="el-GR" b="0" i="0" dirty="0">
                <a:solidFill>
                  <a:schemeClr val="bg1"/>
                </a:solidFill>
                <a:effectLst/>
                <a:latin typeface="New Athena Unicode"/>
              </a:rPr>
              <a:t> </a:t>
            </a:r>
            <a:r>
              <a:rPr lang="el-GR" b="0" i="0" u="none" strike="noStrike" dirty="0" err="1">
                <a:solidFill>
                  <a:schemeClr val="bg1"/>
                </a:solidFill>
                <a:effectLst/>
                <a:latin typeface="New Athena Unicode"/>
              </a:rPr>
              <a:t>διδόντα</a:t>
            </a:r>
            <a:r>
              <a:rPr lang="el-GR" b="0" i="0" dirty="0">
                <a:solidFill>
                  <a:schemeClr val="bg1"/>
                </a:solidFill>
                <a:effectLst/>
                <a:latin typeface="New Athena Unicode"/>
              </a:rPr>
              <a:t> </a:t>
            </a:r>
            <a:r>
              <a:rPr lang="el-GR" b="0" i="0" u="none" strike="noStrike" dirty="0" err="1">
                <a:solidFill>
                  <a:schemeClr val="bg1"/>
                </a:solidFill>
                <a:effectLst/>
                <a:latin typeface="New Athena Unicode"/>
              </a:rPr>
              <a:t>αὐτὸν</a:t>
            </a:r>
            <a:r>
              <a:rPr lang="el-GR" b="0" i="0" dirty="0">
                <a:solidFill>
                  <a:schemeClr val="bg1"/>
                </a:solidFill>
                <a:effectLst/>
                <a:latin typeface="New Athena Unicode"/>
              </a:rPr>
              <a:t> </a:t>
            </a:r>
            <a:r>
              <a:rPr lang="el-GR" b="0" i="0" u="none" strike="noStrike" dirty="0">
                <a:solidFill>
                  <a:schemeClr val="bg1"/>
                </a:solidFill>
                <a:effectLst/>
                <a:latin typeface="New Athena Unicode"/>
              </a:rPr>
              <a:t>σπέρματα</a:t>
            </a:r>
            <a:r>
              <a:rPr lang="el-GR" b="0" i="0" dirty="0">
                <a:solidFill>
                  <a:schemeClr val="bg1"/>
                </a:solidFill>
                <a:effectLst/>
                <a:latin typeface="New Athena Unicode"/>
              </a:rPr>
              <a:t>,</a:t>
            </a:r>
            <a:endParaRPr lang="cs-CZ" dirty="0">
              <a:solidFill>
                <a:schemeClr val="bg1"/>
              </a:solidFill>
            </a:endParaRPr>
          </a:p>
        </p:txBody>
      </p:sp>
      <p:sp>
        <p:nvSpPr>
          <p:cNvPr id="4" name="Zástupný obsah 3">
            <a:extLst>
              <a:ext uri="{FF2B5EF4-FFF2-40B4-BE49-F238E27FC236}">
                <a16:creationId xmlns:a16="http://schemas.microsoft.com/office/drawing/2014/main" id="{3A4B35DD-8328-09C5-53AA-F9B3370D690B}"/>
              </a:ext>
            </a:extLst>
          </p:cNvPr>
          <p:cNvSpPr>
            <a:spLocks noGrp="1"/>
          </p:cNvSpPr>
          <p:nvPr>
            <p:ph sz="half" idx="2"/>
          </p:nvPr>
        </p:nvSpPr>
        <p:spPr/>
        <p:txBody>
          <a:bodyPr>
            <a:normAutofit fontScale="62500" lnSpcReduction="20000"/>
          </a:bodyPr>
          <a:lstStyle/>
          <a:p>
            <a:r>
              <a:rPr lang="en-US" b="0" i="0" dirty="0">
                <a:solidFill>
                  <a:srgbClr val="000000"/>
                </a:solidFill>
                <a:effectLst/>
                <a:latin typeface="Trebuchet"/>
              </a:rPr>
              <a:t> </a:t>
            </a:r>
            <a:r>
              <a:rPr lang="en-US" b="0" i="0" dirty="0">
                <a:solidFill>
                  <a:schemeClr val="bg1"/>
                </a:solidFill>
                <a:effectLst/>
                <a:latin typeface="Trebuchet"/>
              </a:rPr>
              <a:t>just so the Indians also had no cities and built no temples; but were clothed with the skins of animals slain in the chase, and for food ate the bark of trees; these trees were called in the Indian tongue Tala, and there grew upon them, just as on the tops of palm trees, what look like clews of wool. They also used as food what game they had captured, eating it raw, before, at least, Dionysus came into India. But when Dionysus had come, and become master of India, he founded cities, and gave laws for these cities, and became to the Indians the bestower of wine, as to the Greeks, and taught them to sow their land, giving them seed.</a:t>
            </a:r>
            <a:endParaRPr lang="cs-CZ" dirty="0">
              <a:solidFill>
                <a:schemeClr val="bg1"/>
              </a:solidFill>
            </a:endParaRPr>
          </a:p>
        </p:txBody>
      </p:sp>
      <p:pic>
        <p:nvPicPr>
          <p:cNvPr id="2050" name="Picture 2" descr="Zobrazit zdrojový obrázek">
            <a:extLst>
              <a:ext uri="{FF2B5EF4-FFF2-40B4-BE49-F238E27FC236}">
                <a16:creationId xmlns:a16="http://schemas.microsoft.com/office/drawing/2014/main" id="{44E5B734-573A-FB93-F5D7-0D18C93B8E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32978" y="163385"/>
            <a:ext cx="1241643" cy="15947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513884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07A3B5E-13DD-2EE7-0583-70357316655E}"/>
              </a:ext>
            </a:extLst>
          </p:cNvPr>
          <p:cNvSpPr>
            <a:spLocks noGrp="1"/>
          </p:cNvSpPr>
          <p:nvPr>
            <p:ph type="title"/>
          </p:nvPr>
        </p:nvSpPr>
        <p:spPr/>
        <p:txBody>
          <a:bodyPr/>
          <a:lstStyle/>
          <a:p>
            <a:r>
              <a:rPr lang="cs-CZ" dirty="0"/>
              <a:t>Náboženství</a:t>
            </a:r>
          </a:p>
        </p:txBody>
      </p:sp>
      <p:sp>
        <p:nvSpPr>
          <p:cNvPr id="3" name="Zástupný obsah 2">
            <a:extLst>
              <a:ext uri="{FF2B5EF4-FFF2-40B4-BE49-F238E27FC236}">
                <a16:creationId xmlns:a16="http://schemas.microsoft.com/office/drawing/2014/main" id="{AE1BFBA1-334E-79DB-27EA-46700E4C5211}"/>
              </a:ext>
            </a:extLst>
          </p:cNvPr>
          <p:cNvSpPr>
            <a:spLocks noGrp="1"/>
          </p:cNvSpPr>
          <p:nvPr>
            <p:ph sz="half" idx="1"/>
          </p:nvPr>
        </p:nvSpPr>
        <p:spPr>
          <a:xfrm>
            <a:off x="328474" y="1861137"/>
            <a:ext cx="5691326" cy="4351338"/>
          </a:xfrm>
        </p:spPr>
        <p:txBody>
          <a:bodyPr>
            <a:normAutofit fontScale="77500" lnSpcReduction="20000"/>
          </a:bodyPr>
          <a:lstStyle/>
          <a:p>
            <a:r>
              <a:rPr lang="cs-CZ" dirty="0" err="1"/>
              <a:t>Héraklés</a:t>
            </a:r>
            <a:r>
              <a:rPr lang="cs-CZ" dirty="0"/>
              <a:t> (</a:t>
            </a:r>
            <a:r>
              <a:rPr lang="cs-CZ" dirty="0" err="1"/>
              <a:t>Vásudéva</a:t>
            </a:r>
            <a:r>
              <a:rPr lang="cs-CZ" dirty="0"/>
              <a:t>, Kršna)</a:t>
            </a:r>
          </a:p>
          <a:p>
            <a:r>
              <a:rPr lang="cs-CZ" dirty="0" err="1"/>
              <a:t>Arr</a:t>
            </a:r>
            <a:r>
              <a:rPr lang="cs-CZ" dirty="0"/>
              <a:t>. </a:t>
            </a:r>
            <a:r>
              <a:rPr lang="cs-CZ" i="1" dirty="0"/>
              <a:t>Ind</a:t>
            </a:r>
            <a:r>
              <a:rPr lang="cs-CZ" dirty="0"/>
              <a:t>. 8</a:t>
            </a:r>
          </a:p>
          <a:p>
            <a:r>
              <a:rPr lang="el-GR" b="0" i="0" u="none" strike="noStrike" dirty="0">
                <a:solidFill>
                  <a:schemeClr val="bg1"/>
                </a:solidFill>
                <a:effectLst/>
                <a:latin typeface="New Athena Unicode"/>
              </a:rPr>
              <a:t>Ἡρακλέα</a:t>
            </a:r>
            <a:r>
              <a:rPr lang="el-GR" b="0" i="0" dirty="0">
                <a:solidFill>
                  <a:schemeClr val="bg1"/>
                </a:solidFill>
                <a:effectLst/>
                <a:latin typeface="New Athena Unicode"/>
              </a:rPr>
              <a:t> </a:t>
            </a:r>
            <a:r>
              <a:rPr lang="el-GR" b="0" i="0" u="none" strike="noStrike" dirty="0" err="1">
                <a:solidFill>
                  <a:schemeClr val="bg1"/>
                </a:solidFill>
                <a:effectLst/>
                <a:latin typeface="New Athena Unicode"/>
              </a:rPr>
              <a:t>δέ</a:t>
            </a:r>
            <a:r>
              <a:rPr lang="el-GR" b="0" i="0" dirty="0">
                <a:solidFill>
                  <a:schemeClr val="bg1"/>
                </a:solidFill>
                <a:effectLst/>
                <a:latin typeface="New Athena Unicode"/>
              </a:rPr>
              <a:t>, </a:t>
            </a:r>
            <a:r>
              <a:rPr lang="el-GR" b="0" i="0" u="none" strike="noStrike" dirty="0" err="1">
                <a:solidFill>
                  <a:schemeClr val="bg1"/>
                </a:solidFill>
                <a:effectLst/>
                <a:latin typeface="New Athena Unicode"/>
              </a:rPr>
              <a:t>ὅντινα</a:t>
            </a:r>
            <a:r>
              <a:rPr lang="el-GR" b="0" i="0" dirty="0">
                <a:solidFill>
                  <a:schemeClr val="bg1"/>
                </a:solidFill>
                <a:effectLst/>
                <a:latin typeface="New Athena Unicode"/>
              </a:rPr>
              <a:t> </a:t>
            </a:r>
            <a:r>
              <a:rPr lang="el-GR" b="0" i="0" u="none" strike="noStrike" dirty="0" err="1">
                <a:solidFill>
                  <a:schemeClr val="bg1"/>
                </a:solidFill>
                <a:effectLst/>
                <a:latin typeface="New Athena Unicode"/>
              </a:rPr>
              <a:t>ἐς</a:t>
            </a:r>
            <a:r>
              <a:rPr lang="el-GR" b="0" i="0" dirty="0">
                <a:solidFill>
                  <a:schemeClr val="bg1"/>
                </a:solidFill>
                <a:effectLst/>
                <a:latin typeface="New Athena Unicode"/>
              </a:rPr>
              <a:t> </a:t>
            </a:r>
            <a:r>
              <a:rPr lang="el-GR" b="0" i="0" u="none" strike="noStrike" dirty="0" err="1">
                <a:solidFill>
                  <a:schemeClr val="bg1"/>
                </a:solidFill>
                <a:effectLst/>
                <a:latin typeface="New Athena Unicode"/>
              </a:rPr>
              <a:t>Ἰνδοὺς</a:t>
            </a:r>
            <a:r>
              <a:rPr lang="el-GR" b="0" i="0" dirty="0">
                <a:solidFill>
                  <a:schemeClr val="bg1"/>
                </a:solidFill>
                <a:effectLst/>
                <a:latin typeface="New Athena Unicode"/>
              </a:rPr>
              <a:t> </a:t>
            </a:r>
            <a:r>
              <a:rPr lang="el-GR" b="0" i="0" u="none" strike="noStrike" dirty="0" err="1">
                <a:solidFill>
                  <a:schemeClr val="bg1"/>
                </a:solidFill>
                <a:effectLst/>
                <a:latin typeface="New Athena Unicode"/>
              </a:rPr>
              <a:t>ἀπικέσθαι</a:t>
            </a:r>
            <a:r>
              <a:rPr lang="el-GR" b="0" i="0" dirty="0">
                <a:solidFill>
                  <a:schemeClr val="bg1"/>
                </a:solidFill>
                <a:effectLst/>
                <a:latin typeface="New Athena Unicode"/>
              </a:rPr>
              <a:t> </a:t>
            </a:r>
            <a:r>
              <a:rPr lang="el-GR" b="0" i="0" u="none" strike="noStrike" dirty="0">
                <a:solidFill>
                  <a:schemeClr val="bg1"/>
                </a:solidFill>
                <a:effectLst/>
                <a:latin typeface="New Athena Unicode"/>
              </a:rPr>
              <a:t>λόγος</a:t>
            </a:r>
            <a:r>
              <a:rPr lang="el-GR" b="0" i="0" dirty="0">
                <a:solidFill>
                  <a:schemeClr val="bg1"/>
                </a:solidFill>
                <a:effectLst/>
                <a:latin typeface="New Athena Unicode"/>
              </a:rPr>
              <a:t> </a:t>
            </a:r>
            <a:r>
              <a:rPr lang="el-GR" b="0" i="0" u="none" strike="noStrike" dirty="0">
                <a:solidFill>
                  <a:schemeClr val="bg1"/>
                </a:solidFill>
                <a:effectLst/>
                <a:latin typeface="New Athena Unicode"/>
              </a:rPr>
              <a:t>κατέχει</a:t>
            </a:r>
            <a:r>
              <a:rPr lang="el-GR" b="0" i="0" dirty="0">
                <a:solidFill>
                  <a:schemeClr val="bg1"/>
                </a:solidFill>
                <a:effectLst/>
                <a:latin typeface="New Athena Unicode"/>
              </a:rPr>
              <a:t>, </a:t>
            </a:r>
            <a:r>
              <a:rPr lang="el-GR" b="0" i="0" u="none" strike="noStrike" dirty="0" err="1">
                <a:solidFill>
                  <a:schemeClr val="bg1"/>
                </a:solidFill>
                <a:effectLst/>
                <a:latin typeface="New Athena Unicode"/>
              </a:rPr>
              <a:t>παρ</a:t>
            </a:r>
            <a:r>
              <a:rPr lang="el-GR" b="0" i="0" u="none" strike="noStrike" dirty="0">
                <a:solidFill>
                  <a:schemeClr val="bg1"/>
                </a:solidFill>
                <a:effectLst/>
                <a:latin typeface="New Athena Unicode"/>
              </a:rPr>
              <a:t>᾽</a:t>
            </a:r>
            <a:r>
              <a:rPr lang="el-GR" b="0" i="0" dirty="0">
                <a:solidFill>
                  <a:schemeClr val="bg1"/>
                </a:solidFill>
                <a:effectLst/>
                <a:latin typeface="New Athena Unicode"/>
              </a:rPr>
              <a:t> </a:t>
            </a:r>
            <a:r>
              <a:rPr lang="el-GR" b="0" i="0" u="none" strike="noStrike" dirty="0" err="1">
                <a:solidFill>
                  <a:schemeClr val="bg1"/>
                </a:solidFill>
                <a:effectLst/>
                <a:latin typeface="New Athena Unicode"/>
              </a:rPr>
              <a:t>αὐτοῖσιν</a:t>
            </a:r>
            <a:r>
              <a:rPr lang="el-GR" b="0" i="0" dirty="0">
                <a:solidFill>
                  <a:schemeClr val="bg1"/>
                </a:solidFill>
                <a:effectLst/>
                <a:latin typeface="New Athena Unicode"/>
              </a:rPr>
              <a:t> </a:t>
            </a:r>
            <a:r>
              <a:rPr lang="el-GR" b="0" i="0" u="none" strike="noStrike" dirty="0" err="1">
                <a:solidFill>
                  <a:schemeClr val="bg1"/>
                </a:solidFill>
                <a:effectLst/>
                <a:latin typeface="New Athena Unicode"/>
              </a:rPr>
              <a:t>Ἰνδοῖσι</a:t>
            </a:r>
            <a:r>
              <a:rPr lang="el-GR" b="0" i="0" dirty="0">
                <a:solidFill>
                  <a:schemeClr val="bg1"/>
                </a:solidFill>
                <a:effectLst/>
                <a:latin typeface="New Athena Unicode"/>
              </a:rPr>
              <a:t> </a:t>
            </a:r>
            <a:r>
              <a:rPr lang="el-GR" b="0" i="0" u="sng" strike="noStrike" dirty="0" err="1">
                <a:solidFill>
                  <a:schemeClr val="bg1"/>
                </a:solidFill>
                <a:effectLst/>
                <a:latin typeface="New Athena Unicode"/>
              </a:rPr>
              <a:t>γηγενέα</a:t>
            </a:r>
            <a:r>
              <a:rPr lang="el-GR" b="0" i="0" dirty="0">
                <a:solidFill>
                  <a:schemeClr val="bg1"/>
                </a:solidFill>
                <a:effectLst/>
                <a:latin typeface="New Athena Unicode"/>
              </a:rPr>
              <a:t> </a:t>
            </a:r>
            <a:r>
              <a:rPr lang="el-GR" b="0" i="0" u="none" strike="noStrike" dirty="0" err="1">
                <a:solidFill>
                  <a:schemeClr val="bg1"/>
                </a:solidFill>
                <a:effectLst/>
                <a:latin typeface="New Athena Unicode"/>
              </a:rPr>
              <a:t>λέγεσθαι</a:t>
            </a:r>
            <a:r>
              <a:rPr lang="el-GR" b="0" i="0" dirty="0">
                <a:solidFill>
                  <a:schemeClr val="bg1"/>
                </a:solidFill>
                <a:effectLst/>
                <a:latin typeface="New Athena Unicode"/>
              </a:rPr>
              <a:t>. </a:t>
            </a:r>
            <a:r>
              <a:rPr lang="el-GR" b="0" i="0" u="none" strike="noStrike" dirty="0">
                <a:solidFill>
                  <a:schemeClr val="bg1"/>
                </a:solidFill>
                <a:effectLst/>
                <a:latin typeface="New Athena Unicode"/>
              </a:rPr>
              <a:t>[</a:t>
            </a:r>
            <a:r>
              <a:rPr lang="el-GR" b="0" i="0" dirty="0">
                <a:solidFill>
                  <a:schemeClr val="bg1"/>
                </a:solidFill>
                <a:effectLst/>
                <a:latin typeface="New Athena Unicode"/>
              </a:rPr>
              <a:t>5</a:t>
            </a:r>
            <a:r>
              <a:rPr lang="el-GR" b="0" i="0" u="none" strike="noStrike" dirty="0">
                <a:solidFill>
                  <a:schemeClr val="bg1"/>
                </a:solidFill>
                <a:effectLst/>
                <a:latin typeface="New Athena Unicode"/>
              </a:rPr>
              <a:t>]</a:t>
            </a:r>
            <a:r>
              <a:rPr lang="el-GR" b="0" i="0" dirty="0">
                <a:solidFill>
                  <a:schemeClr val="bg1"/>
                </a:solidFill>
                <a:effectLst/>
                <a:latin typeface="New Athena Unicode"/>
              </a:rPr>
              <a:t> </a:t>
            </a:r>
            <a:r>
              <a:rPr lang="el-GR" b="0" i="0" u="none" strike="noStrike" dirty="0" err="1">
                <a:solidFill>
                  <a:schemeClr val="bg1"/>
                </a:solidFill>
                <a:effectLst/>
                <a:latin typeface="New Athena Unicode"/>
              </a:rPr>
              <a:t>τοῦτον</a:t>
            </a:r>
            <a:r>
              <a:rPr lang="el-GR" b="0" i="0" dirty="0">
                <a:solidFill>
                  <a:schemeClr val="bg1"/>
                </a:solidFill>
                <a:effectLst/>
                <a:latin typeface="New Athena Unicode"/>
              </a:rPr>
              <a:t> </a:t>
            </a:r>
            <a:r>
              <a:rPr lang="el-GR" b="0" i="0" u="none" strike="noStrike" dirty="0" err="1">
                <a:solidFill>
                  <a:schemeClr val="bg1"/>
                </a:solidFill>
                <a:effectLst/>
                <a:latin typeface="New Athena Unicode"/>
              </a:rPr>
              <a:t>τὸν</a:t>
            </a:r>
            <a:r>
              <a:rPr lang="el-GR" b="0" i="0" dirty="0">
                <a:solidFill>
                  <a:schemeClr val="bg1"/>
                </a:solidFill>
                <a:effectLst/>
                <a:latin typeface="New Athena Unicode"/>
              </a:rPr>
              <a:t> </a:t>
            </a:r>
            <a:r>
              <a:rPr lang="el-GR" b="0" i="0" u="none" strike="noStrike" dirty="0">
                <a:solidFill>
                  <a:schemeClr val="bg1"/>
                </a:solidFill>
                <a:effectLst/>
                <a:latin typeface="New Athena Unicode"/>
              </a:rPr>
              <a:t>Ἡρακλέα</a:t>
            </a:r>
            <a:r>
              <a:rPr lang="el-GR" b="0" i="0" dirty="0">
                <a:solidFill>
                  <a:schemeClr val="bg1"/>
                </a:solidFill>
                <a:effectLst/>
                <a:latin typeface="New Athena Unicode"/>
              </a:rPr>
              <a:t> </a:t>
            </a:r>
            <a:r>
              <a:rPr lang="el-GR" b="0" i="0" u="none" strike="noStrike" dirty="0">
                <a:solidFill>
                  <a:schemeClr val="bg1"/>
                </a:solidFill>
                <a:effectLst/>
                <a:latin typeface="New Athena Unicode"/>
              </a:rPr>
              <a:t>μάλιστα</a:t>
            </a:r>
            <a:r>
              <a:rPr lang="el-GR" b="0" i="0" dirty="0">
                <a:solidFill>
                  <a:schemeClr val="bg1"/>
                </a:solidFill>
                <a:effectLst/>
                <a:latin typeface="New Athena Unicode"/>
              </a:rPr>
              <a:t> </a:t>
            </a:r>
            <a:r>
              <a:rPr lang="el-GR" b="0" i="0" u="none" strike="noStrike" dirty="0" err="1">
                <a:solidFill>
                  <a:schemeClr val="bg1"/>
                </a:solidFill>
                <a:effectLst/>
                <a:latin typeface="New Athena Unicode"/>
              </a:rPr>
              <a:t>πρὸς</a:t>
            </a:r>
            <a:r>
              <a:rPr lang="el-GR" b="0" i="0" dirty="0">
                <a:solidFill>
                  <a:schemeClr val="bg1"/>
                </a:solidFill>
                <a:effectLst/>
                <a:latin typeface="New Athena Unicode"/>
              </a:rPr>
              <a:t> </a:t>
            </a:r>
            <a:r>
              <a:rPr lang="el-GR" b="0" i="0" u="sng" strike="noStrike" dirty="0" err="1">
                <a:solidFill>
                  <a:schemeClr val="bg1"/>
                </a:solidFill>
                <a:effectLst/>
                <a:latin typeface="New Athena Unicode"/>
              </a:rPr>
              <a:t>Σουρασηνῶν</a:t>
            </a:r>
            <a:r>
              <a:rPr lang="el-GR" b="0" i="0" u="sng" dirty="0">
                <a:solidFill>
                  <a:schemeClr val="bg1"/>
                </a:solidFill>
                <a:effectLst/>
                <a:latin typeface="New Athena Unicode"/>
              </a:rPr>
              <a:t> </a:t>
            </a:r>
            <a:r>
              <a:rPr lang="el-GR" b="0" i="0" u="sng" strike="noStrike" dirty="0" err="1">
                <a:solidFill>
                  <a:schemeClr val="bg1"/>
                </a:solidFill>
                <a:effectLst/>
                <a:latin typeface="New Athena Unicode"/>
              </a:rPr>
              <a:t>γεραίρεσθαι</a:t>
            </a:r>
            <a:r>
              <a:rPr lang="el-GR" b="0" i="0" dirty="0">
                <a:solidFill>
                  <a:schemeClr val="bg1"/>
                </a:solidFill>
                <a:effectLst/>
                <a:latin typeface="New Athena Unicode"/>
              </a:rPr>
              <a:t>, </a:t>
            </a:r>
            <a:r>
              <a:rPr lang="el-GR" b="0" i="0" u="none" strike="noStrike" dirty="0" err="1">
                <a:solidFill>
                  <a:schemeClr val="bg1"/>
                </a:solidFill>
                <a:effectLst/>
                <a:latin typeface="New Athena Unicode"/>
              </a:rPr>
              <a:t>Ἰνδικοῦ</a:t>
            </a:r>
            <a:r>
              <a:rPr lang="el-GR" b="0" i="0" dirty="0">
                <a:solidFill>
                  <a:schemeClr val="bg1"/>
                </a:solidFill>
                <a:effectLst/>
                <a:latin typeface="New Athena Unicode"/>
              </a:rPr>
              <a:t> </a:t>
            </a:r>
            <a:r>
              <a:rPr lang="el-GR" b="0" i="0" u="none" strike="noStrike" dirty="0" err="1">
                <a:solidFill>
                  <a:schemeClr val="bg1"/>
                </a:solidFill>
                <a:effectLst/>
                <a:latin typeface="New Athena Unicode"/>
              </a:rPr>
              <a:t>ἔθνεος</a:t>
            </a:r>
            <a:r>
              <a:rPr lang="el-GR" b="0" i="0" dirty="0">
                <a:solidFill>
                  <a:schemeClr val="bg1"/>
                </a:solidFill>
                <a:effectLst/>
                <a:latin typeface="New Athena Unicode"/>
              </a:rPr>
              <a:t>, </a:t>
            </a:r>
            <a:r>
              <a:rPr lang="el-GR" b="0" i="0" u="none" strike="noStrike" dirty="0" err="1">
                <a:solidFill>
                  <a:schemeClr val="bg1"/>
                </a:solidFill>
                <a:effectLst/>
                <a:latin typeface="New Athena Unicode"/>
              </a:rPr>
              <a:t>ἵνα</a:t>
            </a:r>
            <a:r>
              <a:rPr lang="el-GR" b="0" i="0" dirty="0">
                <a:solidFill>
                  <a:schemeClr val="bg1"/>
                </a:solidFill>
                <a:effectLst/>
                <a:latin typeface="New Athena Unicode"/>
              </a:rPr>
              <a:t> </a:t>
            </a:r>
            <a:r>
              <a:rPr lang="el-GR" b="0" i="0" u="none" strike="noStrike" dirty="0">
                <a:solidFill>
                  <a:schemeClr val="bg1"/>
                </a:solidFill>
                <a:effectLst/>
                <a:latin typeface="New Athena Unicode"/>
              </a:rPr>
              <a:t>δύο</a:t>
            </a:r>
            <a:r>
              <a:rPr lang="el-GR" b="0" i="0" dirty="0">
                <a:solidFill>
                  <a:schemeClr val="bg1"/>
                </a:solidFill>
                <a:effectLst/>
                <a:latin typeface="New Athena Unicode"/>
              </a:rPr>
              <a:t> </a:t>
            </a:r>
            <a:r>
              <a:rPr lang="el-GR" b="0" i="0" u="none" strike="noStrike" dirty="0" err="1">
                <a:solidFill>
                  <a:schemeClr val="bg1"/>
                </a:solidFill>
                <a:effectLst/>
                <a:latin typeface="New Athena Unicode"/>
              </a:rPr>
              <a:t>πόλιες</a:t>
            </a:r>
            <a:r>
              <a:rPr lang="el-GR" b="0" i="0" dirty="0">
                <a:solidFill>
                  <a:schemeClr val="bg1"/>
                </a:solidFill>
                <a:effectLst/>
                <a:latin typeface="New Athena Unicode"/>
              </a:rPr>
              <a:t> </a:t>
            </a:r>
            <a:r>
              <a:rPr lang="el-GR" b="0" i="0" u="none" strike="noStrike" dirty="0" err="1">
                <a:solidFill>
                  <a:schemeClr val="bg1"/>
                </a:solidFill>
                <a:effectLst/>
                <a:latin typeface="New Athena Unicode"/>
              </a:rPr>
              <a:t>μεγάλαι</a:t>
            </a:r>
            <a:r>
              <a:rPr lang="el-GR" b="0" i="0" dirty="0">
                <a:solidFill>
                  <a:schemeClr val="bg1"/>
                </a:solidFill>
                <a:effectLst/>
                <a:latin typeface="New Athena Unicode"/>
              </a:rPr>
              <a:t>, </a:t>
            </a:r>
            <a:r>
              <a:rPr lang="el-GR" b="0" i="0" u="sng" strike="noStrike" dirty="0" err="1">
                <a:solidFill>
                  <a:schemeClr val="bg1"/>
                </a:solidFill>
                <a:effectLst/>
                <a:latin typeface="New Athena Unicode"/>
              </a:rPr>
              <a:t>Μέθορά</a:t>
            </a:r>
            <a:r>
              <a:rPr lang="el-GR" b="0" i="0" dirty="0">
                <a:solidFill>
                  <a:schemeClr val="bg1"/>
                </a:solidFill>
                <a:effectLst/>
                <a:latin typeface="New Athena Unicode"/>
              </a:rPr>
              <a:t> </a:t>
            </a:r>
            <a:r>
              <a:rPr lang="el-GR" b="0" i="0" u="none" strike="noStrike" dirty="0">
                <a:solidFill>
                  <a:schemeClr val="bg1"/>
                </a:solidFill>
                <a:effectLst/>
                <a:latin typeface="New Athena Unicode"/>
              </a:rPr>
              <a:t>τε</a:t>
            </a:r>
            <a:r>
              <a:rPr lang="el-GR" b="0" i="0" dirty="0">
                <a:solidFill>
                  <a:schemeClr val="bg1"/>
                </a:solidFill>
                <a:effectLst/>
                <a:latin typeface="New Athena Unicode"/>
              </a:rPr>
              <a:t> </a:t>
            </a:r>
            <a:r>
              <a:rPr lang="el-GR" b="0" i="0" u="none" strike="noStrike" dirty="0" err="1">
                <a:solidFill>
                  <a:schemeClr val="bg1"/>
                </a:solidFill>
                <a:effectLst/>
                <a:latin typeface="New Athena Unicode"/>
              </a:rPr>
              <a:t>καὶ</a:t>
            </a:r>
            <a:r>
              <a:rPr lang="el-GR" b="0" i="0" dirty="0">
                <a:solidFill>
                  <a:schemeClr val="bg1"/>
                </a:solidFill>
                <a:effectLst/>
                <a:latin typeface="New Athena Unicode"/>
              </a:rPr>
              <a:t> </a:t>
            </a:r>
            <a:r>
              <a:rPr lang="el-GR" b="0" i="0" u="none" strike="noStrike" dirty="0" err="1">
                <a:solidFill>
                  <a:schemeClr val="bg1"/>
                </a:solidFill>
                <a:effectLst/>
                <a:latin typeface="New Athena Unicode"/>
              </a:rPr>
              <a:t>Κλεισόβορα</a:t>
            </a:r>
            <a:r>
              <a:rPr lang="el-GR" b="0" i="0" dirty="0">
                <a:solidFill>
                  <a:schemeClr val="bg1"/>
                </a:solidFill>
                <a:effectLst/>
                <a:latin typeface="New Athena Unicode"/>
              </a:rPr>
              <a:t>: </a:t>
            </a:r>
            <a:r>
              <a:rPr lang="el-GR" b="0" i="0" u="none" strike="noStrike" dirty="0" err="1">
                <a:solidFill>
                  <a:schemeClr val="bg1"/>
                </a:solidFill>
                <a:effectLst/>
                <a:latin typeface="New Athena Unicode"/>
              </a:rPr>
              <a:t>καὶ</a:t>
            </a:r>
            <a:r>
              <a:rPr lang="el-GR" b="0" i="0" dirty="0">
                <a:solidFill>
                  <a:schemeClr val="bg1"/>
                </a:solidFill>
                <a:effectLst/>
                <a:latin typeface="New Athena Unicode"/>
              </a:rPr>
              <a:t> </a:t>
            </a:r>
            <a:r>
              <a:rPr lang="el-GR" b="0" i="0" u="none" strike="noStrike" dirty="0" err="1">
                <a:solidFill>
                  <a:schemeClr val="bg1"/>
                </a:solidFill>
                <a:effectLst/>
                <a:latin typeface="New Athena Unicode"/>
              </a:rPr>
              <a:t>ποταμὸς</a:t>
            </a:r>
            <a:r>
              <a:rPr lang="el-GR" b="0" i="0" dirty="0">
                <a:solidFill>
                  <a:schemeClr val="bg1"/>
                </a:solidFill>
                <a:effectLst/>
                <a:latin typeface="New Athena Unicode"/>
              </a:rPr>
              <a:t> </a:t>
            </a:r>
            <a:r>
              <a:rPr lang="el-GR" b="0" i="0" u="sng" strike="noStrike" dirty="0" err="1">
                <a:solidFill>
                  <a:schemeClr val="bg1"/>
                </a:solidFill>
                <a:effectLst/>
                <a:latin typeface="New Athena Unicode"/>
              </a:rPr>
              <a:t>Ἰωβάρης</a:t>
            </a:r>
            <a:r>
              <a:rPr lang="el-GR" b="0" i="0" dirty="0">
                <a:solidFill>
                  <a:schemeClr val="bg1"/>
                </a:solidFill>
                <a:effectLst/>
                <a:latin typeface="New Athena Unicode"/>
              </a:rPr>
              <a:t> </a:t>
            </a:r>
            <a:r>
              <a:rPr lang="el-GR" b="0" i="0" u="none" strike="noStrike" dirty="0" err="1">
                <a:solidFill>
                  <a:schemeClr val="bg1"/>
                </a:solidFill>
                <a:effectLst/>
                <a:latin typeface="New Athena Unicode"/>
              </a:rPr>
              <a:t>πλωτὸς</a:t>
            </a:r>
            <a:r>
              <a:rPr lang="el-GR" b="0" i="0" dirty="0">
                <a:solidFill>
                  <a:schemeClr val="bg1"/>
                </a:solidFill>
                <a:effectLst/>
                <a:latin typeface="New Athena Unicode"/>
              </a:rPr>
              <a:t> </a:t>
            </a:r>
            <a:r>
              <a:rPr lang="el-GR" b="0" i="0" u="none" strike="noStrike" dirty="0">
                <a:solidFill>
                  <a:schemeClr val="bg1"/>
                </a:solidFill>
                <a:effectLst/>
                <a:latin typeface="New Athena Unicode"/>
              </a:rPr>
              <a:t>διαρρέει</a:t>
            </a:r>
            <a:r>
              <a:rPr lang="el-GR" b="0" i="0" dirty="0">
                <a:solidFill>
                  <a:schemeClr val="bg1"/>
                </a:solidFill>
                <a:effectLst/>
                <a:latin typeface="New Athena Unicode"/>
              </a:rPr>
              <a:t> </a:t>
            </a:r>
            <a:r>
              <a:rPr lang="el-GR" b="0" i="0" u="none" strike="noStrike" dirty="0" err="1">
                <a:solidFill>
                  <a:schemeClr val="bg1"/>
                </a:solidFill>
                <a:effectLst/>
                <a:latin typeface="New Athena Unicode"/>
              </a:rPr>
              <a:t>τὴν</a:t>
            </a:r>
            <a:r>
              <a:rPr lang="el-GR" b="0" i="0" dirty="0">
                <a:solidFill>
                  <a:schemeClr val="bg1"/>
                </a:solidFill>
                <a:effectLst/>
                <a:latin typeface="New Athena Unicode"/>
              </a:rPr>
              <a:t> </a:t>
            </a:r>
            <a:r>
              <a:rPr lang="el-GR" b="0" i="0" u="none" strike="noStrike" dirty="0" err="1">
                <a:solidFill>
                  <a:schemeClr val="bg1"/>
                </a:solidFill>
                <a:effectLst/>
                <a:latin typeface="New Athena Unicode"/>
              </a:rPr>
              <a:t>χώρην</a:t>
            </a:r>
            <a:r>
              <a:rPr lang="el-GR" b="0" i="0" dirty="0">
                <a:solidFill>
                  <a:schemeClr val="bg1"/>
                </a:solidFill>
                <a:effectLst/>
                <a:latin typeface="New Athena Unicode"/>
              </a:rPr>
              <a:t> </a:t>
            </a:r>
            <a:r>
              <a:rPr lang="el-GR" b="0" i="0" u="none" strike="noStrike" dirty="0" err="1">
                <a:solidFill>
                  <a:schemeClr val="bg1"/>
                </a:solidFill>
                <a:effectLst/>
                <a:latin typeface="New Athena Unicode"/>
              </a:rPr>
              <a:t>αὐτῶν</a:t>
            </a:r>
            <a:r>
              <a:rPr lang="el-GR" b="0" i="0" dirty="0">
                <a:solidFill>
                  <a:schemeClr val="bg1"/>
                </a:solidFill>
                <a:effectLst/>
                <a:latin typeface="New Athena Unicode"/>
              </a:rPr>
              <a:t>. </a:t>
            </a:r>
            <a:r>
              <a:rPr lang="el-GR" b="0" i="0" u="none" strike="noStrike" dirty="0">
                <a:solidFill>
                  <a:schemeClr val="bg1"/>
                </a:solidFill>
                <a:effectLst/>
                <a:latin typeface="New Athena Unicode"/>
              </a:rPr>
              <a:t>[</a:t>
            </a:r>
            <a:r>
              <a:rPr lang="el-GR" b="0" i="0" dirty="0">
                <a:solidFill>
                  <a:schemeClr val="bg1"/>
                </a:solidFill>
                <a:effectLst/>
                <a:latin typeface="New Athena Unicode"/>
              </a:rPr>
              <a:t>6</a:t>
            </a:r>
            <a:r>
              <a:rPr lang="el-GR" b="0" i="0" u="none" strike="noStrike" dirty="0">
                <a:solidFill>
                  <a:schemeClr val="bg1"/>
                </a:solidFill>
                <a:effectLst/>
                <a:latin typeface="New Athena Unicode"/>
              </a:rPr>
              <a:t>]</a:t>
            </a:r>
            <a:r>
              <a:rPr lang="el-GR" b="0" i="0" dirty="0">
                <a:solidFill>
                  <a:schemeClr val="bg1"/>
                </a:solidFill>
                <a:effectLst/>
                <a:latin typeface="New Athena Unicode"/>
              </a:rPr>
              <a:t> </a:t>
            </a:r>
            <a:r>
              <a:rPr lang="el-GR" b="0" i="0" u="none" strike="noStrike" dirty="0" err="1">
                <a:solidFill>
                  <a:schemeClr val="bg1"/>
                </a:solidFill>
                <a:effectLst/>
                <a:latin typeface="New Athena Unicode"/>
              </a:rPr>
              <a:t>τὴν</a:t>
            </a:r>
            <a:r>
              <a:rPr lang="el-GR" b="0" i="0" dirty="0">
                <a:solidFill>
                  <a:schemeClr val="bg1"/>
                </a:solidFill>
                <a:effectLst/>
                <a:latin typeface="New Athena Unicode"/>
              </a:rPr>
              <a:t> </a:t>
            </a:r>
            <a:r>
              <a:rPr lang="el-GR" b="0" i="0" u="sng" strike="noStrike" dirty="0" err="1">
                <a:solidFill>
                  <a:schemeClr val="bg1"/>
                </a:solidFill>
                <a:effectLst/>
                <a:latin typeface="New Athena Unicode"/>
              </a:rPr>
              <a:t>σκευὴν</a:t>
            </a:r>
            <a:r>
              <a:rPr lang="el-GR" b="0" i="0" dirty="0">
                <a:solidFill>
                  <a:schemeClr val="bg1"/>
                </a:solidFill>
                <a:effectLst/>
                <a:latin typeface="New Athena Unicode"/>
              </a:rPr>
              <a:t> </a:t>
            </a:r>
            <a:r>
              <a:rPr lang="el-GR" b="0" i="0" u="none" strike="noStrike" dirty="0" err="1">
                <a:solidFill>
                  <a:schemeClr val="bg1"/>
                </a:solidFill>
                <a:effectLst/>
                <a:latin typeface="New Athena Unicode"/>
              </a:rPr>
              <a:t>δὲ</a:t>
            </a:r>
            <a:r>
              <a:rPr lang="el-GR" b="0" i="0" dirty="0">
                <a:solidFill>
                  <a:schemeClr val="bg1"/>
                </a:solidFill>
                <a:effectLst/>
                <a:latin typeface="New Athena Unicode"/>
              </a:rPr>
              <a:t> </a:t>
            </a:r>
            <a:r>
              <a:rPr lang="el-GR" b="0" i="0" u="none" strike="noStrike" dirty="0" err="1">
                <a:solidFill>
                  <a:schemeClr val="bg1"/>
                </a:solidFill>
                <a:effectLst/>
                <a:latin typeface="New Athena Unicode"/>
              </a:rPr>
              <a:t>οὗτος</a:t>
            </a:r>
            <a:r>
              <a:rPr lang="el-GR" b="0" i="0" dirty="0">
                <a:solidFill>
                  <a:schemeClr val="bg1"/>
                </a:solidFill>
                <a:effectLst/>
                <a:latin typeface="New Athena Unicode"/>
              </a:rPr>
              <a:t> </a:t>
            </a:r>
            <a:r>
              <a:rPr lang="el-GR" b="0" i="0" u="none" strike="noStrike" dirty="0">
                <a:solidFill>
                  <a:schemeClr val="bg1"/>
                </a:solidFill>
                <a:effectLst/>
                <a:latin typeface="New Athena Unicode"/>
              </a:rPr>
              <a:t>ὁ</a:t>
            </a:r>
            <a:r>
              <a:rPr lang="el-GR" b="0" i="0" dirty="0">
                <a:solidFill>
                  <a:schemeClr val="bg1"/>
                </a:solidFill>
                <a:effectLst/>
                <a:latin typeface="New Athena Unicode"/>
              </a:rPr>
              <a:t> </a:t>
            </a:r>
            <a:r>
              <a:rPr lang="el-GR" b="0" i="0" u="none" strike="noStrike" dirty="0" err="1">
                <a:solidFill>
                  <a:schemeClr val="bg1"/>
                </a:solidFill>
                <a:effectLst/>
                <a:latin typeface="New Athena Unicode"/>
              </a:rPr>
              <a:t>Ἡρακλέης</a:t>
            </a:r>
            <a:r>
              <a:rPr lang="el-GR" b="0" i="0" dirty="0">
                <a:solidFill>
                  <a:schemeClr val="bg1"/>
                </a:solidFill>
                <a:effectLst/>
                <a:latin typeface="New Athena Unicode"/>
              </a:rPr>
              <a:t> </a:t>
            </a:r>
            <a:r>
              <a:rPr lang="el-GR" b="0" i="0" u="none" strike="noStrike" dirty="0" err="1">
                <a:solidFill>
                  <a:schemeClr val="bg1"/>
                </a:solidFill>
                <a:effectLst/>
                <a:latin typeface="New Athena Unicode"/>
              </a:rPr>
              <a:t>ἥντινα</a:t>
            </a:r>
            <a:r>
              <a:rPr lang="el-GR" b="0" i="0" dirty="0">
                <a:solidFill>
                  <a:schemeClr val="bg1"/>
                </a:solidFill>
                <a:effectLst/>
                <a:latin typeface="New Athena Unicode"/>
              </a:rPr>
              <a:t> </a:t>
            </a:r>
            <a:r>
              <a:rPr lang="el-GR" b="0" i="0" u="none" strike="noStrike" dirty="0" err="1">
                <a:solidFill>
                  <a:schemeClr val="bg1"/>
                </a:solidFill>
                <a:effectLst/>
                <a:latin typeface="New Athena Unicode"/>
              </a:rPr>
              <a:t>ἐφόρεε</a:t>
            </a:r>
            <a:r>
              <a:rPr lang="el-GR" b="0" i="0" dirty="0">
                <a:solidFill>
                  <a:schemeClr val="bg1"/>
                </a:solidFill>
                <a:effectLst/>
                <a:latin typeface="New Athena Unicode"/>
              </a:rPr>
              <a:t> </a:t>
            </a:r>
            <a:r>
              <a:rPr lang="el-GR" b="0" i="0" u="none" strike="noStrike" dirty="0">
                <a:solidFill>
                  <a:schemeClr val="bg1"/>
                </a:solidFill>
                <a:effectLst/>
                <a:latin typeface="New Athena Unicode"/>
              </a:rPr>
              <a:t>Μεγασθένης</a:t>
            </a:r>
            <a:r>
              <a:rPr lang="el-GR" b="0" i="0" dirty="0">
                <a:solidFill>
                  <a:schemeClr val="bg1"/>
                </a:solidFill>
                <a:effectLst/>
                <a:latin typeface="New Athena Unicode"/>
              </a:rPr>
              <a:t> </a:t>
            </a:r>
            <a:r>
              <a:rPr lang="el-GR" b="0" i="0" u="none" strike="noStrike" dirty="0">
                <a:solidFill>
                  <a:schemeClr val="bg1"/>
                </a:solidFill>
                <a:effectLst/>
                <a:latin typeface="New Athena Unicode"/>
              </a:rPr>
              <a:t>λέγει</a:t>
            </a:r>
            <a:r>
              <a:rPr lang="el-GR" b="0" i="0" dirty="0">
                <a:solidFill>
                  <a:schemeClr val="bg1"/>
                </a:solidFill>
                <a:effectLst/>
                <a:latin typeface="New Athena Unicode"/>
              </a:rPr>
              <a:t> </a:t>
            </a:r>
            <a:r>
              <a:rPr lang="el-GR" b="0" i="0" u="none" strike="noStrike" dirty="0" err="1">
                <a:solidFill>
                  <a:schemeClr val="bg1"/>
                </a:solidFill>
                <a:effectLst/>
                <a:latin typeface="New Athena Unicode"/>
              </a:rPr>
              <a:t>ὅτι</a:t>
            </a:r>
            <a:r>
              <a:rPr lang="el-GR" b="0" i="0" dirty="0">
                <a:solidFill>
                  <a:schemeClr val="bg1"/>
                </a:solidFill>
                <a:effectLst/>
                <a:latin typeface="New Athena Unicode"/>
              </a:rPr>
              <a:t> </a:t>
            </a:r>
            <a:r>
              <a:rPr lang="el-GR" b="0" i="0" u="none" strike="noStrike" dirty="0" err="1">
                <a:solidFill>
                  <a:schemeClr val="bg1"/>
                </a:solidFill>
                <a:effectLst/>
                <a:latin typeface="New Athena Unicode"/>
              </a:rPr>
              <a:t>ὁμοίην</a:t>
            </a:r>
            <a:r>
              <a:rPr lang="el-GR" b="0" i="0" dirty="0">
                <a:solidFill>
                  <a:schemeClr val="bg1"/>
                </a:solidFill>
                <a:effectLst/>
                <a:latin typeface="New Athena Unicode"/>
              </a:rPr>
              <a:t> </a:t>
            </a:r>
            <a:r>
              <a:rPr lang="el-GR" b="0" i="0" u="none" strike="noStrike" dirty="0" err="1">
                <a:solidFill>
                  <a:schemeClr val="bg1"/>
                </a:solidFill>
                <a:effectLst/>
                <a:latin typeface="New Athena Unicode"/>
              </a:rPr>
              <a:t>τῷ</a:t>
            </a:r>
            <a:r>
              <a:rPr lang="el-GR" b="0" i="0" dirty="0">
                <a:solidFill>
                  <a:schemeClr val="bg1"/>
                </a:solidFill>
                <a:effectLst/>
                <a:latin typeface="New Athena Unicode"/>
              </a:rPr>
              <a:t> </a:t>
            </a:r>
            <a:r>
              <a:rPr lang="el-GR" b="0" i="0" u="none" strike="noStrike" dirty="0" err="1">
                <a:solidFill>
                  <a:schemeClr val="bg1"/>
                </a:solidFill>
                <a:effectLst/>
                <a:latin typeface="New Athena Unicode"/>
              </a:rPr>
              <a:t>Θηβαίῳ</a:t>
            </a:r>
            <a:r>
              <a:rPr lang="el-GR" b="0" i="0" dirty="0">
                <a:solidFill>
                  <a:schemeClr val="bg1"/>
                </a:solidFill>
                <a:effectLst/>
                <a:latin typeface="New Athena Unicode"/>
              </a:rPr>
              <a:t> </a:t>
            </a:r>
            <a:r>
              <a:rPr lang="el-GR" b="0" i="0" u="none" strike="noStrike" dirty="0" err="1">
                <a:solidFill>
                  <a:schemeClr val="bg1"/>
                </a:solidFill>
                <a:effectLst/>
                <a:latin typeface="New Athena Unicode"/>
              </a:rPr>
              <a:t>Ἡρακλέϊ</a:t>
            </a:r>
            <a:r>
              <a:rPr lang="el-GR" b="0" i="0" dirty="0">
                <a:solidFill>
                  <a:schemeClr val="bg1"/>
                </a:solidFill>
                <a:effectLst/>
                <a:latin typeface="New Athena Unicode"/>
              </a:rPr>
              <a:t>, </a:t>
            </a:r>
            <a:r>
              <a:rPr lang="el-GR" b="0" i="0" u="none" strike="noStrike" dirty="0" err="1">
                <a:solidFill>
                  <a:schemeClr val="bg1"/>
                </a:solidFill>
                <a:effectLst/>
                <a:latin typeface="New Athena Unicode"/>
              </a:rPr>
              <a:t>ὡς</a:t>
            </a:r>
            <a:r>
              <a:rPr lang="el-GR" b="0" i="0" dirty="0">
                <a:solidFill>
                  <a:schemeClr val="bg1"/>
                </a:solidFill>
                <a:effectLst/>
                <a:latin typeface="New Athena Unicode"/>
              </a:rPr>
              <a:t> </a:t>
            </a:r>
            <a:r>
              <a:rPr lang="el-GR" b="0" i="0" u="none" strike="noStrike" dirty="0" err="1">
                <a:solidFill>
                  <a:schemeClr val="bg1"/>
                </a:solidFill>
                <a:effectLst/>
                <a:latin typeface="New Athena Unicode"/>
              </a:rPr>
              <a:t>αὐτοὶ</a:t>
            </a:r>
            <a:r>
              <a:rPr lang="el-GR" b="0" i="0" dirty="0">
                <a:solidFill>
                  <a:schemeClr val="bg1"/>
                </a:solidFill>
                <a:effectLst/>
                <a:latin typeface="New Athena Unicode"/>
              </a:rPr>
              <a:t> </a:t>
            </a:r>
            <a:r>
              <a:rPr lang="el-GR" b="0" i="0" u="none" strike="noStrike" dirty="0" err="1">
                <a:solidFill>
                  <a:schemeClr val="bg1"/>
                </a:solidFill>
                <a:effectLst/>
                <a:latin typeface="New Athena Unicode"/>
              </a:rPr>
              <a:t>Ἰνδοὶ</a:t>
            </a:r>
            <a:r>
              <a:rPr lang="el-GR" b="0" i="0" dirty="0">
                <a:solidFill>
                  <a:schemeClr val="bg1"/>
                </a:solidFill>
                <a:effectLst/>
                <a:latin typeface="New Athena Unicode"/>
              </a:rPr>
              <a:t> </a:t>
            </a:r>
            <a:r>
              <a:rPr lang="el-GR" b="0" i="0" u="none" strike="noStrike" dirty="0" err="1">
                <a:solidFill>
                  <a:schemeClr val="bg1"/>
                </a:solidFill>
                <a:effectLst/>
                <a:latin typeface="New Athena Unicode"/>
              </a:rPr>
              <a:t>ἀπηγέονται</a:t>
            </a:r>
            <a:r>
              <a:rPr lang="el-GR" b="0" i="0" dirty="0">
                <a:solidFill>
                  <a:schemeClr val="bg1"/>
                </a:solidFill>
                <a:effectLst/>
                <a:latin typeface="New Athena Unicode"/>
              </a:rPr>
              <a:t>.</a:t>
            </a:r>
            <a:endParaRPr lang="cs-CZ" dirty="0">
              <a:solidFill>
                <a:schemeClr val="bg1"/>
              </a:solidFill>
            </a:endParaRPr>
          </a:p>
        </p:txBody>
      </p:sp>
      <p:sp>
        <p:nvSpPr>
          <p:cNvPr id="4" name="Zástupný obsah 3">
            <a:extLst>
              <a:ext uri="{FF2B5EF4-FFF2-40B4-BE49-F238E27FC236}">
                <a16:creationId xmlns:a16="http://schemas.microsoft.com/office/drawing/2014/main" id="{9BCB0002-2AFF-9DDC-564D-1C5C731D3A32}"/>
              </a:ext>
            </a:extLst>
          </p:cNvPr>
          <p:cNvSpPr>
            <a:spLocks noGrp="1"/>
          </p:cNvSpPr>
          <p:nvPr>
            <p:ph sz="half" idx="2"/>
          </p:nvPr>
        </p:nvSpPr>
        <p:spPr/>
        <p:txBody>
          <a:bodyPr>
            <a:normAutofit fontScale="77500" lnSpcReduction="20000"/>
          </a:bodyPr>
          <a:lstStyle/>
          <a:p>
            <a:r>
              <a:rPr lang="en-US" b="0" i="0" dirty="0">
                <a:solidFill>
                  <a:schemeClr val="bg1"/>
                </a:solidFill>
                <a:effectLst/>
                <a:latin typeface="Trebuchet"/>
              </a:rPr>
              <a:t>But Heracles, whom tradition states to have arrived as far as India, was called by the Indians themselves 'Indigenous.' This Heracles was chiefly </a:t>
            </a:r>
            <a:r>
              <a:rPr lang="en-US" b="0" i="0" dirty="0" err="1">
                <a:solidFill>
                  <a:schemeClr val="bg1"/>
                </a:solidFill>
                <a:effectLst/>
                <a:latin typeface="Trebuchet"/>
              </a:rPr>
              <a:t>honoured</a:t>
            </a:r>
            <a:r>
              <a:rPr lang="en-US" b="0" i="0" dirty="0">
                <a:solidFill>
                  <a:schemeClr val="bg1"/>
                </a:solidFill>
                <a:effectLst/>
                <a:latin typeface="Trebuchet"/>
              </a:rPr>
              <a:t> by the </a:t>
            </a:r>
            <a:r>
              <a:rPr lang="en-US" b="0" i="0" dirty="0" err="1">
                <a:solidFill>
                  <a:schemeClr val="bg1"/>
                </a:solidFill>
                <a:effectLst/>
                <a:latin typeface="Trebuchet"/>
              </a:rPr>
              <a:t>Surasenians</a:t>
            </a:r>
            <a:r>
              <a:rPr lang="en-US" b="0" i="0" dirty="0">
                <a:solidFill>
                  <a:schemeClr val="bg1"/>
                </a:solidFill>
                <a:effectLst/>
                <a:latin typeface="Trebuchet"/>
              </a:rPr>
              <a:t>, an Indian tribe, among whom are two great cities, </a:t>
            </a:r>
            <a:r>
              <a:rPr lang="en-US" b="0" i="0" dirty="0" err="1">
                <a:solidFill>
                  <a:schemeClr val="bg1"/>
                </a:solidFill>
                <a:effectLst/>
                <a:latin typeface="Trebuchet"/>
              </a:rPr>
              <a:t>Methora</a:t>
            </a:r>
            <a:r>
              <a:rPr lang="en-US" b="0" i="0" dirty="0">
                <a:solidFill>
                  <a:schemeClr val="bg1"/>
                </a:solidFill>
                <a:effectLst/>
                <a:latin typeface="Trebuchet"/>
              </a:rPr>
              <a:t> and </a:t>
            </a:r>
            <a:r>
              <a:rPr lang="en-US" b="0" i="0" dirty="0" err="1">
                <a:solidFill>
                  <a:schemeClr val="bg1"/>
                </a:solidFill>
                <a:effectLst/>
                <a:latin typeface="Trebuchet"/>
              </a:rPr>
              <a:t>Cleisobora</a:t>
            </a:r>
            <a:r>
              <a:rPr lang="en-US" b="0" i="0" dirty="0">
                <a:solidFill>
                  <a:schemeClr val="bg1"/>
                </a:solidFill>
                <a:effectLst/>
                <a:latin typeface="Trebuchet"/>
              </a:rPr>
              <a:t>, and the navigable river </a:t>
            </a:r>
            <a:r>
              <a:rPr lang="en-US" b="0" i="0" dirty="0" err="1">
                <a:solidFill>
                  <a:schemeClr val="bg1"/>
                </a:solidFill>
                <a:effectLst/>
                <a:latin typeface="Trebuchet"/>
              </a:rPr>
              <a:t>Iobares</a:t>
            </a:r>
            <a:r>
              <a:rPr lang="en-US" b="0" i="0" dirty="0">
                <a:solidFill>
                  <a:schemeClr val="bg1"/>
                </a:solidFill>
                <a:effectLst/>
                <a:latin typeface="Trebuchet"/>
              </a:rPr>
              <a:t> flows through their territory. </a:t>
            </a:r>
            <a:r>
              <a:rPr lang="en-US" b="0" i="0" dirty="0" err="1">
                <a:solidFill>
                  <a:schemeClr val="bg1"/>
                </a:solidFill>
                <a:effectLst/>
                <a:latin typeface="Trebuchet"/>
              </a:rPr>
              <a:t>Megasthenes</a:t>
            </a:r>
            <a:r>
              <a:rPr lang="en-US" b="0" i="0" dirty="0">
                <a:solidFill>
                  <a:schemeClr val="bg1"/>
                </a:solidFill>
                <a:effectLst/>
                <a:latin typeface="Trebuchet"/>
              </a:rPr>
              <a:t> also says that the garb which this Heracles wore was like that of the Theban Heracles, as also the Indians themselves record</a:t>
            </a:r>
            <a:r>
              <a:rPr lang="cs-CZ" b="0" i="0" dirty="0">
                <a:solidFill>
                  <a:schemeClr val="bg1"/>
                </a:solidFill>
                <a:effectLst/>
                <a:latin typeface="Trebuchet"/>
              </a:rPr>
              <a:t>.</a:t>
            </a:r>
            <a:endParaRPr lang="cs-CZ" dirty="0">
              <a:solidFill>
                <a:schemeClr val="bg1"/>
              </a:solidFill>
            </a:endParaRPr>
          </a:p>
        </p:txBody>
      </p:sp>
      <p:pic>
        <p:nvPicPr>
          <p:cNvPr id="1026" name="Picture 2" descr="Zobrazit zdrojový obrázek">
            <a:extLst>
              <a:ext uri="{FF2B5EF4-FFF2-40B4-BE49-F238E27FC236}">
                <a16:creationId xmlns:a16="http://schemas.microsoft.com/office/drawing/2014/main" id="{78F3593D-6B66-9A6F-3B7A-289A8366630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22059" y="289788"/>
            <a:ext cx="2716566" cy="13718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296769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A024643-B37A-84F5-8EA4-0AE0C7F80330}"/>
              </a:ext>
            </a:extLst>
          </p:cNvPr>
          <p:cNvSpPr>
            <a:spLocks noGrp="1"/>
          </p:cNvSpPr>
          <p:nvPr>
            <p:ph type="title"/>
          </p:nvPr>
        </p:nvSpPr>
        <p:spPr/>
        <p:txBody>
          <a:bodyPr/>
          <a:lstStyle/>
          <a:p>
            <a:r>
              <a:rPr lang="cs-CZ" dirty="0"/>
              <a:t>Kmeny</a:t>
            </a:r>
          </a:p>
        </p:txBody>
      </p:sp>
      <p:sp>
        <p:nvSpPr>
          <p:cNvPr id="3" name="Zástupný obsah 2">
            <a:extLst>
              <a:ext uri="{FF2B5EF4-FFF2-40B4-BE49-F238E27FC236}">
                <a16:creationId xmlns:a16="http://schemas.microsoft.com/office/drawing/2014/main" id="{CE079DF0-44AF-FE4D-CE81-E7887323ECD9}"/>
              </a:ext>
            </a:extLst>
          </p:cNvPr>
          <p:cNvSpPr>
            <a:spLocks noGrp="1"/>
          </p:cNvSpPr>
          <p:nvPr>
            <p:ph sz="half" idx="1"/>
          </p:nvPr>
        </p:nvSpPr>
        <p:spPr/>
        <p:txBody>
          <a:bodyPr>
            <a:normAutofit fontScale="70000" lnSpcReduction="20000"/>
          </a:bodyPr>
          <a:lstStyle/>
          <a:p>
            <a:r>
              <a:rPr lang="cs-CZ" dirty="0" err="1"/>
              <a:t>Pl</a:t>
            </a:r>
            <a:r>
              <a:rPr lang="cs-CZ" dirty="0"/>
              <a:t>. </a:t>
            </a:r>
            <a:r>
              <a:rPr lang="cs-CZ" i="1" dirty="0"/>
              <a:t>NH</a:t>
            </a:r>
            <a:r>
              <a:rPr lang="cs-CZ" dirty="0"/>
              <a:t>. 7.28</a:t>
            </a:r>
          </a:p>
          <a:p>
            <a:r>
              <a:rPr lang="cs-CZ" dirty="0"/>
              <a:t>ad </a:t>
            </a:r>
            <a:r>
              <a:rPr lang="cs-CZ" dirty="0" err="1"/>
              <a:t>extremos</a:t>
            </a:r>
            <a:r>
              <a:rPr lang="cs-CZ" dirty="0"/>
              <a:t> fines </a:t>
            </a:r>
            <a:r>
              <a:rPr lang="cs-CZ" dirty="0" err="1"/>
              <a:t>Indiae</a:t>
            </a:r>
            <a:r>
              <a:rPr lang="cs-CZ" dirty="0"/>
              <a:t> ab oriente </a:t>
            </a:r>
            <a:r>
              <a:rPr lang="cs-CZ" dirty="0" err="1"/>
              <a:t>circa</a:t>
            </a:r>
            <a:r>
              <a:rPr lang="cs-CZ" dirty="0"/>
              <a:t> fontem </a:t>
            </a:r>
            <a:r>
              <a:rPr lang="cs-CZ" dirty="0" err="1"/>
              <a:t>Gangis</a:t>
            </a:r>
            <a:r>
              <a:rPr lang="cs-CZ" dirty="0"/>
              <a:t> </a:t>
            </a:r>
            <a:r>
              <a:rPr lang="cs-CZ" u="sng" dirty="0" err="1"/>
              <a:t>Astomorum</a:t>
            </a:r>
            <a:r>
              <a:rPr lang="cs-CZ" u="sng" dirty="0"/>
              <a:t> </a:t>
            </a:r>
            <a:r>
              <a:rPr lang="cs-CZ" u="sng" dirty="0" err="1"/>
              <a:t>gentem</a:t>
            </a:r>
            <a:r>
              <a:rPr lang="cs-CZ" u="sng" dirty="0"/>
              <a:t> sine </a:t>
            </a:r>
            <a:r>
              <a:rPr lang="cs-CZ" u="sng" dirty="0" err="1"/>
              <a:t>ore</a:t>
            </a:r>
            <a:r>
              <a:rPr lang="cs-CZ" dirty="0"/>
              <a:t>, corpore toto </a:t>
            </a:r>
            <a:r>
              <a:rPr lang="cs-CZ" dirty="0" err="1"/>
              <a:t>hirtam</a:t>
            </a:r>
            <a:r>
              <a:rPr lang="cs-CZ" dirty="0"/>
              <a:t> </a:t>
            </a:r>
            <a:r>
              <a:rPr lang="cs-CZ" dirty="0" err="1"/>
              <a:t>vestiri</a:t>
            </a:r>
            <a:r>
              <a:rPr lang="cs-CZ" dirty="0"/>
              <a:t> </a:t>
            </a:r>
            <a:r>
              <a:rPr lang="cs-CZ" dirty="0" err="1"/>
              <a:t>frondium</a:t>
            </a:r>
            <a:r>
              <a:rPr lang="cs-CZ" dirty="0"/>
              <a:t> </a:t>
            </a:r>
            <a:r>
              <a:rPr lang="cs-CZ" dirty="0" err="1"/>
              <a:t>lanugine</a:t>
            </a:r>
            <a:r>
              <a:rPr lang="cs-CZ" dirty="0"/>
              <a:t>, </a:t>
            </a:r>
            <a:r>
              <a:rPr lang="cs-CZ" u="sng" dirty="0" err="1"/>
              <a:t>halitu</a:t>
            </a:r>
            <a:r>
              <a:rPr lang="cs-CZ" dirty="0"/>
              <a:t> tantum </a:t>
            </a:r>
            <a:r>
              <a:rPr lang="cs-CZ" dirty="0" err="1"/>
              <a:t>viventem</a:t>
            </a:r>
            <a:r>
              <a:rPr lang="cs-CZ" dirty="0"/>
              <a:t> et </a:t>
            </a:r>
            <a:r>
              <a:rPr lang="cs-CZ" u="sng" dirty="0" err="1"/>
              <a:t>odore</a:t>
            </a:r>
            <a:r>
              <a:rPr lang="cs-CZ" dirty="0"/>
              <a:t>, </a:t>
            </a:r>
            <a:r>
              <a:rPr lang="cs-CZ" dirty="0" err="1"/>
              <a:t>quem</a:t>
            </a:r>
            <a:r>
              <a:rPr lang="cs-CZ" dirty="0"/>
              <a:t> </a:t>
            </a:r>
            <a:r>
              <a:rPr lang="cs-CZ" dirty="0" err="1"/>
              <a:t>naribus</a:t>
            </a:r>
            <a:r>
              <a:rPr lang="cs-CZ" dirty="0"/>
              <a:t> </a:t>
            </a:r>
            <a:r>
              <a:rPr lang="cs-CZ" dirty="0" err="1"/>
              <a:t>trahant</a:t>
            </a:r>
            <a:r>
              <a:rPr lang="cs-CZ" dirty="0"/>
              <a:t>. </a:t>
            </a:r>
            <a:r>
              <a:rPr lang="cs-CZ" u="sng" dirty="0" err="1"/>
              <a:t>nullum</a:t>
            </a:r>
            <a:r>
              <a:rPr lang="cs-CZ" u="sng" dirty="0"/>
              <a:t> </a:t>
            </a:r>
            <a:r>
              <a:rPr lang="cs-CZ" u="sng" dirty="0" err="1"/>
              <a:t>illis</a:t>
            </a:r>
            <a:r>
              <a:rPr lang="cs-CZ" u="sng" dirty="0"/>
              <a:t> </a:t>
            </a:r>
            <a:r>
              <a:rPr lang="cs-CZ" u="sng" dirty="0" err="1"/>
              <a:t>cibum</a:t>
            </a:r>
            <a:r>
              <a:rPr lang="cs-CZ" u="sng" dirty="0"/>
              <a:t> </a:t>
            </a:r>
            <a:r>
              <a:rPr lang="cs-CZ" u="sng" dirty="0" err="1"/>
              <a:t>nullumque</a:t>
            </a:r>
            <a:r>
              <a:rPr lang="cs-CZ" u="sng" dirty="0"/>
              <a:t> </a:t>
            </a:r>
            <a:r>
              <a:rPr lang="cs-CZ" u="sng" dirty="0" err="1"/>
              <a:t>potum</a:t>
            </a:r>
            <a:r>
              <a:rPr lang="cs-CZ" dirty="0"/>
              <a:t>, </a:t>
            </a:r>
            <a:r>
              <a:rPr lang="cs-CZ" u="sng" dirty="0" err="1"/>
              <a:t>radicum</a:t>
            </a:r>
            <a:r>
              <a:rPr lang="cs-CZ" dirty="0"/>
              <a:t> tantum </a:t>
            </a:r>
            <a:r>
              <a:rPr lang="cs-CZ" u="sng" dirty="0" err="1"/>
              <a:t>florumque</a:t>
            </a:r>
            <a:r>
              <a:rPr lang="cs-CZ" dirty="0"/>
              <a:t> </a:t>
            </a:r>
            <a:r>
              <a:rPr lang="cs-CZ" dirty="0" err="1"/>
              <a:t>varios</a:t>
            </a:r>
            <a:r>
              <a:rPr lang="cs-CZ" dirty="0"/>
              <a:t> </a:t>
            </a:r>
            <a:r>
              <a:rPr lang="cs-CZ" u="sng" dirty="0" err="1"/>
              <a:t>odores</a:t>
            </a:r>
            <a:r>
              <a:rPr lang="cs-CZ" dirty="0"/>
              <a:t> et </a:t>
            </a:r>
            <a:r>
              <a:rPr lang="cs-CZ" u="sng" dirty="0" err="1"/>
              <a:t>silvestrium</a:t>
            </a:r>
            <a:r>
              <a:rPr lang="cs-CZ" dirty="0"/>
              <a:t> </a:t>
            </a:r>
            <a:r>
              <a:rPr lang="cs-CZ" u="sng" dirty="0" err="1"/>
              <a:t>malorum</a:t>
            </a:r>
            <a:r>
              <a:rPr lang="cs-CZ" dirty="0"/>
              <a:t>, </a:t>
            </a:r>
            <a:r>
              <a:rPr lang="cs-CZ" dirty="0" err="1"/>
              <a:t>quae</a:t>
            </a:r>
            <a:r>
              <a:rPr lang="cs-CZ" dirty="0"/>
              <a:t> </a:t>
            </a:r>
            <a:r>
              <a:rPr lang="cs-CZ" dirty="0" err="1"/>
              <a:t>secum</a:t>
            </a:r>
            <a:r>
              <a:rPr lang="cs-CZ" dirty="0"/>
              <a:t> </a:t>
            </a:r>
            <a:r>
              <a:rPr lang="cs-CZ" dirty="0" err="1"/>
              <a:t>portant</a:t>
            </a:r>
            <a:r>
              <a:rPr lang="cs-CZ" dirty="0"/>
              <a:t> </a:t>
            </a:r>
            <a:r>
              <a:rPr lang="cs-CZ" dirty="0" err="1"/>
              <a:t>longiore</a:t>
            </a:r>
            <a:r>
              <a:rPr lang="cs-CZ" dirty="0"/>
              <a:t> </a:t>
            </a:r>
            <a:r>
              <a:rPr lang="cs-CZ" dirty="0" err="1"/>
              <a:t>itinere</a:t>
            </a:r>
            <a:r>
              <a:rPr lang="cs-CZ" dirty="0"/>
              <a:t>, ne </a:t>
            </a:r>
            <a:r>
              <a:rPr lang="cs-CZ" dirty="0" err="1"/>
              <a:t>desit</a:t>
            </a:r>
            <a:r>
              <a:rPr lang="cs-CZ" dirty="0"/>
              <a:t> </a:t>
            </a:r>
            <a:r>
              <a:rPr lang="cs-CZ" dirty="0" err="1"/>
              <a:t>olfactus</a:t>
            </a:r>
            <a:r>
              <a:rPr lang="cs-CZ" dirty="0"/>
              <a:t>; </a:t>
            </a:r>
            <a:r>
              <a:rPr lang="cs-CZ" u="sng" dirty="0" err="1"/>
              <a:t>graviore</a:t>
            </a:r>
            <a:r>
              <a:rPr lang="cs-CZ" u="sng" dirty="0"/>
              <a:t> </a:t>
            </a:r>
            <a:r>
              <a:rPr lang="cs-CZ" u="sng" dirty="0" err="1"/>
              <a:t>paulo</a:t>
            </a:r>
            <a:r>
              <a:rPr lang="cs-CZ" u="sng" dirty="0"/>
              <a:t> </a:t>
            </a:r>
            <a:r>
              <a:rPr lang="cs-CZ" u="sng" dirty="0" err="1"/>
              <a:t>odore</a:t>
            </a:r>
            <a:r>
              <a:rPr lang="cs-CZ" u="sng" dirty="0"/>
              <a:t> </a:t>
            </a:r>
            <a:r>
              <a:rPr lang="cs-CZ" u="sng" dirty="0" err="1"/>
              <a:t>haut</a:t>
            </a:r>
            <a:r>
              <a:rPr lang="cs-CZ" u="sng" dirty="0"/>
              <a:t> </a:t>
            </a:r>
            <a:r>
              <a:rPr lang="cs-CZ" u="sng" dirty="0" err="1"/>
              <a:t>difficulter</a:t>
            </a:r>
            <a:r>
              <a:rPr lang="cs-CZ" u="sng" dirty="0"/>
              <a:t> </a:t>
            </a:r>
            <a:r>
              <a:rPr lang="cs-CZ" u="sng" dirty="0" err="1"/>
              <a:t>exanimari</a:t>
            </a:r>
            <a:r>
              <a:rPr lang="cs-CZ" dirty="0"/>
              <a:t>. </a:t>
            </a:r>
          </a:p>
        </p:txBody>
      </p:sp>
      <p:sp>
        <p:nvSpPr>
          <p:cNvPr id="4" name="Zástupný obsah 3">
            <a:extLst>
              <a:ext uri="{FF2B5EF4-FFF2-40B4-BE49-F238E27FC236}">
                <a16:creationId xmlns:a16="http://schemas.microsoft.com/office/drawing/2014/main" id="{E9FFB452-9424-956A-EF2A-1DA63BAD7E07}"/>
              </a:ext>
            </a:extLst>
          </p:cNvPr>
          <p:cNvSpPr>
            <a:spLocks noGrp="1"/>
          </p:cNvSpPr>
          <p:nvPr>
            <p:ph sz="half" idx="2"/>
          </p:nvPr>
        </p:nvSpPr>
        <p:spPr/>
        <p:txBody>
          <a:bodyPr>
            <a:normAutofit fontScale="70000" lnSpcReduction="20000"/>
          </a:bodyPr>
          <a:lstStyle/>
          <a:p>
            <a:r>
              <a:rPr lang="en-US" dirty="0"/>
              <a:t>At the extreme boundary of India to the East, near the source of the Ganges, he puts the </a:t>
            </a:r>
            <a:r>
              <a:rPr lang="en-US" dirty="0" err="1"/>
              <a:t>Astomi</a:t>
            </a:r>
            <a:r>
              <a:rPr lang="en-US" dirty="0"/>
              <a:t> tribe, that has no mouth and a body hairy all over; they dress in cottonwool and live only on the air they breath and the scent they inhale through their nostrils; they have no food or drink except the different </a:t>
            </a:r>
            <a:r>
              <a:rPr lang="en-US" dirty="0" err="1"/>
              <a:t>odours</a:t>
            </a:r>
            <a:r>
              <a:rPr lang="en-US" dirty="0"/>
              <a:t> of the roots and flowers and wild apples, which they carry with them on their longer journeys so as not to lack a supply of scent; he says they can easily be killed by a rather stronger </a:t>
            </a:r>
            <a:r>
              <a:rPr lang="en-US" dirty="0" err="1"/>
              <a:t>odour</a:t>
            </a:r>
            <a:r>
              <a:rPr lang="en-US" dirty="0"/>
              <a:t> than usual.</a:t>
            </a:r>
            <a:endParaRPr lang="cs-CZ" dirty="0"/>
          </a:p>
        </p:txBody>
      </p:sp>
      <p:pic>
        <p:nvPicPr>
          <p:cNvPr id="1026" name="Picture 2" descr="Zobrazit zdrojový obrázek">
            <a:extLst>
              <a:ext uri="{FF2B5EF4-FFF2-40B4-BE49-F238E27FC236}">
                <a16:creationId xmlns:a16="http://schemas.microsoft.com/office/drawing/2014/main" id="{DD976D9F-F89A-55CC-E403-53CCC68E12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33541" y="88283"/>
            <a:ext cx="1145318" cy="17373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99773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056F3FD-9009-759C-8532-B1C865F0A2E2}"/>
              </a:ext>
            </a:extLst>
          </p:cNvPr>
          <p:cNvSpPr>
            <a:spLocks noGrp="1"/>
          </p:cNvSpPr>
          <p:nvPr>
            <p:ph type="title"/>
          </p:nvPr>
        </p:nvSpPr>
        <p:spPr/>
        <p:txBody>
          <a:bodyPr/>
          <a:lstStyle/>
          <a:p>
            <a:r>
              <a:rPr lang="cs-CZ" dirty="0"/>
              <a:t>Kmeny	</a:t>
            </a:r>
          </a:p>
        </p:txBody>
      </p:sp>
      <p:sp>
        <p:nvSpPr>
          <p:cNvPr id="3" name="Zástupný obsah 2">
            <a:extLst>
              <a:ext uri="{FF2B5EF4-FFF2-40B4-BE49-F238E27FC236}">
                <a16:creationId xmlns:a16="http://schemas.microsoft.com/office/drawing/2014/main" id="{12222CB4-DB76-C5B3-3A62-124E40A41193}"/>
              </a:ext>
            </a:extLst>
          </p:cNvPr>
          <p:cNvSpPr>
            <a:spLocks noGrp="1"/>
          </p:cNvSpPr>
          <p:nvPr>
            <p:ph sz="half" idx="1"/>
          </p:nvPr>
        </p:nvSpPr>
        <p:spPr/>
        <p:txBody>
          <a:bodyPr>
            <a:normAutofit fontScale="85000" lnSpcReduction="20000"/>
          </a:bodyPr>
          <a:lstStyle/>
          <a:p>
            <a:r>
              <a:rPr lang="cs-CZ" dirty="0" err="1"/>
              <a:t>Pl</a:t>
            </a:r>
            <a:r>
              <a:rPr lang="cs-CZ" dirty="0"/>
              <a:t>. </a:t>
            </a:r>
            <a:r>
              <a:rPr lang="cs-CZ" i="1" dirty="0"/>
              <a:t>NH</a:t>
            </a:r>
            <a:r>
              <a:rPr lang="cs-CZ" dirty="0"/>
              <a:t>. 7.25</a:t>
            </a:r>
          </a:p>
          <a:p>
            <a:r>
              <a:rPr lang="pt-BR" dirty="0"/>
              <a:t>Megasthenes gentem inter Nomadas Indos </a:t>
            </a:r>
            <a:r>
              <a:rPr lang="pt-BR" u="sng" dirty="0"/>
              <a:t>narium</a:t>
            </a:r>
            <a:r>
              <a:rPr lang="pt-BR" dirty="0"/>
              <a:t> </a:t>
            </a:r>
            <a:r>
              <a:rPr lang="pt-BR" u="sng" dirty="0"/>
              <a:t>loco</a:t>
            </a:r>
            <a:r>
              <a:rPr lang="pt-BR" dirty="0"/>
              <a:t> </a:t>
            </a:r>
            <a:r>
              <a:rPr lang="pt-BR" u="sng" dirty="0"/>
              <a:t>foramina</a:t>
            </a:r>
            <a:r>
              <a:rPr lang="pt-BR" dirty="0"/>
              <a:t> tantum habentem, anguium modo loripedem, vocari Sciratas</a:t>
            </a:r>
            <a:r>
              <a:rPr lang="cs-CZ" dirty="0"/>
              <a:t>.</a:t>
            </a:r>
          </a:p>
          <a:p>
            <a:r>
              <a:rPr lang="cs-CZ" dirty="0" err="1"/>
              <a:t>Pl</a:t>
            </a:r>
            <a:r>
              <a:rPr lang="cs-CZ" dirty="0"/>
              <a:t>. </a:t>
            </a:r>
            <a:r>
              <a:rPr lang="cs-CZ" i="1" dirty="0"/>
              <a:t>NH</a:t>
            </a:r>
            <a:r>
              <a:rPr lang="cs-CZ" dirty="0"/>
              <a:t>. 7.24</a:t>
            </a:r>
          </a:p>
          <a:p>
            <a:r>
              <a:rPr lang="cs-CZ" dirty="0" err="1"/>
              <a:t>Ctesias</a:t>
            </a:r>
            <a:r>
              <a:rPr lang="cs-CZ" dirty="0"/>
              <a:t> </a:t>
            </a:r>
            <a:r>
              <a:rPr lang="cs-CZ" dirty="0" err="1"/>
              <a:t>scribit</a:t>
            </a:r>
            <a:r>
              <a:rPr lang="cs-CZ" dirty="0"/>
              <a:t>, et in </a:t>
            </a:r>
            <a:r>
              <a:rPr lang="cs-CZ" dirty="0" err="1"/>
              <a:t>quadam</a:t>
            </a:r>
            <a:r>
              <a:rPr lang="cs-CZ" dirty="0"/>
              <a:t> </a:t>
            </a:r>
            <a:r>
              <a:rPr lang="cs-CZ" dirty="0" err="1"/>
              <a:t>gente</a:t>
            </a:r>
            <a:r>
              <a:rPr lang="cs-CZ" dirty="0"/>
              <a:t> </a:t>
            </a:r>
            <a:r>
              <a:rPr lang="cs-CZ" dirty="0" err="1"/>
              <a:t>Indiae</a:t>
            </a:r>
            <a:r>
              <a:rPr lang="cs-CZ" dirty="0"/>
              <a:t> </a:t>
            </a:r>
            <a:r>
              <a:rPr lang="cs-CZ" dirty="0" err="1"/>
              <a:t>feminas</a:t>
            </a:r>
            <a:r>
              <a:rPr lang="cs-CZ" dirty="0"/>
              <a:t> semel in vita </a:t>
            </a:r>
            <a:r>
              <a:rPr lang="cs-CZ" dirty="0" err="1"/>
              <a:t>parere</a:t>
            </a:r>
            <a:r>
              <a:rPr lang="cs-CZ" dirty="0"/>
              <a:t> </a:t>
            </a:r>
            <a:r>
              <a:rPr lang="cs-CZ" dirty="0" err="1"/>
              <a:t>genitosque</a:t>
            </a:r>
            <a:r>
              <a:rPr lang="cs-CZ" dirty="0"/>
              <a:t> </a:t>
            </a:r>
            <a:r>
              <a:rPr lang="cs-CZ" dirty="0" err="1"/>
              <a:t>confestim</a:t>
            </a:r>
            <a:r>
              <a:rPr lang="cs-CZ" dirty="0"/>
              <a:t> </a:t>
            </a:r>
            <a:r>
              <a:rPr lang="cs-CZ" dirty="0" err="1"/>
              <a:t>canescere</a:t>
            </a:r>
            <a:r>
              <a:rPr lang="cs-CZ" dirty="0"/>
              <a:t>.</a:t>
            </a:r>
          </a:p>
          <a:p>
            <a:endParaRPr lang="cs-CZ" dirty="0"/>
          </a:p>
        </p:txBody>
      </p:sp>
      <p:sp>
        <p:nvSpPr>
          <p:cNvPr id="4" name="Zástupný obsah 3">
            <a:extLst>
              <a:ext uri="{FF2B5EF4-FFF2-40B4-BE49-F238E27FC236}">
                <a16:creationId xmlns:a16="http://schemas.microsoft.com/office/drawing/2014/main" id="{50E3A581-5E76-0C04-2CF9-74AED9059A98}"/>
              </a:ext>
            </a:extLst>
          </p:cNvPr>
          <p:cNvSpPr>
            <a:spLocks noGrp="1"/>
          </p:cNvSpPr>
          <p:nvPr>
            <p:ph sz="half" idx="2"/>
          </p:nvPr>
        </p:nvSpPr>
        <p:spPr/>
        <p:txBody>
          <a:bodyPr>
            <a:normAutofit fontScale="85000" lnSpcReduction="20000"/>
          </a:bodyPr>
          <a:lstStyle/>
          <a:p>
            <a:r>
              <a:rPr lang="en-US" dirty="0" err="1"/>
              <a:t>Megasthenes</a:t>
            </a:r>
            <a:r>
              <a:rPr lang="en-US" dirty="0"/>
              <a:t> tells of a race among the Nomads of India that has only holes in the place of nostrils, like snakes, and bandy-legged; they are called the </a:t>
            </a:r>
            <a:r>
              <a:rPr lang="en-US" dirty="0" err="1"/>
              <a:t>Sciritae</a:t>
            </a:r>
            <a:r>
              <a:rPr lang="en-US" dirty="0"/>
              <a:t>.</a:t>
            </a:r>
            <a:endParaRPr lang="cs-CZ" dirty="0"/>
          </a:p>
          <a:p>
            <a:r>
              <a:rPr lang="en-US" dirty="0" err="1"/>
              <a:t>Ctesias</a:t>
            </a:r>
            <a:r>
              <a:rPr lang="en-US" dirty="0"/>
              <a:t> writes that also among a certain race of India the women bear children only once in their life time, and that the children begin to turn grey directly after birth</a:t>
            </a:r>
            <a:endParaRPr lang="cs-CZ" dirty="0"/>
          </a:p>
        </p:txBody>
      </p:sp>
    </p:spTree>
    <p:extLst>
      <p:ext uri="{BB962C8B-B14F-4D97-AF65-F5344CB8AC3E}">
        <p14:creationId xmlns:p14="http://schemas.microsoft.com/office/powerpoint/2010/main" val="354082686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9B95205-4842-782F-FA7F-628ECA0F1ED5}"/>
              </a:ext>
            </a:extLst>
          </p:cNvPr>
          <p:cNvSpPr>
            <a:spLocks noGrp="1"/>
          </p:cNvSpPr>
          <p:nvPr>
            <p:ph type="title"/>
          </p:nvPr>
        </p:nvSpPr>
        <p:spPr/>
        <p:txBody>
          <a:bodyPr/>
          <a:lstStyle/>
          <a:p>
            <a:r>
              <a:rPr lang="cs-CZ" dirty="0"/>
              <a:t>Kmeny</a:t>
            </a:r>
          </a:p>
        </p:txBody>
      </p:sp>
      <p:sp>
        <p:nvSpPr>
          <p:cNvPr id="3" name="Zástupný obsah 2">
            <a:extLst>
              <a:ext uri="{FF2B5EF4-FFF2-40B4-BE49-F238E27FC236}">
                <a16:creationId xmlns:a16="http://schemas.microsoft.com/office/drawing/2014/main" id="{65085E49-99DB-B4D0-8005-72DFCD449962}"/>
              </a:ext>
            </a:extLst>
          </p:cNvPr>
          <p:cNvSpPr>
            <a:spLocks noGrp="1"/>
          </p:cNvSpPr>
          <p:nvPr>
            <p:ph sz="half" idx="1"/>
          </p:nvPr>
        </p:nvSpPr>
        <p:spPr/>
        <p:txBody>
          <a:bodyPr>
            <a:normAutofit fontScale="92500" lnSpcReduction="10000"/>
          </a:bodyPr>
          <a:lstStyle/>
          <a:p>
            <a:r>
              <a:rPr lang="cs-CZ" dirty="0" err="1"/>
              <a:t>Pygmaiové</a:t>
            </a:r>
            <a:r>
              <a:rPr lang="cs-CZ" dirty="0"/>
              <a:t> (=</a:t>
            </a:r>
            <a:r>
              <a:rPr lang="cs-CZ" dirty="0" err="1"/>
              <a:t>pygmé</a:t>
            </a:r>
            <a:r>
              <a:rPr lang="cs-CZ" dirty="0"/>
              <a:t>, loket)</a:t>
            </a:r>
          </a:p>
          <a:p>
            <a:r>
              <a:rPr lang="cs-CZ" dirty="0" err="1"/>
              <a:t>Hom</a:t>
            </a:r>
            <a:r>
              <a:rPr lang="cs-CZ" dirty="0"/>
              <a:t>. </a:t>
            </a:r>
            <a:r>
              <a:rPr lang="cs-CZ" i="1" dirty="0" err="1"/>
              <a:t>Il</a:t>
            </a:r>
            <a:r>
              <a:rPr lang="cs-CZ" dirty="0"/>
              <a:t>. 3.3ff</a:t>
            </a:r>
          </a:p>
        </p:txBody>
      </p:sp>
      <p:sp>
        <p:nvSpPr>
          <p:cNvPr id="4" name="Zástupný obsah 3">
            <a:extLst>
              <a:ext uri="{FF2B5EF4-FFF2-40B4-BE49-F238E27FC236}">
                <a16:creationId xmlns:a16="http://schemas.microsoft.com/office/drawing/2014/main" id="{A75BD78D-DD33-93DF-C85C-3ECF82398957}"/>
              </a:ext>
            </a:extLst>
          </p:cNvPr>
          <p:cNvSpPr>
            <a:spLocks noGrp="1"/>
          </p:cNvSpPr>
          <p:nvPr>
            <p:ph sz="half" idx="2"/>
          </p:nvPr>
        </p:nvSpPr>
        <p:spPr/>
        <p:txBody>
          <a:bodyPr>
            <a:normAutofit fontScale="92500" lnSpcReduction="10000"/>
          </a:bodyPr>
          <a:lstStyle/>
          <a:p>
            <a:r>
              <a:rPr lang="cs-CZ" dirty="0">
                <a:effectLst/>
                <a:latin typeface="Times New Roman" panose="02020603050405020304" pitchFamily="18" charset="0"/>
              </a:rPr>
              <a:t>Podobně jeřábů křik zní pod klenbou vysokých nebes,</a:t>
            </a:r>
            <a:br>
              <a:rPr lang="cs-CZ" dirty="0"/>
            </a:br>
            <a:r>
              <a:rPr lang="cs-CZ" dirty="0">
                <a:effectLst/>
                <a:latin typeface="Times New Roman" panose="02020603050405020304" pitchFamily="18" charset="0"/>
              </a:rPr>
              <a:t>kteří </a:t>
            </a:r>
            <a:r>
              <a:rPr lang="cs-CZ" dirty="0" err="1">
                <a:effectLst/>
                <a:latin typeface="Times New Roman" panose="02020603050405020304" pitchFamily="18" charset="0"/>
              </a:rPr>
              <a:t>unikše</a:t>
            </a:r>
            <a:r>
              <a:rPr lang="cs-CZ" dirty="0">
                <a:effectLst/>
                <a:latin typeface="Times New Roman" panose="02020603050405020304" pitchFamily="18" charset="0"/>
              </a:rPr>
              <a:t> zimě a dešťům nesmírně dlouhým,</a:t>
            </a:r>
            <a:br>
              <a:rPr lang="cs-CZ" dirty="0"/>
            </a:br>
            <a:r>
              <a:rPr lang="cs-CZ" dirty="0">
                <a:effectLst/>
                <a:latin typeface="Times New Roman" panose="02020603050405020304" pitchFamily="18" charset="0"/>
              </a:rPr>
              <a:t>k proudům </a:t>
            </a:r>
            <a:r>
              <a:rPr lang="cs-CZ" dirty="0" err="1">
                <a:effectLst/>
                <a:latin typeface="Times New Roman" panose="02020603050405020304" pitchFamily="18" charset="0"/>
              </a:rPr>
              <a:t>Ókeanovým</a:t>
            </a:r>
            <a:r>
              <a:rPr lang="cs-CZ" dirty="0">
                <a:effectLst/>
                <a:latin typeface="Times New Roman" panose="02020603050405020304" pitchFamily="18" charset="0"/>
              </a:rPr>
              <a:t> se rozletí s velikým křikem,</a:t>
            </a:r>
            <a:br>
              <a:rPr lang="cs-CZ" dirty="0"/>
            </a:br>
            <a:r>
              <a:rPr lang="cs-CZ" dirty="0">
                <a:effectLst/>
                <a:latin typeface="Times New Roman" panose="02020603050405020304" pitchFamily="18" charset="0"/>
              </a:rPr>
              <a:t>nesouce zhoubu a smrt všem mužům </a:t>
            </a:r>
            <a:r>
              <a:rPr lang="cs-CZ" dirty="0" err="1">
                <a:effectLst/>
                <a:latin typeface="Times New Roman" panose="02020603050405020304" pitchFamily="18" charset="0"/>
              </a:rPr>
              <a:t>Pídimužíkům</a:t>
            </a:r>
            <a:r>
              <a:rPr lang="cs-CZ" dirty="0">
                <a:effectLst/>
                <a:latin typeface="Times New Roman" panose="02020603050405020304" pitchFamily="18" charset="0"/>
              </a:rPr>
              <a:t>,</a:t>
            </a:r>
            <a:br>
              <a:rPr lang="cs-CZ" dirty="0"/>
            </a:br>
            <a:r>
              <a:rPr lang="cs-CZ" dirty="0">
                <a:effectLst/>
                <a:latin typeface="Times New Roman" panose="02020603050405020304" pitchFamily="18" charset="0"/>
              </a:rPr>
              <a:t>s kterými ihned zrána se v zhoubný pouštějí rozbroj.</a:t>
            </a:r>
            <a:endParaRPr lang="cs-CZ" dirty="0"/>
          </a:p>
        </p:txBody>
      </p:sp>
      <p:pic>
        <p:nvPicPr>
          <p:cNvPr id="2050" name="Picture 2" descr="Zobrazit zdrojový obrázek">
            <a:extLst>
              <a:ext uri="{FF2B5EF4-FFF2-40B4-BE49-F238E27FC236}">
                <a16:creationId xmlns:a16="http://schemas.microsoft.com/office/drawing/2014/main" id="{B7E9DC8B-A4FF-A609-213B-5400F2CE31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1075" y="3556570"/>
            <a:ext cx="4514850" cy="2124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198798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62BC3F2-D17F-2A72-F782-DEC5A9B5BC25}"/>
              </a:ext>
            </a:extLst>
          </p:cNvPr>
          <p:cNvSpPr>
            <a:spLocks noGrp="1"/>
          </p:cNvSpPr>
          <p:nvPr>
            <p:ph type="title"/>
          </p:nvPr>
        </p:nvSpPr>
        <p:spPr/>
        <p:txBody>
          <a:bodyPr/>
          <a:lstStyle/>
          <a:p>
            <a:r>
              <a:rPr lang="cs-CZ" dirty="0"/>
              <a:t>Kmeny</a:t>
            </a:r>
          </a:p>
        </p:txBody>
      </p:sp>
      <p:sp>
        <p:nvSpPr>
          <p:cNvPr id="3" name="Zástupný obsah 2">
            <a:extLst>
              <a:ext uri="{FF2B5EF4-FFF2-40B4-BE49-F238E27FC236}">
                <a16:creationId xmlns:a16="http://schemas.microsoft.com/office/drawing/2014/main" id="{4FE5F460-B06B-4658-7501-196E7780B722}"/>
              </a:ext>
            </a:extLst>
          </p:cNvPr>
          <p:cNvSpPr>
            <a:spLocks noGrp="1"/>
          </p:cNvSpPr>
          <p:nvPr>
            <p:ph sz="half" idx="1"/>
          </p:nvPr>
        </p:nvSpPr>
        <p:spPr/>
        <p:txBody>
          <a:bodyPr>
            <a:normAutofit fontScale="92500" lnSpcReduction="20000"/>
          </a:bodyPr>
          <a:lstStyle/>
          <a:p>
            <a:r>
              <a:rPr lang="cs-CZ" dirty="0" err="1"/>
              <a:t>Pl</a:t>
            </a:r>
            <a:r>
              <a:rPr lang="cs-CZ" dirty="0"/>
              <a:t>. </a:t>
            </a:r>
            <a:r>
              <a:rPr lang="cs-CZ" i="1" dirty="0"/>
              <a:t>NH</a:t>
            </a:r>
            <a:r>
              <a:rPr lang="cs-CZ" dirty="0"/>
              <a:t>. 7.23</a:t>
            </a:r>
          </a:p>
          <a:p>
            <a:r>
              <a:rPr lang="cs-CZ" dirty="0"/>
              <a:t>idem </a:t>
            </a:r>
            <a:r>
              <a:rPr lang="cs-CZ" dirty="0" err="1"/>
              <a:t>hominum</a:t>
            </a:r>
            <a:r>
              <a:rPr lang="cs-CZ" dirty="0"/>
              <a:t> genus, qui </a:t>
            </a:r>
            <a:r>
              <a:rPr lang="cs-CZ" u="sng" dirty="0" err="1"/>
              <a:t>Monocoli</a:t>
            </a:r>
            <a:r>
              <a:rPr lang="cs-CZ" dirty="0"/>
              <a:t> </a:t>
            </a:r>
            <a:r>
              <a:rPr lang="cs-CZ" u="sng" dirty="0" err="1"/>
              <a:t>vocarentur</a:t>
            </a:r>
            <a:r>
              <a:rPr lang="cs-CZ" dirty="0"/>
              <a:t>, </a:t>
            </a:r>
            <a:r>
              <a:rPr lang="cs-CZ" u="sng" dirty="0" err="1"/>
              <a:t>singulis</a:t>
            </a:r>
            <a:r>
              <a:rPr lang="cs-CZ" u="sng" dirty="0"/>
              <a:t> </a:t>
            </a:r>
            <a:r>
              <a:rPr lang="cs-CZ" u="sng" dirty="0" err="1"/>
              <a:t>cruribus</a:t>
            </a:r>
            <a:r>
              <a:rPr lang="cs-CZ" dirty="0"/>
              <a:t>, </a:t>
            </a:r>
            <a:r>
              <a:rPr lang="cs-CZ" dirty="0" err="1"/>
              <a:t>mirae</a:t>
            </a:r>
            <a:r>
              <a:rPr lang="cs-CZ" dirty="0"/>
              <a:t> </a:t>
            </a:r>
            <a:r>
              <a:rPr lang="cs-CZ" dirty="0" err="1"/>
              <a:t>pernicitatis</a:t>
            </a:r>
            <a:r>
              <a:rPr lang="cs-CZ" dirty="0"/>
              <a:t> ad </a:t>
            </a:r>
            <a:r>
              <a:rPr lang="cs-CZ" dirty="0" err="1"/>
              <a:t>saltum</a:t>
            </a:r>
            <a:r>
              <a:rPr lang="cs-CZ" dirty="0"/>
              <a:t>; </a:t>
            </a:r>
            <a:r>
              <a:rPr lang="cs-CZ" dirty="0" err="1"/>
              <a:t>eodem</a:t>
            </a:r>
            <a:r>
              <a:rPr lang="cs-CZ" dirty="0"/>
              <a:t> </a:t>
            </a:r>
            <a:r>
              <a:rPr lang="cs-CZ" u="sng" dirty="0" err="1"/>
              <a:t>Sciapodas</a:t>
            </a:r>
            <a:r>
              <a:rPr lang="cs-CZ" dirty="0"/>
              <a:t> </a:t>
            </a:r>
            <a:r>
              <a:rPr lang="cs-CZ" dirty="0" err="1"/>
              <a:t>vocari</a:t>
            </a:r>
            <a:r>
              <a:rPr lang="cs-CZ" dirty="0"/>
              <a:t>, </a:t>
            </a:r>
            <a:r>
              <a:rPr lang="cs-CZ" dirty="0" err="1"/>
              <a:t>quod</a:t>
            </a:r>
            <a:r>
              <a:rPr lang="cs-CZ" dirty="0"/>
              <a:t> in </a:t>
            </a:r>
            <a:r>
              <a:rPr lang="cs-CZ" dirty="0" err="1"/>
              <a:t>maiore</a:t>
            </a:r>
            <a:r>
              <a:rPr lang="cs-CZ" dirty="0"/>
              <a:t> </a:t>
            </a:r>
            <a:r>
              <a:rPr lang="cs-CZ" dirty="0" err="1"/>
              <a:t>aestu</a:t>
            </a:r>
            <a:r>
              <a:rPr lang="cs-CZ" dirty="0"/>
              <a:t> </a:t>
            </a:r>
            <a:r>
              <a:rPr lang="cs-CZ" dirty="0" err="1"/>
              <a:t>humi</a:t>
            </a:r>
            <a:r>
              <a:rPr lang="cs-CZ" dirty="0"/>
              <a:t> </a:t>
            </a:r>
            <a:r>
              <a:rPr lang="cs-CZ" dirty="0" err="1"/>
              <a:t>iacentes</a:t>
            </a:r>
            <a:r>
              <a:rPr lang="cs-CZ" dirty="0"/>
              <a:t> </a:t>
            </a:r>
            <a:r>
              <a:rPr lang="cs-CZ" dirty="0" err="1"/>
              <a:t>resupini</a:t>
            </a:r>
            <a:r>
              <a:rPr lang="cs-CZ" dirty="0"/>
              <a:t> umbra se </a:t>
            </a:r>
            <a:r>
              <a:rPr lang="cs-CZ" dirty="0" err="1"/>
              <a:t>pedum</a:t>
            </a:r>
            <a:r>
              <a:rPr lang="cs-CZ" dirty="0"/>
              <a:t> </a:t>
            </a:r>
            <a:r>
              <a:rPr lang="cs-CZ" dirty="0" err="1"/>
              <a:t>protegant</a:t>
            </a:r>
            <a:r>
              <a:rPr lang="cs-CZ" dirty="0"/>
              <a:t>.</a:t>
            </a:r>
          </a:p>
        </p:txBody>
      </p:sp>
      <p:sp>
        <p:nvSpPr>
          <p:cNvPr id="4" name="Zástupný obsah 3">
            <a:extLst>
              <a:ext uri="{FF2B5EF4-FFF2-40B4-BE49-F238E27FC236}">
                <a16:creationId xmlns:a16="http://schemas.microsoft.com/office/drawing/2014/main" id="{12924AC2-341D-50B5-5895-B6ABD4675B86}"/>
              </a:ext>
            </a:extLst>
          </p:cNvPr>
          <p:cNvSpPr>
            <a:spLocks noGrp="1"/>
          </p:cNvSpPr>
          <p:nvPr>
            <p:ph sz="half" idx="2"/>
          </p:nvPr>
        </p:nvSpPr>
        <p:spPr/>
        <p:txBody>
          <a:bodyPr>
            <a:normAutofit fontScale="92500" lnSpcReduction="20000"/>
          </a:bodyPr>
          <a:lstStyle/>
          <a:p>
            <a:r>
              <a:rPr lang="en-US" dirty="0"/>
              <a:t>He also describes a tribe of men</a:t>
            </a:r>
            <a:r>
              <a:rPr lang="cs-CZ" dirty="0"/>
              <a:t> </a:t>
            </a:r>
            <a:r>
              <a:rPr lang="en-US" dirty="0"/>
              <a:t>called </a:t>
            </a:r>
            <a:r>
              <a:rPr lang="en-US" dirty="0" err="1"/>
              <a:t>Monocoli</a:t>
            </a:r>
            <a:r>
              <a:rPr lang="en-US" dirty="0"/>
              <a:t> (One-Legged) who have only one leg, and who move in jumps with surprising speed; the same are called </a:t>
            </a:r>
            <a:r>
              <a:rPr lang="en-US" dirty="0" err="1"/>
              <a:t>Sciapodes</a:t>
            </a:r>
            <a:r>
              <a:rPr lang="en-US" dirty="0"/>
              <a:t> (Shadow-Foots) tribe, because in the hotter weather they lie on their backs on the ground and protect themselves with the shadow of their feet.</a:t>
            </a:r>
            <a:endParaRPr lang="cs-CZ" dirty="0"/>
          </a:p>
        </p:txBody>
      </p:sp>
      <p:pic>
        <p:nvPicPr>
          <p:cNvPr id="3074" name="Picture 2" descr="Zobrazit zdrojový obrázek">
            <a:extLst>
              <a:ext uri="{FF2B5EF4-FFF2-40B4-BE49-F238E27FC236}">
                <a16:creationId xmlns:a16="http://schemas.microsoft.com/office/drawing/2014/main" id="{AA424FD7-407B-0A39-D687-95E4F1E7EB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07215" y="4695564"/>
            <a:ext cx="2223070" cy="19871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583657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8F84153-9D92-BB84-6E21-6272DCC20F15}"/>
              </a:ext>
            </a:extLst>
          </p:cNvPr>
          <p:cNvSpPr>
            <a:spLocks noGrp="1"/>
          </p:cNvSpPr>
          <p:nvPr>
            <p:ph type="title"/>
          </p:nvPr>
        </p:nvSpPr>
        <p:spPr/>
        <p:txBody>
          <a:bodyPr/>
          <a:lstStyle/>
          <a:p>
            <a:r>
              <a:rPr lang="cs-CZ" dirty="0"/>
              <a:t>Kmeny</a:t>
            </a:r>
          </a:p>
        </p:txBody>
      </p:sp>
      <p:sp>
        <p:nvSpPr>
          <p:cNvPr id="3" name="Zástupný obsah 2">
            <a:extLst>
              <a:ext uri="{FF2B5EF4-FFF2-40B4-BE49-F238E27FC236}">
                <a16:creationId xmlns:a16="http://schemas.microsoft.com/office/drawing/2014/main" id="{C0B6F1BD-AB6F-8098-67E4-B138C5AA8FFE}"/>
              </a:ext>
            </a:extLst>
          </p:cNvPr>
          <p:cNvSpPr>
            <a:spLocks noGrp="1"/>
          </p:cNvSpPr>
          <p:nvPr>
            <p:ph sz="half" idx="1"/>
          </p:nvPr>
        </p:nvSpPr>
        <p:spPr/>
        <p:txBody>
          <a:bodyPr/>
          <a:lstStyle/>
          <a:p>
            <a:r>
              <a:rPr lang="cs-CZ" dirty="0" err="1"/>
              <a:t>Pl</a:t>
            </a:r>
            <a:r>
              <a:rPr lang="cs-CZ" dirty="0"/>
              <a:t>. </a:t>
            </a:r>
            <a:r>
              <a:rPr lang="cs-CZ" i="1" dirty="0"/>
              <a:t>NH</a:t>
            </a:r>
            <a:r>
              <a:rPr lang="cs-CZ" dirty="0"/>
              <a:t>. 7.22</a:t>
            </a:r>
          </a:p>
          <a:p>
            <a:r>
              <a:rPr lang="cs-CZ" dirty="0"/>
              <a:t>in monte, cui nomen </a:t>
            </a:r>
            <a:r>
              <a:rPr lang="cs-CZ" dirty="0" err="1"/>
              <a:t>est</a:t>
            </a:r>
            <a:r>
              <a:rPr lang="cs-CZ" dirty="0"/>
              <a:t> Nulo, </a:t>
            </a:r>
            <a:r>
              <a:rPr lang="cs-CZ" dirty="0" err="1"/>
              <a:t>homines</a:t>
            </a:r>
            <a:r>
              <a:rPr lang="cs-CZ" dirty="0"/>
              <a:t> </a:t>
            </a:r>
            <a:r>
              <a:rPr lang="cs-CZ" dirty="0" err="1"/>
              <a:t>esse</a:t>
            </a:r>
            <a:r>
              <a:rPr lang="cs-CZ" dirty="0"/>
              <a:t> </a:t>
            </a:r>
            <a:r>
              <a:rPr lang="cs-CZ" dirty="0" err="1"/>
              <a:t>aversis</a:t>
            </a:r>
            <a:r>
              <a:rPr lang="cs-CZ" dirty="0"/>
              <a:t> </a:t>
            </a:r>
            <a:r>
              <a:rPr lang="cs-CZ" dirty="0" err="1"/>
              <a:t>plantis</a:t>
            </a:r>
            <a:r>
              <a:rPr lang="cs-CZ" dirty="0"/>
              <a:t> </a:t>
            </a:r>
            <a:r>
              <a:rPr lang="cs-CZ" dirty="0" err="1"/>
              <a:t>octonos</a:t>
            </a:r>
            <a:r>
              <a:rPr lang="cs-CZ" dirty="0"/>
              <a:t> </a:t>
            </a:r>
            <a:r>
              <a:rPr lang="cs-CZ" dirty="0" err="1"/>
              <a:t>digitos</a:t>
            </a:r>
            <a:r>
              <a:rPr lang="cs-CZ" dirty="0"/>
              <a:t> in </a:t>
            </a:r>
            <a:r>
              <a:rPr lang="cs-CZ" dirty="0" err="1"/>
              <a:t>singulis</a:t>
            </a:r>
            <a:r>
              <a:rPr lang="cs-CZ" dirty="0"/>
              <a:t> </a:t>
            </a:r>
            <a:r>
              <a:rPr lang="cs-CZ" dirty="0" err="1"/>
              <a:t>habentes</a:t>
            </a:r>
            <a:r>
              <a:rPr lang="cs-CZ" dirty="0"/>
              <a:t> </a:t>
            </a:r>
            <a:r>
              <a:rPr lang="cs-CZ" dirty="0" err="1"/>
              <a:t>auctor</a:t>
            </a:r>
            <a:r>
              <a:rPr lang="cs-CZ" dirty="0"/>
              <a:t> </a:t>
            </a:r>
            <a:r>
              <a:rPr lang="cs-CZ" dirty="0" err="1"/>
              <a:t>est</a:t>
            </a:r>
            <a:r>
              <a:rPr lang="cs-CZ" dirty="0"/>
              <a:t> </a:t>
            </a:r>
            <a:r>
              <a:rPr lang="cs-CZ" dirty="0" err="1"/>
              <a:t>Megasthenes</a:t>
            </a:r>
            <a:r>
              <a:rPr lang="cs-CZ" dirty="0"/>
              <a:t>.</a:t>
            </a:r>
          </a:p>
        </p:txBody>
      </p:sp>
      <p:sp>
        <p:nvSpPr>
          <p:cNvPr id="4" name="Zástupný obsah 3">
            <a:extLst>
              <a:ext uri="{FF2B5EF4-FFF2-40B4-BE49-F238E27FC236}">
                <a16:creationId xmlns:a16="http://schemas.microsoft.com/office/drawing/2014/main" id="{47BE9909-9925-BF30-ECB8-93C62AF39E73}"/>
              </a:ext>
            </a:extLst>
          </p:cNvPr>
          <p:cNvSpPr>
            <a:spLocks noGrp="1"/>
          </p:cNvSpPr>
          <p:nvPr>
            <p:ph sz="half" idx="2"/>
          </p:nvPr>
        </p:nvSpPr>
        <p:spPr/>
        <p:txBody>
          <a:bodyPr/>
          <a:lstStyle/>
          <a:p>
            <a:r>
              <a:rPr lang="en-US" dirty="0" err="1"/>
              <a:t>Megasthenes</a:t>
            </a:r>
            <a:r>
              <a:rPr lang="en-US" dirty="0"/>
              <a:t> states that on the mountain named </a:t>
            </a:r>
            <a:r>
              <a:rPr lang="en-US" dirty="0" err="1"/>
              <a:t>Nulus</a:t>
            </a:r>
            <a:r>
              <a:rPr lang="en-US" dirty="0"/>
              <a:t> there are people with their feet turned backwards and with eight toes on each foot.</a:t>
            </a:r>
            <a:endParaRPr lang="cs-CZ" dirty="0"/>
          </a:p>
        </p:txBody>
      </p:sp>
      <p:pic>
        <p:nvPicPr>
          <p:cNvPr id="4102" name="Picture 6" descr="Zobrazit zdrojový obrázek">
            <a:extLst>
              <a:ext uri="{FF2B5EF4-FFF2-40B4-BE49-F238E27FC236}">
                <a16:creationId xmlns:a16="http://schemas.microsoft.com/office/drawing/2014/main" id="{740EBE62-3633-7B8C-001D-DC52B73714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14628" y="4367812"/>
            <a:ext cx="2445228" cy="23125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630922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22E1600-5A0B-B0C0-6151-7D6F4D1A4CA4}"/>
              </a:ext>
            </a:extLst>
          </p:cNvPr>
          <p:cNvSpPr>
            <a:spLocks noGrp="1"/>
          </p:cNvSpPr>
          <p:nvPr>
            <p:ph type="title"/>
          </p:nvPr>
        </p:nvSpPr>
        <p:spPr/>
        <p:txBody>
          <a:bodyPr/>
          <a:lstStyle/>
          <a:p>
            <a:r>
              <a:rPr lang="cs-CZ" dirty="0"/>
              <a:t>Kmeny</a:t>
            </a:r>
          </a:p>
        </p:txBody>
      </p:sp>
      <p:sp>
        <p:nvSpPr>
          <p:cNvPr id="3" name="Zástupný obsah 2">
            <a:extLst>
              <a:ext uri="{FF2B5EF4-FFF2-40B4-BE49-F238E27FC236}">
                <a16:creationId xmlns:a16="http://schemas.microsoft.com/office/drawing/2014/main" id="{7D28DC90-DEFB-1943-4214-CC41BF61DBA7}"/>
              </a:ext>
            </a:extLst>
          </p:cNvPr>
          <p:cNvSpPr>
            <a:spLocks noGrp="1"/>
          </p:cNvSpPr>
          <p:nvPr>
            <p:ph sz="half" idx="1"/>
          </p:nvPr>
        </p:nvSpPr>
        <p:spPr>
          <a:xfrm>
            <a:off x="457200" y="1825625"/>
            <a:ext cx="5638800" cy="4351338"/>
          </a:xfrm>
        </p:spPr>
        <p:txBody>
          <a:bodyPr>
            <a:normAutofit fontScale="55000" lnSpcReduction="20000"/>
          </a:bodyPr>
          <a:lstStyle/>
          <a:p>
            <a:r>
              <a:rPr lang="cs-CZ" dirty="0" err="1"/>
              <a:t>Ael</a:t>
            </a:r>
            <a:r>
              <a:rPr lang="cs-CZ" dirty="0"/>
              <a:t>. </a:t>
            </a:r>
            <a:r>
              <a:rPr lang="cs-CZ" i="1" dirty="0"/>
              <a:t>NA</a:t>
            </a:r>
            <a:r>
              <a:rPr lang="cs-CZ" dirty="0"/>
              <a:t>. 4.46</a:t>
            </a:r>
          </a:p>
          <a:p>
            <a:r>
              <a:rPr lang="el-GR" dirty="0"/>
              <a:t>γίνονται δὲ ἐνταῦθα τῆς Ἰνδικῆς, ἔνθα οἱ κάνθαροι, καὶ οἱ καλούμενοι </a:t>
            </a:r>
            <a:r>
              <a:rPr lang="el-GR" u="sng" dirty="0"/>
              <a:t>κυνοκέφαλοι</a:t>
            </a:r>
            <a:r>
              <a:rPr lang="el-GR" dirty="0"/>
              <a:t>, οἷς τὸ </a:t>
            </a:r>
            <a:r>
              <a:rPr lang="el-GR" u="sng" dirty="0"/>
              <a:t>ὄνομα ἔδωκεν </a:t>
            </a:r>
            <a:r>
              <a:rPr lang="el-GR" dirty="0"/>
              <a:t>ἡ τοῦ σώματος </a:t>
            </a:r>
            <a:r>
              <a:rPr lang="el-GR" u="sng" dirty="0"/>
              <a:t>ὄψις</a:t>
            </a:r>
            <a:r>
              <a:rPr lang="el-GR" dirty="0"/>
              <a:t> τε καὶ </a:t>
            </a:r>
            <a:r>
              <a:rPr lang="el-GR" u="sng" dirty="0"/>
              <a:t>φύσις</a:t>
            </a:r>
            <a:r>
              <a:rPr lang="el-GR" dirty="0"/>
              <a:t>: τὰ δὲ ἄλλα ἀνθρώπων ἔχουσι, καὶ ἠμφιεσμένοι βαδίζουσι δορὰς θηρίων. καί εἰσι δίκαιοι, καὶ ἀνθρώπων λυποῦσιν οὐδένα, καὶ φθέγγονται μὲν οὐδὲ ἕν, </a:t>
            </a:r>
            <a:r>
              <a:rPr lang="el-GR" u="sng" dirty="0"/>
              <a:t>ὠρύονται</a:t>
            </a:r>
            <a:r>
              <a:rPr lang="el-GR" dirty="0"/>
              <a:t> δέ, τῆς γε μὴν Ἰνδῶν φωνῆς ἐπαΐουσι. τροφὴ δὲ αὐτοῖς τῶν ζῴων τὰ ἄγρια: αἱροῦσι δὲ αὐτὰ ῥᾷστα, καὶ γάρ εἰσιν </a:t>
            </a:r>
            <a:r>
              <a:rPr lang="el-GR" dirty="0" err="1"/>
              <a:t>ὤκιστοι</a:t>
            </a:r>
            <a:r>
              <a:rPr lang="el-GR" dirty="0"/>
              <a:t>,</a:t>
            </a:r>
            <a:r>
              <a:rPr lang="cs-CZ" dirty="0"/>
              <a:t> …</a:t>
            </a:r>
            <a:r>
              <a:rPr lang="el-GR" dirty="0"/>
              <a:t> τρέφουσι δὲ καὶ αἶγας καὶ οἶς. καὶ σῖτον μὲν ποιοῦνται τὰ ἄγρια, πίνουσι δὲ τὸ ἐκ τῶν θρεμμάτων γάλα ὧν τρέφουσι. μνήμην δὲ αὐτῶν ἐν τοῖς ἀλόγοις ἐποιησάμην, καὶ εἰκότως: </a:t>
            </a:r>
            <a:r>
              <a:rPr lang="el-GR" u="sng" dirty="0"/>
              <a:t>ἔναρθρον</a:t>
            </a:r>
            <a:r>
              <a:rPr lang="el-GR" dirty="0"/>
              <a:t> γὰρ </a:t>
            </a:r>
            <a:r>
              <a:rPr lang="el-GR" dirty="0" err="1"/>
              <a:t>καὶ</a:t>
            </a:r>
            <a:r>
              <a:rPr lang="el-GR" dirty="0"/>
              <a:t> </a:t>
            </a:r>
            <a:r>
              <a:rPr lang="el-GR" u="sng" dirty="0" err="1"/>
              <a:t>εὔσημον</a:t>
            </a:r>
            <a:r>
              <a:rPr lang="el-GR" dirty="0"/>
              <a:t> καὶ </a:t>
            </a:r>
            <a:r>
              <a:rPr lang="el-GR" u="sng" dirty="0"/>
              <a:t>ἀνθρωπίνην φωνὴν </a:t>
            </a:r>
            <a:r>
              <a:rPr lang="el-GR" dirty="0"/>
              <a:t>οὐκ ἔχουσιν. </a:t>
            </a:r>
            <a:endParaRPr lang="cs-CZ" dirty="0"/>
          </a:p>
        </p:txBody>
      </p:sp>
      <p:sp>
        <p:nvSpPr>
          <p:cNvPr id="4" name="Zástupný obsah 3">
            <a:extLst>
              <a:ext uri="{FF2B5EF4-FFF2-40B4-BE49-F238E27FC236}">
                <a16:creationId xmlns:a16="http://schemas.microsoft.com/office/drawing/2014/main" id="{BB478768-0181-2FF1-4194-3A0517275E66}"/>
              </a:ext>
            </a:extLst>
          </p:cNvPr>
          <p:cNvSpPr>
            <a:spLocks noGrp="1"/>
          </p:cNvSpPr>
          <p:nvPr>
            <p:ph sz="half" idx="2"/>
          </p:nvPr>
        </p:nvSpPr>
        <p:spPr/>
        <p:txBody>
          <a:bodyPr>
            <a:normAutofit fontScale="55000" lnSpcReduction="20000"/>
          </a:bodyPr>
          <a:lstStyle/>
          <a:p>
            <a:r>
              <a:rPr lang="en-US" dirty="0"/>
              <a:t>"In the same part of India as the beetles, are born the </a:t>
            </a:r>
            <a:r>
              <a:rPr lang="en-US" dirty="0" err="1"/>
              <a:t>Kynokephaloi</a:t>
            </a:r>
            <a:r>
              <a:rPr lang="cs-CZ" dirty="0"/>
              <a:t> </a:t>
            </a:r>
            <a:r>
              <a:rPr lang="en-US" dirty="0"/>
              <a:t>(Dog-Heads), as they are called--a name which they owe to their physical appearance and nature. For the rest they are of human shape and go about clothes in the skins of beasts; and they are upright and injure no man; and though they have no speech they howl; yet they understand the Indian language. Wild animals are their food, and they catch them with the utmost ease, for they are exceedingly swift of foot; They also keep goats and sheep, and while their food is the flesh of wild beasts, their drink is the milk of the animals they keep. I have mentioned them along with brute beasts, as is logical, for their speech is inarticulate, unintelligible, and not that of man.</a:t>
            </a:r>
            <a:endParaRPr lang="cs-CZ" dirty="0"/>
          </a:p>
        </p:txBody>
      </p:sp>
      <p:pic>
        <p:nvPicPr>
          <p:cNvPr id="5122" name="Picture 2" descr="Zobrazit zdrojový obrázek">
            <a:extLst>
              <a:ext uri="{FF2B5EF4-FFF2-40B4-BE49-F238E27FC236}">
                <a16:creationId xmlns:a16="http://schemas.microsoft.com/office/drawing/2014/main" id="{50785E62-2241-66FD-D65B-C87DD3674E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72464" y="4616388"/>
            <a:ext cx="2423536" cy="21690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20187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55FC97C-DA6E-428F-2C20-42D0E7682EA5}"/>
              </a:ext>
            </a:extLst>
          </p:cNvPr>
          <p:cNvSpPr>
            <a:spLocks noGrp="1"/>
          </p:cNvSpPr>
          <p:nvPr>
            <p:ph type="title"/>
          </p:nvPr>
        </p:nvSpPr>
        <p:spPr/>
        <p:txBody>
          <a:bodyPr/>
          <a:lstStyle/>
          <a:p>
            <a:r>
              <a:rPr lang="cs-CZ" dirty="0"/>
              <a:t>Dějiny</a:t>
            </a:r>
          </a:p>
        </p:txBody>
      </p:sp>
      <p:sp>
        <p:nvSpPr>
          <p:cNvPr id="3" name="Zástupný obsah 2">
            <a:extLst>
              <a:ext uri="{FF2B5EF4-FFF2-40B4-BE49-F238E27FC236}">
                <a16:creationId xmlns:a16="http://schemas.microsoft.com/office/drawing/2014/main" id="{F2C42E65-AA39-4F63-4D7B-AECEEA8A5488}"/>
              </a:ext>
            </a:extLst>
          </p:cNvPr>
          <p:cNvSpPr>
            <a:spLocks noGrp="1"/>
          </p:cNvSpPr>
          <p:nvPr>
            <p:ph idx="1"/>
          </p:nvPr>
        </p:nvSpPr>
        <p:spPr/>
        <p:txBody>
          <a:bodyPr/>
          <a:lstStyle/>
          <a:p>
            <a:r>
              <a:rPr lang="cs-CZ" dirty="0" err="1"/>
              <a:t>Magadha</a:t>
            </a:r>
            <a:endParaRPr lang="cs-CZ" dirty="0"/>
          </a:p>
          <a:p>
            <a:r>
              <a:rPr lang="cs-CZ" dirty="0"/>
              <a:t>Dynastie </a:t>
            </a:r>
            <a:r>
              <a:rPr lang="cs-CZ" dirty="0" err="1"/>
              <a:t>Nandovců</a:t>
            </a:r>
            <a:r>
              <a:rPr lang="cs-CZ" dirty="0"/>
              <a:t> (4. stol. </a:t>
            </a:r>
            <a:r>
              <a:rPr lang="cs-CZ" dirty="0" err="1"/>
              <a:t>pnl</a:t>
            </a:r>
            <a:r>
              <a:rPr lang="cs-CZ" dirty="0"/>
              <a:t>)</a:t>
            </a:r>
          </a:p>
          <a:p>
            <a:r>
              <a:rPr lang="cs-CZ" dirty="0" err="1"/>
              <a:t>Pátaliputra</a:t>
            </a:r>
            <a:endParaRPr lang="cs-CZ" dirty="0"/>
          </a:p>
          <a:p>
            <a:r>
              <a:rPr lang="cs-CZ" dirty="0" err="1"/>
              <a:t>Maurjská</a:t>
            </a:r>
            <a:r>
              <a:rPr lang="cs-CZ" dirty="0"/>
              <a:t> říše (322–184 </a:t>
            </a:r>
            <a:r>
              <a:rPr lang="cs-CZ" dirty="0" err="1"/>
              <a:t>pnl</a:t>
            </a:r>
            <a:r>
              <a:rPr lang="cs-CZ" dirty="0"/>
              <a:t>)</a:t>
            </a:r>
          </a:p>
          <a:p>
            <a:r>
              <a:rPr lang="cs-CZ" dirty="0" err="1"/>
              <a:t>Čandragupta</a:t>
            </a:r>
            <a:r>
              <a:rPr lang="cs-CZ" dirty="0"/>
              <a:t> </a:t>
            </a:r>
            <a:r>
              <a:rPr lang="cs-CZ" dirty="0" err="1"/>
              <a:t>Maurja</a:t>
            </a:r>
            <a:endParaRPr lang="cs-CZ" dirty="0"/>
          </a:p>
          <a:p>
            <a:r>
              <a:rPr lang="cs-CZ" dirty="0" err="1"/>
              <a:t>Bindusára</a:t>
            </a:r>
            <a:endParaRPr lang="cs-CZ" dirty="0"/>
          </a:p>
          <a:p>
            <a:r>
              <a:rPr lang="cs-CZ" dirty="0" err="1"/>
              <a:t>Ašóka</a:t>
            </a:r>
            <a:endParaRPr lang="cs-CZ" dirty="0"/>
          </a:p>
          <a:p>
            <a:endParaRPr lang="cs-CZ" dirty="0"/>
          </a:p>
        </p:txBody>
      </p:sp>
      <p:pic>
        <p:nvPicPr>
          <p:cNvPr id="5" name="Grafický objekt 4">
            <a:extLst>
              <a:ext uri="{FF2B5EF4-FFF2-40B4-BE49-F238E27FC236}">
                <a16:creationId xmlns:a16="http://schemas.microsoft.com/office/drawing/2014/main" id="{9977BC54-0CDB-BBCF-F424-9548CB1433A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376974" y="70695"/>
            <a:ext cx="3704407" cy="2509736"/>
          </a:xfrm>
          <a:prstGeom prst="rect">
            <a:avLst/>
          </a:prstGeom>
        </p:spPr>
      </p:pic>
    </p:spTree>
    <p:extLst>
      <p:ext uri="{BB962C8B-B14F-4D97-AF65-F5344CB8AC3E}">
        <p14:creationId xmlns:p14="http://schemas.microsoft.com/office/powerpoint/2010/main" val="143100547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3C38A4E-D2CA-547E-0987-5C6653D4F208}"/>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F1DB2602-B1AB-3598-08C3-3A2CEDE16A8D}"/>
              </a:ext>
            </a:extLst>
          </p:cNvPr>
          <p:cNvSpPr>
            <a:spLocks noGrp="1"/>
          </p:cNvSpPr>
          <p:nvPr>
            <p:ph sz="half" idx="1"/>
          </p:nvPr>
        </p:nvSpPr>
        <p:spPr/>
        <p:txBody>
          <a:bodyPr>
            <a:normAutofit fontScale="55000" lnSpcReduction="20000"/>
          </a:bodyPr>
          <a:lstStyle/>
          <a:p>
            <a:r>
              <a:rPr lang="cs-CZ" dirty="0" err="1"/>
              <a:t>Phot</a:t>
            </a:r>
            <a:r>
              <a:rPr lang="cs-CZ" dirty="0"/>
              <a:t>. </a:t>
            </a:r>
            <a:r>
              <a:rPr lang="cs-CZ" i="1" dirty="0" err="1"/>
              <a:t>Bibl</a:t>
            </a:r>
            <a:r>
              <a:rPr lang="cs-CZ" dirty="0"/>
              <a:t>. 72 §7</a:t>
            </a:r>
          </a:p>
          <a:p>
            <a:r>
              <a:rPr lang="el-GR" dirty="0">
                <a:latin typeface="Arial Unicode MS"/>
              </a:rPr>
              <a:t>Καὶ περὶ τοῦ </a:t>
            </a:r>
            <a:r>
              <a:rPr lang="el-GR" u="sng" dirty="0">
                <a:latin typeface="Arial Unicode MS"/>
              </a:rPr>
              <a:t>μαρτιχόρα</a:t>
            </a:r>
            <a:r>
              <a:rPr lang="el-GR" dirty="0">
                <a:latin typeface="Arial Unicode MS"/>
              </a:rPr>
              <a:t> τοῦ ἐν αὐτοῖς ὄντος θηρίου, ὡς τὸ </a:t>
            </a:r>
            <a:r>
              <a:rPr lang="el-GR" u="sng" dirty="0">
                <a:latin typeface="Arial Unicode MS"/>
              </a:rPr>
              <a:t>πρόσωπον ἐοικὼς ἀνθρώπῳ</a:t>
            </a:r>
            <a:r>
              <a:rPr lang="el-GR" dirty="0">
                <a:latin typeface="Arial Unicode MS"/>
              </a:rPr>
              <a:t>· </a:t>
            </a:r>
            <a:r>
              <a:rPr lang="el-GR" u="sng" dirty="0">
                <a:latin typeface="Arial Unicode MS"/>
              </a:rPr>
              <a:t>μέγεθος</a:t>
            </a:r>
            <a:r>
              <a:rPr lang="el-GR" dirty="0">
                <a:latin typeface="Arial Unicode MS"/>
              </a:rPr>
              <a:t> μέν ἐστιν ὥσπερ </a:t>
            </a:r>
            <a:r>
              <a:rPr lang="el-GR" u="sng" dirty="0">
                <a:latin typeface="Arial Unicode MS"/>
              </a:rPr>
              <a:t>λέων</a:t>
            </a:r>
            <a:r>
              <a:rPr lang="el-GR" dirty="0">
                <a:latin typeface="Arial Unicode MS"/>
              </a:rPr>
              <a:t>, καὶ χροὰν </a:t>
            </a:r>
            <a:r>
              <a:rPr lang="el-GR" u="sng" dirty="0">
                <a:latin typeface="Arial Unicode MS"/>
              </a:rPr>
              <a:t>ἐρυθρὸς</a:t>
            </a:r>
            <a:r>
              <a:rPr lang="el-GR" dirty="0">
                <a:latin typeface="Arial Unicode MS"/>
              </a:rPr>
              <a:t> ὡς κιννάβαρι. </a:t>
            </a:r>
            <a:r>
              <a:rPr lang="el-GR" u="sng" dirty="0">
                <a:latin typeface="Arial Unicode MS"/>
              </a:rPr>
              <a:t>Τρίστιχοι</a:t>
            </a:r>
            <a:r>
              <a:rPr lang="el-GR" dirty="0">
                <a:latin typeface="Arial Unicode MS"/>
              </a:rPr>
              <a:t> δὲ </a:t>
            </a:r>
            <a:r>
              <a:rPr lang="el-GR" u="sng" dirty="0">
                <a:latin typeface="Arial Unicode MS"/>
              </a:rPr>
              <a:t>ὀδόντες</a:t>
            </a:r>
            <a:r>
              <a:rPr lang="el-GR" dirty="0">
                <a:latin typeface="Arial Unicode MS"/>
              </a:rPr>
              <a:t>, </a:t>
            </a:r>
            <a:r>
              <a:rPr lang="el-GR" u="sng" dirty="0">
                <a:latin typeface="Arial Unicode MS"/>
              </a:rPr>
              <a:t>ὦτα</a:t>
            </a:r>
            <a:r>
              <a:rPr lang="el-GR" dirty="0">
                <a:latin typeface="Arial Unicode MS"/>
              </a:rPr>
              <a:t> δὲ ὥσπερ </a:t>
            </a:r>
            <a:r>
              <a:rPr lang="el-GR" u="sng" dirty="0">
                <a:latin typeface="Arial Unicode MS"/>
              </a:rPr>
              <a:t>ἀνθρώπου</a:t>
            </a:r>
            <a:r>
              <a:rPr lang="el-GR" dirty="0">
                <a:latin typeface="Arial Unicode MS"/>
              </a:rPr>
              <a:t>, καὶ </a:t>
            </a:r>
            <a:r>
              <a:rPr lang="el-GR" u="sng" dirty="0">
                <a:latin typeface="Arial Unicode MS"/>
              </a:rPr>
              <a:t>ὀφθαλμοὺς</a:t>
            </a:r>
            <a:r>
              <a:rPr lang="el-GR" dirty="0">
                <a:latin typeface="Arial Unicode MS"/>
              </a:rPr>
              <a:t> </a:t>
            </a:r>
            <a:r>
              <a:rPr lang="el-GR" u="sng" dirty="0">
                <a:latin typeface="Arial Unicode MS"/>
              </a:rPr>
              <a:t>γλαύκους</a:t>
            </a:r>
            <a:r>
              <a:rPr lang="el-GR" dirty="0">
                <a:latin typeface="Arial Unicode MS"/>
              </a:rPr>
              <a:t> ὁμοίους ἀνθρώπῳ. Τὴν δὲ </a:t>
            </a:r>
            <a:r>
              <a:rPr lang="el-GR" u="sng" dirty="0">
                <a:latin typeface="Arial Unicode MS"/>
              </a:rPr>
              <a:t>κέρκον</a:t>
            </a:r>
            <a:r>
              <a:rPr lang="el-GR" dirty="0">
                <a:latin typeface="Arial Unicode MS"/>
              </a:rPr>
              <a:t> ἔχει οἵανπερ </a:t>
            </a:r>
            <a:r>
              <a:rPr lang="el-GR" u="sng" dirty="0">
                <a:latin typeface="Arial Unicode MS"/>
              </a:rPr>
              <a:t>σκορπίος</a:t>
            </a:r>
            <a:r>
              <a:rPr lang="el-GR" dirty="0">
                <a:latin typeface="Arial Unicode MS"/>
              </a:rPr>
              <a:t> ὁ ἠπειρώτης, ἐν ᾗ καὶ τὸ κέντρον ἔχει, μείζω ὑπάρχουσαν πήχεος. </a:t>
            </a:r>
            <a:r>
              <a:rPr lang="cs-CZ" dirty="0">
                <a:latin typeface="Arial Unicode MS"/>
              </a:rPr>
              <a:t>… </a:t>
            </a:r>
            <a:r>
              <a:rPr lang="el-GR" dirty="0" err="1">
                <a:latin typeface="Arial Unicode MS"/>
              </a:rPr>
              <a:t>Βάλλει</a:t>
            </a:r>
            <a:r>
              <a:rPr lang="el-GR" dirty="0">
                <a:latin typeface="Arial Unicode MS"/>
              </a:rPr>
              <a:t> δὲ ὅσον πλέθρον εἰς μῆκος, καὶ πάντα, οἷς ἂν βάλῃ, πάντως ἀποκτείνει πλὴν ἐλέφαντος. Τὰ δὲ κέντρα αὐτοῦ ἐστι τὸ μὲν μῆκος ὅσον ποδιαῖα, τὸ δὲ πλάτος ὅσον σχοῖνος λεπτότατος. Μαρτιχόρα δὲ ἑλληνιστὶ </a:t>
            </a:r>
            <a:r>
              <a:rPr lang="el-GR" u="sng" dirty="0">
                <a:latin typeface="Arial Unicode MS"/>
              </a:rPr>
              <a:t>ἀνθρωποφάγον</a:t>
            </a:r>
            <a:r>
              <a:rPr lang="el-GR" dirty="0">
                <a:latin typeface="Arial Unicode MS"/>
              </a:rPr>
              <a:t>, ὅτι </a:t>
            </a:r>
            <a:r>
              <a:rPr lang="el-GR" u="sng" dirty="0">
                <a:latin typeface="Arial Unicode MS"/>
              </a:rPr>
              <a:t>πλεῖστα ἐσθίει ἀναιρῶν ἀνθρώπους</a:t>
            </a:r>
            <a:r>
              <a:rPr lang="el-GR" dirty="0">
                <a:latin typeface="Arial Unicode MS"/>
              </a:rPr>
              <a:t>· ἐσθίει δὲ καὶ τὰ ἄλλα ζῷα· μάχεται δὲ καὶ τοῖς ὄνυξι καὶ τοῖς κέντροις. Τὰ δὲ κέντρα πάλιν, φησίν, ἐπειδὰν ἐκτοξευθῇ, ἀναφύεσθαι. Ἔστι δὲ πολλὰ ἐν τῇ Ἰνδικῇ. Ἀποκτείνουσι δὲ αὐτὰ τοῖς ἐλέφασιν ἐποχούμενοι ἄνθρωποι κἀκεῖθεν βάλλοντες.</a:t>
            </a:r>
            <a:endParaRPr lang="cs-CZ" dirty="0"/>
          </a:p>
        </p:txBody>
      </p:sp>
      <p:sp>
        <p:nvSpPr>
          <p:cNvPr id="4" name="Zástupný obsah 3">
            <a:extLst>
              <a:ext uri="{FF2B5EF4-FFF2-40B4-BE49-F238E27FC236}">
                <a16:creationId xmlns:a16="http://schemas.microsoft.com/office/drawing/2014/main" id="{E727B52F-5A12-7940-AF7F-9611A05AEDBD}"/>
              </a:ext>
            </a:extLst>
          </p:cNvPr>
          <p:cNvSpPr>
            <a:spLocks noGrp="1"/>
          </p:cNvSpPr>
          <p:nvPr>
            <p:ph sz="half" idx="2"/>
          </p:nvPr>
        </p:nvSpPr>
        <p:spPr/>
        <p:txBody>
          <a:bodyPr>
            <a:normAutofit fontScale="55000" lnSpcReduction="20000"/>
          </a:bodyPr>
          <a:lstStyle/>
          <a:p>
            <a:r>
              <a:rPr lang="en-US" dirty="0"/>
              <a:t>The </a:t>
            </a:r>
            <a:r>
              <a:rPr lang="en-US" dirty="0" err="1"/>
              <a:t>Martikhora</a:t>
            </a:r>
            <a:r>
              <a:rPr lang="en-US" dirty="0"/>
              <a:t> is an animal found in this country. It has a face like a man's, a skin red as cinnabar, and is as large as a lion. It has three rows of teeth, ears and light-blue eyes like those of a man; its tail is like that of a land scorpion, containing a sting more than a cubit long at the </a:t>
            </a:r>
            <a:r>
              <a:rPr lang="en-US" dirty="0" err="1"/>
              <a:t>en</a:t>
            </a:r>
            <a:r>
              <a:rPr lang="cs-CZ" dirty="0"/>
              <a:t>d …</a:t>
            </a:r>
            <a:r>
              <a:rPr lang="en-US" dirty="0"/>
              <a:t> The wound inflicted is fatal to all animals except the elephant. The stings are about a foot long and about as thick as a small rush. The </a:t>
            </a:r>
            <a:r>
              <a:rPr lang="en-US" dirty="0" err="1"/>
              <a:t>Martikhora</a:t>
            </a:r>
            <a:r>
              <a:rPr lang="en-US" dirty="0"/>
              <a:t> [the Persian word for man-eater] is called in Greek </a:t>
            </a:r>
            <a:r>
              <a:rPr lang="en-US" dirty="0" err="1"/>
              <a:t>Anthropophagos</a:t>
            </a:r>
            <a:r>
              <a:rPr lang="en-US" dirty="0"/>
              <a:t> (Man-Eater), because, although it preys upon other animals, it kills and devours a greater number of human beings. It fights with both its claws and stings, which, according to </a:t>
            </a:r>
            <a:r>
              <a:rPr lang="en-US" dirty="0" err="1"/>
              <a:t>Ktesias</a:t>
            </a:r>
            <a:r>
              <a:rPr lang="en-US" dirty="0"/>
              <a:t> (</a:t>
            </a:r>
            <a:r>
              <a:rPr lang="en-US" dirty="0" err="1"/>
              <a:t>Ctesias</a:t>
            </a:r>
            <a:r>
              <a:rPr lang="en-US" dirty="0"/>
              <a:t>), grow again after they have been discharged. There is a great number of these animals in India, which are hunted and killed with spears or arrows by natives mounted on elephants.</a:t>
            </a:r>
            <a:endParaRPr lang="cs-CZ" dirty="0"/>
          </a:p>
        </p:txBody>
      </p:sp>
      <p:pic>
        <p:nvPicPr>
          <p:cNvPr id="6146" name="Picture 2" descr="Zobrazit zdrojový obrázek">
            <a:extLst>
              <a:ext uri="{FF2B5EF4-FFF2-40B4-BE49-F238E27FC236}">
                <a16:creationId xmlns:a16="http://schemas.microsoft.com/office/drawing/2014/main" id="{686E0125-D3D4-6DB7-18CE-D27072AA5E7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94570" y="50855"/>
            <a:ext cx="3121609" cy="16398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473702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46EC6B7-BB4E-256F-4675-8C622B9392A2}"/>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FE9812E4-2C4D-E305-186E-B8222CD6C8ED}"/>
              </a:ext>
            </a:extLst>
          </p:cNvPr>
          <p:cNvSpPr>
            <a:spLocks noGrp="1"/>
          </p:cNvSpPr>
          <p:nvPr>
            <p:ph sz="half" idx="1"/>
          </p:nvPr>
        </p:nvSpPr>
        <p:spPr/>
        <p:txBody>
          <a:bodyPr>
            <a:normAutofit fontScale="55000" lnSpcReduction="20000"/>
          </a:bodyPr>
          <a:lstStyle/>
          <a:p>
            <a:r>
              <a:rPr lang="cs-CZ" dirty="0" err="1"/>
              <a:t>Ael</a:t>
            </a:r>
            <a:r>
              <a:rPr lang="cs-CZ" dirty="0"/>
              <a:t>. </a:t>
            </a:r>
            <a:r>
              <a:rPr lang="cs-CZ" i="1" dirty="0"/>
              <a:t>NA</a:t>
            </a:r>
            <a:r>
              <a:rPr lang="cs-CZ" dirty="0"/>
              <a:t>. 4.52</a:t>
            </a:r>
          </a:p>
          <a:p>
            <a:r>
              <a:rPr lang="el-GR" u="sng" dirty="0"/>
              <a:t>ὄνους ἀγρίους </a:t>
            </a:r>
            <a:r>
              <a:rPr lang="el-GR" dirty="0"/>
              <a:t>οὐκ ἐλάττους ἵππων τὰ μεγέθη ἐν Ἰνδοῖς γίνεσθαι πέπυσμαι. καὶ </a:t>
            </a:r>
            <a:r>
              <a:rPr lang="el-GR" u="sng" dirty="0"/>
              <a:t>λευκοὺς</a:t>
            </a:r>
            <a:r>
              <a:rPr lang="el-GR" dirty="0"/>
              <a:t> μὲν τὸ ἄλλο εἶναι </a:t>
            </a:r>
            <a:r>
              <a:rPr lang="el-GR" u="sng" dirty="0"/>
              <a:t>σῶμα</a:t>
            </a:r>
            <a:r>
              <a:rPr lang="el-GR" dirty="0"/>
              <a:t>, τήν γε μὴν κεφαλὴν ἔχειν </a:t>
            </a:r>
            <a:r>
              <a:rPr lang="el-GR" u="sng" dirty="0"/>
              <a:t>πορφύρᾳ</a:t>
            </a:r>
            <a:r>
              <a:rPr lang="el-GR" dirty="0"/>
              <a:t> παραπλησίαν, τοὺς δὲ </a:t>
            </a:r>
            <a:r>
              <a:rPr lang="el-GR" u="sng" dirty="0"/>
              <a:t>ὀφθαλμοὺς</a:t>
            </a:r>
            <a:r>
              <a:rPr lang="el-GR" dirty="0"/>
              <a:t> ἀποστέλλειν </a:t>
            </a:r>
            <a:r>
              <a:rPr lang="el-GR" u="sng" dirty="0"/>
              <a:t>κυανοῦ</a:t>
            </a:r>
            <a:r>
              <a:rPr lang="el-GR" dirty="0"/>
              <a:t> χρόαν. </a:t>
            </a:r>
            <a:r>
              <a:rPr lang="el-GR" u="sng" dirty="0"/>
              <a:t>κέρας</a:t>
            </a:r>
            <a:r>
              <a:rPr lang="el-GR" dirty="0"/>
              <a:t> δὲ ἔχειν ἐπὶ τῷ </a:t>
            </a:r>
            <a:r>
              <a:rPr lang="el-GR" u="sng" dirty="0"/>
              <a:t>μετώπῳ</a:t>
            </a:r>
            <a:r>
              <a:rPr lang="el-GR" dirty="0"/>
              <a:t> ὅσον </a:t>
            </a:r>
            <a:r>
              <a:rPr lang="el-GR" u="sng" dirty="0"/>
              <a:t>πήχεως τὸ μέγεθος </a:t>
            </a:r>
            <a:r>
              <a:rPr lang="el-GR" dirty="0"/>
              <a:t>καὶ </a:t>
            </a:r>
            <a:r>
              <a:rPr lang="el-GR" u="sng" dirty="0"/>
              <a:t>ἡμίσεος</a:t>
            </a:r>
            <a:r>
              <a:rPr lang="el-GR" dirty="0"/>
              <a:t> προσέτι, καὶ τὸ μὲν κάτω μέρος τοῦ κέρατος εἶναι λευκόν, τὸ δὲ ἄνω φοινικοῦν, τό γε μὴν μέσον μέλαν δεινῶς. ἐκ δὴ τῶνδε τῶν ποικίλων κεράτων πίνειν </a:t>
            </a:r>
            <a:r>
              <a:rPr lang="el-GR" dirty="0" err="1"/>
              <a:t>Ἰνδοὺς</a:t>
            </a:r>
            <a:r>
              <a:rPr lang="el-GR" dirty="0"/>
              <a:t> </a:t>
            </a:r>
            <a:r>
              <a:rPr lang="el-GR" dirty="0" err="1"/>
              <a:t>ἀκούω</a:t>
            </a:r>
            <a:r>
              <a:rPr lang="cs-CZ" dirty="0"/>
              <a:t> …</a:t>
            </a:r>
            <a:r>
              <a:rPr lang="el-GR" dirty="0"/>
              <a:t>. καί φασι νόσων ἀφύκτων ἀμαθῆ καὶ ἄπειρον γίνεσθαι τὸν ἀπογευσάμενον ἐκ τοῦδε τοῦ κέρατος: μήτε γὰρ σπασμῷ ληφθῆναι ἂν αὐτὸν μήτε τῇ καλουμένῃ ἱερᾷ νόσῳ, μήτε μὴν διαφθαρῆναι φαρμάκοις. ἐὰν δέ τι καὶ πρότερον ᾖ πεπωκὼς κακόν, ἀνεμεῖν τοῦτο, καὶ ὑγιᾶ γίνεσθαι αὐτόν.</a:t>
            </a:r>
            <a:endParaRPr lang="cs-CZ" dirty="0"/>
          </a:p>
        </p:txBody>
      </p:sp>
      <p:sp>
        <p:nvSpPr>
          <p:cNvPr id="4" name="Zástupný obsah 3">
            <a:extLst>
              <a:ext uri="{FF2B5EF4-FFF2-40B4-BE49-F238E27FC236}">
                <a16:creationId xmlns:a16="http://schemas.microsoft.com/office/drawing/2014/main" id="{A915AD8B-3AD9-C5EE-D4BF-6F080F5EE888}"/>
              </a:ext>
            </a:extLst>
          </p:cNvPr>
          <p:cNvSpPr>
            <a:spLocks noGrp="1"/>
          </p:cNvSpPr>
          <p:nvPr>
            <p:ph sz="half" idx="2"/>
          </p:nvPr>
        </p:nvSpPr>
        <p:spPr/>
        <p:txBody>
          <a:bodyPr>
            <a:normAutofit fontScale="55000" lnSpcReduction="20000"/>
          </a:bodyPr>
          <a:lstStyle/>
          <a:p>
            <a:r>
              <a:rPr lang="en-US" dirty="0"/>
              <a:t>I have learned that in India are born Wild Asses (</a:t>
            </a:r>
            <a:r>
              <a:rPr lang="en-US" dirty="0" err="1"/>
              <a:t>Onoi</a:t>
            </a:r>
            <a:r>
              <a:rPr lang="en-US" dirty="0"/>
              <a:t>) as big as horses [i.e. the </a:t>
            </a:r>
            <a:r>
              <a:rPr lang="en-US" dirty="0" err="1"/>
              <a:t>Monokerata</a:t>
            </a:r>
            <a:r>
              <a:rPr lang="en-US" dirty="0"/>
              <a:t> (Unicorns)]. All their body is white except for the head, which approaches purple, while their eyes give off a dark blue </a:t>
            </a:r>
            <a:r>
              <a:rPr lang="en-US" dirty="0" err="1"/>
              <a:t>colour</a:t>
            </a:r>
            <a:r>
              <a:rPr lang="en-US" dirty="0"/>
              <a:t>. They have a horn on their forehead as much as a cubit and half long; the lower part of the horn is white, the upper part is crimson, while the middle is jet-black. From these variegated horns, I am told, the Indians drink,</a:t>
            </a:r>
            <a:r>
              <a:rPr lang="cs-CZ" dirty="0"/>
              <a:t> … </a:t>
            </a:r>
            <a:r>
              <a:rPr lang="en-US" dirty="0"/>
              <a:t>. And they say that a man who has drunk from this horn knows not, and is free from, incurable diseases: he will never be seized with convulsions nor with the sacred sickness (epilepsy), as it is called, nor be destroyed by poisons. Moreover if he had previously drunk some deadly stuff, he vomits it up and is restored to health.</a:t>
            </a:r>
            <a:endParaRPr lang="cs-CZ" dirty="0"/>
          </a:p>
        </p:txBody>
      </p:sp>
      <p:pic>
        <p:nvPicPr>
          <p:cNvPr id="7170" name="Picture 2">
            <a:extLst>
              <a:ext uri="{FF2B5EF4-FFF2-40B4-BE49-F238E27FC236}">
                <a16:creationId xmlns:a16="http://schemas.microsoft.com/office/drawing/2014/main" id="{A9E6A0D9-B765-10F3-A94A-ED7510DBEB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42720" y="4765294"/>
            <a:ext cx="2534297" cy="19240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071445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6EE7A0E-C4DA-87B2-6519-869B83F0C0F8}"/>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2B4528FF-3742-091D-4AE6-DAAD01F838E2}"/>
              </a:ext>
            </a:extLst>
          </p:cNvPr>
          <p:cNvSpPr>
            <a:spLocks noGrp="1"/>
          </p:cNvSpPr>
          <p:nvPr>
            <p:ph sz="half" idx="1"/>
          </p:nvPr>
        </p:nvSpPr>
        <p:spPr/>
        <p:txBody>
          <a:bodyPr>
            <a:normAutofit fontScale="70000" lnSpcReduction="20000"/>
          </a:bodyPr>
          <a:lstStyle/>
          <a:p>
            <a:r>
              <a:rPr lang="cs-CZ" dirty="0" err="1"/>
              <a:t>Phot</a:t>
            </a:r>
            <a:r>
              <a:rPr lang="cs-CZ" dirty="0"/>
              <a:t>. </a:t>
            </a:r>
            <a:r>
              <a:rPr lang="cs-CZ" i="1" dirty="0" err="1"/>
              <a:t>Bibl</a:t>
            </a:r>
            <a:r>
              <a:rPr lang="cs-CZ" dirty="0"/>
              <a:t>. 72 §27</a:t>
            </a:r>
          </a:p>
          <a:p>
            <a:r>
              <a:rPr lang="el-GR" dirty="0">
                <a:latin typeface="Arial Unicode MS"/>
              </a:rPr>
              <a:t>Ὅτι ἐν τῷ </a:t>
            </a:r>
            <a:r>
              <a:rPr lang="el-GR" u="sng" dirty="0">
                <a:latin typeface="Arial Unicode MS"/>
              </a:rPr>
              <a:t>ποταμῷ</a:t>
            </a:r>
            <a:r>
              <a:rPr lang="el-GR" dirty="0">
                <a:latin typeface="Arial Unicode MS"/>
              </a:rPr>
              <a:t> τῶν Ἰνδῶν </a:t>
            </a:r>
            <a:r>
              <a:rPr lang="el-GR" u="sng" dirty="0">
                <a:latin typeface="Arial Unicode MS"/>
              </a:rPr>
              <a:t>σκώληξ</a:t>
            </a:r>
            <a:r>
              <a:rPr lang="el-GR" dirty="0">
                <a:latin typeface="Arial Unicode MS"/>
              </a:rPr>
              <a:t> γίνεται τὸ μὲν εἶδος οἷόν περ ἐν ταῖς </a:t>
            </a:r>
            <a:r>
              <a:rPr lang="el-GR" u="sng" dirty="0">
                <a:latin typeface="Arial Unicode MS"/>
              </a:rPr>
              <a:t>συκαῖς</a:t>
            </a:r>
            <a:r>
              <a:rPr lang="el-GR" dirty="0">
                <a:latin typeface="Arial Unicode MS"/>
              </a:rPr>
              <a:t> εἴωθε γίνεσθαι, τὸ δὲ μῆκος πήχεις ζʹ, καὶ μείζους δὲ καὶ ἐλάττους, τὸ δὲ πάχος, δεκαετέα παῖδα μόλις φασὶ ταῖς χερσὶ περιλαβεῖν. Ἔχουσι δὲ ὀδόντας δύο, ἕνα ἄνω καὶ ἕνα κάτω, καὶ ὅ τι ἂν λάβωσι τοῖς ὀδοῦσι, κατεσθίουσι. Καὶ τὴν μὲν ἡμέραν ἐν τῇ ἰλύϊ τοῦ ποταμοῦ διαιτῶνται, τῇ δὲ νυκτὶ ἐξέρχονται, καὶ ἐάν τινι ἐντύχῃ ἐν τῇ γῇ βοῒ ἢ καμήλῳ καὶ δάκῃ, συλλαβὼν ἕλκει εἰς τὸν ποταμὸν καὶ πάντα κατεσθίει πλὴν τῆς κοιλίας. </a:t>
            </a:r>
            <a:endParaRPr lang="cs-CZ" dirty="0"/>
          </a:p>
        </p:txBody>
      </p:sp>
      <p:sp>
        <p:nvSpPr>
          <p:cNvPr id="4" name="Zástupný obsah 3">
            <a:extLst>
              <a:ext uri="{FF2B5EF4-FFF2-40B4-BE49-F238E27FC236}">
                <a16:creationId xmlns:a16="http://schemas.microsoft.com/office/drawing/2014/main" id="{878E5667-13EA-3B97-3515-2519DE41517C}"/>
              </a:ext>
            </a:extLst>
          </p:cNvPr>
          <p:cNvSpPr>
            <a:spLocks noGrp="1"/>
          </p:cNvSpPr>
          <p:nvPr>
            <p:ph sz="half" idx="2"/>
          </p:nvPr>
        </p:nvSpPr>
        <p:spPr/>
        <p:txBody>
          <a:bodyPr>
            <a:normAutofit fontScale="70000" lnSpcReduction="20000"/>
          </a:bodyPr>
          <a:lstStyle/>
          <a:p>
            <a:r>
              <a:rPr lang="en-US" dirty="0"/>
              <a:t>In the river Indos (Indus) a worm is found resembling those which are usually found on fig-trees. Its average length is seven cubits, though some are longer, others shorter. It is so thick that a child ten years old could hardly put his arms round it. It has two teeth, one in the upper and one in the lower jaw. Everything it seizes with these teeth it devours. By day it remains in the mud of the river, but at night it comes out, seizes whatever it comes across, whether ox or camel, drags it into the river, and devours it all except the intestines. </a:t>
            </a:r>
            <a:endParaRPr lang="cs-CZ" dirty="0"/>
          </a:p>
        </p:txBody>
      </p:sp>
    </p:spTree>
    <p:extLst>
      <p:ext uri="{BB962C8B-B14F-4D97-AF65-F5344CB8AC3E}">
        <p14:creationId xmlns:p14="http://schemas.microsoft.com/office/powerpoint/2010/main" val="218779556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30AE05C-DD75-5833-9177-417CA090F895}"/>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A5CC8FA0-877C-A296-E401-86EA892F3F48}"/>
              </a:ext>
            </a:extLst>
          </p:cNvPr>
          <p:cNvSpPr>
            <a:spLocks noGrp="1"/>
          </p:cNvSpPr>
          <p:nvPr>
            <p:ph sz="half" idx="1"/>
          </p:nvPr>
        </p:nvSpPr>
        <p:spPr/>
        <p:txBody>
          <a:bodyPr>
            <a:normAutofit fontScale="55000" lnSpcReduction="20000"/>
          </a:bodyPr>
          <a:lstStyle/>
          <a:p>
            <a:r>
              <a:rPr lang="cs-CZ" dirty="0" err="1"/>
              <a:t>Hdt</a:t>
            </a:r>
            <a:r>
              <a:rPr lang="cs-CZ" dirty="0"/>
              <a:t>. 3.102</a:t>
            </a:r>
          </a:p>
          <a:p>
            <a:r>
              <a:rPr lang="el-GR" dirty="0"/>
              <a:t>ἐν δὴ ὦν τῇ ἐρημίῃ ταύτῃ καὶ τῇ ψάμμῳ γίνονται </a:t>
            </a:r>
            <a:r>
              <a:rPr lang="el-GR" u="sng" dirty="0"/>
              <a:t>μύρμηκες μεγάθεα ἔχοντες κυνῶν μὲν ἐλάσσονα ἀλωπέκων δὲ μέζονα</a:t>
            </a:r>
            <a:r>
              <a:rPr lang="el-GR" dirty="0"/>
              <a:t>· εἰσὶ γὰρ αὐτῶν καὶ παρὰ βασιλέι τῷ Περσέων ἐνθεῦτεν θηρευθέντες. </a:t>
            </a:r>
            <a:r>
              <a:rPr lang="el-GR" u="sng" dirty="0"/>
              <a:t>οὗτοι</a:t>
            </a:r>
            <a:r>
              <a:rPr lang="cs-CZ" u="sng" dirty="0"/>
              <a:t> </a:t>
            </a:r>
            <a:r>
              <a:rPr lang="el-GR" u="sng" dirty="0"/>
              <a:t>ὦν οἱ μύρμηκες ποιεύμενοι οἴκησιν ὑπὸ γῆν ἀναφορέουσι τὴν ψάμμον κατά περ οἱ ἐν τοῖσι Ἕλλησι μύρμηκες κατὰ τὸν αὐτὸν τρόπον</a:t>
            </a:r>
            <a:r>
              <a:rPr lang="el-GR" dirty="0"/>
              <a:t>, εἰσὶ δὲ καὶ αὐτοὶ τὸ εἶδος ὁμοιότατοι· ἡ δὲ ψάμμος ἡ ἀναφερομένη ἐστὶ χρυσῖτις.</a:t>
            </a:r>
            <a:endParaRPr lang="cs-CZ" dirty="0"/>
          </a:p>
          <a:p>
            <a:r>
              <a:rPr lang="el-GR" dirty="0"/>
              <a:t>Ἐπεὰν δὲ ἔλθωσι ἐς τὸν χῶρον οἱ Ἰνδοὶ ἔχοντες θυλάκια, ἐμπλήσαντες ταῦτα τῆς ψάμμου τὴν ταχίστην ἐλαύνουσι ὀπίσω· αὐτίκα γὰρ οἱ μύρμηκες ὀδμῇ, ὡς δὴ λέγεται ὑπὸ Περσέων, μαθόντες διώκουσι. εἶναι δὲ </a:t>
            </a:r>
            <a:r>
              <a:rPr lang="el-GR" u="sng" dirty="0"/>
              <a:t>ταχυτῆτα οὐδενὶ ἑτέρῳ ὅμοιον</a:t>
            </a:r>
            <a:r>
              <a:rPr lang="el-GR" dirty="0"/>
              <a:t>, οὕτω ὥστε, εἰ μὴ προλαμβάνειν τοὺς Ἰνδοὺς τῆς ὁδοῦ ἐν ᾧ τοὺς μύρμηκας συλλέγεσθαι, οὐδένα ἂν σφέων ἀποσώζεσθαι.</a:t>
            </a:r>
            <a:endParaRPr lang="cs-CZ" dirty="0"/>
          </a:p>
          <a:p>
            <a:endParaRPr lang="cs-CZ" dirty="0"/>
          </a:p>
        </p:txBody>
      </p:sp>
      <p:sp>
        <p:nvSpPr>
          <p:cNvPr id="4" name="Zástupný obsah 3">
            <a:extLst>
              <a:ext uri="{FF2B5EF4-FFF2-40B4-BE49-F238E27FC236}">
                <a16:creationId xmlns:a16="http://schemas.microsoft.com/office/drawing/2014/main" id="{32C97DCA-1574-7E74-78A8-C49BFD8ECAA2}"/>
              </a:ext>
            </a:extLst>
          </p:cNvPr>
          <p:cNvSpPr>
            <a:spLocks noGrp="1"/>
          </p:cNvSpPr>
          <p:nvPr>
            <p:ph sz="half" idx="2"/>
          </p:nvPr>
        </p:nvSpPr>
        <p:spPr/>
        <p:txBody>
          <a:bodyPr>
            <a:normAutofit fontScale="55000" lnSpcReduction="20000"/>
          </a:bodyPr>
          <a:lstStyle/>
          <a:p>
            <a:r>
              <a:rPr lang="en-US" dirty="0"/>
              <a:t>In this sandy desert are ants, not as big as dogs but bigger than foxes; the Persian king has some of these, which have been caught there. These ants live underground, digging out the sand in the same way as the ants in Greece, to which they are very similar in shape, and the sand which they carry from the holes is full of gold. It is for this sand that the Indians set forth into the desert. </a:t>
            </a:r>
            <a:endParaRPr lang="cs-CZ" dirty="0"/>
          </a:p>
          <a:p>
            <a:r>
              <a:rPr lang="en-US" dirty="0"/>
              <a:t>So when the Indians come to the place with their sacks, they fill these with the sand and drive back as fast as possible; for the ants at once scent them out, the Persians say, and give chase. They say nothing is equal to them for speed, so that unless the Indians have a </a:t>
            </a:r>
            <a:r>
              <a:rPr lang="en-US" dirty="0" err="1"/>
              <a:t>headstart</a:t>
            </a:r>
            <a:r>
              <a:rPr lang="en-US" dirty="0"/>
              <a:t> while the ants were gathering, not one of them would get away.</a:t>
            </a:r>
            <a:endParaRPr lang="cs-CZ" dirty="0"/>
          </a:p>
        </p:txBody>
      </p:sp>
      <p:pic>
        <p:nvPicPr>
          <p:cNvPr id="8194" name="Picture 2" descr="Zobrazit zdrojový obrázek">
            <a:extLst>
              <a:ext uri="{FF2B5EF4-FFF2-40B4-BE49-F238E27FC236}">
                <a16:creationId xmlns:a16="http://schemas.microsoft.com/office/drawing/2014/main" id="{9104267E-B0D3-6A84-B596-D225E11BCA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62704" y="5026270"/>
            <a:ext cx="1543496" cy="17163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091698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F8F468F-ED3C-33BA-AD9A-00A09B54DA05}"/>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1F8BD125-8564-65CD-831F-5E999BF42081}"/>
              </a:ext>
            </a:extLst>
          </p:cNvPr>
          <p:cNvSpPr>
            <a:spLocks noGrp="1"/>
          </p:cNvSpPr>
          <p:nvPr>
            <p:ph sz="half" idx="1"/>
          </p:nvPr>
        </p:nvSpPr>
        <p:spPr/>
        <p:txBody>
          <a:bodyPr>
            <a:normAutofit fontScale="77500" lnSpcReduction="20000"/>
          </a:bodyPr>
          <a:lstStyle/>
          <a:p>
            <a:r>
              <a:rPr lang="cs-CZ" dirty="0" err="1"/>
              <a:t>Ael</a:t>
            </a:r>
            <a:r>
              <a:rPr lang="cs-CZ" dirty="0"/>
              <a:t>. </a:t>
            </a:r>
            <a:r>
              <a:rPr lang="cs-CZ" i="1" dirty="0"/>
              <a:t>NA</a:t>
            </a:r>
            <a:r>
              <a:rPr lang="cs-CZ" dirty="0"/>
              <a:t>. 6.21</a:t>
            </a:r>
          </a:p>
          <a:p>
            <a:r>
              <a:rPr lang="el-GR" dirty="0"/>
              <a:t>ἐν Ἰνδοῖς, ὡς ἀκούω, </a:t>
            </a:r>
            <a:r>
              <a:rPr lang="el-GR" u="sng" dirty="0"/>
              <a:t>ἐλέφας</a:t>
            </a:r>
            <a:r>
              <a:rPr lang="el-GR" dirty="0"/>
              <a:t> καὶ </a:t>
            </a:r>
            <a:r>
              <a:rPr lang="el-GR" u="sng" dirty="0"/>
              <a:t>δράκων</a:t>
            </a:r>
            <a:r>
              <a:rPr lang="el-GR" dirty="0"/>
              <a:t> ἐστὶν ἔχθιστα. οὐκοῦν οἱ μὲν ἐλέφαντες ἀποσπῶντες τῶν δένδρων τοὺς κλάδους, ἐκείνους νέμονται. ὅπερ οὖν εἰδότες οἱ δράκοντες ἐπ᾽ αὐτὰ μὲν </a:t>
            </a:r>
            <a:r>
              <a:rPr lang="el-GR" dirty="0" err="1"/>
              <a:t>ἀνέρπουσιν</a:t>
            </a:r>
            <a:r>
              <a:rPr lang="el-GR" dirty="0"/>
              <a:t>,</a:t>
            </a:r>
            <a:r>
              <a:rPr lang="cs-CZ" dirty="0"/>
              <a:t> … </a:t>
            </a:r>
            <a:r>
              <a:rPr lang="el-GR" dirty="0"/>
              <a:t> καὶ ὃ μὲν προσῆλθεν ἀποδρέψασθαι τῶν ἀκρεμόνων ὁ ἐλέφας, ὁ δὲ δράκων ἐμπηδᾷ τοῖς ὀφθαλμοῖς καὶ ἐξορύττει, εἶτα τῷ τραχήλῳ περιερπύσας, τείνων τῷ οὐραίῳ μέρει καὶ σφίγγων θατέρῳ ἀπάγχει τὸ θηρίον ἀήθει βρόχῳ καὶ καινῷ. </a:t>
            </a:r>
            <a:endParaRPr lang="cs-CZ" dirty="0"/>
          </a:p>
        </p:txBody>
      </p:sp>
      <p:sp>
        <p:nvSpPr>
          <p:cNvPr id="4" name="Zástupný obsah 3">
            <a:extLst>
              <a:ext uri="{FF2B5EF4-FFF2-40B4-BE49-F238E27FC236}">
                <a16:creationId xmlns:a16="http://schemas.microsoft.com/office/drawing/2014/main" id="{0735F823-2EF4-5053-E7FE-E63EAE80A931}"/>
              </a:ext>
            </a:extLst>
          </p:cNvPr>
          <p:cNvSpPr>
            <a:spLocks noGrp="1"/>
          </p:cNvSpPr>
          <p:nvPr>
            <p:ph sz="half" idx="2"/>
          </p:nvPr>
        </p:nvSpPr>
        <p:spPr/>
        <p:txBody>
          <a:bodyPr>
            <a:normAutofit fontScale="77500" lnSpcReduction="20000"/>
          </a:bodyPr>
          <a:lstStyle/>
          <a:p>
            <a:r>
              <a:rPr lang="en-US" dirty="0"/>
              <a:t>In India, I am told, the Elephant and the </a:t>
            </a:r>
            <a:r>
              <a:rPr lang="en-US" dirty="0" err="1"/>
              <a:t>Drakon</a:t>
            </a:r>
            <a:r>
              <a:rPr lang="en-US" dirty="0"/>
              <a:t> (Dragon-Serpent) are the bitterest enemies. Now Elephants draw down the branches of trees and feed upon them. And the </a:t>
            </a:r>
            <a:r>
              <a:rPr lang="en-US" dirty="0" err="1"/>
              <a:t>Drakones</a:t>
            </a:r>
            <a:r>
              <a:rPr lang="en-US" dirty="0"/>
              <a:t>, knowing this, crawl up the trees </a:t>
            </a:r>
            <a:r>
              <a:rPr lang="cs-CZ" dirty="0"/>
              <a:t> … </a:t>
            </a:r>
            <a:r>
              <a:rPr lang="en-US" dirty="0"/>
              <a:t>Next the </a:t>
            </a:r>
            <a:r>
              <a:rPr lang="en-US" dirty="0" err="1"/>
              <a:t>Drakon</a:t>
            </a:r>
            <a:r>
              <a:rPr lang="en-US" dirty="0"/>
              <a:t> winds round the Elephant's neck, and as it clings to the tree with the lower part of its body, it tightens its hold with the upper part and strangles the Elephant with an unusual and singular noose.</a:t>
            </a:r>
            <a:endParaRPr lang="cs-CZ" dirty="0"/>
          </a:p>
        </p:txBody>
      </p:sp>
      <p:pic>
        <p:nvPicPr>
          <p:cNvPr id="9220" name="Picture 4" descr="Zobrazit zdrojový obrázek">
            <a:extLst>
              <a:ext uri="{FF2B5EF4-FFF2-40B4-BE49-F238E27FC236}">
                <a16:creationId xmlns:a16="http://schemas.microsoft.com/office/drawing/2014/main" id="{3544C138-A821-EE1D-4194-64E55E56AE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15853" y="185607"/>
            <a:ext cx="1572550" cy="1572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704603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04DD3E1-A3A5-40DA-321B-5D1E872F4DAC}"/>
              </a:ext>
            </a:extLst>
          </p:cNvPr>
          <p:cNvSpPr>
            <a:spLocks noGrp="1"/>
          </p:cNvSpPr>
          <p:nvPr>
            <p:ph type="title"/>
          </p:nvPr>
        </p:nvSpPr>
        <p:spPr/>
        <p:txBody>
          <a:bodyPr/>
          <a:lstStyle/>
          <a:p>
            <a:r>
              <a:rPr lang="cs-CZ" dirty="0"/>
              <a:t>Fauna</a:t>
            </a:r>
          </a:p>
        </p:txBody>
      </p:sp>
      <p:sp>
        <p:nvSpPr>
          <p:cNvPr id="3" name="Zástupný obsah 2">
            <a:extLst>
              <a:ext uri="{FF2B5EF4-FFF2-40B4-BE49-F238E27FC236}">
                <a16:creationId xmlns:a16="http://schemas.microsoft.com/office/drawing/2014/main" id="{5F0144D0-ACA8-EB04-E8C2-8E6E8E93C73C}"/>
              </a:ext>
            </a:extLst>
          </p:cNvPr>
          <p:cNvSpPr>
            <a:spLocks noGrp="1"/>
          </p:cNvSpPr>
          <p:nvPr>
            <p:ph sz="half" idx="1"/>
          </p:nvPr>
        </p:nvSpPr>
        <p:spPr/>
        <p:txBody>
          <a:bodyPr/>
          <a:lstStyle/>
          <a:p>
            <a:r>
              <a:rPr lang="cs-CZ" dirty="0"/>
              <a:t>Tygr</a:t>
            </a:r>
          </a:p>
          <a:p>
            <a:r>
              <a:rPr lang="cs-CZ" dirty="0"/>
              <a:t>Papoušci</a:t>
            </a:r>
          </a:p>
          <a:p>
            <a:r>
              <a:rPr lang="cs-CZ" dirty="0"/>
              <a:t>Opice</a:t>
            </a:r>
          </a:p>
          <a:p>
            <a:r>
              <a:rPr lang="cs-CZ" dirty="0"/>
              <a:t>Hadi</a:t>
            </a:r>
          </a:p>
        </p:txBody>
      </p:sp>
      <p:sp>
        <p:nvSpPr>
          <p:cNvPr id="4" name="Zástupný obsah 3">
            <a:extLst>
              <a:ext uri="{FF2B5EF4-FFF2-40B4-BE49-F238E27FC236}">
                <a16:creationId xmlns:a16="http://schemas.microsoft.com/office/drawing/2014/main" id="{D889DDB8-FB96-E3AB-A08E-0D7208BCFCC1}"/>
              </a:ext>
            </a:extLst>
          </p:cNvPr>
          <p:cNvSpPr>
            <a:spLocks noGrp="1"/>
          </p:cNvSpPr>
          <p:nvPr>
            <p:ph sz="half" idx="2"/>
          </p:nvPr>
        </p:nvSpPr>
        <p:spPr/>
        <p:txBody>
          <a:bodyPr/>
          <a:lstStyle/>
          <a:p>
            <a:endParaRPr lang="cs-CZ"/>
          </a:p>
        </p:txBody>
      </p:sp>
    </p:spTree>
    <p:extLst>
      <p:ext uri="{BB962C8B-B14F-4D97-AF65-F5344CB8AC3E}">
        <p14:creationId xmlns:p14="http://schemas.microsoft.com/office/powerpoint/2010/main" val="294376160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3EDD45C-0D7E-C213-D673-437D9888E74A}"/>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C6810EA1-3D0C-5861-E2F3-9E1D1696DB88}"/>
              </a:ext>
            </a:extLst>
          </p:cNvPr>
          <p:cNvSpPr>
            <a:spLocks noGrp="1"/>
          </p:cNvSpPr>
          <p:nvPr>
            <p:ph sz="half" idx="1"/>
          </p:nvPr>
        </p:nvSpPr>
        <p:spPr/>
        <p:txBody>
          <a:bodyPr/>
          <a:lstStyle/>
          <a:p>
            <a:r>
              <a:rPr lang="cs-CZ" dirty="0" err="1"/>
              <a:t>Hdt</a:t>
            </a:r>
            <a:r>
              <a:rPr lang="cs-CZ" dirty="0"/>
              <a:t>. 3.106</a:t>
            </a:r>
          </a:p>
          <a:p>
            <a:r>
              <a:rPr lang="el-GR" dirty="0"/>
              <a:t>τὰ δὲ δένδρεα τὰ ἄγρια αὐτόθι φέρει καρπὸν εἴρια καλλονῇ τε προφέροντα καὶ ἀρετῇ τῶν ἀπὸ τῶν ὀίων</a:t>
            </a:r>
            <a:r>
              <a:rPr lang="cs-CZ" dirty="0"/>
              <a:t> </a:t>
            </a:r>
            <a:r>
              <a:rPr lang="el-GR" dirty="0"/>
              <a:t>καὶ ἐσθῆτι Ἰνδοὶ ἀπὸ τούτων τῶν δενδρέων χρέωνται.</a:t>
            </a:r>
            <a:endParaRPr lang="cs-CZ" dirty="0"/>
          </a:p>
        </p:txBody>
      </p:sp>
      <p:sp>
        <p:nvSpPr>
          <p:cNvPr id="4" name="Zástupný obsah 3">
            <a:extLst>
              <a:ext uri="{FF2B5EF4-FFF2-40B4-BE49-F238E27FC236}">
                <a16:creationId xmlns:a16="http://schemas.microsoft.com/office/drawing/2014/main" id="{5A448B85-9F41-2294-8675-8B4CF2120EDC}"/>
              </a:ext>
            </a:extLst>
          </p:cNvPr>
          <p:cNvSpPr>
            <a:spLocks noGrp="1"/>
          </p:cNvSpPr>
          <p:nvPr>
            <p:ph sz="half" idx="2"/>
          </p:nvPr>
        </p:nvSpPr>
        <p:spPr/>
        <p:txBody>
          <a:bodyPr/>
          <a:lstStyle/>
          <a:p>
            <a:r>
              <a:rPr lang="en-US" dirty="0"/>
              <a:t>There too grows on wild trees wool more beauti­ful and excellent than the wool of sheep; these trees supply the Indians with clothing. </a:t>
            </a:r>
            <a:endParaRPr lang="cs-CZ" dirty="0"/>
          </a:p>
        </p:txBody>
      </p:sp>
      <p:pic>
        <p:nvPicPr>
          <p:cNvPr id="10242" name="Picture 2" descr="Zobrazit zdrojový obrázek">
            <a:extLst>
              <a:ext uri="{FF2B5EF4-FFF2-40B4-BE49-F238E27FC236}">
                <a16:creationId xmlns:a16="http://schemas.microsoft.com/office/drawing/2014/main" id="{D489B0CD-E112-4102-42C4-0BE6A62CF6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10575" y="4687656"/>
            <a:ext cx="2846310" cy="18975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136349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DC6CF9C-F5AE-9192-D327-890F6B96F4A7}"/>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51ACF6FA-0F0F-46E4-98CA-6E891ED04923}"/>
              </a:ext>
            </a:extLst>
          </p:cNvPr>
          <p:cNvSpPr>
            <a:spLocks noGrp="1"/>
          </p:cNvSpPr>
          <p:nvPr>
            <p:ph sz="half" idx="1"/>
          </p:nvPr>
        </p:nvSpPr>
        <p:spPr/>
        <p:txBody>
          <a:bodyPr/>
          <a:lstStyle/>
          <a:p>
            <a:r>
              <a:rPr lang="cs-CZ" dirty="0" err="1"/>
              <a:t>Arr</a:t>
            </a:r>
            <a:r>
              <a:rPr lang="cs-CZ" dirty="0"/>
              <a:t>. </a:t>
            </a:r>
            <a:r>
              <a:rPr lang="cs-CZ" i="1" dirty="0"/>
              <a:t>Ind</a:t>
            </a:r>
            <a:r>
              <a:rPr lang="cs-CZ" dirty="0"/>
              <a:t>. 7.3</a:t>
            </a:r>
          </a:p>
          <a:p>
            <a:r>
              <a:rPr lang="el-GR" dirty="0"/>
              <a:t>σιτέεσθαι δὲ τῶν δενδρέων τὸν φλοιόν. καλέεσθαι δὲ τὰ δένδρεα ταῦτα τῇ Ἰνδῶν φωνῇ τάλα, καὶ φύεσθαι ἐπ᾽ αὐτῶν, κατάπερ τῶν φοινίκων ἐπὶ τῇσι κορυφῇσιν, οἷά περ τολύπας.</a:t>
            </a:r>
            <a:endParaRPr lang="cs-CZ" dirty="0"/>
          </a:p>
        </p:txBody>
      </p:sp>
      <p:sp>
        <p:nvSpPr>
          <p:cNvPr id="4" name="Zástupný obsah 3">
            <a:extLst>
              <a:ext uri="{FF2B5EF4-FFF2-40B4-BE49-F238E27FC236}">
                <a16:creationId xmlns:a16="http://schemas.microsoft.com/office/drawing/2014/main" id="{4A9A1420-8226-B090-1E6D-413C9B116DD0}"/>
              </a:ext>
            </a:extLst>
          </p:cNvPr>
          <p:cNvSpPr>
            <a:spLocks noGrp="1"/>
          </p:cNvSpPr>
          <p:nvPr>
            <p:ph sz="half" idx="2"/>
          </p:nvPr>
        </p:nvSpPr>
        <p:spPr/>
        <p:txBody>
          <a:bodyPr/>
          <a:lstStyle/>
          <a:p>
            <a:r>
              <a:rPr lang="en-US" dirty="0"/>
              <a:t>and for food ate the bark of trees; these trees were called in the Indian tongue Tala, and there grew upon them, just as on the tops of palm trees, what look like clews of wool.</a:t>
            </a:r>
            <a:endParaRPr lang="cs-CZ" dirty="0"/>
          </a:p>
        </p:txBody>
      </p:sp>
    </p:spTree>
    <p:extLst>
      <p:ext uri="{BB962C8B-B14F-4D97-AF65-F5344CB8AC3E}">
        <p14:creationId xmlns:p14="http://schemas.microsoft.com/office/powerpoint/2010/main" val="144644357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a:extLst>
              <a:ext uri="{FF2B5EF4-FFF2-40B4-BE49-F238E27FC236}">
                <a16:creationId xmlns:a16="http://schemas.microsoft.com/office/drawing/2014/main" id="{59FEFE95-B943-9746-D435-12FD97C1B8EA}"/>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FC6A7561-BC2B-C2C2-3B4E-786E4CB6230E}"/>
              </a:ext>
            </a:extLst>
          </p:cNvPr>
          <p:cNvSpPr>
            <a:spLocks noGrp="1"/>
          </p:cNvSpPr>
          <p:nvPr>
            <p:ph idx="1"/>
          </p:nvPr>
        </p:nvSpPr>
        <p:spPr/>
        <p:txBody>
          <a:bodyPr/>
          <a:lstStyle/>
          <a:p>
            <a:r>
              <a:rPr lang="cs-CZ" dirty="0" err="1"/>
              <a:t>Parker</a:t>
            </a:r>
            <a:r>
              <a:rPr lang="cs-CZ" dirty="0"/>
              <a:t>, G. (2008). </a:t>
            </a:r>
            <a:r>
              <a:rPr lang="cs-CZ" i="1" dirty="0" err="1"/>
              <a:t>The</a:t>
            </a:r>
            <a:r>
              <a:rPr lang="cs-CZ" i="1" dirty="0"/>
              <a:t> </a:t>
            </a:r>
            <a:r>
              <a:rPr lang="cs-CZ" i="1" dirty="0" err="1"/>
              <a:t>Making</a:t>
            </a:r>
            <a:r>
              <a:rPr lang="cs-CZ" i="1" dirty="0"/>
              <a:t> </a:t>
            </a:r>
            <a:r>
              <a:rPr lang="cs-CZ" i="1" dirty="0" err="1"/>
              <a:t>of</a:t>
            </a:r>
            <a:r>
              <a:rPr lang="cs-CZ" i="1" dirty="0"/>
              <a:t> Roman India</a:t>
            </a:r>
            <a:r>
              <a:rPr lang="cs-CZ" dirty="0"/>
              <a:t>. Cambridge: Cambridge University </a:t>
            </a:r>
            <a:r>
              <a:rPr lang="cs-CZ" dirty="0" err="1"/>
              <a:t>Press</a:t>
            </a:r>
            <a:r>
              <a:rPr lang="cs-CZ" dirty="0"/>
              <a:t>. </a:t>
            </a:r>
          </a:p>
          <a:p>
            <a:r>
              <a:rPr lang="cs-CZ" dirty="0" err="1"/>
              <a:t>Karttunen</a:t>
            </a:r>
            <a:r>
              <a:rPr lang="cs-CZ" dirty="0"/>
              <a:t>, K. (1989). </a:t>
            </a:r>
            <a:r>
              <a:rPr lang="cs-CZ" i="1" dirty="0"/>
              <a:t>India in Early </a:t>
            </a:r>
            <a:r>
              <a:rPr lang="cs-CZ" i="1" dirty="0" err="1"/>
              <a:t>Greek</a:t>
            </a:r>
            <a:r>
              <a:rPr lang="cs-CZ" i="1" dirty="0"/>
              <a:t> </a:t>
            </a:r>
            <a:r>
              <a:rPr lang="cs-CZ" i="1" dirty="0" err="1"/>
              <a:t>Literature</a:t>
            </a:r>
            <a:r>
              <a:rPr lang="cs-CZ" dirty="0"/>
              <a:t>. </a:t>
            </a:r>
            <a:r>
              <a:rPr lang="cs-CZ" dirty="0" err="1"/>
              <a:t>Helsinki</a:t>
            </a:r>
            <a:r>
              <a:rPr lang="cs-CZ" dirty="0"/>
              <a:t>: </a:t>
            </a:r>
            <a:r>
              <a:rPr lang="cs-CZ" dirty="0" err="1"/>
              <a:t>Finnish</a:t>
            </a:r>
            <a:r>
              <a:rPr lang="cs-CZ" dirty="0"/>
              <a:t> </a:t>
            </a:r>
            <a:r>
              <a:rPr lang="cs-CZ" dirty="0" err="1"/>
              <a:t>Oriental</a:t>
            </a:r>
            <a:r>
              <a:rPr lang="cs-CZ" dirty="0"/>
              <a:t> Society. </a:t>
            </a:r>
          </a:p>
          <a:p>
            <a:r>
              <a:rPr lang="cs-CZ" dirty="0" err="1"/>
              <a:t>Karttunen</a:t>
            </a:r>
            <a:r>
              <a:rPr lang="cs-CZ" dirty="0"/>
              <a:t>, K. (2017). India and </a:t>
            </a:r>
            <a:r>
              <a:rPr lang="cs-CZ" dirty="0" err="1"/>
              <a:t>the</a:t>
            </a:r>
            <a:r>
              <a:rPr lang="cs-CZ" dirty="0"/>
              <a:t> </a:t>
            </a:r>
            <a:r>
              <a:rPr lang="cs-CZ" dirty="0" err="1"/>
              <a:t>Hellenistic</a:t>
            </a:r>
            <a:r>
              <a:rPr lang="cs-CZ" dirty="0"/>
              <a:t> </a:t>
            </a:r>
            <a:r>
              <a:rPr lang="cs-CZ" dirty="0" err="1"/>
              <a:t>World</a:t>
            </a:r>
            <a:r>
              <a:rPr lang="cs-CZ" dirty="0"/>
              <a:t>. </a:t>
            </a:r>
            <a:r>
              <a:rPr lang="cs-CZ" dirty="0" err="1"/>
              <a:t>Delhi</a:t>
            </a:r>
            <a:r>
              <a:rPr lang="cs-CZ" dirty="0"/>
              <a:t>: </a:t>
            </a:r>
            <a:r>
              <a:rPr lang="cs-CZ" dirty="0" err="1"/>
              <a:t>Motilal</a:t>
            </a:r>
            <a:r>
              <a:rPr lang="cs-CZ" dirty="0"/>
              <a:t> </a:t>
            </a:r>
            <a:r>
              <a:rPr lang="cs-CZ" dirty="0" err="1"/>
              <a:t>Banarsidas</a:t>
            </a:r>
            <a:r>
              <a:rPr lang="cs-CZ" dirty="0"/>
              <a:t>. </a:t>
            </a:r>
          </a:p>
        </p:txBody>
      </p:sp>
    </p:spTree>
    <p:extLst>
      <p:ext uri="{BB962C8B-B14F-4D97-AF65-F5344CB8AC3E}">
        <p14:creationId xmlns:p14="http://schemas.microsoft.com/office/powerpoint/2010/main" val="9833799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AF93BE7-14FB-3BA6-D253-25FC955E3F53}"/>
              </a:ext>
            </a:extLst>
          </p:cNvPr>
          <p:cNvSpPr>
            <a:spLocks noGrp="1"/>
          </p:cNvSpPr>
          <p:nvPr>
            <p:ph type="title"/>
          </p:nvPr>
        </p:nvSpPr>
        <p:spPr/>
        <p:txBody>
          <a:bodyPr/>
          <a:lstStyle/>
          <a:p>
            <a:r>
              <a:rPr lang="cs-CZ" dirty="0" err="1"/>
              <a:t>Maurjská</a:t>
            </a:r>
            <a:r>
              <a:rPr lang="cs-CZ" dirty="0"/>
              <a:t> říše</a:t>
            </a:r>
          </a:p>
        </p:txBody>
      </p:sp>
      <p:sp>
        <p:nvSpPr>
          <p:cNvPr id="3" name="Zástupný obsah 2">
            <a:extLst>
              <a:ext uri="{FF2B5EF4-FFF2-40B4-BE49-F238E27FC236}">
                <a16:creationId xmlns:a16="http://schemas.microsoft.com/office/drawing/2014/main" id="{76885B43-CB2A-AD2A-55ED-F5CA900E42C0}"/>
              </a:ext>
            </a:extLst>
          </p:cNvPr>
          <p:cNvSpPr>
            <a:spLocks noGrp="1"/>
          </p:cNvSpPr>
          <p:nvPr>
            <p:ph idx="1"/>
          </p:nvPr>
        </p:nvSpPr>
        <p:spPr/>
        <p:txBody>
          <a:bodyPr>
            <a:normAutofit lnSpcReduction="10000"/>
          </a:bodyPr>
          <a:lstStyle/>
          <a:p>
            <a:r>
              <a:rPr lang="cs-CZ" dirty="0" err="1"/>
              <a:t>Čandragupta</a:t>
            </a:r>
            <a:r>
              <a:rPr lang="cs-CZ" dirty="0"/>
              <a:t> – svrhnutí </a:t>
            </a:r>
            <a:r>
              <a:rPr lang="cs-CZ" dirty="0" err="1"/>
              <a:t>Nandovců</a:t>
            </a:r>
            <a:r>
              <a:rPr lang="cs-CZ" dirty="0"/>
              <a:t>, rádce </a:t>
            </a:r>
            <a:r>
              <a:rPr lang="cs-CZ" dirty="0" err="1"/>
              <a:t>Čánakja</a:t>
            </a:r>
            <a:r>
              <a:rPr lang="cs-CZ" dirty="0"/>
              <a:t> (</a:t>
            </a:r>
            <a:r>
              <a:rPr lang="cs-CZ" dirty="0" err="1"/>
              <a:t>Kautilja</a:t>
            </a:r>
            <a:r>
              <a:rPr lang="cs-CZ" dirty="0"/>
              <a:t>) - </a:t>
            </a:r>
            <a:r>
              <a:rPr lang="cs-CZ" dirty="0" err="1"/>
              <a:t>Arthašástra</a:t>
            </a:r>
            <a:r>
              <a:rPr lang="cs-CZ" dirty="0"/>
              <a:t> </a:t>
            </a:r>
            <a:endParaRPr lang="cs-CZ" i="1" dirty="0"/>
          </a:p>
          <a:p>
            <a:r>
              <a:rPr lang="cs-CZ" dirty="0"/>
              <a:t>Dobytí severní Indie, včetně bývalého území Alexandra</a:t>
            </a:r>
          </a:p>
          <a:p>
            <a:r>
              <a:rPr lang="cs-CZ" dirty="0"/>
              <a:t>Válka se </a:t>
            </a:r>
            <a:r>
              <a:rPr lang="cs-CZ" dirty="0" err="1"/>
              <a:t>Seleukem</a:t>
            </a:r>
            <a:r>
              <a:rPr lang="cs-CZ" dirty="0"/>
              <a:t> I.</a:t>
            </a:r>
          </a:p>
          <a:p>
            <a:r>
              <a:rPr lang="cs-CZ" dirty="0" err="1"/>
              <a:t>Sandrakottos</a:t>
            </a:r>
            <a:r>
              <a:rPr lang="cs-CZ" dirty="0"/>
              <a:t> v řeč.</a:t>
            </a:r>
          </a:p>
          <a:p>
            <a:r>
              <a:rPr lang="cs-CZ" dirty="0" err="1"/>
              <a:t>Bindusára</a:t>
            </a:r>
            <a:endParaRPr lang="cs-CZ" dirty="0"/>
          </a:p>
          <a:p>
            <a:r>
              <a:rPr lang="cs-CZ" dirty="0"/>
              <a:t>Upevnění moci, rozšíření území</a:t>
            </a:r>
          </a:p>
          <a:p>
            <a:r>
              <a:rPr lang="cs-CZ" dirty="0" err="1"/>
              <a:t>Amitrochatés</a:t>
            </a:r>
            <a:r>
              <a:rPr lang="cs-CZ" dirty="0"/>
              <a:t> v řeč.</a:t>
            </a:r>
          </a:p>
        </p:txBody>
      </p:sp>
    </p:spTree>
    <p:extLst>
      <p:ext uri="{BB962C8B-B14F-4D97-AF65-F5344CB8AC3E}">
        <p14:creationId xmlns:p14="http://schemas.microsoft.com/office/powerpoint/2010/main" val="1009464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0836C41-32F0-7F86-F0D1-A1662FE8ED02}"/>
              </a:ext>
            </a:extLst>
          </p:cNvPr>
          <p:cNvSpPr>
            <a:spLocks noGrp="1"/>
          </p:cNvSpPr>
          <p:nvPr>
            <p:ph type="title"/>
          </p:nvPr>
        </p:nvSpPr>
        <p:spPr/>
        <p:txBody>
          <a:bodyPr/>
          <a:lstStyle/>
          <a:p>
            <a:r>
              <a:rPr lang="cs-CZ" dirty="0" err="1"/>
              <a:t>Maurjská</a:t>
            </a:r>
            <a:r>
              <a:rPr lang="cs-CZ" dirty="0"/>
              <a:t> říše</a:t>
            </a:r>
          </a:p>
        </p:txBody>
      </p:sp>
      <p:sp>
        <p:nvSpPr>
          <p:cNvPr id="3" name="Zástupný obsah 2">
            <a:extLst>
              <a:ext uri="{FF2B5EF4-FFF2-40B4-BE49-F238E27FC236}">
                <a16:creationId xmlns:a16="http://schemas.microsoft.com/office/drawing/2014/main" id="{9E9C73BE-3592-2DC0-BAA5-CBC8D12A07CD}"/>
              </a:ext>
            </a:extLst>
          </p:cNvPr>
          <p:cNvSpPr>
            <a:spLocks noGrp="1"/>
          </p:cNvSpPr>
          <p:nvPr>
            <p:ph idx="1"/>
          </p:nvPr>
        </p:nvSpPr>
        <p:spPr/>
        <p:txBody>
          <a:bodyPr/>
          <a:lstStyle/>
          <a:p>
            <a:r>
              <a:rPr lang="cs-CZ" dirty="0" err="1"/>
              <a:t>Ašóka</a:t>
            </a:r>
            <a:r>
              <a:rPr lang="cs-CZ" dirty="0"/>
              <a:t> (270–232 </a:t>
            </a:r>
            <a:r>
              <a:rPr lang="cs-CZ" dirty="0" err="1"/>
              <a:t>pnl</a:t>
            </a:r>
            <a:r>
              <a:rPr lang="cs-CZ" dirty="0"/>
              <a:t>)</a:t>
            </a:r>
          </a:p>
          <a:p>
            <a:r>
              <a:rPr lang="cs-CZ" dirty="0"/>
              <a:t>Válka proti </a:t>
            </a:r>
            <a:r>
              <a:rPr lang="cs-CZ" dirty="0" err="1"/>
              <a:t>Kalinze</a:t>
            </a:r>
            <a:endParaRPr lang="cs-CZ" dirty="0"/>
          </a:p>
          <a:p>
            <a:r>
              <a:rPr lang="cs-CZ" dirty="0"/>
              <a:t>Kromě jihu celá Indie</a:t>
            </a:r>
          </a:p>
          <a:p>
            <a:r>
              <a:rPr lang="cs-CZ" dirty="0"/>
              <a:t>Podpora buddhismu</a:t>
            </a:r>
          </a:p>
          <a:p>
            <a:r>
              <a:rPr lang="cs-CZ" dirty="0"/>
              <a:t>Misie i do Středomoří</a:t>
            </a:r>
          </a:p>
          <a:p>
            <a:r>
              <a:rPr lang="cs-CZ" dirty="0"/>
              <a:t>Edikty</a:t>
            </a:r>
          </a:p>
          <a:p>
            <a:endParaRPr lang="cs-CZ" dirty="0"/>
          </a:p>
          <a:p>
            <a:endParaRPr lang="cs-CZ" dirty="0"/>
          </a:p>
          <a:p>
            <a:endParaRPr lang="cs-CZ" dirty="0"/>
          </a:p>
        </p:txBody>
      </p:sp>
      <p:pic>
        <p:nvPicPr>
          <p:cNvPr id="5" name="Obrázek 4">
            <a:extLst>
              <a:ext uri="{FF2B5EF4-FFF2-40B4-BE49-F238E27FC236}">
                <a16:creationId xmlns:a16="http://schemas.microsoft.com/office/drawing/2014/main" id="{BA8EF897-AAF2-131C-BBA6-8D362D1FEF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10145" y="325910"/>
            <a:ext cx="3639408" cy="2729556"/>
          </a:xfrm>
          <a:prstGeom prst="rect">
            <a:avLst/>
          </a:prstGeom>
        </p:spPr>
      </p:pic>
    </p:spTree>
    <p:extLst>
      <p:ext uri="{BB962C8B-B14F-4D97-AF65-F5344CB8AC3E}">
        <p14:creationId xmlns:p14="http://schemas.microsoft.com/office/powerpoint/2010/main" val="24911157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201C8B7-A80E-E949-1B6C-FDB1241ABAD1}"/>
              </a:ext>
            </a:extLst>
          </p:cNvPr>
          <p:cNvSpPr>
            <a:spLocks noGrp="1"/>
          </p:cNvSpPr>
          <p:nvPr>
            <p:ph type="title"/>
          </p:nvPr>
        </p:nvSpPr>
        <p:spPr/>
        <p:txBody>
          <a:bodyPr/>
          <a:lstStyle/>
          <a:p>
            <a:r>
              <a:rPr lang="cs-CZ" dirty="0"/>
              <a:t>Dějiny</a:t>
            </a:r>
          </a:p>
        </p:txBody>
      </p:sp>
      <p:sp>
        <p:nvSpPr>
          <p:cNvPr id="3" name="Zástupný obsah 2">
            <a:extLst>
              <a:ext uri="{FF2B5EF4-FFF2-40B4-BE49-F238E27FC236}">
                <a16:creationId xmlns:a16="http://schemas.microsoft.com/office/drawing/2014/main" id="{DE268593-ED66-8F34-4E78-DFE116B71794}"/>
              </a:ext>
            </a:extLst>
          </p:cNvPr>
          <p:cNvSpPr>
            <a:spLocks noGrp="1"/>
          </p:cNvSpPr>
          <p:nvPr>
            <p:ph idx="1"/>
          </p:nvPr>
        </p:nvSpPr>
        <p:spPr/>
        <p:txBody>
          <a:bodyPr>
            <a:normAutofit lnSpcReduction="10000"/>
          </a:bodyPr>
          <a:lstStyle/>
          <a:p>
            <a:r>
              <a:rPr lang="cs-CZ" dirty="0"/>
              <a:t>Rozpad 185/4 </a:t>
            </a:r>
            <a:r>
              <a:rPr lang="cs-CZ" dirty="0" err="1"/>
              <a:t>pnl</a:t>
            </a:r>
            <a:r>
              <a:rPr lang="cs-CZ" dirty="0"/>
              <a:t>, dynastie </a:t>
            </a:r>
            <a:r>
              <a:rPr lang="cs-CZ" dirty="0" err="1"/>
              <a:t>Šungů</a:t>
            </a:r>
            <a:endParaRPr lang="cs-CZ" dirty="0"/>
          </a:p>
          <a:p>
            <a:r>
              <a:rPr lang="cs-CZ" dirty="0"/>
              <a:t>Tažení Řeků do Indie</a:t>
            </a:r>
          </a:p>
          <a:p>
            <a:r>
              <a:rPr lang="cs-CZ" dirty="0"/>
              <a:t>Příchod Skythů, </a:t>
            </a:r>
            <a:r>
              <a:rPr lang="cs-CZ" dirty="0" err="1"/>
              <a:t>Jüe</a:t>
            </a:r>
            <a:r>
              <a:rPr lang="cs-CZ" dirty="0"/>
              <a:t>-č</a:t>
            </a:r>
          </a:p>
          <a:p>
            <a:r>
              <a:rPr lang="cs-CZ" dirty="0"/>
              <a:t>Říše </a:t>
            </a:r>
            <a:r>
              <a:rPr lang="cs-CZ" dirty="0" err="1"/>
              <a:t>Kušánů</a:t>
            </a:r>
            <a:r>
              <a:rPr lang="cs-CZ" dirty="0"/>
              <a:t> (</a:t>
            </a:r>
            <a:r>
              <a:rPr lang="cs-CZ" dirty="0" err="1"/>
              <a:t>Kaniška</a:t>
            </a:r>
            <a:r>
              <a:rPr lang="cs-CZ" dirty="0"/>
              <a:t>)</a:t>
            </a:r>
          </a:p>
          <a:p>
            <a:r>
              <a:rPr lang="cs-CZ" dirty="0" err="1"/>
              <a:t>Guptovská</a:t>
            </a:r>
            <a:r>
              <a:rPr lang="cs-CZ" dirty="0"/>
              <a:t> říše (</a:t>
            </a:r>
            <a:r>
              <a:rPr lang="cs-CZ" dirty="0" err="1"/>
              <a:t>Čandragupta</a:t>
            </a:r>
            <a:r>
              <a:rPr lang="cs-CZ" dirty="0"/>
              <a:t> I., </a:t>
            </a:r>
            <a:r>
              <a:rPr lang="cs-CZ" dirty="0" err="1"/>
              <a:t>Samudragupta</a:t>
            </a:r>
            <a:r>
              <a:rPr lang="cs-CZ" dirty="0"/>
              <a:t>)</a:t>
            </a:r>
          </a:p>
          <a:p>
            <a:r>
              <a:rPr lang="cs-CZ" dirty="0"/>
              <a:t>Vrchol věd – </a:t>
            </a:r>
            <a:r>
              <a:rPr lang="cs-CZ" dirty="0" err="1"/>
              <a:t>Kálidása</a:t>
            </a:r>
            <a:r>
              <a:rPr lang="cs-CZ" dirty="0"/>
              <a:t> (básník), </a:t>
            </a:r>
            <a:r>
              <a:rPr lang="cs-CZ" dirty="0" err="1"/>
              <a:t>Árjabhata</a:t>
            </a:r>
            <a:r>
              <a:rPr lang="cs-CZ" dirty="0"/>
              <a:t> (matematika), </a:t>
            </a:r>
            <a:r>
              <a:rPr lang="cs-CZ" dirty="0" err="1"/>
              <a:t>Varáhamihira</a:t>
            </a:r>
            <a:r>
              <a:rPr lang="cs-CZ" dirty="0"/>
              <a:t> (astronomie)</a:t>
            </a:r>
          </a:p>
          <a:p>
            <a:r>
              <a:rPr lang="cs-CZ" dirty="0"/>
              <a:t>Vpád </a:t>
            </a:r>
            <a:r>
              <a:rPr lang="cs-CZ" dirty="0" err="1"/>
              <a:t>Hefthalitů</a:t>
            </a:r>
            <a:r>
              <a:rPr lang="cs-CZ" dirty="0"/>
              <a:t> (Bílí Hunové)</a:t>
            </a:r>
          </a:p>
        </p:txBody>
      </p:sp>
      <p:pic>
        <p:nvPicPr>
          <p:cNvPr id="5" name="Obrázek 4">
            <a:extLst>
              <a:ext uri="{FF2B5EF4-FFF2-40B4-BE49-F238E27FC236}">
                <a16:creationId xmlns:a16="http://schemas.microsoft.com/office/drawing/2014/main" id="{8D77EECB-D7B7-F425-1240-D098DF8639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41080" y="165370"/>
            <a:ext cx="2855965" cy="3677055"/>
          </a:xfrm>
          <a:prstGeom prst="rect">
            <a:avLst/>
          </a:prstGeom>
        </p:spPr>
      </p:pic>
      <p:pic>
        <p:nvPicPr>
          <p:cNvPr id="7" name="Obrázek 6">
            <a:extLst>
              <a:ext uri="{FF2B5EF4-FFF2-40B4-BE49-F238E27FC236}">
                <a16:creationId xmlns:a16="http://schemas.microsoft.com/office/drawing/2014/main" id="{8BC6A7DC-6F93-9243-E956-BC4B0459A2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86586" y="165370"/>
            <a:ext cx="3136451" cy="2903668"/>
          </a:xfrm>
          <a:prstGeom prst="rect">
            <a:avLst/>
          </a:prstGeom>
        </p:spPr>
      </p:pic>
    </p:spTree>
    <p:extLst>
      <p:ext uri="{BB962C8B-B14F-4D97-AF65-F5344CB8AC3E}">
        <p14:creationId xmlns:p14="http://schemas.microsoft.com/office/powerpoint/2010/main" val="30775534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CA76595-0619-1B73-9FD1-EA2DD795D01E}"/>
              </a:ext>
            </a:extLst>
          </p:cNvPr>
          <p:cNvSpPr>
            <a:spLocks noGrp="1"/>
          </p:cNvSpPr>
          <p:nvPr>
            <p:ph type="title"/>
          </p:nvPr>
        </p:nvSpPr>
        <p:spPr/>
        <p:txBody>
          <a:bodyPr/>
          <a:lstStyle/>
          <a:p>
            <a:r>
              <a:rPr lang="cs-CZ" dirty="0"/>
              <a:t>Kontakty</a:t>
            </a:r>
          </a:p>
        </p:txBody>
      </p:sp>
      <p:sp>
        <p:nvSpPr>
          <p:cNvPr id="3" name="Zástupný obsah 2">
            <a:extLst>
              <a:ext uri="{FF2B5EF4-FFF2-40B4-BE49-F238E27FC236}">
                <a16:creationId xmlns:a16="http://schemas.microsoft.com/office/drawing/2014/main" id="{D6D7CEA4-7E33-2F81-685B-8CB303D9409C}"/>
              </a:ext>
            </a:extLst>
          </p:cNvPr>
          <p:cNvSpPr>
            <a:spLocks noGrp="1"/>
          </p:cNvSpPr>
          <p:nvPr>
            <p:ph idx="1"/>
          </p:nvPr>
        </p:nvSpPr>
        <p:spPr/>
        <p:txBody>
          <a:bodyPr/>
          <a:lstStyle/>
          <a:p>
            <a:r>
              <a:rPr lang="cs-CZ" dirty="0" err="1"/>
              <a:t>Skylax</a:t>
            </a:r>
            <a:r>
              <a:rPr lang="cs-CZ" dirty="0"/>
              <a:t> z </a:t>
            </a:r>
            <a:r>
              <a:rPr lang="cs-CZ" dirty="0" err="1"/>
              <a:t>Karyandy</a:t>
            </a:r>
            <a:endParaRPr lang="cs-CZ" dirty="0"/>
          </a:p>
          <a:p>
            <a:r>
              <a:rPr lang="cs-CZ" dirty="0"/>
              <a:t>Satrapie Achaimenovské říše</a:t>
            </a:r>
          </a:p>
          <a:p>
            <a:r>
              <a:rPr lang="cs-CZ" dirty="0"/>
              <a:t>Alexandr Veliký (x </a:t>
            </a:r>
            <a:r>
              <a:rPr lang="cs-CZ" dirty="0" err="1"/>
              <a:t>Póros</a:t>
            </a:r>
            <a:r>
              <a:rPr lang="cs-CZ" dirty="0"/>
              <a:t>, </a:t>
            </a:r>
            <a:r>
              <a:rPr lang="cs-CZ" dirty="0" err="1"/>
              <a:t>Taxilés</a:t>
            </a:r>
            <a:r>
              <a:rPr lang="cs-CZ" dirty="0"/>
              <a:t>)</a:t>
            </a:r>
          </a:p>
          <a:p>
            <a:r>
              <a:rPr lang="cs-CZ" dirty="0"/>
              <a:t>Krátce vláda jeho velitelů na SZ Indie</a:t>
            </a:r>
          </a:p>
          <a:p>
            <a:r>
              <a:rPr lang="cs-CZ" dirty="0"/>
              <a:t>Tažení </a:t>
            </a:r>
            <a:r>
              <a:rPr lang="cs-CZ" dirty="0" err="1"/>
              <a:t>Seleuka</a:t>
            </a:r>
            <a:r>
              <a:rPr lang="cs-CZ" dirty="0"/>
              <a:t> I. (305 </a:t>
            </a:r>
            <a:r>
              <a:rPr lang="cs-CZ" dirty="0" err="1"/>
              <a:t>pnl</a:t>
            </a:r>
            <a:r>
              <a:rPr lang="cs-CZ" dirty="0"/>
              <a:t>)</a:t>
            </a:r>
          </a:p>
          <a:p>
            <a:endParaRPr lang="cs-CZ" dirty="0"/>
          </a:p>
        </p:txBody>
      </p:sp>
      <p:pic>
        <p:nvPicPr>
          <p:cNvPr id="5" name="Obrázek 4" descr="Obsah obrázku mapa&#10;&#10;Popis byl vytvořen automaticky">
            <a:extLst>
              <a:ext uri="{FF2B5EF4-FFF2-40B4-BE49-F238E27FC236}">
                <a16:creationId xmlns:a16="http://schemas.microsoft.com/office/drawing/2014/main" id="{86D85588-23B8-6384-E6E3-3C04E46806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82518" y="243191"/>
            <a:ext cx="2852282" cy="2084759"/>
          </a:xfrm>
          <a:prstGeom prst="rect">
            <a:avLst/>
          </a:prstGeom>
        </p:spPr>
      </p:pic>
      <p:pic>
        <p:nvPicPr>
          <p:cNvPr id="7" name="Obrázek 6" descr="Obsah obrázku mapa&#10;&#10;Popis byl vytvořen automaticky">
            <a:extLst>
              <a:ext uri="{FF2B5EF4-FFF2-40B4-BE49-F238E27FC236}">
                <a16:creationId xmlns:a16="http://schemas.microsoft.com/office/drawing/2014/main" id="{5CC8C984-35D6-DDE4-A258-65380ED235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23029" y="2649159"/>
            <a:ext cx="2571260" cy="3206594"/>
          </a:xfrm>
          <a:prstGeom prst="rect">
            <a:avLst/>
          </a:prstGeom>
        </p:spPr>
      </p:pic>
    </p:spTree>
    <p:extLst>
      <p:ext uri="{BB962C8B-B14F-4D97-AF65-F5344CB8AC3E}">
        <p14:creationId xmlns:p14="http://schemas.microsoft.com/office/powerpoint/2010/main" val="1995651678"/>
      </p:ext>
    </p:extLst>
  </p:cSld>
  <p:clrMapOvr>
    <a:masterClrMapping/>
  </p:clrMapOvr>
</p:sld>
</file>

<file path=ppt/theme/theme1.xml><?xml version="1.0" encoding="utf-8"?>
<a:theme xmlns:a="http://schemas.openxmlformats.org/drawingml/2006/main" name="SineVTI">
  <a:themeElements>
    <a:clrScheme name="AnalogousFromDarkSeedLeftStep">
      <a:dk1>
        <a:srgbClr val="000000"/>
      </a:dk1>
      <a:lt1>
        <a:srgbClr val="FFFFFF"/>
      </a:lt1>
      <a:dk2>
        <a:srgbClr val="181A32"/>
      </a:dk2>
      <a:lt2>
        <a:srgbClr val="F0F3F3"/>
      </a:lt2>
      <a:accent1>
        <a:srgbClr val="C34D59"/>
      </a:accent1>
      <a:accent2>
        <a:srgbClr val="B13B79"/>
      </a:accent2>
      <a:accent3>
        <a:srgbClr val="C34DBC"/>
      </a:accent3>
      <a:accent4>
        <a:srgbClr val="873BB1"/>
      </a:accent4>
      <a:accent5>
        <a:srgbClr val="684DC3"/>
      </a:accent5>
      <a:accent6>
        <a:srgbClr val="3B51B1"/>
      </a:accent6>
      <a:hlink>
        <a:srgbClr val="7C4EC4"/>
      </a:hlink>
      <a:folHlink>
        <a:srgbClr val="7F7F7F"/>
      </a:folHlink>
    </a:clrScheme>
    <a:fontScheme name="Custom 49">
      <a:majorFont>
        <a:latin typeface="Posterama"/>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ineVTI" id="{8435B2A2-1BD5-4C05-93E5-3C5388B709E3}" vid="{0D704B13-63FE-4848-A298-6B7359B95653}"/>
    </a:ext>
  </a:extLst>
</a:theme>
</file>

<file path=docProps/app.xml><?xml version="1.0" encoding="utf-8"?>
<Properties xmlns="http://schemas.openxmlformats.org/officeDocument/2006/extended-properties" xmlns:vt="http://schemas.openxmlformats.org/officeDocument/2006/docPropsVTypes">
  <TotalTime>0</TotalTime>
  <Words>5741</Words>
  <Application>Microsoft Office PowerPoint</Application>
  <PresentationFormat>Širokoúhlá obrazovka</PresentationFormat>
  <Paragraphs>290</Paragraphs>
  <Slides>58</Slides>
  <Notes>0</Notes>
  <HiddenSlides>0</HiddenSlides>
  <MMClips>0</MMClips>
  <ScaleCrop>false</ScaleCrop>
  <HeadingPairs>
    <vt:vector size="6" baseType="variant">
      <vt:variant>
        <vt:lpstr>Použitá písma</vt:lpstr>
      </vt:variant>
      <vt:variant>
        <vt:i4>7</vt:i4>
      </vt:variant>
      <vt:variant>
        <vt:lpstr>Motiv</vt:lpstr>
      </vt:variant>
      <vt:variant>
        <vt:i4>1</vt:i4>
      </vt:variant>
      <vt:variant>
        <vt:lpstr>Nadpisy snímků</vt:lpstr>
      </vt:variant>
      <vt:variant>
        <vt:i4>58</vt:i4>
      </vt:variant>
    </vt:vector>
  </HeadingPairs>
  <TitlesOfParts>
    <vt:vector size="66" baseType="lpstr">
      <vt:lpstr>Arial</vt:lpstr>
      <vt:lpstr>Arial Unicode MS</vt:lpstr>
      <vt:lpstr>Avenir Next LT Pro</vt:lpstr>
      <vt:lpstr>New Athena Unicode</vt:lpstr>
      <vt:lpstr>Posterama</vt:lpstr>
      <vt:lpstr>Times New Roman</vt:lpstr>
      <vt:lpstr>Trebuchet</vt:lpstr>
      <vt:lpstr>SineVTI</vt:lpstr>
      <vt:lpstr>DSBcB49 Starověká ekumena - antické zprávy o Asii a Africe</vt:lpstr>
      <vt:lpstr>Etymologie</vt:lpstr>
      <vt:lpstr>Dějiny</vt:lpstr>
      <vt:lpstr>Dějiny</vt:lpstr>
      <vt:lpstr>Dějiny</vt:lpstr>
      <vt:lpstr>Maurjská říše</vt:lpstr>
      <vt:lpstr>Maurjská říše</vt:lpstr>
      <vt:lpstr>Dějiny</vt:lpstr>
      <vt:lpstr>Kontakty</vt:lpstr>
      <vt:lpstr>Kontakty</vt:lpstr>
      <vt:lpstr>Kontakty</vt:lpstr>
      <vt:lpstr>Kontakty</vt:lpstr>
      <vt:lpstr>Kontakty</vt:lpstr>
      <vt:lpstr>Kontakty</vt:lpstr>
      <vt:lpstr>Kontakty</vt:lpstr>
      <vt:lpstr>Kontakty</vt:lpstr>
      <vt:lpstr>Kontakty</vt:lpstr>
      <vt:lpstr>Prameny</vt:lpstr>
      <vt:lpstr>Objevování</vt:lpstr>
      <vt:lpstr>Obecně Indie v řeckých pramenech</vt:lpstr>
      <vt:lpstr>Místa v Indii</vt:lpstr>
      <vt:lpstr>Prezentace aplikace PowerPoint</vt:lpstr>
      <vt:lpstr>Řeky</vt:lpstr>
      <vt:lpstr>Řeky</vt:lpstr>
      <vt:lpstr>Monzuny</vt:lpstr>
      <vt:lpstr>Přírodní podmínky</vt:lpstr>
      <vt:lpstr>Lidé</vt:lpstr>
      <vt:lpstr>Lidé</vt:lpstr>
      <vt:lpstr>Lidé, společnost</vt:lpstr>
      <vt:lpstr>Lidé, společnost</vt:lpstr>
      <vt:lpstr>Lidé</vt:lpstr>
      <vt:lpstr>Lidé</vt:lpstr>
      <vt:lpstr>Lidé</vt:lpstr>
      <vt:lpstr>Zvyky, kmeny</vt:lpstr>
      <vt:lpstr>Zvyky, kmeny</vt:lpstr>
      <vt:lpstr>Zvyky, kmeny</vt:lpstr>
      <vt:lpstr>Zvyky, kmeny</vt:lpstr>
      <vt:lpstr>Mudrci, asketi</vt:lpstr>
      <vt:lpstr>Mudrci, asketi</vt:lpstr>
      <vt:lpstr>Lidé</vt:lpstr>
      <vt:lpstr>Lidé</vt:lpstr>
      <vt:lpstr>Náboženství</vt:lpstr>
      <vt:lpstr>Náboženství</vt:lpstr>
      <vt:lpstr>Kmeny</vt:lpstr>
      <vt:lpstr>Kmeny </vt:lpstr>
      <vt:lpstr>Kmeny</vt:lpstr>
      <vt:lpstr>Kmeny</vt:lpstr>
      <vt:lpstr>Kmeny</vt:lpstr>
      <vt:lpstr>Kmeny</vt:lpstr>
      <vt:lpstr>Prezentace aplikace PowerPoint</vt:lpstr>
      <vt:lpstr>Prezentace aplikace PowerPoint</vt:lpstr>
      <vt:lpstr>Prezentace aplikace PowerPoint</vt:lpstr>
      <vt:lpstr>Prezentace aplikace PowerPoint</vt:lpstr>
      <vt:lpstr>Prezentace aplikace PowerPoint</vt:lpstr>
      <vt:lpstr>Fauna</vt:lpstr>
      <vt:lpstr>Prezentace aplikace PowerPoint</vt:lpstr>
      <vt:lpstr>Prezentace aplikace PowerPoint</vt:lpstr>
      <vt:lpstr>Prezentace aplikace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DSBcB49 Starověká ekumena - antické zprávy o Asii a Africe</dc:title>
  <dc:creator>Libor Pruša</dc:creator>
  <cp:lastModifiedBy>Libor Pruša</cp:lastModifiedBy>
  <cp:revision>200</cp:revision>
  <dcterms:created xsi:type="dcterms:W3CDTF">2022-11-18T14:37:41Z</dcterms:created>
  <dcterms:modified xsi:type="dcterms:W3CDTF">2022-12-06T16:24:44Z</dcterms:modified>
</cp:coreProperties>
</file>