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66" r:id="rId3"/>
    <p:sldId id="257" r:id="rId4"/>
    <p:sldId id="263" r:id="rId5"/>
    <p:sldId id="264" r:id="rId6"/>
    <p:sldId id="265" r:id="rId7"/>
    <p:sldId id="258" r:id="rId8"/>
    <p:sldId id="259" r:id="rId9"/>
    <p:sldId id="260" r:id="rId10"/>
    <p:sldId id="261" r:id="rId11"/>
    <p:sldId id="267" r:id="rId12"/>
    <p:sldId id="268" r:id="rId13"/>
    <p:sldId id="270" r:id="rId14"/>
    <p:sldId id="271" r:id="rId15"/>
    <p:sldId id="276" r:id="rId16"/>
    <p:sldId id="277" r:id="rId17"/>
    <p:sldId id="278" r:id="rId18"/>
    <p:sldId id="279" r:id="rId19"/>
    <p:sldId id="280" r:id="rId20"/>
    <p:sldId id="281" r:id="rId21"/>
    <p:sldId id="282" r:id="rId22"/>
    <p:sldId id="312" r:id="rId23"/>
    <p:sldId id="283" r:id="rId24"/>
    <p:sldId id="284" r:id="rId25"/>
    <p:sldId id="285" r:id="rId26"/>
    <p:sldId id="286" r:id="rId27"/>
    <p:sldId id="272" r:id="rId28"/>
    <p:sldId id="274" r:id="rId29"/>
    <p:sldId id="275" r:id="rId30"/>
    <p:sldId id="287" r:id="rId31"/>
    <p:sldId id="288" r:id="rId32"/>
    <p:sldId id="289" r:id="rId33"/>
    <p:sldId id="291" r:id="rId34"/>
    <p:sldId id="292" r:id="rId35"/>
    <p:sldId id="293" r:id="rId36"/>
    <p:sldId id="295" r:id="rId37"/>
    <p:sldId id="296" r:id="rId38"/>
    <p:sldId id="297" r:id="rId39"/>
    <p:sldId id="298" r:id="rId40"/>
    <p:sldId id="299" r:id="rId41"/>
    <p:sldId id="300" r:id="rId42"/>
    <p:sldId id="301" r:id="rId43"/>
    <p:sldId id="302" r:id="rId44"/>
    <p:sldId id="294" r:id="rId45"/>
    <p:sldId id="290" r:id="rId46"/>
    <p:sldId id="303" r:id="rId47"/>
    <p:sldId id="304" r:id="rId48"/>
    <p:sldId id="306" r:id="rId49"/>
    <p:sldId id="307" r:id="rId50"/>
    <p:sldId id="313" r:id="rId51"/>
    <p:sldId id="314" r:id="rId52"/>
    <p:sldId id="305" r:id="rId53"/>
    <p:sldId id="309" r:id="rId54"/>
    <p:sldId id="311" r:id="rId55"/>
    <p:sldId id="310" r:id="rId56"/>
    <p:sldId id="262" r:id="rId5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3" d="100"/>
          <a:sy n="83" d="100"/>
        </p:scale>
        <p:origin x="686"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cs-CZ"/>
              <a:t>Kliknutím lze upravit styl.</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cs-CZ"/>
              <a:t>Kliknutím můžete upravit styl předlohy.</a:t>
            </a:r>
            <a:endParaRPr lang="en-US" dirty="0"/>
          </a:p>
        </p:txBody>
      </p:sp>
      <p:sp>
        <p:nvSpPr>
          <p:cNvPr id="4" name="Date Placeholder 3"/>
          <p:cNvSpPr>
            <a:spLocks noGrp="1"/>
          </p:cNvSpPr>
          <p:nvPr>
            <p:ph type="dt" sz="half" idx="10"/>
          </p:nvPr>
        </p:nvSpPr>
        <p:spPr/>
        <p:txBody>
          <a:bodyPr/>
          <a:lstStyle>
            <a:lvl1pPr algn="l">
              <a:defRPr/>
            </a:lvl1pPr>
          </a:lstStyle>
          <a:p>
            <a:fld id="{1A3D9ECE-B2CF-438F-A9DB-68A3A44507EA}" type="datetimeFigureOut">
              <a:rPr lang="cs-CZ" smtClean="0"/>
              <a:t>04.10.2022</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16BA6A55-421C-4752-8071-4DB0845BD0E7}" type="slidenum">
              <a:rPr lang="cs-CZ" smtClean="0"/>
              <a:t>‹#›</a:t>
            </a:fld>
            <a:endParaRPr lang="cs-CZ"/>
          </a:p>
        </p:txBody>
      </p:sp>
      <p:cxnSp>
        <p:nvCxnSpPr>
          <p:cNvPr id="13" name="Straight Connector 12"/>
          <p:cNvCxnSpPr/>
          <p:nvPr/>
        </p:nvCxnSpPr>
        <p:spPr>
          <a:xfrm flipV="1">
            <a:off x="838684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0" y="-1"/>
            <a:ext cx="12192000" cy="4572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0785089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Vertical Text Placeholder 2"/>
          <p:cNvSpPr>
            <a:spLocks noGrp="1"/>
          </p:cNvSpPr>
          <p:nvPr>
            <p:ph type="body" orient="vert" idx="1"/>
          </p:nvPr>
        </p:nvSpPr>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1A3D9ECE-B2CF-438F-A9DB-68A3A44507EA}" type="datetimeFigureOut">
              <a:rPr lang="cs-CZ" smtClean="0"/>
              <a:t>04.10.2022</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16BA6A55-421C-4752-8071-4DB0845BD0E7}" type="slidenum">
              <a:rPr lang="cs-CZ" smtClean="0"/>
              <a:t>‹#›</a:t>
            </a:fld>
            <a:endParaRPr lang="cs-CZ"/>
          </a:p>
        </p:txBody>
      </p:sp>
    </p:spTree>
    <p:extLst>
      <p:ext uri="{BB962C8B-B14F-4D97-AF65-F5344CB8AC3E}">
        <p14:creationId xmlns:p14="http://schemas.microsoft.com/office/powerpoint/2010/main" val="13176537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cs-CZ"/>
              <a:t>Kliknutím lze upravit styl.</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1A3D9ECE-B2CF-438F-A9DB-68A3A44507EA}" type="datetimeFigureOut">
              <a:rPr lang="cs-CZ" smtClean="0"/>
              <a:t>04.10.2022</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16BA6A55-421C-4752-8071-4DB0845BD0E7}" type="slidenum">
              <a:rPr lang="cs-CZ" smtClean="0"/>
              <a:t>‹#›</a:t>
            </a:fld>
            <a:endParaRPr lang="cs-CZ"/>
          </a:p>
        </p:txBody>
      </p:sp>
      <p:cxnSp>
        <p:nvCxnSpPr>
          <p:cNvPr id="8" name="Straight Connector 7"/>
          <p:cNvCxnSpPr/>
          <p:nvPr/>
        </p:nvCxnSpPr>
        <p:spPr>
          <a:xfrm rot="5400000" flipV="1">
            <a:off x="10058400" y="59263"/>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128478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idx="1"/>
          </p:nvPr>
        </p:nvSpPr>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1A3D9ECE-B2CF-438F-A9DB-68A3A44507EA}" type="datetimeFigureOut">
              <a:rPr lang="cs-CZ" smtClean="0"/>
              <a:t>04.10.2022</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16BA6A55-421C-4752-8071-4DB0845BD0E7}" type="slidenum">
              <a:rPr lang="cs-CZ" smtClean="0"/>
              <a:t>‹#›</a:t>
            </a:fld>
            <a:endParaRPr lang="cs-CZ"/>
          </a:p>
        </p:txBody>
      </p:sp>
    </p:spTree>
    <p:extLst>
      <p:ext uri="{BB962C8B-B14F-4D97-AF65-F5344CB8AC3E}">
        <p14:creationId xmlns:p14="http://schemas.microsoft.com/office/powerpoint/2010/main" val="30363133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Záhlaví oddílu">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cs-CZ"/>
              <a:t>Kliknutím lze upravit styl.</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Po kliknutí můžete upravovat styly textu v předloze.</a:t>
            </a:r>
          </a:p>
        </p:txBody>
      </p:sp>
      <p:sp>
        <p:nvSpPr>
          <p:cNvPr id="4" name="Date Placeholder 3"/>
          <p:cNvSpPr>
            <a:spLocks noGrp="1"/>
          </p:cNvSpPr>
          <p:nvPr>
            <p:ph type="dt" sz="half" idx="10"/>
          </p:nvPr>
        </p:nvSpPr>
        <p:spPr/>
        <p:txBody>
          <a:bodyPr/>
          <a:lstStyle/>
          <a:p>
            <a:fld id="{1A3D9ECE-B2CF-438F-A9DB-68A3A44507EA}" type="datetimeFigureOut">
              <a:rPr lang="cs-CZ" smtClean="0"/>
              <a:t>04.10.2022</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16BA6A55-421C-4752-8071-4DB0845BD0E7}" type="slidenum">
              <a:rPr lang="cs-CZ" smtClean="0"/>
              <a:t>‹#›</a:t>
            </a:fld>
            <a:endParaRPr lang="cs-CZ"/>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838684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0" y="-1"/>
            <a:ext cx="12192000" cy="457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8366974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cs-CZ"/>
              <a:t>Kliknutím lze upravit styl.</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Date Placeholder 4"/>
          <p:cNvSpPr>
            <a:spLocks noGrp="1"/>
          </p:cNvSpPr>
          <p:nvPr>
            <p:ph type="dt" sz="half" idx="10"/>
          </p:nvPr>
        </p:nvSpPr>
        <p:spPr/>
        <p:txBody>
          <a:bodyPr/>
          <a:lstStyle/>
          <a:p>
            <a:fld id="{1A3D9ECE-B2CF-438F-A9DB-68A3A44507EA}" type="datetimeFigureOut">
              <a:rPr lang="cs-CZ" smtClean="0"/>
              <a:t>04.10.2022</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16BA6A55-421C-4752-8071-4DB0845BD0E7}" type="slidenum">
              <a:rPr lang="cs-CZ" smtClean="0"/>
              <a:t>‹#›</a:t>
            </a:fld>
            <a:endParaRPr lang="cs-CZ"/>
          </a:p>
        </p:txBody>
      </p:sp>
    </p:spTree>
    <p:extLst>
      <p:ext uri="{BB962C8B-B14F-4D97-AF65-F5344CB8AC3E}">
        <p14:creationId xmlns:p14="http://schemas.microsoft.com/office/powerpoint/2010/main" val="9601038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cs-CZ"/>
              <a:t>Kliknutím lze upravit styl.</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2">
                    <a:lumMod val="7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4" name="Content Placeholder 3"/>
          <p:cNvSpPr>
            <a:spLocks noGrp="1"/>
          </p:cNvSpPr>
          <p:nvPr>
            <p:ph sz="half" idx="2"/>
          </p:nvPr>
        </p:nvSpPr>
        <p:spPr>
          <a:xfrm>
            <a:off x="1024128" y="2967788"/>
            <a:ext cx="4754880" cy="3341572"/>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2">
                    <a:lumMod val="75000"/>
                  </a:schemeClr>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cs-CZ"/>
              <a:t>Po kliknutí můžete upravovat styly textu v předloze.</a:t>
            </a:r>
          </a:p>
        </p:txBody>
      </p:sp>
      <p:sp>
        <p:nvSpPr>
          <p:cNvPr id="6" name="Content Placeholder 5"/>
          <p:cNvSpPr>
            <a:spLocks noGrp="1"/>
          </p:cNvSpPr>
          <p:nvPr>
            <p:ph sz="quarter" idx="4"/>
          </p:nvPr>
        </p:nvSpPr>
        <p:spPr>
          <a:xfrm>
            <a:off x="5990888" y="2967788"/>
            <a:ext cx="4754880" cy="3341572"/>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7" name="Date Placeholder 6"/>
          <p:cNvSpPr>
            <a:spLocks noGrp="1"/>
          </p:cNvSpPr>
          <p:nvPr>
            <p:ph type="dt" sz="half" idx="10"/>
          </p:nvPr>
        </p:nvSpPr>
        <p:spPr/>
        <p:txBody>
          <a:bodyPr/>
          <a:lstStyle/>
          <a:p>
            <a:fld id="{1A3D9ECE-B2CF-438F-A9DB-68A3A44507EA}" type="datetimeFigureOut">
              <a:rPr lang="cs-CZ" smtClean="0"/>
              <a:t>04.10.2022</a:t>
            </a:fld>
            <a:endParaRPr lang="cs-CZ"/>
          </a:p>
        </p:txBody>
      </p:sp>
      <p:sp>
        <p:nvSpPr>
          <p:cNvPr id="8" name="Footer Placeholder 7"/>
          <p:cNvSpPr>
            <a:spLocks noGrp="1"/>
          </p:cNvSpPr>
          <p:nvPr>
            <p:ph type="ftr" sz="quarter" idx="11"/>
          </p:nvPr>
        </p:nvSpPr>
        <p:spPr/>
        <p:txBody>
          <a:bodyPr/>
          <a:lstStyle/>
          <a:p>
            <a:endParaRPr lang="cs-CZ"/>
          </a:p>
        </p:txBody>
      </p:sp>
      <p:sp>
        <p:nvSpPr>
          <p:cNvPr id="9" name="Slide Number Placeholder 8"/>
          <p:cNvSpPr>
            <a:spLocks noGrp="1"/>
          </p:cNvSpPr>
          <p:nvPr>
            <p:ph type="sldNum" sz="quarter" idx="12"/>
          </p:nvPr>
        </p:nvSpPr>
        <p:spPr/>
        <p:txBody>
          <a:bodyPr/>
          <a:lstStyle/>
          <a:p>
            <a:fld id="{16BA6A55-421C-4752-8071-4DB0845BD0E7}" type="slidenum">
              <a:rPr lang="cs-CZ" smtClean="0"/>
              <a:t>‹#›</a:t>
            </a:fld>
            <a:endParaRPr lang="cs-CZ"/>
          </a:p>
        </p:txBody>
      </p:sp>
    </p:spTree>
    <p:extLst>
      <p:ext uri="{BB962C8B-B14F-4D97-AF65-F5344CB8AC3E}">
        <p14:creationId xmlns:p14="http://schemas.microsoft.com/office/powerpoint/2010/main" val="8628807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Date Placeholder 2"/>
          <p:cNvSpPr>
            <a:spLocks noGrp="1"/>
          </p:cNvSpPr>
          <p:nvPr>
            <p:ph type="dt" sz="half" idx="10"/>
          </p:nvPr>
        </p:nvSpPr>
        <p:spPr/>
        <p:txBody>
          <a:bodyPr/>
          <a:lstStyle/>
          <a:p>
            <a:fld id="{1A3D9ECE-B2CF-438F-A9DB-68A3A44507EA}" type="datetimeFigureOut">
              <a:rPr lang="cs-CZ" smtClean="0"/>
              <a:t>04.10.2022</a:t>
            </a:fld>
            <a:endParaRPr lang="cs-CZ"/>
          </a:p>
        </p:txBody>
      </p:sp>
      <p:sp>
        <p:nvSpPr>
          <p:cNvPr id="4" name="Footer Placeholder 3"/>
          <p:cNvSpPr>
            <a:spLocks noGrp="1"/>
          </p:cNvSpPr>
          <p:nvPr>
            <p:ph type="ftr" sz="quarter" idx="11"/>
          </p:nvPr>
        </p:nvSpPr>
        <p:spPr/>
        <p:txBody>
          <a:bodyPr/>
          <a:lstStyle/>
          <a:p>
            <a:endParaRPr lang="cs-CZ"/>
          </a:p>
        </p:txBody>
      </p:sp>
      <p:sp>
        <p:nvSpPr>
          <p:cNvPr id="5" name="Slide Number Placeholder 4"/>
          <p:cNvSpPr>
            <a:spLocks noGrp="1"/>
          </p:cNvSpPr>
          <p:nvPr>
            <p:ph type="sldNum" sz="quarter" idx="12"/>
          </p:nvPr>
        </p:nvSpPr>
        <p:spPr/>
        <p:txBody>
          <a:bodyPr/>
          <a:lstStyle/>
          <a:p>
            <a:fld id="{16BA6A55-421C-4752-8071-4DB0845BD0E7}" type="slidenum">
              <a:rPr lang="cs-CZ" smtClean="0"/>
              <a:t>‹#›</a:t>
            </a:fld>
            <a:endParaRPr lang="cs-CZ"/>
          </a:p>
        </p:txBody>
      </p:sp>
    </p:spTree>
    <p:extLst>
      <p:ext uri="{BB962C8B-B14F-4D97-AF65-F5344CB8AC3E}">
        <p14:creationId xmlns:p14="http://schemas.microsoft.com/office/powerpoint/2010/main" val="34782641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A3D9ECE-B2CF-438F-A9DB-68A3A44507EA}" type="datetimeFigureOut">
              <a:rPr lang="cs-CZ" smtClean="0"/>
              <a:t>04.10.2022</a:t>
            </a:fld>
            <a:endParaRPr lang="cs-CZ"/>
          </a:p>
        </p:txBody>
      </p:sp>
      <p:sp>
        <p:nvSpPr>
          <p:cNvPr id="3" name="Footer Placeholder 2"/>
          <p:cNvSpPr>
            <a:spLocks noGrp="1"/>
          </p:cNvSpPr>
          <p:nvPr>
            <p:ph type="ftr" sz="quarter" idx="11"/>
          </p:nvPr>
        </p:nvSpPr>
        <p:spPr/>
        <p:txBody>
          <a:bodyPr/>
          <a:lstStyle/>
          <a:p>
            <a:endParaRPr lang="cs-CZ"/>
          </a:p>
        </p:txBody>
      </p:sp>
      <p:sp>
        <p:nvSpPr>
          <p:cNvPr id="4" name="Slide Number Placeholder 3"/>
          <p:cNvSpPr>
            <a:spLocks noGrp="1"/>
          </p:cNvSpPr>
          <p:nvPr>
            <p:ph type="sldNum" sz="quarter" idx="12"/>
          </p:nvPr>
        </p:nvSpPr>
        <p:spPr/>
        <p:txBody>
          <a:bodyPr/>
          <a:lstStyle/>
          <a:p>
            <a:fld id="{16BA6A55-421C-4752-8071-4DB0845BD0E7}" type="slidenum">
              <a:rPr lang="cs-CZ" smtClean="0"/>
              <a:t>‹#›</a:t>
            </a:fld>
            <a:endParaRPr lang="cs-CZ"/>
          </a:p>
        </p:txBody>
      </p:sp>
    </p:spTree>
    <p:extLst>
      <p:ext uri="{BB962C8B-B14F-4D97-AF65-F5344CB8AC3E}">
        <p14:creationId xmlns:p14="http://schemas.microsoft.com/office/powerpoint/2010/main" val="21351266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cs-CZ"/>
              <a:t>Kliknutím lze upravit styl.</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5" name="Date Placeholder 4"/>
          <p:cNvSpPr>
            <a:spLocks noGrp="1"/>
          </p:cNvSpPr>
          <p:nvPr>
            <p:ph type="dt" sz="half" idx="10"/>
          </p:nvPr>
        </p:nvSpPr>
        <p:spPr/>
        <p:txBody>
          <a:bodyPr/>
          <a:lstStyle/>
          <a:p>
            <a:fld id="{1A3D9ECE-B2CF-438F-A9DB-68A3A44507EA}" type="datetimeFigureOut">
              <a:rPr lang="cs-CZ" smtClean="0"/>
              <a:t>04.10.2022</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16BA6A55-421C-4752-8071-4DB0845BD0E7}" type="slidenum">
              <a:rPr lang="cs-CZ" smtClean="0"/>
              <a:t>‹#›</a:t>
            </a:fld>
            <a:endParaRPr lang="cs-CZ"/>
          </a:p>
        </p:txBody>
      </p:sp>
    </p:spTree>
    <p:extLst>
      <p:ext uri="{BB962C8B-B14F-4D97-AF65-F5344CB8AC3E}">
        <p14:creationId xmlns:p14="http://schemas.microsoft.com/office/powerpoint/2010/main" val="29309307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cs-CZ"/>
              <a:t>Kliknutím lze upravit styl.</a:t>
            </a:r>
            <a:endParaRPr lang="en-US" dirty="0"/>
          </a:p>
        </p:txBody>
      </p:sp>
      <p:sp>
        <p:nvSpPr>
          <p:cNvPr id="3" name="Picture Placeholder 2"/>
          <p:cNvSpPr>
            <a:spLocks noGrp="1" noChangeAspect="1"/>
          </p:cNvSpPr>
          <p:nvPr>
            <p:ph type="pic" idx="1"/>
          </p:nvPr>
        </p:nvSpPr>
        <p:spPr>
          <a:xfrm>
            <a:off x="0" y="-1"/>
            <a:ext cx="12188952" cy="4572000"/>
          </a:xfrm>
          <a:solidFill>
            <a:schemeClr val="accent2">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a:t>Kliknutím na ikonu přidáte obrázek.</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Date Placeholder 4"/>
          <p:cNvSpPr>
            <a:spLocks noGrp="1"/>
          </p:cNvSpPr>
          <p:nvPr>
            <p:ph type="dt" sz="half" idx="10"/>
          </p:nvPr>
        </p:nvSpPr>
        <p:spPr/>
        <p:txBody>
          <a:bodyPr/>
          <a:lstStyle/>
          <a:p>
            <a:fld id="{1A3D9ECE-B2CF-438F-A9DB-68A3A44507EA}" type="datetimeFigureOut">
              <a:rPr lang="cs-CZ" smtClean="0"/>
              <a:t>04.10.2022</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16BA6A55-421C-4752-8071-4DB0845BD0E7}" type="slidenum">
              <a:rPr lang="cs-CZ" smtClean="0"/>
              <a:t>‹#›</a:t>
            </a:fld>
            <a:endParaRPr lang="cs-CZ"/>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992782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cs-CZ"/>
              <a:t>Kliknutím lze upravit styl.</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1A3D9ECE-B2CF-438F-A9DB-68A3A44507EA}" type="datetimeFigureOut">
              <a:rPr lang="cs-CZ" smtClean="0"/>
              <a:t>04.10.2022</a:t>
            </a:fld>
            <a:endParaRPr lang="cs-CZ"/>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cs-CZ"/>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16BA6A55-421C-4752-8071-4DB0845BD0E7}" type="slidenum">
              <a:rPr lang="cs-CZ" smtClean="0"/>
              <a:t>‹#›</a:t>
            </a:fld>
            <a:endParaRPr lang="cs-CZ"/>
          </a:p>
        </p:txBody>
      </p:sp>
      <p:cxnSp>
        <p:nvCxnSpPr>
          <p:cNvPr id="8" name="Straight Connector 7"/>
          <p:cNvCxnSpPr/>
          <p:nvPr/>
        </p:nvCxnSpPr>
        <p:spPr>
          <a:xfrm flipV="1">
            <a:off x="762000" y="826324"/>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84741173"/>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hade val="85000"/>
            <a:satMod val="125000"/>
          </a:schemeClr>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540FAC9-3505-49ED-9B06-A0F8C14853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726" cy="68589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879B3CD-E329-42F5-B136-BA1F37EC05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5464" y="484632"/>
            <a:ext cx="7453538" cy="588091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solidFill>
                <a:prstClr val="white"/>
              </a:solidFill>
            </a:endParaRPr>
          </a:p>
        </p:txBody>
      </p:sp>
      <p:sp>
        <p:nvSpPr>
          <p:cNvPr id="2" name="Nadpis 1">
            <a:extLst>
              <a:ext uri="{FF2B5EF4-FFF2-40B4-BE49-F238E27FC236}">
                <a16:creationId xmlns:a16="http://schemas.microsoft.com/office/drawing/2014/main" id="{30B9DB8C-B77F-11D4-173C-7DA5E4F6D6E7}"/>
              </a:ext>
            </a:extLst>
          </p:cNvPr>
          <p:cNvSpPr>
            <a:spLocks noGrp="1"/>
          </p:cNvSpPr>
          <p:nvPr>
            <p:ph type="ctrTitle"/>
          </p:nvPr>
        </p:nvSpPr>
        <p:spPr>
          <a:xfrm>
            <a:off x="990096" y="977900"/>
            <a:ext cx="6539558" cy="3327734"/>
          </a:xfrm>
        </p:spPr>
        <p:txBody>
          <a:bodyPr anchor="b">
            <a:normAutofit/>
          </a:bodyPr>
          <a:lstStyle/>
          <a:p>
            <a:r>
              <a:rPr lang="cs-CZ" sz="5400" b="1" dirty="0"/>
              <a:t>DSBcB49 Starověká </a:t>
            </a:r>
            <a:r>
              <a:rPr lang="cs-CZ" sz="5400" b="1" dirty="0" err="1"/>
              <a:t>ekumena</a:t>
            </a:r>
            <a:r>
              <a:rPr lang="cs-CZ" sz="5400" b="1" dirty="0"/>
              <a:t> - antické zprávy o Asii a Africe</a:t>
            </a:r>
            <a:endParaRPr lang="cs-CZ" sz="5400" dirty="0"/>
          </a:p>
        </p:txBody>
      </p:sp>
      <p:sp>
        <p:nvSpPr>
          <p:cNvPr id="3" name="Podnadpis 2">
            <a:extLst>
              <a:ext uri="{FF2B5EF4-FFF2-40B4-BE49-F238E27FC236}">
                <a16:creationId xmlns:a16="http://schemas.microsoft.com/office/drawing/2014/main" id="{10867C1F-3B72-A176-9C4A-2E3373D0F74F}"/>
              </a:ext>
            </a:extLst>
          </p:cNvPr>
          <p:cNvSpPr>
            <a:spLocks noGrp="1"/>
          </p:cNvSpPr>
          <p:nvPr>
            <p:ph type="subTitle" idx="1"/>
          </p:nvPr>
        </p:nvSpPr>
        <p:spPr>
          <a:xfrm>
            <a:off x="990096" y="4621235"/>
            <a:ext cx="6539558" cy="1225028"/>
          </a:xfrm>
        </p:spPr>
        <p:txBody>
          <a:bodyPr anchor="t">
            <a:normAutofit/>
          </a:bodyPr>
          <a:lstStyle/>
          <a:p>
            <a:pPr algn="r"/>
            <a:r>
              <a:rPr lang="cs-CZ" sz="2000"/>
              <a:t>Židé</a:t>
            </a:r>
          </a:p>
        </p:txBody>
      </p:sp>
      <p:cxnSp>
        <p:nvCxnSpPr>
          <p:cNvPr id="12" name="Straight Connector 11">
            <a:extLst>
              <a:ext uri="{FF2B5EF4-FFF2-40B4-BE49-F238E27FC236}">
                <a16:creationId xmlns:a16="http://schemas.microsoft.com/office/drawing/2014/main" id="{51B042EF-3024-4C57-B282-1B30607FB7C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158680" y="4476657"/>
            <a:ext cx="5370974"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EA0B4097-B645-43E0-A2B5-B8D688E745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19870" y="484632"/>
            <a:ext cx="3584224" cy="5880916"/>
          </a:xfrm>
          <a:prstGeom prst="rect">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solidFill>
                <a:prstClr val="white"/>
              </a:solidFill>
            </a:endParaRPr>
          </a:p>
        </p:txBody>
      </p:sp>
      <p:sp>
        <p:nvSpPr>
          <p:cNvPr id="7" name="TextovéPole 6">
            <a:extLst>
              <a:ext uri="{FF2B5EF4-FFF2-40B4-BE49-F238E27FC236}">
                <a16:creationId xmlns:a16="http://schemas.microsoft.com/office/drawing/2014/main" id="{BD2E51CE-5375-736A-4BB1-0B4AEBE7613F}"/>
              </a:ext>
            </a:extLst>
          </p:cNvPr>
          <p:cNvSpPr txBox="1"/>
          <p:nvPr/>
        </p:nvSpPr>
        <p:spPr>
          <a:xfrm>
            <a:off x="2576946" y="5362982"/>
            <a:ext cx="6096000" cy="369332"/>
          </a:xfrm>
          <a:prstGeom prst="rect">
            <a:avLst/>
          </a:prstGeom>
          <a:noFill/>
        </p:spPr>
        <p:txBody>
          <a:bodyPr wrap="square">
            <a:spAutoFit/>
          </a:bodyPr>
          <a:lstStyle/>
          <a:p>
            <a:r>
              <a:rPr lang="cs-CZ" i="1" dirty="0" err="1"/>
              <a:t>sceleratissima</a:t>
            </a:r>
            <a:r>
              <a:rPr lang="cs-CZ" i="1" dirty="0"/>
              <a:t> </a:t>
            </a:r>
            <a:r>
              <a:rPr lang="cs-CZ" i="1" dirty="0" err="1"/>
              <a:t>gens</a:t>
            </a:r>
            <a:r>
              <a:rPr lang="cs-CZ" dirty="0"/>
              <a:t>, </a:t>
            </a:r>
            <a:r>
              <a:rPr lang="cs-CZ" dirty="0" err="1"/>
              <a:t>taeterrima</a:t>
            </a:r>
            <a:r>
              <a:rPr lang="cs-CZ" dirty="0"/>
              <a:t> </a:t>
            </a:r>
            <a:r>
              <a:rPr lang="cs-CZ" i="1" dirty="0" err="1"/>
              <a:t>gens</a:t>
            </a:r>
            <a:r>
              <a:rPr lang="cs-CZ" dirty="0"/>
              <a:t>, </a:t>
            </a:r>
            <a:r>
              <a:rPr lang="cs-CZ" dirty="0" err="1"/>
              <a:t>perniciosa</a:t>
            </a:r>
            <a:r>
              <a:rPr lang="cs-CZ" dirty="0"/>
              <a:t> </a:t>
            </a:r>
            <a:r>
              <a:rPr lang="cs-CZ" i="1" dirty="0" err="1"/>
              <a:t>gens</a:t>
            </a:r>
            <a:r>
              <a:rPr lang="cs-CZ" dirty="0"/>
              <a:t> </a:t>
            </a:r>
          </a:p>
        </p:txBody>
      </p:sp>
    </p:spTree>
    <p:extLst>
      <p:ext uri="{BB962C8B-B14F-4D97-AF65-F5344CB8AC3E}">
        <p14:creationId xmlns:p14="http://schemas.microsoft.com/office/powerpoint/2010/main" val="30623914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2F6B0F1-EC89-7356-7A36-19E98834A9DD}"/>
              </a:ext>
            </a:extLst>
          </p:cNvPr>
          <p:cNvSpPr>
            <a:spLocks noGrp="1"/>
          </p:cNvSpPr>
          <p:nvPr>
            <p:ph type="title"/>
          </p:nvPr>
        </p:nvSpPr>
        <p:spPr/>
        <p:txBody>
          <a:bodyPr/>
          <a:lstStyle/>
          <a:p>
            <a:r>
              <a:rPr lang="cs-CZ" dirty="0"/>
              <a:t>Původ</a:t>
            </a:r>
          </a:p>
        </p:txBody>
      </p:sp>
      <p:sp>
        <p:nvSpPr>
          <p:cNvPr id="3" name="Zástupný obsah 2">
            <a:extLst>
              <a:ext uri="{FF2B5EF4-FFF2-40B4-BE49-F238E27FC236}">
                <a16:creationId xmlns:a16="http://schemas.microsoft.com/office/drawing/2014/main" id="{EBCCA60A-4A5A-8620-F384-B15FD34CCE07}"/>
              </a:ext>
            </a:extLst>
          </p:cNvPr>
          <p:cNvSpPr>
            <a:spLocks noGrp="1"/>
          </p:cNvSpPr>
          <p:nvPr>
            <p:ph sz="half" idx="1"/>
          </p:nvPr>
        </p:nvSpPr>
        <p:spPr/>
        <p:txBody>
          <a:bodyPr>
            <a:normAutofit lnSpcReduction="10000"/>
          </a:bodyPr>
          <a:lstStyle/>
          <a:p>
            <a:r>
              <a:rPr lang="cs-CZ" dirty="0" err="1"/>
              <a:t>Assýrie</a:t>
            </a:r>
            <a:r>
              <a:rPr lang="cs-CZ" dirty="0"/>
              <a:t> </a:t>
            </a:r>
          </a:p>
          <a:p>
            <a:r>
              <a:rPr lang="cs-CZ" dirty="0" err="1"/>
              <a:t>Tac</a:t>
            </a:r>
            <a:r>
              <a:rPr lang="cs-CZ" dirty="0"/>
              <a:t>. </a:t>
            </a:r>
            <a:r>
              <a:rPr lang="cs-CZ" i="1" dirty="0" err="1"/>
              <a:t>Hist</a:t>
            </a:r>
            <a:r>
              <a:rPr lang="cs-CZ" dirty="0"/>
              <a:t>. 5.2</a:t>
            </a:r>
          </a:p>
          <a:p>
            <a:r>
              <a:rPr lang="cs-CZ" dirty="0" err="1"/>
              <a:t>Sunt</a:t>
            </a:r>
            <a:r>
              <a:rPr lang="cs-CZ" dirty="0"/>
              <a:t> qui </a:t>
            </a:r>
            <a:r>
              <a:rPr lang="cs-CZ" dirty="0" err="1"/>
              <a:t>tradant</a:t>
            </a:r>
            <a:r>
              <a:rPr lang="cs-CZ" dirty="0"/>
              <a:t> </a:t>
            </a:r>
            <a:r>
              <a:rPr lang="cs-CZ" u="sng" dirty="0" err="1"/>
              <a:t>Assyrios</a:t>
            </a:r>
            <a:r>
              <a:rPr lang="cs-CZ" dirty="0"/>
              <a:t> </a:t>
            </a:r>
            <a:r>
              <a:rPr lang="cs-CZ" u="sng" dirty="0" err="1"/>
              <a:t>convenas</a:t>
            </a:r>
            <a:r>
              <a:rPr lang="cs-CZ" dirty="0"/>
              <a:t>, </a:t>
            </a:r>
            <a:r>
              <a:rPr lang="cs-CZ" dirty="0" err="1"/>
              <a:t>indigum</a:t>
            </a:r>
            <a:r>
              <a:rPr lang="cs-CZ" dirty="0"/>
              <a:t> </a:t>
            </a:r>
            <a:r>
              <a:rPr lang="cs-CZ" dirty="0" err="1"/>
              <a:t>agrorum</a:t>
            </a:r>
            <a:r>
              <a:rPr lang="cs-CZ" dirty="0"/>
              <a:t> </a:t>
            </a:r>
            <a:r>
              <a:rPr lang="cs-CZ" dirty="0" err="1"/>
              <a:t>populum</a:t>
            </a:r>
            <a:r>
              <a:rPr lang="cs-CZ" dirty="0"/>
              <a:t>, parte </a:t>
            </a:r>
            <a:r>
              <a:rPr lang="cs-CZ" dirty="0" err="1"/>
              <a:t>Aegypti</a:t>
            </a:r>
            <a:r>
              <a:rPr lang="cs-CZ" dirty="0"/>
              <a:t> </a:t>
            </a:r>
            <a:r>
              <a:rPr lang="cs-CZ" dirty="0" err="1"/>
              <a:t>potitos</a:t>
            </a:r>
            <a:r>
              <a:rPr lang="cs-CZ" dirty="0"/>
              <a:t>, </a:t>
            </a:r>
            <a:r>
              <a:rPr lang="cs-CZ" dirty="0" err="1"/>
              <a:t>mox</a:t>
            </a:r>
            <a:r>
              <a:rPr lang="cs-CZ" dirty="0"/>
              <a:t> </a:t>
            </a:r>
            <a:r>
              <a:rPr lang="cs-CZ" dirty="0" err="1"/>
              <a:t>proprias</a:t>
            </a:r>
            <a:r>
              <a:rPr lang="cs-CZ" dirty="0"/>
              <a:t> </a:t>
            </a:r>
            <a:r>
              <a:rPr lang="cs-CZ" dirty="0" err="1"/>
              <a:t>urbis</a:t>
            </a:r>
            <a:r>
              <a:rPr lang="cs-CZ" dirty="0"/>
              <a:t> </a:t>
            </a:r>
            <a:r>
              <a:rPr lang="cs-CZ" dirty="0" err="1"/>
              <a:t>Hebraeas</a:t>
            </a:r>
            <a:r>
              <a:rPr lang="cs-CZ" dirty="0"/>
              <a:t>- </a:t>
            </a:r>
            <a:r>
              <a:rPr lang="cs-CZ" dirty="0" err="1"/>
              <a:t>que</a:t>
            </a:r>
            <a:r>
              <a:rPr lang="cs-CZ" dirty="0"/>
              <a:t> </a:t>
            </a:r>
            <a:r>
              <a:rPr lang="cs-CZ" dirty="0" err="1"/>
              <a:t>terras</a:t>
            </a:r>
            <a:r>
              <a:rPr lang="cs-CZ" dirty="0"/>
              <a:t> et </a:t>
            </a:r>
            <a:r>
              <a:rPr lang="cs-CZ" dirty="0" err="1"/>
              <a:t>propiora</a:t>
            </a:r>
            <a:r>
              <a:rPr lang="cs-CZ" dirty="0"/>
              <a:t> </a:t>
            </a:r>
            <a:r>
              <a:rPr lang="cs-CZ" dirty="0" err="1"/>
              <a:t>Syriae</a:t>
            </a:r>
            <a:r>
              <a:rPr lang="cs-CZ" dirty="0"/>
              <a:t> </a:t>
            </a:r>
            <a:r>
              <a:rPr lang="cs-CZ" dirty="0" err="1"/>
              <a:t>coluisse</a:t>
            </a:r>
            <a:r>
              <a:rPr lang="cs-CZ" dirty="0"/>
              <a:t>.</a:t>
            </a:r>
          </a:p>
          <a:p>
            <a:r>
              <a:rPr lang="cs-CZ" dirty="0" err="1"/>
              <a:t>Jos</a:t>
            </a:r>
            <a:r>
              <a:rPr lang="cs-CZ" dirty="0"/>
              <a:t>. </a:t>
            </a:r>
            <a:r>
              <a:rPr lang="cs-CZ" i="1" dirty="0"/>
              <a:t>Ant</a:t>
            </a:r>
            <a:r>
              <a:rPr lang="cs-CZ" dirty="0"/>
              <a:t>. 1.7.2 (</a:t>
            </a:r>
            <a:r>
              <a:rPr lang="cs-CZ" dirty="0" err="1"/>
              <a:t>Níkoláos</a:t>
            </a:r>
            <a:r>
              <a:rPr lang="cs-CZ" dirty="0"/>
              <a:t> z Damašku)</a:t>
            </a:r>
          </a:p>
          <a:p>
            <a:r>
              <a:rPr lang="el-GR" dirty="0"/>
              <a:t>Ἁβράμης ἐβασίλευσεν ἔπηλυς σὺν στρατῷ ἀφιγμένος ἐκ τῆς γῆς τῆς ὑπὲρ Βαβυλῶνος Χαλδαίων λεγομένης. </a:t>
            </a:r>
            <a:endParaRPr lang="cs-CZ" dirty="0"/>
          </a:p>
          <a:p>
            <a:endParaRPr lang="cs-CZ" dirty="0"/>
          </a:p>
        </p:txBody>
      </p:sp>
      <p:sp>
        <p:nvSpPr>
          <p:cNvPr id="4" name="Zástupný obsah 3">
            <a:extLst>
              <a:ext uri="{FF2B5EF4-FFF2-40B4-BE49-F238E27FC236}">
                <a16:creationId xmlns:a16="http://schemas.microsoft.com/office/drawing/2014/main" id="{DEDEFE97-C824-14D7-C277-4481BAC3B596}"/>
              </a:ext>
            </a:extLst>
          </p:cNvPr>
          <p:cNvSpPr>
            <a:spLocks noGrp="1"/>
          </p:cNvSpPr>
          <p:nvPr>
            <p:ph sz="half" idx="2"/>
          </p:nvPr>
        </p:nvSpPr>
        <p:spPr/>
        <p:txBody>
          <a:bodyPr>
            <a:normAutofit lnSpcReduction="10000"/>
          </a:bodyPr>
          <a:lstStyle/>
          <a:p>
            <a:r>
              <a:rPr lang="en-US" dirty="0"/>
              <a:t>Still others report that they were Assyrian refugees, a landless people, who first got control of a part of Egypt, then later they had their own cities and lived in the Hebrew territory and the nearer parts of Syria.</a:t>
            </a:r>
            <a:endParaRPr lang="cs-CZ" dirty="0"/>
          </a:p>
          <a:p>
            <a:endParaRPr lang="cs-CZ" dirty="0"/>
          </a:p>
          <a:p>
            <a:r>
              <a:rPr lang="en-US" dirty="0"/>
              <a:t>"Abram reigned at Damascus, being a foreigner, who came with an army out of the land above Babylon, called the land of the Chaldeans:</a:t>
            </a:r>
            <a:r>
              <a:rPr lang="cs-CZ" dirty="0"/>
              <a:t> …</a:t>
            </a:r>
          </a:p>
        </p:txBody>
      </p:sp>
    </p:spTree>
    <p:extLst>
      <p:ext uri="{BB962C8B-B14F-4D97-AF65-F5344CB8AC3E}">
        <p14:creationId xmlns:p14="http://schemas.microsoft.com/office/powerpoint/2010/main" val="21143146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9029C1F-CF87-4C16-80C1-6C2E676BFD30}"/>
              </a:ext>
            </a:extLst>
          </p:cNvPr>
          <p:cNvSpPr>
            <a:spLocks noGrp="1"/>
          </p:cNvSpPr>
          <p:nvPr>
            <p:ph type="title"/>
          </p:nvPr>
        </p:nvSpPr>
        <p:spPr/>
        <p:txBody>
          <a:bodyPr/>
          <a:lstStyle/>
          <a:p>
            <a:r>
              <a:rPr lang="cs-CZ" dirty="0"/>
              <a:t>Původ</a:t>
            </a:r>
          </a:p>
        </p:txBody>
      </p:sp>
      <p:sp>
        <p:nvSpPr>
          <p:cNvPr id="3" name="Zástupný obsah 2">
            <a:extLst>
              <a:ext uri="{FF2B5EF4-FFF2-40B4-BE49-F238E27FC236}">
                <a16:creationId xmlns:a16="http://schemas.microsoft.com/office/drawing/2014/main" id="{2DFF6A5F-A6EB-E7E0-312C-38157C065CC4}"/>
              </a:ext>
            </a:extLst>
          </p:cNvPr>
          <p:cNvSpPr>
            <a:spLocks noGrp="1"/>
          </p:cNvSpPr>
          <p:nvPr>
            <p:ph sz="half" idx="1"/>
          </p:nvPr>
        </p:nvSpPr>
        <p:spPr/>
        <p:txBody>
          <a:bodyPr/>
          <a:lstStyle/>
          <a:p>
            <a:r>
              <a:rPr lang="cs-CZ" dirty="0" err="1"/>
              <a:t>Tac</a:t>
            </a:r>
            <a:r>
              <a:rPr lang="cs-CZ" dirty="0"/>
              <a:t>. </a:t>
            </a:r>
            <a:r>
              <a:rPr lang="cs-CZ" i="1" dirty="0" err="1"/>
              <a:t>Hist</a:t>
            </a:r>
            <a:r>
              <a:rPr lang="cs-CZ" dirty="0"/>
              <a:t>. 5.2</a:t>
            </a:r>
          </a:p>
          <a:p>
            <a:r>
              <a:rPr lang="cs-CZ" dirty="0" err="1"/>
              <a:t>Solymové</a:t>
            </a:r>
            <a:r>
              <a:rPr lang="cs-CZ" dirty="0"/>
              <a:t> </a:t>
            </a:r>
          </a:p>
          <a:p>
            <a:r>
              <a:rPr lang="cs-CZ" dirty="0"/>
              <a:t>Clara </a:t>
            </a:r>
            <a:r>
              <a:rPr lang="cs-CZ" dirty="0" err="1"/>
              <a:t>alii</a:t>
            </a:r>
            <a:r>
              <a:rPr lang="cs-CZ" dirty="0"/>
              <a:t> </a:t>
            </a:r>
            <a:r>
              <a:rPr lang="cs-CZ" dirty="0" err="1"/>
              <a:t>Iudaeorum</a:t>
            </a:r>
            <a:r>
              <a:rPr lang="cs-CZ" dirty="0"/>
              <a:t> </a:t>
            </a:r>
            <a:r>
              <a:rPr lang="cs-CZ" dirty="0" err="1"/>
              <a:t>initia</a:t>
            </a:r>
            <a:r>
              <a:rPr lang="cs-CZ" dirty="0"/>
              <a:t>, </a:t>
            </a:r>
            <a:r>
              <a:rPr lang="cs-CZ" u="sng" dirty="0" err="1"/>
              <a:t>Solymos</a:t>
            </a:r>
            <a:r>
              <a:rPr lang="cs-CZ" dirty="0"/>
              <a:t>, </a:t>
            </a:r>
            <a:r>
              <a:rPr lang="cs-CZ" dirty="0" err="1"/>
              <a:t>carminibus</a:t>
            </a:r>
            <a:r>
              <a:rPr lang="cs-CZ" dirty="0"/>
              <a:t> </a:t>
            </a:r>
            <a:r>
              <a:rPr lang="cs-CZ" dirty="0" err="1"/>
              <a:t>Homeri</a:t>
            </a:r>
            <a:r>
              <a:rPr lang="cs-CZ" dirty="0"/>
              <a:t> </a:t>
            </a:r>
            <a:r>
              <a:rPr lang="cs-CZ" dirty="0" err="1"/>
              <a:t>celebratam</a:t>
            </a:r>
            <a:r>
              <a:rPr lang="cs-CZ" dirty="0"/>
              <a:t> </a:t>
            </a:r>
            <a:r>
              <a:rPr lang="cs-CZ" dirty="0" err="1"/>
              <a:t>gentem</a:t>
            </a:r>
            <a:r>
              <a:rPr lang="cs-CZ" dirty="0"/>
              <a:t>, </a:t>
            </a:r>
            <a:r>
              <a:rPr lang="cs-CZ" dirty="0" err="1"/>
              <a:t>conditae</a:t>
            </a:r>
            <a:r>
              <a:rPr lang="cs-CZ" dirty="0"/>
              <a:t> urbi </a:t>
            </a:r>
            <a:r>
              <a:rPr lang="cs-CZ" u="sng" dirty="0" err="1"/>
              <a:t>Hierosolyma</a:t>
            </a:r>
            <a:r>
              <a:rPr lang="cs-CZ" dirty="0"/>
              <a:t> nomen e </a:t>
            </a:r>
            <a:r>
              <a:rPr lang="cs-CZ" dirty="0" err="1"/>
              <a:t>suo</a:t>
            </a:r>
            <a:r>
              <a:rPr lang="cs-CZ" dirty="0"/>
              <a:t> </a:t>
            </a:r>
            <a:r>
              <a:rPr lang="cs-CZ" dirty="0" err="1"/>
              <a:t>fecisse</a:t>
            </a:r>
            <a:r>
              <a:rPr lang="cs-CZ" dirty="0"/>
              <a:t>. </a:t>
            </a:r>
          </a:p>
        </p:txBody>
      </p:sp>
      <p:sp>
        <p:nvSpPr>
          <p:cNvPr id="4" name="Zástupný obsah 3">
            <a:extLst>
              <a:ext uri="{FF2B5EF4-FFF2-40B4-BE49-F238E27FC236}">
                <a16:creationId xmlns:a16="http://schemas.microsoft.com/office/drawing/2014/main" id="{E958EA9B-CB88-4F69-8E13-3A7AA8EE4E31}"/>
              </a:ext>
            </a:extLst>
          </p:cNvPr>
          <p:cNvSpPr>
            <a:spLocks noGrp="1"/>
          </p:cNvSpPr>
          <p:nvPr>
            <p:ph sz="half" idx="2"/>
          </p:nvPr>
        </p:nvSpPr>
        <p:spPr/>
        <p:txBody>
          <a:bodyPr/>
          <a:lstStyle/>
          <a:p>
            <a:r>
              <a:rPr lang="en-US" dirty="0"/>
              <a:t>Still others say that the Jews are of illustrious origin, being the </a:t>
            </a:r>
            <a:r>
              <a:rPr lang="en-US" dirty="0" err="1"/>
              <a:t>Solymi</a:t>
            </a:r>
            <a:r>
              <a:rPr lang="en-US" dirty="0"/>
              <a:t>, a people celebrated in Homer's poems,​ who founded a city and gave it the name </a:t>
            </a:r>
            <a:r>
              <a:rPr lang="en-US" dirty="0" err="1"/>
              <a:t>Hierosolyma</a:t>
            </a:r>
            <a:r>
              <a:rPr lang="en-US" dirty="0"/>
              <a:t>, formed from their own. </a:t>
            </a:r>
            <a:endParaRPr lang="cs-CZ" dirty="0"/>
          </a:p>
        </p:txBody>
      </p:sp>
    </p:spTree>
    <p:extLst>
      <p:ext uri="{BB962C8B-B14F-4D97-AF65-F5344CB8AC3E}">
        <p14:creationId xmlns:p14="http://schemas.microsoft.com/office/powerpoint/2010/main" val="9048669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66109D7-03C4-C6CE-7074-8A1F826D361E}"/>
              </a:ext>
            </a:extLst>
          </p:cNvPr>
          <p:cNvSpPr>
            <a:spLocks noGrp="1"/>
          </p:cNvSpPr>
          <p:nvPr>
            <p:ph type="title"/>
          </p:nvPr>
        </p:nvSpPr>
        <p:spPr/>
        <p:txBody>
          <a:bodyPr/>
          <a:lstStyle/>
          <a:p>
            <a:r>
              <a:rPr lang="cs-CZ" dirty="0"/>
              <a:t>Exodus</a:t>
            </a:r>
          </a:p>
        </p:txBody>
      </p:sp>
      <p:sp>
        <p:nvSpPr>
          <p:cNvPr id="3" name="Zástupný obsah 2">
            <a:extLst>
              <a:ext uri="{FF2B5EF4-FFF2-40B4-BE49-F238E27FC236}">
                <a16:creationId xmlns:a16="http://schemas.microsoft.com/office/drawing/2014/main" id="{FFA17C81-1159-C95E-B4D6-C3C0E20B4424}"/>
              </a:ext>
            </a:extLst>
          </p:cNvPr>
          <p:cNvSpPr>
            <a:spLocks noGrp="1"/>
          </p:cNvSpPr>
          <p:nvPr>
            <p:ph sz="half" idx="1"/>
          </p:nvPr>
        </p:nvSpPr>
        <p:spPr/>
        <p:txBody>
          <a:bodyPr>
            <a:normAutofit fontScale="85000" lnSpcReduction="20000"/>
          </a:bodyPr>
          <a:lstStyle/>
          <a:p>
            <a:r>
              <a:rPr lang="cs-CZ" dirty="0" err="1"/>
              <a:t>Tac</a:t>
            </a:r>
            <a:r>
              <a:rPr lang="cs-CZ" dirty="0"/>
              <a:t>. </a:t>
            </a:r>
            <a:r>
              <a:rPr lang="cs-CZ" i="1" dirty="0" err="1"/>
              <a:t>Hist</a:t>
            </a:r>
            <a:r>
              <a:rPr lang="cs-CZ" dirty="0"/>
              <a:t>. 5.3</a:t>
            </a:r>
          </a:p>
          <a:p>
            <a:r>
              <a:rPr lang="cs-CZ" dirty="0" err="1"/>
              <a:t>Plurimi</a:t>
            </a:r>
            <a:r>
              <a:rPr lang="cs-CZ" dirty="0"/>
              <a:t> </a:t>
            </a:r>
            <a:r>
              <a:rPr lang="cs-CZ" dirty="0" err="1"/>
              <a:t>auctores</a:t>
            </a:r>
            <a:r>
              <a:rPr lang="cs-CZ" dirty="0"/>
              <a:t> </a:t>
            </a:r>
            <a:r>
              <a:rPr lang="cs-CZ" dirty="0" err="1"/>
              <a:t>consentiunt</a:t>
            </a:r>
            <a:r>
              <a:rPr lang="cs-CZ" dirty="0"/>
              <a:t> </a:t>
            </a:r>
            <a:r>
              <a:rPr lang="cs-CZ" dirty="0" err="1"/>
              <a:t>orta</a:t>
            </a:r>
            <a:r>
              <a:rPr lang="cs-CZ" dirty="0"/>
              <a:t> per </a:t>
            </a:r>
            <a:r>
              <a:rPr lang="cs-CZ" dirty="0" err="1"/>
              <a:t>Aegyptum</a:t>
            </a:r>
            <a:r>
              <a:rPr lang="cs-CZ" dirty="0"/>
              <a:t> </a:t>
            </a:r>
            <a:r>
              <a:rPr lang="cs-CZ" dirty="0" err="1"/>
              <a:t>tabe</a:t>
            </a:r>
            <a:r>
              <a:rPr lang="cs-CZ" dirty="0"/>
              <a:t> </a:t>
            </a:r>
            <a:r>
              <a:rPr lang="cs-CZ" dirty="0" err="1"/>
              <a:t>quae</a:t>
            </a:r>
            <a:r>
              <a:rPr lang="cs-CZ" dirty="0"/>
              <a:t> </a:t>
            </a:r>
            <a:r>
              <a:rPr lang="cs-CZ" dirty="0" err="1"/>
              <a:t>corpora</a:t>
            </a:r>
            <a:r>
              <a:rPr lang="cs-CZ" dirty="0"/>
              <a:t> </a:t>
            </a:r>
            <a:r>
              <a:rPr lang="cs-CZ" dirty="0" err="1"/>
              <a:t>foedaret</a:t>
            </a:r>
            <a:r>
              <a:rPr lang="cs-CZ" dirty="0"/>
              <a:t>, </a:t>
            </a:r>
            <a:r>
              <a:rPr lang="cs-CZ" dirty="0" err="1"/>
              <a:t>regem</a:t>
            </a:r>
            <a:r>
              <a:rPr lang="cs-CZ" dirty="0"/>
              <a:t> </a:t>
            </a:r>
            <a:r>
              <a:rPr lang="cs-CZ" dirty="0" err="1"/>
              <a:t>Bocchorim</a:t>
            </a:r>
            <a:r>
              <a:rPr lang="cs-CZ" dirty="0"/>
              <a:t> </a:t>
            </a:r>
            <a:r>
              <a:rPr lang="cs-CZ" dirty="0" err="1"/>
              <a:t>adito</a:t>
            </a:r>
            <a:r>
              <a:rPr lang="cs-CZ" dirty="0"/>
              <a:t> </a:t>
            </a:r>
            <a:r>
              <a:rPr lang="cs-CZ" dirty="0" err="1"/>
              <a:t>Hammonis</a:t>
            </a:r>
            <a:r>
              <a:rPr lang="cs-CZ" dirty="0"/>
              <a:t> </a:t>
            </a:r>
            <a:r>
              <a:rPr lang="cs-CZ" dirty="0" err="1"/>
              <a:t>oraculo</a:t>
            </a:r>
            <a:r>
              <a:rPr lang="cs-CZ" dirty="0"/>
              <a:t> </a:t>
            </a:r>
            <a:r>
              <a:rPr lang="cs-CZ" dirty="0" err="1"/>
              <a:t>remedium</a:t>
            </a:r>
            <a:r>
              <a:rPr lang="cs-CZ" dirty="0"/>
              <a:t> petentem </a:t>
            </a:r>
            <a:r>
              <a:rPr lang="cs-CZ" dirty="0" err="1"/>
              <a:t>purgare</a:t>
            </a:r>
            <a:r>
              <a:rPr lang="cs-CZ" dirty="0"/>
              <a:t> </a:t>
            </a:r>
            <a:r>
              <a:rPr lang="cs-CZ" dirty="0" err="1"/>
              <a:t>regnum</a:t>
            </a:r>
            <a:r>
              <a:rPr lang="cs-CZ" dirty="0"/>
              <a:t> et id genus </a:t>
            </a:r>
            <a:r>
              <a:rPr lang="cs-CZ" dirty="0" err="1"/>
              <a:t>hominum</a:t>
            </a:r>
            <a:r>
              <a:rPr lang="cs-CZ" dirty="0"/>
              <a:t> </a:t>
            </a:r>
            <a:r>
              <a:rPr lang="cs-CZ" dirty="0" err="1"/>
              <a:t>ut</a:t>
            </a:r>
            <a:r>
              <a:rPr lang="cs-CZ" dirty="0"/>
              <a:t> </a:t>
            </a:r>
            <a:r>
              <a:rPr lang="cs-CZ" u="sng" dirty="0" err="1"/>
              <a:t>invisum</a:t>
            </a:r>
            <a:r>
              <a:rPr lang="cs-CZ" dirty="0"/>
              <a:t> </a:t>
            </a:r>
            <a:r>
              <a:rPr lang="cs-CZ" u="sng" dirty="0" err="1"/>
              <a:t>deis</a:t>
            </a:r>
            <a:r>
              <a:rPr lang="cs-CZ" dirty="0"/>
              <a:t> alias in </a:t>
            </a:r>
            <a:r>
              <a:rPr lang="cs-CZ" dirty="0" err="1"/>
              <a:t>terras</a:t>
            </a:r>
            <a:r>
              <a:rPr lang="cs-CZ" dirty="0"/>
              <a:t> </a:t>
            </a:r>
            <a:r>
              <a:rPr lang="cs-CZ" dirty="0" err="1"/>
              <a:t>avehere</a:t>
            </a:r>
            <a:r>
              <a:rPr lang="cs-CZ" dirty="0"/>
              <a:t> </a:t>
            </a:r>
            <a:r>
              <a:rPr lang="cs-CZ" dirty="0" err="1"/>
              <a:t>iussum</a:t>
            </a:r>
            <a:r>
              <a:rPr lang="cs-CZ" dirty="0"/>
              <a:t>. Sic </a:t>
            </a:r>
            <a:r>
              <a:rPr lang="cs-CZ" dirty="0" err="1"/>
              <a:t>conquisitum</a:t>
            </a:r>
            <a:r>
              <a:rPr lang="cs-CZ" dirty="0"/>
              <a:t> </a:t>
            </a:r>
            <a:r>
              <a:rPr lang="cs-CZ" dirty="0" err="1"/>
              <a:t>collectumque</a:t>
            </a:r>
            <a:r>
              <a:rPr lang="cs-CZ" dirty="0"/>
              <a:t> </a:t>
            </a:r>
            <a:r>
              <a:rPr lang="cs-CZ" dirty="0" err="1"/>
              <a:t>vulgus</a:t>
            </a:r>
            <a:r>
              <a:rPr lang="cs-CZ" dirty="0"/>
              <a:t>, </a:t>
            </a:r>
            <a:r>
              <a:rPr lang="cs-CZ" dirty="0" err="1"/>
              <a:t>postquam</a:t>
            </a:r>
            <a:r>
              <a:rPr lang="cs-CZ" dirty="0"/>
              <a:t> </a:t>
            </a:r>
            <a:r>
              <a:rPr lang="cs-CZ" dirty="0" err="1"/>
              <a:t>vastis</a:t>
            </a:r>
            <a:r>
              <a:rPr lang="cs-CZ" dirty="0"/>
              <a:t> </a:t>
            </a:r>
            <a:r>
              <a:rPr lang="cs-CZ" dirty="0" err="1"/>
              <a:t>locis</a:t>
            </a:r>
            <a:r>
              <a:rPr lang="cs-CZ" dirty="0"/>
              <a:t> </a:t>
            </a:r>
            <a:r>
              <a:rPr lang="cs-CZ" dirty="0" err="1"/>
              <a:t>relictum</a:t>
            </a:r>
            <a:r>
              <a:rPr lang="cs-CZ" dirty="0"/>
              <a:t> </a:t>
            </a:r>
            <a:r>
              <a:rPr lang="cs-CZ" dirty="0" err="1"/>
              <a:t>sit</a:t>
            </a:r>
            <a:r>
              <a:rPr lang="cs-CZ" dirty="0"/>
              <a:t>, </a:t>
            </a:r>
            <a:r>
              <a:rPr lang="cs-CZ" dirty="0" err="1"/>
              <a:t>ceteris</a:t>
            </a:r>
            <a:r>
              <a:rPr lang="cs-CZ" dirty="0"/>
              <a:t> per </a:t>
            </a:r>
            <a:r>
              <a:rPr lang="cs-CZ" dirty="0" err="1"/>
              <a:t>lacrimas</a:t>
            </a:r>
            <a:r>
              <a:rPr lang="cs-CZ" dirty="0"/>
              <a:t> </a:t>
            </a:r>
            <a:r>
              <a:rPr lang="cs-CZ" dirty="0" err="1"/>
              <a:t>torpentibus</a:t>
            </a:r>
            <a:r>
              <a:rPr lang="cs-CZ" dirty="0"/>
              <a:t>, </a:t>
            </a:r>
            <a:r>
              <a:rPr lang="cs-CZ" u="sng" dirty="0" err="1"/>
              <a:t>Moysen</a:t>
            </a:r>
            <a:r>
              <a:rPr lang="cs-CZ" dirty="0"/>
              <a:t> </a:t>
            </a:r>
            <a:r>
              <a:rPr lang="cs-CZ" dirty="0" err="1"/>
              <a:t>unum</a:t>
            </a:r>
            <a:r>
              <a:rPr lang="cs-CZ" dirty="0"/>
              <a:t> </a:t>
            </a:r>
            <a:r>
              <a:rPr lang="cs-CZ" dirty="0" err="1"/>
              <a:t>exulum</a:t>
            </a:r>
            <a:r>
              <a:rPr lang="cs-CZ" dirty="0"/>
              <a:t> </a:t>
            </a:r>
            <a:r>
              <a:rPr lang="cs-CZ" dirty="0" err="1"/>
              <a:t>monuisse</a:t>
            </a:r>
            <a:r>
              <a:rPr lang="cs-CZ" dirty="0"/>
              <a:t> ne </a:t>
            </a:r>
            <a:r>
              <a:rPr lang="cs-CZ" dirty="0" err="1"/>
              <a:t>quam</a:t>
            </a:r>
            <a:r>
              <a:rPr lang="cs-CZ" dirty="0"/>
              <a:t> </a:t>
            </a:r>
            <a:r>
              <a:rPr lang="cs-CZ" u="sng" dirty="0" err="1"/>
              <a:t>deorum</a:t>
            </a:r>
            <a:r>
              <a:rPr lang="cs-CZ" dirty="0"/>
              <a:t> </a:t>
            </a:r>
            <a:r>
              <a:rPr lang="cs-CZ" u="sng" dirty="0" err="1"/>
              <a:t>hominumve</a:t>
            </a:r>
            <a:r>
              <a:rPr lang="cs-CZ" dirty="0"/>
              <a:t> opem </a:t>
            </a:r>
            <a:r>
              <a:rPr lang="cs-CZ" u="sng" dirty="0" err="1"/>
              <a:t>expectarent</a:t>
            </a:r>
            <a:r>
              <a:rPr lang="cs-CZ" dirty="0"/>
              <a:t> </a:t>
            </a:r>
            <a:r>
              <a:rPr lang="cs-CZ" dirty="0" err="1"/>
              <a:t>utrisque</a:t>
            </a:r>
            <a:r>
              <a:rPr lang="cs-CZ" dirty="0"/>
              <a:t> </a:t>
            </a:r>
            <a:r>
              <a:rPr lang="cs-CZ" dirty="0" err="1"/>
              <a:t>deserti</a:t>
            </a:r>
            <a:r>
              <a:rPr lang="cs-CZ" dirty="0"/>
              <a:t>, sed </a:t>
            </a:r>
            <a:r>
              <a:rPr lang="cs-CZ" dirty="0" err="1"/>
              <a:t>sibimet</a:t>
            </a:r>
            <a:r>
              <a:rPr lang="cs-CZ" dirty="0"/>
              <a:t> </a:t>
            </a:r>
            <a:r>
              <a:rPr lang="cs-CZ" u="sng" dirty="0"/>
              <a:t>duce</a:t>
            </a:r>
            <a:r>
              <a:rPr lang="cs-CZ" dirty="0"/>
              <a:t> </a:t>
            </a:r>
            <a:r>
              <a:rPr lang="cs-CZ" u="sng" dirty="0" err="1"/>
              <a:t>caelesti</a:t>
            </a:r>
            <a:r>
              <a:rPr lang="cs-CZ" dirty="0"/>
              <a:t> </a:t>
            </a:r>
            <a:r>
              <a:rPr lang="cs-CZ" dirty="0" err="1"/>
              <a:t>crederent</a:t>
            </a:r>
            <a:r>
              <a:rPr lang="cs-CZ" dirty="0"/>
              <a:t>, primo </a:t>
            </a:r>
            <a:r>
              <a:rPr lang="cs-CZ" dirty="0" err="1"/>
              <a:t>cuius</a:t>
            </a:r>
            <a:r>
              <a:rPr lang="cs-CZ" dirty="0"/>
              <a:t> </a:t>
            </a:r>
            <a:r>
              <a:rPr lang="cs-CZ" dirty="0" err="1"/>
              <a:t>auxilio</a:t>
            </a:r>
            <a:r>
              <a:rPr lang="cs-CZ" dirty="0"/>
              <a:t> </a:t>
            </a:r>
            <a:r>
              <a:rPr lang="cs-CZ" dirty="0" err="1"/>
              <a:t>praesentis</a:t>
            </a:r>
            <a:r>
              <a:rPr lang="cs-CZ" dirty="0"/>
              <a:t> </a:t>
            </a:r>
            <a:r>
              <a:rPr lang="cs-CZ" dirty="0" err="1"/>
              <a:t>miserias</a:t>
            </a:r>
            <a:r>
              <a:rPr lang="cs-CZ" dirty="0"/>
              <a:t> </a:t>
            </a:r>
            <a:r>
              <a:rPr lang="cs-CZ" dirty="0" err="1"/>
              <a:t>pepulissent</a:t>
            </a:r>
            <a:r>
              <a:rPr lang="cs-CZ" dirty="0"/>
              <a:t>. </a:t>
            </a:r>
            <a:r>
              <a:rPr lang="cs-CZ" dirty="0" err="1"/>
              <a:t>Adsensere</a:t>
            </a:r>
            <a:r>
              <a:rPr lang="cs-CZ" dirty="0"/>
              <a:t> </a:t>
            </a:r>
            <a:r>
              <a:rPr lang="cs-CZ" dirty="0" err="1"/>
              <a:t>atque</a:t>
            </a:r>
            <a:r>
              <a:rPr lang="cs-CZ" dirty="0"/>
              <a:t> </a:t>
            </a:r>
            <a:r>
              <a:rPr lang="cs-CZ" u="sng" dirty="0"/>
              <a:t>omnium</a:t>
            </a:r>
            <a:r>
              <a:rPr lang="cs-CZ" dirty="0"/>
              <a:t> </a:t>
            </a:r>
            <a:r>
              <a:rPr lang="cs-CZ" u="sng" dirty="0" err="1"/>
              <a:t>ignari</a:t>
            </a:r>
            <a:r>
              <a:rPr lang="cs-CZ" dirty="0"/>
              <a:t> </a:t>
            </a:r>
            <a:r>
              <a:rPr lang="cs-CZ" dirty="0" err="1"/>
              <a:t>fortuitum</a:t>
            </a:r>
            <a:r>
              <a:rPr lang="cs-CZ" dirty="0"/>
              <a:t> </a:t>
            </a:r>
            <a:r>
              <a:rPr lang="cs-CZ" dirty="0" err="1"/>
              <a:t>iter</a:t>
            </a:r>
            <a:r>
              <a:rPr lang="cs-CZ" dirty="0"/>
              <a:t> </a:t>
            </a:r>
            <a:r>
              <a:rPr lang="cs-CZ" dirty="0" err="1"/>
              <a:t>incipiunt</a:t>
            </a:r>
            <a:r>
              <a:rPr lang="cs-CZ" dirty="0"/>
              <a:t>.</a:t>
            </a:r>
          </a:p>
          <a:p>
            <a:endParaRPr lang="cs-CZ" dirty="0"/>
          </a:p>
          <a:p>
            <a:r>
              <a:rPr lang="cs-CZ" dirty="0" err="1"/>
              <a:t>Jos</a:t>
            </a:r>
            <a:r>
              <a:rPr lang="cs-CZ" dirty="0"/>
              <a:t>. </a:t>
            </a:r>
            <a:r>
              <a:rPr lang="cs-CZ" i="1" dirty="0"/>
              <a:t>Ant</a:t>
            </a:r>
            <a:r>
              <a:rPr lang="cs-CZ" dirty="0"/>
              <a:t>. 2.13–16</a:t>
            </a:r>
          </a:p>
        </p:txBody>
      </p:sp>
      <p:sp>
        <p:nvSpPr>
          <p:cNvPr id="4" name="Zástupný obsah 3">
            <a:extLst>
              <a:ext uri="{FF2B5EF4-FFF2-40B4-BE49-F238E27FC236}">
                <a16:creationId xmlns:a16="http://schemas.microsoft.com/office/drawing/2014/main" id="{42910B24-42EA-7772-3D01-2F138562C123}"/>
              </a:ext>
            </a:extLst>
          </p:cNvPr>
          <p:cNvSpPr>
            <a:spLocks noGrp="1"/>
          </p:cNvSpPr>
          <p:nvPr>
            <p:ph sz="half" idx="2"/>
          </p:nvPr>
        </p:nvSpPr>
        <p:spPr/>
        <p:txBody>
          <a:bodyPr>
            <a:normAutofit fontScale="85000" lnSpcReduction="20000"/>
          </a:bodyPr>
          <a:lstStyle/>
          <a:p>
            <a:r>
              <a:rPr lang="en-US" dirty="0"/>
              <a:t>Most authors agree that once during a plague in Egypt which caused bodily disfigurement, King </a:t>
            </a:r>
            <a:r>
              <a:rPr lang="en-US" dirty="0" err="1"/>
              <a:t>Bocchoris</a:t>
            </a:r>
            <a:r>
              <a:rPr lang="en-US" dirty="0"/>
              <a:t>​ approached the oracle of Ammon​ and asked for a remedy, whereupon he was told to purge his kingdom and to transport this race into other lands, since it was hateful to the gods. So the Hebrews were searched out and gathered together; then, being abandoned in the desert, while all others lay idle and weeping, one only of the exiles, Moses by name, warned them not to hope for help from gods or men, for they were deserted by both, but to trust to themselves, regarding as a guide sent from heaven the one whose assistance should first give them escape from their present distress. They agreed, and then set out on their journey in utter ignorance, but trusting to chance.</a:t>
            </a:r>
            <a:endParaRPr lang="cs-CZ" dirty="0"/>
          </a:p>
        </p:txBody>
      </p:sp>
      <p:pic>
        <p:nvPicPr>
          <p:cNvPr id="6" name="Obrázek 5" descr="Obsah obrázku text&#10;&#10;Popis byl vytvořen automaticky">
            <a:extLst>
              <a:ext uri="{FF2B5EF4-FFF2-40B4-BE49-F238E27FC236}">
                <a16:creationId xmlns:a16="http://schemas.microsoft.com/office/drawing/2014/main" id="{E3A34CDC-4491-667B-3949-3B1AA269D1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14115" y="116191"/>
            <a:ext cx="2965450" cy="2069225"/>
          </a:xfrm>
          <a:prstGeom prst="rect">
            <a:avLst/>
          </a:prstGeom>
        </p:spPr>
      </p:pic>
    </p:spTree>
    <p:extLst>
      <p:ext uri="{BB962C8B-B14F-4D97-AF65-F5344CB8AC3E}">
        <p14:creationId xmlns:p14="http://schemas.microsoft.com/office/powerpoint/2010/main" val="20929050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A47004B-EC65-06E8-1295-26EECAEFBBFF}"/>
              </a:ext>
            </a:extLst>
          </p:cNvPr>
          <p:cNvSpPr>
            <a:spLocks noGrp="1"/>
          </p:cNvSpPr>
          <p:nvPr>
            <p:ph type="title"/>
          </p:nvPr>
        </p:nvSpPr>
        <p:spPr/>
        <p:txBody>
          <a:bodyPr/>
          <a:lstStyle/>
          <a:p>
            <a:r>
              <a:rPr lang="cs-CZ" dirty="0"/>
              <a:t>Další dějiny</a:t>
            </a:r>
          </a:p>
        </p:txBody>
      </p:sp>
      <p:sp>
        <p:nvSpPr>
          <p:cNvPr id="3" name="Zástupný obsah 2">
            <a:extLst>
              <a:ext uri="{FF2B5EF4-FFF2-40B4-BE49-F238E27FC236}">
                <a16:creationId xmlns:a16="http://schemas.microsoft.com/office/drawing/2014/main" id="{219D5414-8900-D083-F90D-38ABD96A6116}"/>
              </a:ext>
            </a:extLst>
          </p:cNvPr>
          <p:cNvSpPr>
            <a:spLocks noGrp="1"/>
          </p:cNvSpPr>
          <p:nvPr>
            <p:ph sz="half" idx="1"/>
          </p:nvPr>
        </p:nvSpPr>
        <p:spPr/>
        <p:txBody>
          <a:bodyPr/>
          <a:lstStyle/>
          <a:p>
            <a:r>
              <a:rPr lang="cs-CZ" dirty="0" err="1"/>
              <a:t>Tac</a:t>
            </a:r>
            <a:r>
              <a:rPr lang="cs-CZ" dirty="0"/>
              <a:t>. </a:t>
            </a:r>
            <a:r>
              <a:rPr lang="cs-CZ" i="1" dirty="0" err="1"/>
              <a:t>Hist</a:t>
            </a:r>
            <a:r>
              <a:rPr lang="cs-CZ" dirty="0"/>
              <a:t>. 5.9–13 – židovská válka</a:t>
            </a:r>
          </a:p>
          <a:p>
            <a:r>
              <a:rPr lang="cs-CZ" dirty="0" err="1"/>
              <a:t>Josephus</a:t>
            </a:r>
            <a:r>
              <a:rPr lang="cs-CZ" dirty="0"/>
              <a:t> Flavius</a:t>
            </a:r>
          </a:p>
          <a:p>
            <a:r>
              <a:rPr lang="cs-CZ" dirty="0" err="1"/>
              <a:t>Níkoláos</a:t>
            </a:r>
            <a:r>
              <a:rPr lang="cs-CZ" dirty="0"/>
              <a:t> z Damašku</a:t>
            </a:r>
          </a:p>
          <a:p>
            <a:r>
              <a:rPr lang="cs-CZ" dirty="0" err="1"/>
              <a:t>Diodóros</a:t>
            </a:r>
            <a:r>
              <a:rPr lang="cs-CZ" dirty="0"/>
              <a:t> Sicilský</a:t>
            </a:r>
          </a:p>
          <a:p>
            <a:r>
              <a:rPr lang="cs-CZ" dirty="0" err="1"/>
              <a:t>Dión</a:t>
            </a:r>
            <a:r>
              <a:rPr lang="cs-CZ" dirty="0"/>
              <a:t> </a:t>
            </a:r>
            <a:r>
              <a:rPr lang="cs-CZ" dirty="0" err="1"/>
              <a:t>Kassios</a:t>
            </a:r>
            <a:endParaRPr lang="cs-CZ" dirty="0"/>
          </a:p>
          <a:p>
            <a:endParaRPr lang="cs-CZ" dirty="0"/>
          </a:p>
          <a:p>
            <a:r>
              <a:rPr lang="cs-CZ" dirty="0"/>
              <a:t>Pasáže Starého zákona</a:t>
            </a:r>
          </a:p>
        </p:txBody>
      </p:sp>
      <p:sp>
        <p:nvSpPr>
          <p:cNvPr id="4" name="Zástupný obsah 3">
            <a:extLst>
              <a:ext uri="{FF2B5EF4-FFF2-40B4-BE49-F238E27FC236}">
                <a16:creationId xmlns:a16="http://schemas.microsoft.com/office/drawing/2014/main" id="{2DA0C8AB-46DD-6C81-E96F-748CFD1E2A5A}"/>
              </a:ext>
            </a:extLst>
          </p:cNvPr>
          <p:cNvSpPr>
            <a:spLocks noGrp="1"/>
          </p:cNvSpPr>
          <p:nvPr>
            <p:ph sz="half" idx="2"/>
          </p:nvPr>
        </p:nvSpPr>
        <p:spPr/>
        <p:txBody>
          <a:bodyPr/>
          <a:lstStyle/>
          <a:p>
            <a:endParaRPr lang="cs-CZ"/>
          </a:p>
        </p:txBody>
      </p:sp>
    </p:spTree>
    <p:extLst>
      <p:ext uri="{BB962C8B-B14F-4D97-AF65-F5344CB8AC3E}">
        <p14:creationId xmlns:p14="http://schemas.microsoft.com/office/powerpoint/2010/main" val="3171343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151537F-8CBE-C563-17B5-12AC0C14B370}"/>
              </a:ext>
            </a:extLst>
          </p:cNvPr>
          <p:cNvSpPr>
            <a:spLocks noGrp="1"/>
          </p:cNvSpPr>
          <p:nvPr>
            <p:ph type="title"/>
          </p:nvPr>
        </p:nvSpPr>
        <p:spPr/>
        <p:txBody>
          <a:bodyPr/>
          <a:lstStyle/>
          <a:p>
            <a:r>
              <a:rPr lang="cs-CZ" dirty="0"/>
              <a:t>Filosofové, mudrci</a:t>
            </a:r>
          </a:p>
        </p:txBody>
      </p:sp>
      <p:sp>
        <p:nvSpPr>
          <p:cNvPr id="3" name="Zástupný obsah 2">
            <a:extLst>
              <a:ext uri="{FF2B5EF4-FFF2-40B4-BE49-F238E27FC236}">
                <a16:creationId xmlns:a16="http://schemas.microsoft.com/office/drawing/2014/main" id="{9B261B26-2BEE-8749-CD1D-CA57DDA8C7C3}"/>
              </a:ext>
            </a:extLst>
          </p:cNvPr>
          <p:cNvSpPr>
            <a:spLocks noGrp="1"/>
          </p:cNvSpPr>
          <p:nvPr>
            <p:ph sz="half" idx="1"/>
          </p:nvPr>
        </p:nvSpPr>
        <p:spPr/>
        <p:txBody>
          <a:bodyPr/>
          <a:lstStyle/>
          <a:p>
            <a:r>
              <a:rPr lang="cs-CZ" dirty="0"/>
              <a:t>Clem. Alex. </a:t>
            </a:r>
            <a:r>
              <a:rPr lang="cs-CZ" i="1" dirty="0"/>
              <a:t>Strom</a:t>
            </a:r>
            <a:r>
              <a:rPr lang="cs-CZ" dirty="0"/>
              <a:t>. 1.15.72</a:t>
            </a:r>
          </a:p>
          <a:p>
            <a:r>
              <a:rPr lang="cs-CZ" dirty="0"/>
              <a:t>Filosofové, citace </a:t>
            </a:r>
            <a:r>
              <a:rPr lang="cs-CZ" dirty="0" err="1"/>
              <a:t>Megasthena</a:t>
            </a:r>
            <a:endParaRPr lang="cs-CZ" dirty="0"/>
          </a:p>
          <a:p>
            <a:endParaRPr lang="cs-CZ" dirty="0"/>
          </a:p>
          <a:p>
            <a:r>
              <a:rPr lang="cs-CZ" dirty="0"/>
              <a:t>Mojžíš (jako zákonodárce, zakladatel)</a:t>
            </a:r>
          </a:p>
          <a:p>
            <a:r>
              <a:rPr lang="cs-CZ" dirty="0" err="1"/>
              <a:t>Tac</a:t>
            </a:r>
            <a:r>
              <a:rPr lang="cs-CZ" dirty="0"/>
              <a:t>. </a:t>
            </a:r>
            <a:r>
              <a:rPr lang="cs-CZ" i="1" dirty="0" err="1"/>
              <a:t>Hist</a:t>
            </a:r>
            <a:r>
              <a:rPr lang="cs-CZ" dirty="0"/>
              <a:t>. 5.3–4</a:t>
            </a:r>
          </a:p>
          <a:p>
            <a:r>
              <a:rPr lang="cs-CZ" dirty="0"/>
              <a:t>Str. 16.2.35–36, 39</a:t>
            </a:r>
          </a:p>
        </p:txBody>
      </p:sp>
      <p:sp>
        <p:nvSpPr>
          <p:cNvPr id="4" name="Zástupný obsah 3">
            <a:extLst>
              <a:ext uri="{FF2B5EF4-FFF2-40B4-BE49-F238E27FC236}">
                <a16:creationId xmlns:a16="http://schemas.microsoft.com/office/drawing/2014/main" id="{E0261DE0-E841-2A35-84F0-B1CDE93092C2}"/>
              </a:ext>
            </a:extLst>
          </p:cNvPr>
          <p:cNvSpPr>
            <a:spLocks noGrp="1"/>
          </p:cNvSpPr>
          <p:nvPr>
            <p:ph sz="half" idx="2"/>
          </p:nvPr>
        </p:nvSpPr>
        <p:spPr/>
        <p:txBody>
          <a:bodyPr/>
          <a:lstStyle/>
          <a:p>
            <a:r>
              <a:rPr lang="en-US" dirty="0"/>
              <a:t>"All that was said about nature by the ancients is said also by those who </a:t>
            </a:r>
            <a:r>
              <a:rPr lang="en-US" dirty="0" err="1"/>
              <a:t>philosophise</a:t>
            </a:r>
            <a:r>
              <a:rPr lang="en-US" dirty="0"/>
              <a:t> beyond Greece: some things by the Brahmins among the Indians, and others by those called Jews in Syria."</a:t>
            </a:r>
            <a:endParaRPr lang="cs-CZ" dirty="0"/>
          </a:p>
        </p:txBody>
      </p:sp>
    </p:spTree>
    <p:extLst>
      <p:ext uri="{BB962C8B-B14F-4D97-AF65-F5344CB8AC3E}">
        <p14:creationId xmlns:p14="http://schemas.microsoft.com/office/powerpoint/2010/main" val="38586166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30E1E58-A6A5-98E1-AA61-5907AB3049E8}"/>
              </a:ext>
            </a:extLst>
          </p:cNvPr>
          <p:cNvSpPr>
            <a:spLocks noGrp="1"/>
          </p:cNvSpPr>
          <p:nvPr>
            <p:ph type="title"/>
          </p:nvPr>
        </p:nvSpPr>
        <p:spPr/>
        <p:txBody>
          <a:bodyPr/>
          <a:lstStyle/>
          <a:p>
            <a:r>
              <a:rPr lang="cs-CZ" dirty="0"/>
              <a:t>Mojžíš</a:t>
            </a:r>
          </a:p>
        </p:txBody>
      </p:sp>
      <p:sp>
        <p:nvSpPr>
          <p:cNvPr id="3" name="Zástupný obsah 2">
            <a:extLst>
              <a:ext uri="{FF2B5EF4-FFF2-40B4-BE49-F238E27FC236}">
                <a16:creationId xmlns:a16="http://schemas.microsoft.com/office/drawing/2014/main" id="{B71A4FB0-E9C0-665A-F761-8085E0A3BD01}"/>
              </a:ext>
            </a:extLst>
          </p:cNvPr>
          <p:cNvSpPr>
            <a:spLocks noGrp="1"/>
          </p:cNvSpPr>
          <p:nvPr>
            <p:ph sz="half" idx="1"/>
          </p:nvPr>
        </p:nvSpPr>
        <p:spPr>
          <a:xfrm>
            <a:off x="840509" y="2013527"/>
            <a:ext cx="4938498" cy="4295833"/>
          </a:xfrm>
        </p:spPr>
        <p:txBody>
          <a:bodyPr>
            <a:normAutofit fontScale="85000" lnSpcReduction="20000"/>
          </a:bodyPr>
          <a:lstStyle/>
          <a:p>
            <a:r>
              <a:rPr lang="cs-CZ" dirty="0"/>
              <a:t>D.S. 40.3.3–4 (</a:t>
            </a:r>
            <a:r>
              <a:rPr lang="cs-CZ" dirty="0" err="1"/>
              <a:t>Hekataios</a:t>
            </a:r>
            <a:r>
              <a:rPr lang="cs-CZ" dirty="0"/>
              <a:t> z Abdér)</a:t>
            </a:r>
          </a:p>
          <a:p>
            <a:r>
              <a:rPr lang="el-GR" dirty="0"/>
              <a:t>ἡγεῖτο δὲ τῆς ἀποικίας ὁ προσαγορευόμενος </a:t>
            </a:r>
            <a:r>
              <a:rPr lang="el-GR" u="sng" dirty="0"/>
              <a:t>Μωσῆς</a:t>
            </a:r>
            <a:r>
              <a:rPr lang="el-GR" dirty="0"/>
              <a:t>, </a:t>
            </a:r>
            <a:r>
              <a:rPr lang="el-GR" u="sng" dirty="0"/>
              <a:t>φρονήσει</a:t>
            </a:r>
            <a:r>
              <a:rPr lang="el-GR" dirty="0"/>
              <a:t> τε καὶ </a:t>
            </a:r>
            <a:r>
              <a:rPr lang="el-GR" u="sng" dirty="0"/>
              <a:t>ἀνδρείᾳ</a:t>
            </a:r>
            <a:r>
              <a:rPr lang="el-GR" dirty="0"/>
              <a:t> πολὺ διαφέρων. οὗτος δὲ καταλαβόμενος τὴν χώραν ἄλλας τε πόλεις ἔκτισε καὶ τὴν νῦν οὖσαν ἐπιφανεστάτην, ὀνομαζομένην </a:t>
            </a:r>
            <a:r>
              <a:rPr lang="el-GR" u="sng" dirty="0"/>
              <a:t>Ἱεροσόλυμα</a:t>
            </a:r>
            <a:r>
              <a:rPr lang="el-GR" dirty="0"/>
              <a:t>. </a:t>
            </a:r>
            <a:r>
              <a:rPr lang="el-GR" u="sng" dirty="0"/>
              <a:t>ἱδρύσατο δὲ καὶ τὸ μάλιστα παρ' αὐτοῖς τιμώμενον ἱερόν</a:t>
            </a:r>
            <a:r>
              <a:rPr lang="el-GR" dirty="0"/>
              <a:t>, καὶ τὰς </a:t>
            </a:r>
            <a:r>
              <a:rPr lang="el-GR" u="sng" dirty="0"/>
              <a:t>τιμὰς</a:t>
            </a:r>
            <a:r>
              <a:rPr lang="el-GR" dirty="0"/>
              <a:t> καὶ </a:t>
            </a:r>
            <a:r>
              <a:rPr lang="el-GR" u="sng" dirty="0"/>
              <a:t>ἁγιστείας</a:t>
            </a:r>
            <a:r>
              <a:rPr lang="el-GR" dirty="0"/>
              <a:t> τοῦ θείου κατέδειξε, καὶ τὰ κατὰ τὴν </a:t>
            </a:r>
            <a:r>
              <a:rPr lang="el-GR" u="sng" dirty="0"/>
              <a:t>πολιτείαν</a:t>
            </a:r>
            <a:r>
              <a:rPr lang="el-GR" dirty="0"/>
              <a:t> ἐνομοθέτησέ τε καὶ διέταξε. διεῖλε δὲ τὸ πλῆθος εἰς </a:t>
            </a:r>
            <a:r>
              <a:rPr lang="el-GR" u="sng" dirty="0"/>
              <a:t>δώδεκα</a:t>
            </a:r>
            <a:r>
              <a:rPr lang="el-GR" dirty="0"/>
              <a:t> </a:t>
            </a:r>
            <a:r>
              <a:rPr lang="el-GR" u="sng" dirty="0"/>
              <a:t>φυλὰς</a:t>
            </a:r>
            <a:r>
              <a:rPr lang="el-GR" dirty="0"/>
              <a:t> διὰ τὸ τὸν ἀριθμὸν τοῦτον τελειότατον νομίζεσθαι καὶ σύμφωνον εἶναι τῷ πλήθει τῶν μηνῶν τῶν τὸν ἐνιαυτὸν συμπληρούντων. 4 </a:t>
            </a:r>
            <a:r>
              <a:rPr lang="el-GR" u="sng" dirty="0"/>
              <a:t>ἄγαλμα</a:t>
            </a:r>
            <a:r>
              <a:rPr lang="el-GR" dirty="0"/>
              <a:t> δὲ </a:t>
            </a:r>
            <a:r>
              <a:rPr lang="el-GR" u="sng" dirty="0"/>
              <a:t>θεῶν</a:t>
            </a:r>
            <a:r>
              <a:rPr lang="el-GR" dirty="0"/>
              <a:t> τὸ σύνολον </a:t>
            </a:r>
            <a:r>
              <a:rPr lang="el-GR" u="sng" dirty="0"/>
              <a:t>οὐ</a:t>
            </a:r>
            <a:r>
              <a:rPr lang="el-GR" dirty="0"/>
              <a:t> </a:t>
            </a:r>
            <a:r>
              <a:rPr lang="el-GR" u="sng" dirty="0"/>
              <a:t>κατεσκεύασε</a:t>
            </a:r>
            <a:r>
              <a:rPr lang="el-GR" dirty="0"/>
              <a:t> διὰ τὸ μὴ νομίζειν </a:t>
            </a:r>
            <a:r>
              <a:rPr lang="el-GR" u="sng" dirty="0"/>
              <a:t>ἀνθρωπόμορφον</a:t>
            </a:r>
            <a:r>
              <a:rPr lang="el-GR" dirty="0"/>
              <a:t> εἶναι τὸν </a:t>
            </a:r>
            <a:r>
              <a:rPr lang="el-GR" u="sng" dirty="0"/>
              <a:t>θεόν</a:t>
            </a:r>
            <a:r>
              <a:rPr lang="el-GR" dirty="0"/>
              <a:t>, ἀλλὰ τὸν περιέχοντα τὴν γῆν </a:t>
            </a:r>
            <a:r>
              <a:rPr lang="el-GR" u="sng" dirty="0"/>
              <a:t>οὐρανὸν</a:t>
            </a:r>
            <a:r>
              <a:rPr lang="el-GR" dirty="0"/>
              <a:t> </a:t>
            </a:r>
            <a:r>
              <a:rPr lang="el-GR" u="sng" dirty="0"/>
              <a:t>μόνον</a:t>
            </a:r>
            <a:r>
              <a:rPr lang="el-GR" dirty="0"/>
              <a:t> </a:t>
            </a:r>
            <a:r>
              <a:rPr lang="el-GR" u="sng" dirty="0"/>
              <a:t>εἶναι</a:t>
            </a:r>
            <a:r>
              <a:rPr lang="el-GR" dirty="0"/>
              <a:t> </a:t>
            </a:r>
            <a:r>
              <a:rPr lang="el-GR" u="sng" dirty="0"/>
              <a:t>θεὸν</a:t>
            </a:r>
            <a:r>
              <a:rPr lang="el-GR" dirty="0"/>
              <a:t> καὶ τῶν ὅλων κύριον.</a:t>
            </a:r>
            <a:endParaRPr lang="cs-CZ" dirty="0"/>
          </a:p>
        </p:txBody>
      </p:sp>
      <p:sp>
        <p:nvSpPr>
          <p:cNvPr id="4" name="Zástupný obsah 3">
            <a:extLst>
              <a:ext uri="{FF2B5EF4-FFF2-40B4-BE49-F238E27FC236}">
                <a16:creationId xmlns:a16="http://schemas.microsoft.com/office/drawing/2014/main" id="{45A007AD-0C7B-F729-38DF-F44F8E959D14}"/>
              </a:ext>
            </a:extLst>
          </p:cNvPr>
          <p:cNvSpPr>
            <a:spLocks noGrp="1"/>
          </p:cNvSpPr>
          <p:nvPr>
            <p:ph sz="half" idx="2"/>
          </p:nvPr>
        </p:nvSpPr>
        <p:spPr/>
        <p:txBody>
          <a:bodyPr>
            <a:normAutofit fontScale="85000" lnSpcReduction="20000"/>
          </a:bodyPr>
          <a:lstStyle/>
          <a:p>
            <a:r>
              <a:rPr lang="en-US" dirty="0"/>
              <a:t>The leader of this colony was one Moses, a very wise and valiant man, who, after he had possessed himself of the country, amongst other cities, built that now most famous city, Jerusalem, and the temple there, which is so greatly revered among them. He instituted the holy rites and ceremonies with which they worship God; and made laws for the methodical government of the state. He also divided the people into twelve tribes, which he regarded as the most perfect number; because it corresponds to the twelve months within a whole year. 4 He made no representation or image of gods, because he considered that nothing of a human shape was applicable to God; but that heaven, which surrounds the earth, was the only God, and that all things were in its power. </a:t>
            </a:r>
            <a:endParaRPr lang="cs-CZ" dirty="0"/>
          </a:p>
        </p:txBody>
      </p:sp>
    </p:spTree>
    <p:extLst>
      <p:ext uri="{BB962C8B-B14F-4D97-AF65-F5344CB8AC3E}">
        <p14:creationId xmlns:p14="http://schemas.microsoft.com/office/powerpoint/2010/main" val="40080177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54721FD-2E82-F916-9CF5-AAEEA6D1E2F0}"/>
              </a:ext>
            </a:extLst>
          </p:cNvPr>
          <p:cNvSpPr>
            <a:spLocks noGrp="1"/>
          </p:cNvSpPr>
          <p:nvPr>
            <p:ph type="title"/>
          </p:nvPr>
        </p:nvSpPr>
        <p:spPr/>
        <p:txBody>
          <a:bodyPr/>
          <a:lstStyle/>
          <a:p>
            <a:r>
              <a:rPr lang="cs-CZ" dirty="0"/>
              <a:t>Asociální, nepřátelé lidstva, všechny nenávidí</a:t>
            </a:r>
          </a:p>
        </p:txBody>
      </p:sp>
      <p:sp>
        <p:nvSpPr>
          <p:cNvPr id="3" name="Zástupný obsah 2">
            <a:extLst>
              <a:ext uri="{FF2B5EF4-FFF2-40B4-BE49-F238E27FC236}">
                <a16:creationId xmlns:a16="http://schemas.microsoft.com/office/drawing/2014/main" id="{2C57C516-6985-6F73-019C-9D8F90AE12E5}"/>
              </a:ext>
            </a:extLst>
          </p:cNvPr>
          <p:cNvSpPr>
            <a:spLocks noGrp="1"/>
          </p:cNvSpPr>
          <p:nvPr>
            <p:ph sz="half" idx="1"/>
          </p:nvPr>
        </p:nvSpPr>
        <p:spPr/>
        <p:txBody>
          <a:bodyPr/>
          <a:lstStyle/>
          <a:p>
            <a:r>
              <a:rPr lang="cs-CZ" dirty="0" err="1"/>
              <a:t>Tac</a:t>
            </a:r>
            <a:r>
              <a:rPr lang="cs-CZ" dirty="0"/>
              <a:t>. </a:t>
            </a:r>
            <a:r>
              <a:rPr lang="cs-CZ" i="1" dirty="0" err="1"/>
              <a:t>Hist</a:t>
            </a:r>
            <a:r>
              <a:rPr lang="cs-CZ" dirty="0"/>
              <a:t>. 5.3.1</a:t>
            </a:r>
          </a:p>
          <a:p>
            <a:r>
              <a:rPr lang="cs-CZ" dirty="0"/>
              <a:t>et id </a:t>
            </a:r>
            <a:r>
              <a:rPr lang="cs-CZ" u="sng" dirty="0"/>
              <a:t>genus</a:t>
            </a:r>
            <a:r>
              <a:rPr lang="cs-CZ" dirty="0"/>
              <a:t> </a:t>
            </a:r>
            <a:r>
              <a:rPr lang="cs-CZ" u="sng" dirty="0" err="1"/>
              <a:t>hominum</a:t>
            </a:r>
            <a:r>
              <a:rPr lang="cs-CZ" dirty="0"/>
              <a:t> </a:t>
            </a:r>
            <a:r>
              <a:rPr lang="cs-CZ" dirty="0" err="1"/>
              <a:t>ut</a:t>
            </a:r>
            <a:r>
              <a:rPr lang="cs-CZ" dirty="0"/>
              <a:t> </a:t>
            </a:r>
            <a:r>
              <a:rPr lang="cs-CZ" u="sng" dirty="0" err="1"/>
              <a:t>invisum</a:t>
            </a:r>
            <a:r>
              <a:rPr lang="cs-CZ" dirty="0"/>
              <a:t> </a:t>
            </a:r>
            <a:r>
              <a:rPr lang="cs-CZ" u="sng" dirty="0" err="1"/>
              <a:t>deis</a:t>
            </a:r>
            <a:r>
              <a:rPr lang="cs-CZ" dirty="0"/>
              <a:t> alias in </a:t>
            </a:r>
            <a:r>
              <a:rPr lang="cs-CZ" dirty="0" err="1"/>
              <a:t>terras</a:t>
            </a:r>
            <a:r>
              <a:rPr lang="cs-CZ" dirty="0"/>
              <a:t> </a:t>
            </a:r>
            <a:r>
              <a:rPr lang="cs-CZ" dirty="0" err="1"/>
              <a:t>avehere</a:t>
            </a:r>
            <a:r>
              <a:rPr lang="cs-CZ" dirty="0"/>
              <a:t> </a:t>
            </a:r>
            <a:r>
              <a:rPr lang="cs-CZ" dirty="0" err="1"/>
              <a:t>iussum</a:t>
            </a:r>
            <a:r>
              <a:rPr lang="cs-CZ" dirty="0"/>
              <a:t>.</a:t>
            </a:r>
          </a:p>
          <a:p>
            <a:r>
              <a:rPr lang="cs-CZ" dirty="0" err="1"/>
              <a:t>Jos</a:t>
            </a:r>
            <a:r>
              <a:rPr lang="cs-CZ" dirty="0"/>
              <a:t>. </a:t>
            </a:r>
            <a:r>
              <a:rPr lang="cs-CZ" i="1" dirty="0"/>
              <a:t>Ap</a:t>
            </a:r>
            <a:r>
              <a:rPr lang="cs-CZ" dirty="0"/>
              <a:t>. 2.34</a:t>
            </a:r>
          </a:p>
          <a:p>
            <a:r>
              <a:rPr lang="el-GR" dirty="0"/>
              <a:t>Εἶτα </a:t>
            </a:r>
            <a:r>
              <a:rPr lang="el-GR" u="sng" dirty="0"/>
              <a:t>Λυσίμαχοι</a:t>
            </a:r>
            <a:r>
              <a:rPr lang="el-GR" dirty="0"/>
              <a:t> καὶ </a:t>
            </a:r>
            <a:r>
              <a:rPr lang="el-GR" u="sng" dirty="0"/>
              <a:t>Μόλωνες</a:t>
            </a:r>
            <a:r>
              <a:rPr lang="el-GR" dirty="0"/>
              <a:t> καὶ τοιοῦτοί τινες ἄλλοι συγγραφεῖς, ἀδόκιμοι σοφισταί, μειρακίων ἀπατεῶνες, ὡς πάνυ ἡμᾶς </a:t>
            </a:r>
            <a:r>
              <a:rPr lang="el-GR" u="sng" dirty="0"/>
              <a:t>φαυλοτάτους</a:t>
            </a:r>
            <a:r>
              <a:rPr lang="el-GR" dirty="0"/>
              <a:t> </a:t>
            </a:r>
            <a:r>
              <a:rPr lang="el-GR" u="sng" dirty="0"/>
              <a:t>ἀνθρώπων</a:t>
            </a:r>
            <a:r>
              <a:rPr lang="el-GR" dirty="0"/>
              <a:t> λοιδοροῦσιν. </a:t>
            </a:r>
            <a:endParaRPr lang="cs-CZ" dirty="0"/>
          </a:p>
        </p:txBody>
      </p:sp>
      <p:sp>
        <p:nvSpPr>
          <p:cNvPr id="4" name="Zástupný obsah 3">
            <a:extLst>
              <a:ext uri="{FF2B5EF4-FFF2-40B4-BE49-F238E27FC236}">
                <a16:creationId xmlns:a16="http://schemas.microsoft.com/office/drawing/2014/main" id="{9965490A-AFFD-94B5-0765-23869343B6F2}"/>
              </a:ext>
            </a:extLst>
          </p:cNvPr>
          <p:cNvSpPr>
            <a:spLocks noGrp="1"/>
          </p:cNvSpPr>
          <p:nvPr>
            <p:ph sz="half" idx="2"/>
          </p:nvPr>
        </p:nvSpPr>
        <p:spPr/>
        <p:txBody>
          <a:bodyPr/>
          <a:lstStyle/>
          <a:p>
            <a:r>
              <a:rPr lang="en-US" dirty="0"/>
              <a:t>and to transport this race into other lands, since it was hateful to the gods</a:t>
            </a:r>
            <a:r>
              <a:rPr lang="cs-CZ" dirty="0"/>
              <a:t>.</a:t>
            </a:r>
          </a:p>
          <a:p>
            <a:endParaRPr lang="cs-CZ" dirty="0"/>
          </a:p>
          <a:p>
            <a:r>
              <a:rPr lang="en-US" dirty="0"/>
              <a:t>Yet do the </a:t>
            </a:r>
            <a:r>
              <a:rPr lang="en-US" dirty="0" err="1"/>
              <a:t>Lysimachi</a:t>
            </a:r>
            <a:r>
              <a:rPr lang="en-US" dirty="0"/>
              <a:t> and the </a:t>
            </a:r>
            <a:r>
              <a:rPr lang="en-US" dirty="0" err="1"/>
              <a:t>Molones</a:t>
            </a:r>
            <a:r>
              <a:rPr lang="en-US" dirty="0"/>
              <a:t>, and some other writers, [unskillful sophists as they are, and the deceivers of young men,] reproach us as the vilest of all mankind.</a:t>
            </a:r>
            <a:endParaRPr lang="cs-CZ" dirty="0"/>
          </a:p>
          <a:p>
            <a:endParaRPr lang="cs-CZ" dirty="0"/>
          </a:p>
        </p:txBody>
      </p:sp>
    </p:spTree>
    <p:extLst>
      <p:ext uri="{BB962C8B-B14F-4D97-AF65-F5344CB8AC3E}">
        <p14:creationId xmlns:p14="http://schemas.microsoft.com/office/powerpoint/2010/main" val="38495950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C53BF49-B1D8-2902-0C20-904991EE1887}"/>
              </a:ext>
            </a:extLst>
          </p:cNvPr>
          <p:cNvSpPr>
            <a:spLocks noGrp="1"/>
          </p:cNvSpPr>
          <p:nvPr>
            <p:ph type="title"/>
          </p:nvPr>
        </p:nvSpPr>
        <p:spPr/>
        <p:txBody>
          <a:bodyPr/>
          <a:lstStyle/>
          <a:p>
            <a:endParaRPr lang="cs-CZ"/>
          </a:p>
        </p:txBody>
      </p:sp>
      <p:sp>
        <p:nvSpPr>
          <p:cNvPr id="3" name="Zástupný obsah 2">
            <a:extLst>
              <a:ext uri="{FF2B5EF4-FFF2-40B4-BE49-F238E27FC236}">
                <a16:creationId xmlns:a16="http://schemas.microsoft.com/office/drawing/2014/main" id="{A9813656-EF2C-A33A-3540-401CDE9B2F35}"/>
              </a:ext>
            </a:extLst>
          </p:cNvPr>
          <p:cNvSpPr>
            <a:spLocks noGrp="1"/>
          </p:cNvSpPr>
          <p:nvPr>
            <p:ph sz="half" idx="1"/>
          </p:nvPr>
        </p:nvSpPr>
        <p:spPr/>
        <p:txBody>
          <a:bodyPr>
            <a:normAutofit fontScale="92500" lnSpcReduction="10000"/>
          </a:bodyPr>
          <a:lstStyle/>
          <a:p>
            <a:r>
              <a:rPr lang="cs-CZ" dirty="0" err="1"/>
              <a:t>Jos</a:t>
            </a:r>
            <a:r>
              <a:rPr lang="cs-CZ" dirty="0"/>
              <a:t>. </a:t>
            </a:r>
            <a:r>
              <a:rPr lang="cs-CZ" i="1" dirty="0"/>
              <a:t>Ap</a:t>
            </a:r>
            <a:r>
              <a:rPr lang="cs-CZ" dirty="0"/>
              <a:t>. 2.15</a:t>
            </a:r>
          </a:p>
          <a:p>
            <a:r>
              <a:rPr lang="el-GR" dirty="0"/>
              <a:t>ἄλλως τε καὶ τὴν κατηγορίαν ὁ Ἀπολλώνιος οὐκ ἀθρόαν ὥσπερ ὁ Ἀπίων ἔταξεν, ἀλλὰ σποράδην, καὶ δὴ εἴπας ποτὲ μὲν ὡς </a:t>
            </a:r>
            <a:r>
              <a:rPr lang="el-GR" u="sng" dirty="0"/>
              <a:t>ἀθέους</a:t>
            </a:r>
            <a:r>
              <a:rPr lang="el-GR" dirty="0"/>
              <a:t> καὶ </a:t>
            </a:r>
            <a:r>
              <a:rPr lang="el-GR" u="sng" dirty="0"/>
              <a:t>μισανθρώπους</a:t>
            </a:r>
            <a:r>
              <a:rPr lang="el-GR" dirty="0"/>
              <a:t> λοιδορεῖ</a:t>
            </a:r>
            <a:r>
              <a:rPr lang="cs-CZ" dirty="0"/>
              <a:t> … </a:t>
            </a:r>
          </a:p>
          <a:p>
            <a:r>
              <a:rPr lang="cs-CZ" dirty="0" err="1"/>
              <a:t>Jos</a:t>
            </a:r>
            <a:r>
              <a:rPr lang="cs-CZ" dirty="0"/>
              <a:t>. </a:t>
            </a:r>
            <a:r>
              <a:rPr lang="cs-CZ" i="1" dirty="0"/>
              <a:t>Ap</a:t>
            </a:r>
            <a:r>
              <a:rPr lang="cs-CZ" dirty="0"/>
              <a:t>. 1.26</a:t>
            </a:r>
          </a:p>
          <a:p>
            <a:r>
              <a:rPr lang="el-GR" dirty="0"/>
              <a:t>ὁ δὲ πρῶτον μὲν αὐτοῖς νόμον ἔθετο μήτε </a:t>
            </a:r>
            <a:r>
              <a:rPr lang="el-GR" u="sng" dirty="0"/>
              <a:t>προσκυνεῖν</a:t>
            </a:r>
            <a:r>
              <a:rPr lang="el-GR" dirty="0"/>
              <a:t> </a:t>
            </a:r>
            <a:r>
              <a:rPr lang="el-GR" u="sng" dirty="0"/>
              <a:t>θεοὺς</a:t>
            </a:r>
            <a:r>
              <a:rPr lang="el-GR" dirty="0"/>
              <a:t> μήτε τῶν μάλιστα ἐν Αἰγύπτῳ θεμιστευομένων ἱερῶν ζῴων ἀπέχεσθαι μηδενός, πάντα δὲ </a:t>
            </a:r>
            <a:r>
              <a:rPr lang="el-GR" u="sng" dirty="0"/>
              <a:t>θύειν</a:t>
            </a:r>
            <a:r>
              <a:rPr lang="el-GR" dirty="0"/>
              <a:t> καὶ </a:t>
            </a:r>
            <a:r>
              <a:rPr lang="el-GR" u="sng" dirty="0"/>
              <a:t>ἀναλοῦν</a:t>
            </a:r>
            <a:r>
              <a:rPr lang="el-GR" dirty="0"/>
              <a:t>, </a:t>
            </a:r>
            <a:r>
              <a:rPr lang="el-GR" u="sng" dirty="0"/>
              <a:t>συνάπτεσθαι</a:t>
            </a:r>
            <a:r>
              <a:rPr lang="el-GR" dirty="0"/>
              <a:t> δὲ </a:t>
            </a:r>
            <a:r>
              <a:rPr lang="el-GR" u="sng" dirty="0"/>
              <a:t>μηδενὶ</a:t>
            </a:r>
            <a:r>
              <a:rPr lang="el-GR" dirty="0"/>
              <a:t> </a:t>
            </a:r>
            <a:r>
              <a:rPr lang="el-GR" u="sng" dirty="0"/>
              <a:t>πλὴν</a:t>
            </a:r>
            <a:r>
              <a:rPr lang="el-GR" dirty="0"/>
              <a:t> τῶν </a:t>
            </a:r>
            <a:r>
              <a:rPr lang="el-GR" u="sng" dirty="0"/>
              <a:t>συνομωμοσμένων</a:t>
            </a:r>
            <a:r>
              <a:rPr lang="el-GR" dirty="0"/>
              <a:t>.</a:t>
            </a:r>
            <a:endParaRPr lang="cs-CZ" dirty="0"/>
          </a:p>
        </p:txBody>
      </p:sp>
      <p:sp>
        <p:nvSpPr>
          <p:cNvPr id="4" name="Zástupný obsah 3">
            <a:extLst>
              <a:ext uri="{FF2B5EF4-FFF2-40B4-BE49-F238E27FC236}">
                <a16:creationId xmlns:a16="http://schemas.microsoft.com/office/drawing/2014/main" id="{C208CEB0-0D91-81F8-46AA-37F19A3260D1}"/>
              </a:ext>
            </a:extLst>
          </p:cNvPr>
          <p:cNvSpPr>
            <a:spLocks noGrp="1"/>
          </p:cNvSpPr>
          <p:nvPr>
            <p:ph sz="half" idx="2"/>
          </p:nvPr>
        </p:nvSpPr>
        <p:spPr/>
        <p:txBody>
          <a:bodyPr>
            <a:normAutofit fontScale="92500" lnSpcReduction="10000"/>
          </a:bodyPr>
          <a:lstStyle/>
          <a:p>
            <a:r>
              <a:rPr lang="en-US" dirty="0"/>
              <a:t>Moreover, since this Apollonius does not do like </a:t>
            </a:r>
            <a:r>
              <a:rPr lang="en-US" dirty="0" err="1"/>
              <a:t>Apion</a:t>
            </a:r>
            <a:r>
              <a:rPr lang="en-US" dirty="0"/>
              <a:t>, and lay a continued accusation against us, but does it only by starts, and up and clown his discourse, while he sometimes reproaches us as atheists, and man-haters,</a:t>
            </a:r>
            <a:r>
              <a:rPr lang="cs-CZ" dirty="0"/>
              <a:t> …</a:t>
            </a:r>
          </a:p>
          <a:p>
            <a:endParaRPr lang="cs-CZ" dirty="0"/>
          </a:p>
          <a:p>
            <a:r>
              <a:rPr lang="en-US" dirty="0"/>
              <a:t>He </a:t>
            </a:r>
            <a:r>
              <a:rPr lang="cs-CZ" dirty="0"/>
              <a:t>(</a:t>
            </a:r>
            <a:r>
              <a:rPr lang="cs-CZ" dirty="0" err="1"/>
              <a:t>Osarséfos</a:t>
            </a:r>
            <a:r>
              <a:rPr lang="cs-CZ" dirty="0"/>
              <a:t>=Mojžíš) </a:t>
            </a:r>
            <a:r>
              <a:rPr lang="en-US" dirty="0"/>
              <a:t>then, in the first place, made this law for them, That they should neither worship the Egyptian gods, nor should abstain from any one of those sacred animals which they have in the highest esteem, but kill and destroy them all; that they should join themselves to nobody but to those that were of this confederacy. </a:t>
            </a:r>
            <a:endParaRPr lang="cs-CZ" dirty="0"/>
          </a:p>
        </p:txBody>
      </p:sp>
    </p:spTree>
    <p:extLst>
      <p:ext uri="{BB962C8B-B14F-4D97-AF65-F5344CB8AC3E}">
        <p14:creationId xmlns:p14="http://schemas.microsoft.com/office/powerpoint/2010/main" val="42940168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CB3099F-084F-BA81-08B7-76AEBE121C27}"/>
              </a:ext>
            </a:extLst>
          </p:cNvPr>
          <p:cNvSpPr>
            <a:spLocks noGrp="1"/>
          </p:cNvSpPr>
          <p:nvPr>
            <p:ph type="title"/>
          </p:nvPr>
        </p:nvSpPr>
        <p:spPr/>
        <p:txBody>
          <a:bodyPr/>
          <a:lstStyle/>
          <a:p>
            <a:endParaRPr lang="cs-CZ"/>
          </a:p>
        </p:txBody>
      </p:sp>
      <p:sp>
        <p:nvSpPr>
          <p:cNvPr id="3" name="Zástupný obsah 2">
            <a:extLst>
              <a:ext uri="{FF2B5EF4-FFF2-40B4-BE49-F238E27FC236}">
                <a16:creationId xmlns:a16="http://schemas.microsoft.com/office/drawing/2014/main" id="{327176D3-8373-56DE-E2EB-626E17D42BC1}"/>
              </a:ext>
            </a:extLst>
          </p:cNvPr>
          <p:cNvSpPr>
            <a:spLocks noGrp="1"/>
          </p:cNvSpPr>
          <p:nvPr>
            <p:ph sz="half" idx="1"/>
          </p:nvPr>
        </p:nvSpPr>
        <p:spPr/>
        <p:txBody>
          <a:bodyPr/>
          <a:lstStyle/>
          <a:p>
            <a:r>
              <a:rPr lang="cs-CZ" dirty="0" err="1"/>
              <a:t>Jos</a:t>
            </a:r>
            <a:r>
              <a:rPr lang="cs-CZ" dirty="0"/>
              <a:t>. </a:t>
            </a:r>
            <a:r>
              <a:rPr lang="cs-CZ" i="1" dirty="0"/>
              <a:t>Ant</a:t>
            </a:r>
            <a:r>
              <a:rPr lang="cs-CZ" dirty="0"/>
              <a:t>. 13.8.3</a:t>
            </a:r>
          </a:p>
          <a:p>
            <a:r>
              <a:rPr lang="el-GR" dirty="0"/>
              <a:t>τὸ ἔθνος διὰ τὴν πρὸς </a:t>
            </a:r>
            <a:r>
              <a:rPr lang="el-GR" u="sng" dirty="0"/>
              <a:t>ἄλλους</a:t>
            </a:r>
            <a:r>
              <a:rPr lang="el-GR" dirty="0"/>
              <a:t> αὐτῶν τῆς </a:t>
            </a:r>
            <a:r>
              <a:rPr lang="el-GR" u="sng" dirty="0"/>
              <a:t>διαίτης</a:t>
            </a:r>
            <a:r>
              <a:rPr lang="el-GR" dirty="0"/>
              <a:t> </a:t>
            </a:r>
            <a:r>
              <a:rPr lang="el-GR" u="sng" dirty="0"/>
              <a:t>ἀμιξίαν</a:t>
            </a:r>
            <a:r>
              <a:rPr lang="el-GR" dirty="0"/>
              <a:t> οὐκ ἐφρόντιζεν,</a:t>
            </a:r>
            <a:endParaRPr lang="cs-CZ" dirty="0"/>
          </a:p>
          <a:p>
            <a:r>
              <a:rPr lang="cs-CZ" dirty="0"/>
              <a:t>D.S. 40.3.4</a:t>
            </a:r>
          </a:p>
          <a:p>
            <a:r>
              <a:rPr lang="el-GR" dirty="0"/>
              <a:t>τὰς δὲ θυσίας ἐξηλλαγμένας συνεστήσατο τῶν παρὰ τοῖς </a:t>
            </a:r>
            <a:r>
              <a:rPr lang="el-GR" u="sng" dirty="0"/>
              <a:t>ἄλλοις</a:t>
            </a:r>
            <a:r>
              <a:rPr lang="el-GR" dirty="0"/>
              <a:t> </a:t>
            </a:r>
            <a:r>
              <a:rPr lang="el-GR" u="sng" dirty="0"/>
              <a:t>ἔθνεσι</a:t>
            </a:r>
            <a:r>
              <a:rPr lang="el-GR" dirty="0"/>
              <a:t> καὶ τὰς κατὰ τὸν βίον ἀγωγάς· διὰ γὰρ τὴν ἰδίαν ξενηλασίαν </a:t>
            </a:r>
            <a:r>
              <a:rPr lang="el-GR" u="sng" dirty="0"/>
              <a:t>ἀπάνθρωπόν</a:t>
            </a:r>
            <a:r>
              <a:rPr lang="el-GR" dirty="0"/>
              <a:t> τινα καὶ </a:t>
            </a:r>
            <a:r>
              <a:rPr lang="el-GR" u="sng" dirty="0"/>
              <a:t>μισόξενον</a:t>
            </a:r>
            <a:r>
              <a:rPr lang="el-GR" dirty="0"/>
              <a:t> βίον εἰσηγήσατο.</a:t>
            </a:r>
            <a:endParaRPr lang="cs-CZ" dirty="0"/>
          </a:p>
        </p:txBody>
      </p:sp>
      <p:sp>
        <p:nvSpPr>
          <p:cNvPr id="4" name="Zástupný obsah 3">
            <a:extLst>
              <a:ext uri="{FF2B5EF4-FFF2-40B4-BE49-F238E27FC236}">
                <a16:creationId xmlns:a16="http://schemas.microsoft.com/office/drawing/2014/main" id="{B3477512-34F6-AD23-5A28-7CE77F9C580B}"/>
              </a:ext>
            </a:extLst>
          </p:cNvPr>
          <p:cNvSpPr>
            <a:spLocks noGrp="1"/>
          </p:cNvSpPr>
          <p:nvPr>
            <p:ph sz="half" idx="2"/>
          </p:nvPr>
        </p:nvSpPr>
        <p:spPr/>
        <p:txBody>
          <a:bodyPr/>
          <a:lstStyle/>
          <a:p>
            <a:r>
              <a:rPr lang="en-US" dirty="0"/>
              <a:t>which was to others unsociable, and did not regard what they said.</a:t>
            </a:r>
            <a:endParaRPr lang="cs-CZ" dirty="0"/>
          </a:p>
          <a:p>
            <a:endParaRPr lang="cs-CZ" dirty="0"/>
          </a:p>
          <a:p>
            <a:r>
              <a:rPr lang="en-US" dirty="0"/>
              <a:t>But he so arranged the rites and ceremonies of the sacrifices, and the manner and nature of their customs, as that they should be wholly different from all other nations; for, as a result of the expulsion of his people, he introduced a most inhuman and unsociable manner of life. </a:t>
            </a:r>
            <a:endParaRPr lang="cs-CZ" dirty="0"/>
          </a:p>
        </p:txBody>
      </p:sp>
    </p:spTree>
    <p:extLst>
      <p:ext uri="{BB962C8B-B14F-4D97-AF65-F5344CB8AC3E}">
        <p14:creationId xmlns:p14="http://schemas.microsoft.com/office/powerpoint/2010/main" val="22739981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sah 2">
            <a:extLst>
              <a:ext uri="{FF2B5EF4-FFF2-40B4-BE49-F238E27FC236}">
                <a16:creationId xmlns:a16="http://schemas.microsoft.com/office/drawing/2014/main" id="{5A00917C-7C4E-DDBB-1923-04CF23A399B2}"/>
              </a:ext>
            </a:extLst>
          </p:cNvPr>
          <p:cNvSpPr>
            <a:spLocks noGrp="1"/>
          </p:cNvSpPr>
          <p:nvPr>
            <p:ph sz="half" idx="1"/>
          </p:nvPr>
        </p:nvSpPr>
        <p:spPr>
          <a:xfrm>
            <a:off x="303876" y="1126837"/>
            <a:ext cx="5792124" cy="5466265"/>
          </a:xfrm>
        </p:spPr>
        <p:txBody>
          <a:bodyPr>
            <a:noAutofit/>
          </a:bodyPr>
          <a:lstStyle/>
          <a:p>
            <a:r>
              <a:rPr lang="cs-CZ" dirty="0"/>
              <a:t>D.S. 34.1.1</a:t>
            </a:r>
          </a:p>
          <a:p>
            <a:r>
              <a:rPr lang="el-GR" u="sng" dirty="0"/>
              <a:t>μόνους</a:t>
            </a:r>
            <a:r>
              <a:rPr lang="el-GR" dirty="0"/>
              <a:t> γὰρ </a:t>
            </a:r>
            <a:r>
              <a:rPr lang="el-GR" u="sng" dirty="0"/>
              <a:t>ἁπάντων</a:t>
            </a:r>
            <a:r>
              <a:rPr lang="el-GR" dirty="0"/>
              <a:t> ἐθνῶν </a:t>
            </a:r>
            <a:r>
              <a:rPr lang="el-GR" u="sng" dirty="0"/>
              <a:t>ἀκοινωνήτους</a:t>
            </a:r>
            <a:r>
              <a:rPr lang="el-GR" dirty="0"/>
              <a:t> εἶναι τῆς πρὸς ἄλλο ἔθνος </a:t>
            </a:r>
            <a:r>
              <a:rPr lang="el-GR" u="sng" dirty="0"/>
              <a:t>ἐπιμιξίας</a:t>
            </a:r>
            <a:r>
              <a:rPr lang="el-GR" dirty="0"/>
              <a:t> καὶ </a:t>
            </a:r>
            <a:r>
              <a:rPr lang="el-GR" u="sng" dirty="0"/>
              <a:t>πολεμίους</a:t>
            </a:r>
            <a:r>
              <a:rPr lang="el-GR" dirty="0"/>
              <a:t> </a:t>
            </a:r>
            <a:r>
              <a:rPr lang="el-GR" u="sng" dirty="0"/>
              <a:t>ὑπολαμβάνειν</a:t>
            </a:r>
            <a:r>
              <a:rPr lang="el-GR" dirty="0"/>
              <a:t> </a:t>
            </a:r>
            <a:r>
              <a:rPr lang="el-GR" u="sng" dirty="0"/>
              <a:t>πάντας</a:t>
            </a:r>
            <a:r>
              <a:rPr lang="el-GR" dirty="0"/>
              <a:t>. ἀπεδείκνυον δὲ καὶ τοὺς προγόνους αὐτῶν ὡς </a:t>
            </a:r>
            <a:r>
              <a:rPr lang="el-GR" u="sng" dirty="0"/>
              <a:t>ἀσεβεῖς</a:t>
            </a:r>
            <a:r>
              <a:rPr lang="el-GR" dirty="0"/>
              <a:t> καὶ </a:t>
            </a:r>
            <a:r>
              <a:rPr lang="el-GR" u="sng" dirty="0"/>
              <a:t>μισουμένους</a:t>
            </a:r>
            <a:r>
              <a:rPr lang="el-GR" dirty="0"/>
              <a:t> ὑπὸ τῶν </a:t>
            </a:r>
            <a:r>
              <a:rPr lang="el-GR" u="sng" dirty="0"/>
              <a:t>θεῶν</a:t>
            </a:r>
            <a:r>
              <a:rPr lang="el-GR" dirty="0"/>
              <a:t> ἐξ ἁπάσης τῆς Αἰγύπτου πεφυγαδευμένους. τοὺς γὰρ ἀλφοὺς ἢ λέπρας ἔχοντας ἐν τοῖς σώμασι καθαρμοῦ χάριν ὡς ἐναγεῖς συναθροισθέντας </a:t>
            </a:r>
            <a:r>
              <a:rPr lang="el-GR" u="sng" dirty="0"/>
              <a:t>ὑπερορίους</a:t>
            </a:r>
            <a:r>
              <a:rPr lang="el-GR" dirty="0"/>
              <a:t> ἐκβεβλῆσθαι· τοὺς δὲ ἐξορισθέντας καταλαβέσθαι μὲν τοὺς περὶ τὰ Ἱεροσόλυμα τόπους, συστησαμένους δὲ τὸ τῶν Ἰουδαίων ἔθνος παραδόσιμον ποιῆσαι τὸ </a:t>
            </a:r>
            <a:r>
              <a:rPr lang="el-GR" u="sng" dirty="0"/>
              <a:t>μῖσος</a:t>
            </a:r>
            <a:r>
              <a:rPr lang="el-GR" dirty="0"/>
              <a:t> τὸ πρὸς τοὺς </a:t>
            </a:r>
            <a:r>
              <a:rPr lang="el-GR" u="sng" dirty="0"/>
              <a:t>ἀνθρώπους</a:t>
            </a:r>
            <a:r>
              <a:rPr lang="el-GR" dirty="0"/>
              <a:t>· διὰ τοῦτο δὲ καὶ νόμιμα παντελῶς ἐξηλλαγμένα καταδεῖξαι, τὸ </a:t>
            </a:r>
            <a:r>
              <a:rPr lang="el-GR" u="sng" dirty="0"/>
              <a:t>μηδενὶ</a:t>
            </a:r>
            <a:r>
              <a:rPr lang="el-GR" dirty="0"/>
              <a:t> </a:t>
            </a:r>
            <a:r>
              <a:rPr lang="el-GR" u="sng" dirty="0"/>
              <a:t>ἄλλῳ</a:t>
            </a:r>
            <a:r>
              <a:rPr lang="el-GR" dirty="0"/>
              <a:t> </a:t>
            </a:r>
            <a:r>
              <a:rPr lang="el-GR" u="sng" dirty="0"/>
              <a:t>ἔθνει</a:t>
            </a:r>
            <a:r>
              <a:rPr lang="el-GR" dirty="0"/>
              <a:t> </a:t>
            </a:r>
            <a:r>
              <a:rPr lang="el-GR" u="sng" dirty="0"/>
              <a:t>τραπέζης</a:t>
            </a:r>
            <a:r>
              <a:rPr lang="el-GR" dirty="0"/>
              <a:t> </a:t>
            </a:r>
            <a:r>
              <a:rPr lang="el-GR" u="sng" dirty="0"/>
              <a:t>κοινωνεῖν</a:t>
            </a:r>
            <a:r>
              <a:rPr lang="el-GR" dirty="0"/>
              <a:t> μηδ' </a:t>
            </a:r>
            <a:r>
              <a:rPr lang="el-GR" u="sng" dirty="0"/>
              <a:t>εὐνοεῖν</a:t>
            </a:r>
            <a:r>
              <a:rPr lang="el-GR" dirty="0"/>
              <a:t> τὸ </a:t>
            </a:r>
            <a:r>
              <a:rPr lang="el-GR" u="sng" dirty="0"/>
              <a:t>παράπαν</a:t>
            </a:r>
            <a:r>
              <a:rPr lang="el-GR" dirty="0"/>
              <a:t>.</a:t>
            </a:r>
            <a:endParaRPr lang="cs-CZ" dirty="0"/>
          </a:p>
        </p:txBody>
      </p:sp>
      <p:sp>
        <p:nvSpPr>
          <p:cNvPr id="4" name="Zástupný obsah 3">
            <a:extLst>
              <a:ext uri="{FF2B5EF4-FFF2-40B4-BE49-F238E27FC236}">
                <a16:creationId xmlns:a16="http://schemas.microsoft.com/office/drawing/2014/main" id="{C481FA09-C1A8-BD8E-48DA-FB48DCD39B4E}"/>
              </a:ext>
            </a:extLst>
          </p:cNvPr>
          <p:cNvSpPr>
            <a:spLocks noGrp="1"/>
          </p:cNvSpPr>
          <p:nvPr>
            <p:ph sz="half" idx="2"/>
          </p:nvPr>
        </p:nvSpPr>
        <p:spPr>
          <a:xfrm>
            <a:off x="6313519" y="1662545"/>
            <a:ext cx="4965190" cy="4865902"/>
          </a:xfrm>
        </p:spPr>
        <p:txBody>
          <a:bodyPr>
            <a:normAutofit fontScale="92500" lnSpcReduction="10000"/>
          </a:bodyPr>
          <a:lstStyle/>
          <a:p>
            <a:r>
              <a:rPr lang="en-US" dirty="0"/>
              <a:t>for they only of all people hated to mix with any other nations, and treated them all as enemies. They suggested to him that the ancestors of the Jews were driven out of Egypt, as impious and hateful to the gods: for seeing that their bodies were infected with white marks and leprosy, by way of expiation the Egyptians gathered them all together, and expelled them out of their county, as profane and wicked wretches. After they were thus expelled, they settled around Jerusalem, and were afterwards united into one nation, called the nation of the Jews; but their hatred of all other men descended with their blood to their posterity. And therefore they made strange laws, and quite different from other people; they never will eat nor drink with any of other nations, or wish them any prosperity.</a:t>
            </a:r>
            <a:endParaRPr lang="cs-CZ" dirty="0"/>
          </a:p>
        </p:txBody>
      </p:sp>
    </p:spTree>
    <p:extLst>
      <p:ext uri="{BB962C8B-B14F-4D97-AF65-F5344CB8AC3E}">
        <p14:creationId xmlns:p14="http://schemas.microsoft.com/office/powerpoint/2010/main" val="9613866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DB20043-AB5C-AF29-9E3B-6DDBF92F174B}"/>
              </a:ext>
            </a:extLst>
          </p:cNvPr>
          <p:cNvSpPr>
            <a:spLocks noGrp="1"/>
          </p:cNvSpPr>
          <p:nvPr>
            <p:ph type="title"/>
          </p:nvPr>
        </p:nvSpPr>
        <p:spPr/>
        <p:txBody>
          <a:bodyPr/>
          <a:lstStyle/>
          <a:p>
            <a:r>
              <a:rPr lang="cs-CZ" dirty="0"/>
              <a:t>Etymologie</a:t>
            </a:r>
          </a:p>
        </p:txBody>
      </p:sp>
      <p:sp>
        <p:nvSpPr>
          <p:cNvPr id="3" name="Zástupný obsah 2">
            <a:extLst>
              <a:ext uri="{FF2B5EF4-FFF2-40B4-BE49-F238E27FC236}">
                <a16:creationId xmlns:a16="http://schemas.microsoft.com/office/drawing/2014/main" id="{758DD076-BC2D-5F52-CF84-56EE67908E03}"/>
              </a:ext>
            </a:extLst>
          </p:cNvPr>
          <p:cNvSpPr>
            <a:spLocks noGrp="1"/>
          </p:cNvSpPr>
          <p:nvPr>
            <p:ph idx="1"/>
          </p:nvPr>
        </p:nvSpPr>
        <p:spPr/>
        <p:txBody>
          <a:bodyPr/>
          <a:lstStyle/>
          <a:p>
            <a:r>
              <a:rPr lang="cs-CZ" dirty="0"/>
              <a:t>Palestina – </a:t>
            </a:r>
            <a:r>
              <a:rPr lang="el-GR" dirty="0"/>
              <a:t>Παλαιστίνη</a:t>
            </a:r>
            <a:r>
              <a:rPr lang="cs-CZ" dirty="0"/>
              <a:t>, </a:t>
            </a:r>
            <a:r>
              <a:rPr lang="la-Latn" i="1" dirty="0"/>
              <a:t>Palaestina</a:t>
            </a:r>
            <a:r>
              <a:rPr lang="cs-CZ" i="1" dirty="0"/>
              <a:t> → </a:t>
            </a:r>
            <a:r>
              <a:rPr lang="cs-CZ" dirty="0"/>
              <a:t>od sousedního kmene</a:t>
            </a:r>
          </a:p>
          <a:p>
            <a:r>
              <a:rPr lang="cs-CZ" dirty="0"/>
              <a:t>Kanaán</a:t>
            </a:r>
            <a:r>
              <a:rPr lang="cs-CZ" i="1" dirty="0"/>
              <a:t> - </a:t>
            </a:r>
            <a:r>
              <a:rPr lang="el-GR" dirty="0"/>
              <a:t>Χνᾶ</a:t>
            </a:r>
            <a:endParaRPr lang="cs-CZ" dirty="0"/>
          </a:p>
          <a:p>
            <a:r>
              <a:rPr lang="cs-CZ" dirty="0"/>
              <a:t>Judea - </a:t>
            </a:r>
            <a:r>
              <a:rPr lang="el-GR" dirty="0"/>
              <a:t>Ἰουδαία</a:t>
            </a:r>
            <a:r>
              <a:rPr lang="cs-CZ" dirty="0"/>
              <a:t>, </a:t>
            </a:r>
            <a:r>
              <a:rPr lang="la-Latn" i="1" dirty="0"/>
              <a:t>Iudaea</a:t>
            </a:r>
            <a:endParaRPr lang="cs-CZ" dirty="0"/>
          </a:p>
          <a:p>
            <a:r>
              <a:rPr lang="cs-CZ" dirty="0"/>
              <a:t>Židé - </a:t>
            </a:r>
            <a:r>
              <a:rPr lang="el-GR" dirty="0"/>
              <a:t>Ἰουδαῖος</a:t>
            </a:r>
            <a:r>
              <a:rPr lang="cs-CZ" dirty="0"/>
              <a:t>, </a:t>
            </a:r>
            <a:r>
              <a:rPr lang="cs-CZ" i="1" dirty="0"/>
              <a:t>Iudaeus → </a:t>
            </a:r>
            <a:r>
              <a:rPr lang="cs-CZ" dirty="0"/>
              <a:t>z hebrejštiny</a:t>
            </a:r>
            <a:endParaRPr lang="el-GR" dirty="0"/>
          </a:p>
          <a:p>
            <a:endParaRPr lang="cs-CZ" dirty="0"/>
          </a:p>
        </p:txBody>
      </p:sp>
    </p:spTree>
    <p:extLst>
      <p:ext uri="{BB962C8B-B14F-4D97-AF65-F5344CB8AC3E}">
        <p14:creationId xmlns:p14="http://schemas.microsoft.com/office/powerpoint/2010/main" val="39554376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129D739-A821-5E66-D419-E9C5177F9705}"/>
              </a:ext>
            </a:extLst>
          </p:cNvPr>
          <p:cNvSpPr>
            <a:spLocks noGrp="1"/>
          </p:cNvSpPr>
          <p:nvPr>
            <p:ph type="title"/>
          </p:nvPr>
        </p:nvSpPr>
        <p:spPr/>
        <p:txBody>
          <a:bodyPr/>
          <a:lstStyle/>
          <a:p>
            <a:endParaRPr lang="cs-CZ"/>
          </a:p>
        </p:txBody>
      </p:sp>
      <p:sp>
        <p:nvSpPr>
          <p:cNvPr id="3" name="Zástupný obsah 2">
            <a:extLst>
              <a:ext uri="{FF2B5EF4-FFF2-40B4-BE49-F238E27FC236}">
                <a16:creationId xmlns:a16="http://schemas.microsoft.com/office/drawing/2014/main" id="{31331E1E-5AAB-CE94-8E41-758807033A64}"/>
              </a:ext>
            </a:extLst>
          </p:cNvPr>
          <p:cNvSpPr>
            <a:spLocks noGrp="1"/>
          </p:cNvSpPr>
          <p:nvPr>
            <p:ph sz="half" idx="1"/>
          </p:nvPr>
        </p:nvSpPr>
        <p:spPr/>
        <p:txBody>
          <a:bodyPr/>
          <a:lstStyle/>
          <a:p>
            <a:r>
              <a:rPr lang="cs-CZ" dirty="0" err="1"/>
              <a:t>Tac</a:t>
            </a:r>
            <a:r>
              <a:rPr lang="cs-CZ" dirty="0"/>
              <a:t>. </a:t>
            </a:r>
            <a:r>
              <a:rPr lang="cs-CZ" i="1" dirty="0" err="1"/>
              <a:t>Hist</a:t>
            </a:r>
            <a:r>
              <a:rPr lang="cs-CZ" dirty="0"/>
              <a:t>. 5.5</a:t>
            </a:r>
          </a:p>
          <a:p>
            <a:r>
              <a:rPr lang="cs-CZ" dirty="0"/>
              <a:t>et </a:t>
            </a:r>
            <a:r>
              <a:rPr lang="cs-CZ" dirty="0" err="1"/>
              <a:t>quia</a:t>
            </a:r>
            <a:r>
              <a:rPr lang="cs-CZ" dirty="0"/>
              <a:t> </a:t>
            </a:r>
            <a:r>
              <a:rPr lang="cs-CZ" dirty="0" err="1"/>
              <a:t>apud</a:t>
            </a:r>
            <a:r>
              <a:rPr lang="cs-CZ" dirty="0"/>
              <a:t> </a:t>
            </a:r>
            <a:r>
              <a:rPr lang="cs-CZ" dirty="0" err="1"/>
              <a:t>ipsos</a:t>
            </a:r>
            <a:r>
              <a:rPr lang="cs-CZ" dirty="0"/>
              <a:t> </a:t>
            </a:r>
            <a:r>
              <a:rPr lang="cs-CZ" u="sng" dirty="0" err="1"/>
              <a:t>fides</a:t>
            </a:r>
            <a:r>
              <a:rPr lang="cs-CZ" dirty="0"/>
              <a:t> </a:t>
            </a:r>
            <a:r>
              <a:rPr lang="cs-CZ" dirty="0" err="1"/>
              <a:t>obstinata</a:t>
            </a:r>
            <a:r>
              <a:rPr lang="cs-CZ" dirty="0"/>
              <a:t>, </a:t>
            </a:r>
            <a:r>
              <a:rPr lang="cs-CZ" u="sng" dirty="0"/>
              <a:t>misericordia</a:t>
            </a:r>
            <a:r>
              <a:rPr lang="cs-CZ" dirty="0"/>
              <a:t> in promptu, sed </a:t>
            </a:r>
            <a:r>
              <a:rPr lang="cs-CZ" u="sng" dirty="0" err="1"/>
              <a:t>adversus</a:t>
            </a:r>
            <a:r>
              <a:rPr lang="cs-CZ" dirty="0"/>
              <a:t> </a:t>
            </a:r>
            <a:r>
              <a:rPr lang="cs-CZ" u="sng" dirty="0" err="1"/>
              <a:t>omnis</a:t>
            </a:r>
            <a:r>
              <a:rPr lang="cs-CZ" dirty="0"/>
              <a:t> </a:t>
            </a:r>
            <a:r>
              <a:rPr lang="cs-CZ" u="sng" dirty="0" err="1"/>
              <a:t>alios</a:t>
            </a:r>
            <a:r>
              <a:rPr lang="cs-CZ" dirty="0"/>
              <a:t> </a:t>
            </a:r>
            <a:r>
              <a:rPr lang="cs-CZ" u="sng" dirty="0" err="1"/>
              <a:t>hostile</a:t>
            </a:r>
            <a:r>
              <a:rPr lang="cs-CZ" dirty="0"/>
              <a:t> </a:t>
            </a:r>
            <a:r>
              <a:rPr lang="cs-CZ" u="sng" dirty="0" err="1"/>
              <a:t>odium</a:t>
            </a:r>
            <a:r>
              <a:rPr lang="cs-CZ" dirty="0"/>
              <a:t>. </a:t>
            </a:r>
            <a:r>
              <a:rPr lang="cs-CZ" u="sng" dirty="0" err="1"/>
              <a:t>Separati</a:t>
            </a:r>
            <a:r>
              <a:rPr lang="cs-CZ" dirty="0"/>
              <a:t> </a:t>
            </a:r>
            <a:r>
              <a:rPr lang="cs-CZ" u="sng" dirty="0"/>
              <a:t>epulis</a:t>
            </a:r>
            <a:r>
              <a:rPr lang="cs-CZ" dirty="0"/>
              <a:t>, </a:t>
            </a:r>
            <a:r>
              <a:rPr lang="cs-CZ" u="sng" dirty="0" err="1"/>
              <a:t>discreti</a:t>
            </a:r>
            <a:r>
              <a:rPr lang="cs-CZ" dirty="0"/>
              <a:t> </a:t>
            </a:r>
            <a:r>
              <a:rPr lang="cs-CZ" u="sng" dirty="0" err="1"/>
              <a:t>cubilibus</a:t>
            </a:r>
            <a:r>
              <a:rPr lang="cs-CZ" dirty="0"/>
              <a:t>, </a:t>
            </a:r>
            <a:r>
              <a:rPr lang="cs-CZ" u="sng" dirty="0" err="1"/>
              <a:t>proiectissima</a:t>
            </a:r>
            <a:r>
              <a:rPr lang="cs-CZ" dirty="0"/>
              <a:t> ad </a:t>
            </a:r>
            <a:r>
              <a:rPr lang="cs-CZ" u="sng" dirty="0" err="1"/>
              <a:t>libidinem</a:t>
            </a:r>
            <a:r>
              <a:rPr lang="cs-CZ" dirty="0"/>
              <a:t> </a:t>
            </a:r>
            <a:r>
              <a:rPr lang="cs-CZ" dirty="0" err="1"/>
              <a:t>gens</a:t>
            </a:r>
            <a:r>
              <a:rPr lang="cs-CZ" dirty="0"/>
              <a:t>, </a:t>
            </a:r>
            <a:r>
              <a:rPr lang="cs-CZ" u="sng" dirty="0" err="1"/>
              <a:t>alienarum</a:t>
            </a:r>
            <a:r>
              <a:rPr lang="cs-CZ" dirty="0"/>
              <a:t> </a:t>
            </a:r>
            <a:r>
              <a:rPr lang="cs-CZ" u="sng" dirty="0" err="1"/>
              <a:t>concubitu</a:t>
            </a:r>
            <a:r>
              <a:rPr lang="cs-CZ" dirty="0"/>
              <a:t> </a:t>
            </a:r>
            <a:r>
              <a:rPr lang="cs-CZ" u="sng" dirty="0"/>
              <a:t>abstinent</a:t>
            </a:r>
            <a:r>
              <a:rPr lang="cs-CZ" dirty="0"/>
              <a:t>; inter se </a:t>
            </a:r>
            <a:r>
              <a:rPr lang="cs-CZ" dirty="0" err="1"/>
              <a:t>nihil</a:t>
            </a:r>
            <a:r>
              <a:rPr lang="cs-CZ" dirty="0"/>
              <a:t> </a:t>
            </a:r>
            <a:r>
              <a:rPr lang="cs-CZ" dirty="0" err="1"/>
              <a:t>inlicitum</a:t>
            </a:r>
            <a:r>
              <a:rPr lang="cs-CZ" dirty="0"/>
              <a:t>. </a:t>
            </a:r>
            <a:r>
              <a:rPr lang="cs-CZ" u="sng" dirty="0" err="1"/>
              <a:t>Circumcidere</a:t>
            </a:r>
            <a:r>
              <a:rPr lang="cs-CZ" dirty="0"/>
              <a:t> </a:t>
            </a:r>
            <a:r>
              <a:rPr lang="cs-CZ" u="sng" dirty="0" err="1"/>
              <a:t>genitalia</a:t>
            </a:r>
            <a:r>
              <a:rPr lang="cs-CZ" dirty="0"/>
              <a:t> </a:t>
            </a:r>
            <a:r>
              <a:rPr lang="cs-CZ" dirty="0" err="1"/>
              <a:t>instituerunt</a:t>
            </a:r>
            <a:r>
              <a:rPr lang="cs-CZ" dirty="0"/>
              <a:t> </a:t>
            </a:r>
            <a:r>
              <a:rPr lang="cs-CZ" dirty="0" err="1"/>
              <a:t>ut</a:t>
            </a:r>
            <a:r>
              <a:rPr lang="cs-CZ" dirty="0"/>
              <a:t> </a:t>
            </a:r>
            <a:r>
              <a:rPr lang="cs-CZ" u="sng" dirty="0" err="1"/>
              <a:t>diversitate</a:t>
            </a:r>
            <a:r>
              <a:rPr lang="cs-CZ" dirty="0"/>
              <a:t> </a:t>
            </a:r>
            <a:r>
              <a:rPr lang="cs-CZ" u="sng" dirty="0" err="1"/>
              <a:t>noscantur</a:t>
            </a:r>
            <a:r>
              <a:rPr lang="cs-CZ" dirty="0"/>
              <a:t>.</a:t>
            </a:r>
          </a:p>
          <a:p>
            <a:endParaRPr lang="cs-CZ" dirty="0"/>
          </a:p>
          <a:p>
            <a:r>
              <a:rPr lang="cs-CZ" dirty="0"/>
              <a:t>Také </a:t>
            </a:r>
            <a:r>
              <a:rPr lang="cs-CZ" dirty="0" err="1"/>
              <a:t>Jos</a:t>
            </a:r>
            <a:r>
              <a:rPr lang="cs-CZ" dirty="0"/>
              <a:t>. </a:t>
            </a:r>
            <a:r>
              <a:rPr lang="cs-CZ" i="1" dirty="0"/>
              <a:t>Ap</a:t>
            </a:r>
            <a:r>
              <a:rPr lang="cs-CZ" dirty="0"/>
              <a:t>. 2.11 </a:t>
            </a:r>
          </a:p>
        </p:txBody>
      </p:sp>
      <p:sp>
        <p:nvSpPr>
          <p:cNvPr id="4" name="Zástupný obsah 3">
            <a:extLst>
              <a:ext uri="{FF2B5EF4-FFF2-40B4-BE49-F238E27FC236}">
                <a16:creationId xmlns:a16="http://schemas.microsoft.com/office/drawing/2014/main" id="{562F1C3C-02B2-B4BC-54DE-3D38DD6D90D5}"/>
              </a:ext>
            </a:extLst>
          </p:cNvPr>
          <p:cNvSpPr>
            <a:spLocks noGrp="1"/>
          </p:cNvSpPr>
          <p:nvPr>
            <p:ph sz="half" idx="2"/>
          </p:nvPr>
        </p:nvSpPr>
        <p:spPr/>
        <p:txBody>
          <a:bodyPr/>
          <a:lstStyle/>
          <a:p>
            <a:r>
              <a:rPr lang="en-US" dirty="0"/>
              <a:t>again, the Jews are extremely loyal toward one another, and always ready to show compassion, but toward every other people they feel only hate and enmity. They sit apart at meals, and they sleep apart, and although as a race, they are prone to lust, they abstain from intercourse with foreign women; yet among themselves nothing is unlawful. They adopted circumcision to distinguish themselves from other peoples by this difference.</a:t>
            </a:r>
            <a:endParaRPr lang="cs-CZ" dirty="0"/>
          </a:p>
        </p:txBody>
      </p:sp>
    </p:spTree>
    <p:extLst>
      <p:ext uri="{BB962C8B-B14F-4D97-AF65-F5344CB8AC3E}">
        <p14:creationId xmlns:p14="http://schemas.microsoft.com/office/powerpoint/2010/main" val="9776882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004406D-C47B-7B6E-8EFC-6FC80E48D2FA}"/>
              </a:ext>
            </a:extLst>
          </p:cNvPr>
          <p:cNvSpPr>
            <a:spLocks noGrp="1"/>
          </p:cNvSpPr>
          <p:nvPr>
            <p:ph type="title"/>
          </p:nvPr>
        </p:nvSpPr>
        <p:spPr/>
        <p:txBody>
          <a:bodyPr/>
          <a:lstStyle/>
          <a:p>
            <a:endParaRPr lang="cs-CZ"/>
          </a:p>
        </p:txBody>
      </p:sp>
      <p:sp>
        <p:nvSpPr>
          <p:cNvPr id="3" name="Zástupný obsah 2">
            <a:extLst>
              <a:ext uri="{FF2B5EF4-FFF2-40B4-BE49-F238E27FC236}">
                <a16:creationId xmlns:a16="http://schemas.microsoft.com/office/drawing/2014/main" id="{B272952A-0EC9-808B-E3E0-86EC079B0EEA}"/>
              </a:ext>
            </a:extLst>
          </p:cNvPr>
          <p:cNvSpPr>
            <a:spLocks noGrp="1"/>
          </p:cNvSpPr>
          <p:nvPr>
            <p:ph sz="half" idx="1"/>
          </p:nvPr>
        </p:nvSpPr>
        <p:spPr>
          <a:xfrm>
            <a:off x="617725" y="1731819"/>
            <a:ext cx="5071873" cy="4591396"/>
          </a:xfrm>
        </p:spPr>
        <p:txBody>
          <a:bodyPr>
            <a:noAutofit/>
          </a:bodyPr>
          <a:lstStyle/>
          <a:p>
            <a:r>
              <a:rPr lang="cs-CZ" dirty="0" err="1"/>
              <a:t>Orig</a:t>
            </a:r>
            <a:r>
              <a:rPr lang="cs-CZ" dirty="0"/>
              <a:t>. </a:t>
            </a:r>
            <a:r>
              <a:rPr lang="cs-CZ" i="1" dirty="0" err="1"/>
              <a:t>Cels</a:t>
            </a:r>
            <a:r>
              <a:rPr lang="cs-CZ" dirty="0"/>
              <a:t>. 5.41</a:t>
            </a:r>
          </a:p>
          <a:p>
            <a:r>
              <a:rPr lang="el-GR" dirty="0"/>
              <a:t>Εἰ δ' ὥς τι σοφώτερον εἰδότες σεμνύνονταί τε καὶ τὴν </a:t>
            </a:r>
            <a:r>
              <a:rPr lang="el-GR" u="sng" dirty="0"/>
              <a:t>ἄλλων</a:t>
            </a:r>
            <a:r>
              <a:rPr lang="el-GR" dirty="0"/>
              <a:t> </a:t>
            </a:r>
            <a:r>
              <a:rPr lang="el-GR" u="sng" dirty="0"/>
              <a:t>κοινωνίαν</a:t>
            </a:r>
            <a:r>
              <a:rPr lang="el-GR" dirty="0"/>
              <a:t> &lt;ὡς&gt; οὐκ ἐξ </a:t>
            </a:r>
            <a:r>
              <a:rPr lang="el-GR" u="sng" dirty="0"/>
              <a:t>ἴσου</a:t>
            </a:r>
            <a:r>
              <a:rPr lang="el-GR" dirty="0"/>
              <a:t> </a:t>
            </a:r>
            <a:r>
              <a:rPr lang="el-GR" u="sng" dirty="0"/>
              <a:t>καθαρῶν</a:t>
            </a:r>
            <a:r>
              <a:rPr lang="el-GR" dirty="0"/>
              <a:t> ἀποστρέφονται,</a:t>
            </a:r>
            <a:endParaRPr lang="cs-CZ" dirty="0"/>
          </a:p>
          <a:p>
            <a:r>
              <a:rPr lang="cs-CZ" dirty="0" err="1"/>
              <a:t>Philostr</a:t>
            </a:r>
            <a:r>
              <a:rPr lang="cs-CZ" dirty="0"/>
              <a:t>. </a:t>
            </a:r>
            <a:r>
              <a:rPr lang="cs-CZ" i="1" dirty="0"/>
              <a:t>VA</a:t>
            </a:r>
            <a:r>
              <a:rPr lang="cs-CZ" dirty="0"/>
              <a:t>. 5.33</a:t>
            </a:r>
          </a:p>
          <a:p>
            <a:r>
              <a:rPr lang="el-GR" dirty="0"/>
              <a:t>ἐκεῖνοι μὲν γὰρ πάλαι </a:t>
            </a:r>
            <a:r>
              <a:rPr lang="el-GR" u="sng" dirty="0"/>
              <a:t>ἀφεστᾶσιν</a:t>
            </a:r>
            <a:r>
              <a:rPr lang="el-GR" dirty="0"/>
              <a:t> οὐ </a:t>
            </a:r>
            <a:r>
              <a:rPr lang="el-GR" u="sng" dirty="0"/>
              <a:t>μόνον</a:t>
            </a:r>
            <a:r>
              <a:rPr lang="el-GR" dirty="0"/>
              <a:t> </a:t>
            </a:r>
            <a:r>
              <a:rPr lang="el-GR" u="sng" dirty="0"/>
              <a:t>Ῥωμαίων</a:t>
            </a:r>
            <a:r>
              <a:rPr lang="el-GR" dirty="0"/>
              <a:t>, ἀλλὰ καὶ </a:t>
            </a:r>
            <a:r>
              <a:rPr lang="el-GR" u="sng" dirty="0"/>
              <a:t>πάντων</a:t>
            </a:r>
            <a:r>
              <a:rPr lang="el-GR" dirty="0"/>
              <a:t> </a:t>
            </a:r>
            <a:r>
              <a:rPr lang="el-GR" u="sng" dirty="0"/>
              <a:t>ἀνθρώπων</a:t>
            </a:r>
            <a:r>
              <a:rPr lang="el-GR" dirty="0"/>
              <a:t>: οἱ γὰρ βίον </a:t>
            </a:r>
            <a:r>
              <a:rPr lang="el-GR" u="sng" dirty="0"/>
              <a:t>ἄμικτον</a:t>
            </a:r>
            <a:r>
              <a:rPr lang="el-GR" dirty="0"/>
              <a:t> εὑρόντες καὶ οἷς μήτε </a:t>
            </a:r>
            <a:r>
              <a:rPr lang="el-GR" u="sng" dirty="0"/>
              <a:t>κοινὴ</a:t>
            </a:r>
            <a:r>
              <a:rPr lang="el-GR" dirty="0"/>
              <a:t> πρὸς </a:t>
            </a:r>
            <a:r>
              <a:rPr lang="el-GR" u="sng" dirty="0"/>
              <a:t>ἀνθρώπους</a:t>
            </a:r>
            <a:r>
              <a:rPr lang="el-GR" dirty="0"/>
              <a:t> </a:t>
            </a:r>
            <a:r>
              <a:rPr lang="el-GR" u="sng" dirty="0"/>
              <a:t>τράπεζα</a:t>
            </a:r>
            <a:r>
              <a:rPr lang="el-GR" dirty="0"/>
              <a:t> μήτε </a:t>
            </a:r>
            <a:r>
              <a:rPr lang="el-GR" u="sng" dirty="0"/>
              <a:t>σπονδαὶ</a:t>
            </a:r>
            <a:r>
              <a:rPr lang="el-GR" dirty="0"/>
              <a:t> μήτε </a:t>
            </a:r>
            <a:r>
              <a:rPr lang="el-GR" u="sng" dirty="0"/>
              <a:t>εὐχαὶ</a:t>
            </a:r>
            <a:r>
              <a:rPr lang="el-GR" dirty="0"/>
              <a:t> μήτε </a:t>
            </a:r>
            <a:r>
              <a:rPr lang="el-GR" u="sng" dirty="0"/>
              <a:t>θυσίαι</a:t>
            </a:r>
            <a:r>
              <a:rPr lang="el-GR" dirty="0"/>
              <a:t>, </a:t>
            </a:r>
            <a:r>
              <a:rPr lang="el-GR" u="sng" dirty="0"/>
              <a:t>πλέον</a:t>
            </a:r>
            <a:r>
              <a:rPr lang="el-GR" dirty="0"/>
              <a:t> </a:t>
            </a:r>
            <a:r>
              <a:rPr lang="el-GR" u="sng" dirty="0"/>
              <a:t>ἀφεστᾶσιν</a:t>
            </a:r>
            <a:r>
              <a:rPr lang="el-GR" dirty="0"/>
              <a:t> </a:t>
            </a:r>
            <a:r>
              <a:rPr lang="el-GR" u="sng" dirty="0"/>
              <a:t>ἡμῶν</a:t>
            </a:r>
            <a:r>
              <a:rPr lang="el-GR" dirty="0"/>
              <a:t> ἢ Σοῦσα καὶ Βάκτρα καὶ οἱ ὑπὲρ ταῦτα Ἰνδοί:</a:t>
            </a:r>
            <a:endParaRPr lang="cs-CZ" dirty="0"/>
          </a:p>
          <a:p>
            <a:endParaRPr lang="cs-CZ" dirty="0"/>
          </a:p>
          <a:p>
            <a:endParaRPr lang="cs-CZ" dirty="0"/>
          </a:p>
        </p:txBody>
      </p:sp>
      <p:sp>
        <p:nvSpPr>
          <p:cNvPr id="4" name="Zástupný obsah 3">
            <a:extLst>
              <a:ext uri="{FF2B5EF4-FFF2-40B4-BE49-F238E27FC236}">
                <a16:creationId xmlns:a16="http://schemas.microsoft.com/office/drawing/2014/main" id="{64899046-8C53-0AB8-52E5-FF8D1694FE65}"/>
              </a:ext>
            </a:extLst>
          </p:cNvPr>
          <p:cNvSpPr>
            <a:spLocks noGrp="1"/>
          </p:cNvSpPr>
          <p:nvPr>
            <p:ph sz="half" idx="2"/>
          </p:nvPr>
        </p:nvSpPr>
        <p:spPr/>
        <p:txBody>
          <a:bodyPr>
            <a:normAutofit fontScale="92500" lnSpcReduction="20000"/>
          </a:bodyPr>
          <a:lstStyle/>
          <a:p>
            <a:r>
              <a:rPr lang="en-US" dirty="0"/>
              <a:t>And if they pride themselves on it, as being possessed of superior wisdom, and keep aloof from intercourse with others, as not being equally pure with themselves,</a:t>
            </a:r>
            <a:endParaRPr lang="cs-CZ" dirty="0"/>
          </a:p>
          <a:p>
            <a:endParaRPr lang="cs-CZ" dirty="0"/>
          </a:p>
          <a:p>
            <a:r>
              <a:rPr lang="en-US" dirty="0"/>
              <a:t>For the Jews have long been in revolt not only against the Romans, but against humanity; and a race that has made its own a life apart and irreconcilable, that cannot share with the rest of mankind in the pleasures of the table nor join in their libations or prayers or sacrifices, are separated from ourselves by a greater gulf than divides us from Susa or Bactra or the more distant Indies.</a:t>
            </a:r>
            <a:endParaRPr lang="cs-CZ" dirty="0"/>
          </a:p>
          <a:p>
            <a:endParaRPr lang="cs-CZ" dirty="0"/>
          </a:p>
          <a:p>
            <a:endParaRPr lang="cs-CZ" dirty="0"/>
          </a:p>
        </p:txBody>
      </p:sp>
    </p:spTree>
    <p:extLst>
      <p:ext uri="{BB962C8B-B14F-4D97-AF65-F5344CB8AC3E}">
        <p14:creationId xmlns:p14="http://schemas.microsoft.com/office/powerpoint/2010/main" val="4505493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5BB2EA7-F229-CD96-0CEC-9B54034D1AA6}"/>
              </a:ext>
            </a:extLst>
          </p:cNvPr>
          <p:cNvSpPr>
            <a:spLocks noGrp="1"/>
          </p:cNvSpPr>
          <p:nvPr>
            <p:ph type="title"/>
          </p:nvPr>
        </p:nvSpPr>
        <p:spPr/>
        <p:txBody>
          <a:bodyPr/>
          <a:lstStyle/>
          <a:p>
            <a:endParaRPr lang="cs-CZ"/>
          </a:p>
        </p:txBody>
      </p:sp>
      <p:sp>
        <p:nvSpPr>
          <p:cNvPr id="3" name="Zástupný obsah 2">
            <a:extLst>
              <a:ext uri="{FF2B5EF4-FFF2-40B4-BE49-F238E27FC236}">
                <a16:creationId xmlns:a16="http://schemas.microsoft.com/office/drawing/2014/main" id="{B25EF06C-A504-A8CE-9D06-62395FA30462}"/>
              </a:ext>
            </a:extLst>
          </p:cNvPr>
          <p:cNvSpPr>
            <a:spLocks noGrp="1"/>
          </p:cNvSpPr>
          <p:nvPr>
            <p:ph sz="half" idx="1"/>
          </p:nvPr>
        </p:nvSpPr>
        <p:spPr/>
        <p:txBody>
          <a:bodyPr/>
          <a:lstStyle/>
          <a:p>
            <a:r>
              <a:rPr lang="cs-CZ" dirty="0" err="1"/>
              <a:t>Synésios</a:t>
            </a:r>
            <a:endParaRPr lang="cs-CZ" dirty="0"/>
          </a:p>
          <a:p>
            <a:r>
              <a:rPr lang="cs-CZ" dirty="0"/>
              <a:t>Syn. </a:t>
            </a:r>
            <a:r>
              <a:rPr lang="cs-CZ" i="1" dirty="0" err="1"/>
              <a:t>Ep</a:t>
            </a:r>
            <a:r>
              <a:rPr lang="cs-CZ" dirty="0"/>
              <a:t>. 4</a:t>
            </a:r>
          </a:p>
          <a:p>
            <a:r>
              <a:rPr lang="el-GR" dirty="0"/>
              <a:t>ὑπὲρ ἥμισυ μὲν καὶ</a:t>
            </a:r>
            <a:r>
              <a:rPr lang="cs-CZ" dirty="0"/>
              <a:t> </a:t>
            </a:r>
            <a:r>
              <a:rPr lang="el-GR" dirty="0"/>
              <a:t>ὁ κυβερνήτης ἦσαν Ἰουδαῖοι, </a:t>
            </a:r>
            <a:r>
              <a:rPr lang="el-GR" u="sng" dirty="0"/>
              <a:t>γένος</a:t>
            </a:r>
            <a:r>
              <a:rPr lang="el-GR" dirty="0"/>
              <a:t> </a:t>
            </a:r>
            <a:r>
              <a:rPr lang="el-GR" u="sng" dirty="0"/>
              <a:t>ἔκσπονδον</a:t>
            </a:r>
            <a:r>
              <a:rPr lang="el-GR" dirty="0"/>
              <a:t> καὶ εὐσεβεῖν ἀναπεπεισμένον ἢν ὅτι </a:t>
            </a:r>
            <a:r>
              <a:rPr lang="el-GR" u="sng" dirty="0"/>
              <a:t>πλείστους</a:t>
            </a:r>
            <a:r>
              <a:rPr lang="el-GR" dirty="0"/>
              <a:t> </a:t>
            </a:r>
            <a:r>
              <a:rPr lang="el-GR" u="sng" dirty="0"/>
              <a:t>ἄνδρας</a:t>
            </a:r>
            <a:r>
              <a:rPr lang="el-GR" dirty="0"/>
              <a:t> </a:t>
            </a:r>
            <a:r>
              <a:rPr lang="el-GR" u="sng" dirty="0"/>
              <a:t>Ἕλληνας</a:t>
            </a:r>
            <a:r>
              <a:rPr lang="el-GR" dirty="0"/>
              <a:t> </a:t>
            </a:r>
            <a:r>
              <a:rPr lang="el-GR" u="sng" dirty="0"/>
              <a:t>ἀποθανεῖν</a:t>
            </a:r>
            <a:r>
              <a:rPr lang="el-GR" dirty="0"/>
              <a:t> αἴτιοι γένωνται</a:t>
            </a:r>
            <a:endParaRPr lang="cs-CZ" dirty="0"/>
          </a:p>
        </p:txBody>
      </p:sp>
      <p:sp>
        <p:nvSpPr>
          <p:cNvPr id="4" name="Zástupný obsah 3">
            <a:extLst>
              <a:ext uri="{FF2B5EF4-FFF2-40B4-BE49-F238E27FC236}">
                <a16:creationId xmlns:a16="http://schemas.microsoft.com/office/drawing/2014/main" id="{E0C13AE2-C976-6326-E6BC-621ED303DAE7}"/>
              </a:ext>
            </a:extLst>
          </p:cNvPr>
          <p:cNvSpPr>
            <a:spLocks noGrp="1"/>
          </p:cNvSpPr>
          <p:nvPr>
            <p:ph sz="half" idx="2"/>
          </p:nvPr>
        </p:nvSpPr>
        <p:spPr/>
        <p:txBody>
          <a:bodyPr/>
          <a:lstStyle/>
          <a:p>
            <a:r>
              <a:rPr lang="en-US" dirty="0"/>
              <a:t>More than half of them, including the skipper, were Jews - a graceless race and fully convinced of the piety of sending to Hades as many Greeks as possible.</a:t>
            </a:r>
            <a:endParaRPr lang="cs-CZ" dirty="0"/>
          </a:p>
        </p:txBody>
      </p:sp>
    </p:spTree>
    <p:extLst>
      <p:ext uri="{BB962C8B-B14F-4D97-AF65-F5344CB8AC3E}">
        <p14:creationId xmlns:p14="http://schemas.microsoft.com/office/powerpoint/2010/main" val="11436105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34A2F72-28D8-F949-FC74-4277BE512BC5}"/>
              </a:ext>
            </a:extLst>
          </p:cNvPr>
          <p:cNvSpPr>
            <a:spLocks noGrp="1"/>
          </p:cNvSpPr>
          <p:nvPr>
            <p:ph type="title"/>
          </p:nvPr>
        </p:nvSpPr>
        <p:spPr/>
        <p:txBody>
          <a:bodyPr/>
          <a:lstStyle/>
          <a:p>
            <a:r>
              <a:rPr lang="cs-CZ" dirty="0"/>
              <a:t>Náboženství</a:t>
            </a:r>
          </a:p>
        </p:txBody>
      </p:sp>
      <p:sp>
        <p:nvSpPr>
          <p:cNvPr id="3" name="Zástupný obsah 2">
            <a:extLst>
              <a:ext uri="{FF2B5EF4-FFF2-40B4-BE49-F238E27FC236}">
                <a16:creationId xmlns:a16="http://schemas.microsoft.com/office/drawing/2014/main" id="{DF074810-D9B6-708B-CFD6-0359EF1E0F3B}"/>
              </a:ext>
            </a:extLst>
          </p:cNvPr>
          <p:cNvSpPr>
            <a:spLocks noGrp="1"/>
          </p:cNvSpPr>
          <p:nvPr>
            <p:ph sz="half" idx="1"/>
          </p:nvPr>
        </p:nvSpPr>
        <p:spPr/>
        <p:txBody>
          <a:bodyPr>
            <a:normAutofit fontScale="92500" lnSpcReduction="20000"/>
          </a:bodyPr>
          <a:lstStyle/>
          <a:p>
            <a:r>
              <a:rPr lang="cs-CZ" dirty="0" err="1"/>
              <a:t>Tac</a:t>
            </a:r>
            <a:r>
              <a:rPr lang="cs-CZ" dirty="0"/>
              <a:t>. </a:t>
            </a:r>
            <a:r>
              <a:rPr lang="cs-CZ" i="1" dirty="0" err="1"/>
              <a:t>Hist</a:t>
            </a:r>
            <a:r>
              <a:rPr lang="cs-CZ" dirty="0"/>
              <a:t>. 5.4.1</a:t>
            </a:r>
          </a:p>
          <a:p>
            <a:r>
              <a:rPr lang="cs-CZ" dirty="0" err="1"/>
              <a:t>Moyses</a:t>
            </a:r>
            <a:r>
              <a:rPr lang="cs-CZ" dirty="0"/>
              <a:t> quo </a:t>
            </a:r>
            <a:r>
              <a:rPr lang="cs-CZ" dirty="0" err="1"/>
              <a:t>sibi</a:t>
            </a:r>
            <a:r>
              <a:rPr lang="cs-CZ" dirty="0"/>
              <a:t> in </a:t>
            </a:r>
            <a:r>
              <a:rPr lang="cs-CZ" dirty="0" err="1"/>
              <a:t>posterum</a:t>
            </a:r>
            <a:r>
              <a:rPr lang="cs-CZ" dirty="0"/>
              <a:t> </a:t>
            </a:r>
            <a:r>
              <a:rPr lang="cs-CZ" dirty="0" err="1"/>
              <a:t>gentem</a:t>
            </a:r>
            <a:r>
              <a:rPr lang="cs-CZ" dirty="0"/>
              <a:t> </a:t>
            </a:r>
            <a:r>
              <a:rPr lang="cs-CZ" dirty="0" err="1"/>
              <a:t>firmaret</a:t>
            </a:r>
            <a:r>
              <a:rPr lang="cs-CZ" dirty="0"/>
              <a:t>, </a:t>
            </a:r>
            <a:r>
              <a:rPr lang="cs-CZ" u="sng" dirty="0" err="1"/>
              <a:t>novos</a:t>
            </a:r>
            <a:r>
              <a:rPr lang="cs-CZ" dirty="0"/>
              <a:t> ritus </a:t>
            </a:r>
            <a:r>
              <a:rPr lang="cs-CZ" u="sng" dirty="0" err="1"/>
              <a:t>contrariosque</a:t>
            </a:r>
            <a:r>
              <a:rPr lang="cs-CZ" dirty="0"/>
              <a:t> </a:t>
            </a:r>
            <a:r>
              <a:rPr lang="cs-CZ" dirty="0" err="1"/>
              <a:t>ceteris</a:t>
            </a:r>
            <a:r>
              <a:rPr lang="cs-CZ" dirty="0"/>
              <a:t> </a:t>
            </a:r>
            <a:r>
              <a:rPr lang="cs-CZ" u="sng" dirty="0" err="1"/>
              <a:t>mortalibus</a:t>
            </a:r>
            <a:r>
              <a:rPr lang="cs-CZ" dirty="0"/>
              <a:t> </a:t>
            </a:r>
            <a:r>
              <a:rPr lang="cs-CZ" dirty="0" err="1"/>
              <a:t>indidit</a:t>
            </a:r>
            <a:r>
              <a:rPr lang="cs-CZ" dirty="0"/>
              <a:t>. </a:t>
            </a:r>
            <a:r>
              <a:rPr lang="cs-CZ" u="sng" dirty="0" err="1"/>
              <a:t>Profana</a:t>
            </a:r>
            <a:r>
              <a:rPr lang="cs-CZ" dirty="0"/>
              <a:t> </a:t>
            </a:r>
            <a:r>
              <a:rPr lang="cs-CZ" dirty="0" err="1"/>
              <a:t>illic</a:t>
            </a:r>
            <a:r>
              <a:rPr lang="cs-CZ" dirty="0"/>
              <a:t> </a:t>
            </a:r>
            <a:r>
              <a:rPr lang="cs-CZ" u="sng" dirty="0"/>
              <a:t>omnia</a:t>
            </a:r>
            <a:r>
              <a:rPr lang="cs-CZ" dirty="0"/>
              <a:t> </a:t>
            </a:r>
            <a:r>
              <a:rPr lang="cs-CZ" dirty="0" err="1"/>
              <a:t>quae</a:t>
            </a:r>
            <a:r>
              <a:rPr lang="cs-CZ" dirty="0"/>
              <a:t> </a:t>
            </a:r>
            <a:r>
              <a:rPr lang="cs-CZ" dirty="0" err="1"/>
              <a:t>apud</a:t>
            </a:r>
            <a:r>
              <a:rPr lang="cs-CZ" dirty="0"/>
              <a:t> </a:t>
            </a:r>
            <a:r>
              <a:rPr lang="cs-CZ" u="sng" dirty="0"/>
              <a:t>nos</a:t>
            </a:r>
            <a:r>
              <a:rPr lang="cs-CZ" dirty="0"/>
              <a:t> </a:t>
            </a:r>
            <a:r>
              <a:rPr lang="cs-CZ" u="sng" dirty="0" err="1"/>
              <a:t>sacra</a:t>
            </a:r>
            <a:r>
              <a:rPr lang="cs-CZ" dirty="0"/>
              <a:t>, </a:t>
            </a:r>
            <a:r>
              <a:rPr lang="cs-CZ" dirty="0" err="1"/>
              <a:t>rursum</a:t>
            </a:r>
            <a:r>
              <a:rPr lang="cs-CZ" dirty="0"/>
              <a:t> </a:t>
            </a:r>
            <a:r>
              <a:rPr lang="cs-CZ" u="sng" dirty="0" err="1"/>
              <a:t>concessa</a:t>
            </a:r>
            <a:r>
              <a:rPr lang="cs-CZ" dirty="0"/>
              <a:t> </a:t>
            </a:r>
            <a:r>
              <a:rPr lang="cs-CZ" dirty="0" err="1"/>
              <a:t>apud</a:t>
            </a:r>
            <a:r>
              <a:rPr lang="cs-CZ" dirty="0"/>
              <a:t> </a:t>
            </a:r>
            <a:r>
              <a:rPr lang="cs-CZ" dirty="0" err="1"/>
              <a:t>illos</a:t>
            </a:r>
            <a:r>
              <a:rPr lang="cs-CZ" dirty="0"/>
              <a:t> </a:t>
            </a:r>
            <a:r>
              <a:rPr lang="cs-CZ" u="sng" dirty="0" err="1"/>
              <a:t>quae</a:t>
            </a:r>
            <a:r>
              <a:rPr lang="cs-CZ" dirty="0"/>
              <a:t> </a:t>
            </a:r>
            <a:r>
              <a:rPr lang="cs-CZ" u="sng" dirty="0" err="1"/>
              <a:t>nobis</a:t>
            </a:r>
            <a:r>
              <a:rPr lang="cs-CZ" dirty="0"/>
              <a:t> </a:t>
            </a:r>
            <a:r>
              <a:rPr lang="cs-CZ" u="sng" dirty="0" err="1"/>
              <a:t>incesta</a:t>
            </a:r>
            <a:r>
              <a:rPr lang="cs-CZ" dirty="0"/>
              <a:t>. </a:t>
            </a:r>
          </a:p>
          <a:p>
            <a:endParaRPr lang="cs-CZ" dirty="0"/>
          </a:p>
          <a:p>
            <a:r>
              <a:rPr lang="cs-CZ" dirty="0" err="1"/>
              <a:t>Lýdos</a:t>
            </a:r>
            <a:r>
              <a:rPr lang="cs-CZ" dirty="0"/>
              <a:t> – debaty o povaze židovského boha – </a:t>
            </a:r>
            <a:r>
              <a:rPr lang="cs-CZ" dirty="0" err="1"/>
              <a:t>Lyd</a:t>
            </a:r>
            <a:r>
              <a:rPr lang="cs-CZ" dirty="0"/>
              <a:t>. </a:t>
            </a:r>
            <a:r>
              <a:rPr lang="cs-CZ" i="1" dirty="0"/>
              <a:t>De Mens</a:t>
            </a:r>
            <a:r>
              <a:rPr lang="cs-CZ" dirty="0"/>
              <a:t>. 4.53</a:t>
            </a:r>
          </a:p>
          <a:p>
            <a:endParaRPr lang="cs-CZ" dirty="0"/>
          </a:p>
          <a:p>
            <a:r>
              <a:rPr lang="el-GR" dirty="0">
                <a:latin typeface="Arial Unicode MS"/>
              </a:rPr>
              <a:t>Ἰαὼ</a:t>
            </a:r>
            <a:r>
              <a:rPr lang="cs-CZ" dirty="0">
                <a:latin typeface="Arial Unicode MS"/>
              </a:rPr>
              <a:t> (</a:t>
            </a:r>
            <a:r>
              <a:rPr lang="cs-CZ" dirty="0" err="1">
                <a:latin typeface="Arial Unicode MS"/>
              </a:rPr>
              <a:t>Iaó</a:t>
            </a:r>
            <a:r>
              <a:rPr lang="cs-CZ" dirty="0">
                <a:latin typeface="Arial Unicode MS"/>
              </a:rPr>
              <a:t>), </a:t>
            </a:r>
            <a:r>
              <a:rPr lang="cs-CZ" dirty="0"/>
              <a:t>Σαβα</a:t>
            </a:r>
            <a:r>
              <a:rPr lang="cs-CZ" dirty="0" err="1"/>
              <a:t>ώθ</a:t>
            </a:r>
            <a:r>
              <a:rPr lang="cs-CZ" dirty="0"/>
              <a:t> (</a:t>
            </a:r>
            <a:r>
              <a:rPr lang="cs-CZ" dirty="0" err="1"/>
              <a:t>Sabaóth</a:t>
            </a:r>
            <a:r>
              <a:rPr lang="cs-CZ" dirty="0"/>
              <a:t>), Kronos/Saturn</a:t>
            </a:r>
          </a:p>
        </p:txBody>
      </p:sp>
      <p:sp>
        <p:nvSpPr>
          <p:cNvPr id="4" name="Zástupný obsah 3">
            <a:extLst>
              <a:ext uri="{FF2B5EF4-FFF2-40B4-BE49-F238E27FC236}">
                <a16:creationId xmlns:a16="http://schemas.microsoft.com/office/drawing/2014/main" id="{3FBED52F-49C9-6BEF-75A9-337660692CCB}"/>
              </a:ext>
            </a:extLst>
          </p:cNvPr>
          <p:cNvSpPr>
            <a:spLocks noGrp="1"/>
          </p:cNvSpPr>
          <p:nvPr>
            <p:ph sz="half" idx="2"/>
          </p:nvPr>
        </p:nvSpPr>
        <p:spPr/>
        <p:txBody>
          <a:bodyPr>
            <a:normAutofit fontScale="92500" lnSpcReduction="20000"/>
          </a:bodyPr>
          <a:lstStyle/>
          <a:p>
            <a:r>
              <a:rPr lang="cs-CZ" dirty="0"/>
              <a:t>T</a:t>
            </a:r>
            <a:r>
              <a:rPr lang="en-US" dirty="0"/>
              <a:t>o establish his influence over this people for all time, Moses introduced new religious practices, quite opposed to those of all other religions. The Jews regard as profane all that we hold sacred; on the other hand, they permit all that we abhor.</a:t>
            </a:r>
            <a:endParaRPr lang="cs-CZ" dirty="0"/>
          </a:p>
          <a:p>
            <a:endParaRPr lang="cs-CZ" dirty="0"/>
          </a:p>
          <a:p>
            <a:r>
              <a:rPr lang="en-US" dirty="0"/>
              <a:t>But Livy asserts in his general Roman history that the god worshipped there is unknown.​ Following him, Lucan says that the temple in Jerusalem belongs to an "obscure/unseen"​ god.​ And Numenius says that he is "incommunicable/unique,"​ and the father of all the gods, who does not consider it worthy for any to share in his honor.</a:t>
            </a:r>
            <a:endParaRPr lang="cs-CZ" dirty="0"/>
          </a:p>
        </p:txBody>
      </p:sp>
    </p:spTree>
    <p:extLst>
      <p:ext uri="{BB962C8B-B14F-4D97-AF65-F5344CB8AC3E}">
        <p14:creationId xmlns:p14="http://schemas.microsoft.com/office/powerpoint/2010/main" val="28498314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41CA8A1-41CA-C2C3-85C3-8ACB1ADE3885}"/>
              </a:ext>
            </a:extLst>
          </p:cNvPr>
          <p:cNvSpPr>
            <a:spLocks noGrp="1"/>
          </p:cNvSpPr>
          <p:nvPr>
            <p:ph type="title"/>
          </p:nvPr>
        </p:nvSpPr>
        <p:spPr/>
        <p:txBody>
          <a:bodyPr/>
          <a:lstStyle/>
          <a:p>
            <a:endParaRPr lang="cs-CZ"/>
          </a:p>
        </p:txBody>
      </p:sp>
      <p:sp>
        <p:nvSpPr>
          <p:cNvPr id="3" name="Zástupný obsah 2">
            <a:extLst>
              <a:ext uri="{FF2B5EF4-FFF2-40B4-BE49-F238E27FC236}">
                <a16:creationId xmlns:a16="http://schemas.microsoft.com/office/drawing/2014/main" id="{4C848D44-62F9-3A38-44A2-93C0DC0F06D1}"/>
              </a:ext>
            </a:extLst>
          </p:cNvPr>
          <p:cNvSpPr>
            <a:spLocks noGrp="1"/>
          </p:cNvSpPr>
          <p:nvPr>
            <p:ph sz="half" idx="1"/>
          </p:nvPr>
        </p:nvSpPr>
        <p:spPr/>
        <p:txBody>
          <a:bodyPr>
            <a:normAutofit fontScale="92500" lnSpcReduction="20000"/>
          </a:bodyPr>
          <a:lstStyle/>
          <a:p>
            <a:r>
              <a:rPr lang="cs-CZ" dirty="0"/>
              <a:t>Bůh – D.S. 1.94</a:t>
            </a:r>
          </a:p>
          <a:p>
            <a:r>
              <a:rPr lang="el-GR" dirty="0">
                <a:latin typeface="Arial Unicode MS"/>
              </a:rPr>
              <a:t>παρὰ δὲ τοῖς </a:t>
            </a:r>
            <a:r>
              <a:rPr lang="el-GR" u="sng" dirty="0">
                <a:latin typeface="Arial Unicode MS"/>
              </a:rPr>
              <a:t>Ἰουδαίοις</a:t>
            </a:r>
            <a:r>
              <a:rPr lang="el-GR" dirty="0">
                <a:latin typeface="Arial Unicode MS"/>
              </a:rPr>
              <a:t> Μωυσῆν τὸν </a:t>
            </a:r>
            <a:r>
              <a:rPr lang="el-GR" u="sng" dirty="0">
                <a:latin typeface="Arial Unicode MS"/>
              </a:rPr>
              <a:t>Ἰαὼ</a:t>
            </a:r>
            <a:r>
              <a:rPr lang="el-GR" dirty="0">
                <a:latin typeface="Arial Unicode MS"/>
              </a:rPr>
              <a:t> ἐπικαλούμενον θεόν,</a:t>
            </a:r>
            <a:endParaRPr lang="cs-CZ" dirty="0">
              <a:latin typeface="Arial Unicode MS"/>
            </a:endParaRPr>
          </a:p>
          <a:p>
            <a:endParaRPr lang="cs-CZ" dirty="0">
              <a:latin typeface="Arial Unicode MS"/>
            </a:endParaRPr>
          </a:p>
          <a:p>
            <a:r>
              <a:rPr lang="cs-CZ" dirty="0">
                <a:latin typeface="Arial Unicode MS"/>
              </a:rPr>
              <a:t>C.D. 37.17.2</a:t>
            </a:r>
          </a:p>
          <a:p>
            <a:r>
              <a:rPr lang="el-GR" dirty="0"/>
              <a:t>κεχωρίδαται δὲ ἀπὸ τῶν </a:t>
            </a:r>
            <a:r>
              <a:rPr lang="el-GR" u="sng" dirty="0"/>
              <a:t>λοιπῶν</a:t>
            </a:r>
            <a:r>
              <a:rPr lang="el-GR" dirty="0"/>
              <a:t> </a:t>
            </a:r>
            <a:r>
              <a:rPr lang="el-GR" u="sng" dirty="0"/>
              <a:t>ἀνθρώπων</a:t>
            </a:r>
            <a:r>
              <a:rPr lang="el-GR" dirty="0"/>
              <a:t> ἔς τε τἆλλα τὰ περὶ τὴν δίαιταν πάνθ᾽ ὡς εἰπεῖν, καὶ μάλισθ᾽ ὅτι τῶν μὲν </a:t>
            </a:r>
            <a:r>
              <a:rPr lang="el-GR" u="sng" dirty="0"/>
              <a:t>ἄλλων</a:t>
            </a:r>
            <a:r>
              <a:rPr lang="el-GR" dirty="0"/>
              <a:t> </a:t>
            </a:r>
            <a:r>
              <a:rPr lang="el-GR" u="sng" dirty="0"/>
              <a:t>θεῶν</a:t>
            </a:r>
            <a:r>
              <a:rPr lang="el-GR" dirty="0"/>
              <a:t> </a:t>
            </a:r>
            <a:r>
              <a:rPr lang="el-GR" u="sng" dirty="0"/>
              <a:t>οὐδένα</a:t>
            </a:r>
            <a:r>
              <a:rPr lang="el-GR" dirty="0"/>
              <a:t> τιμῶσιν, </a:t>
            </a:r>
            <a:r>
              <a:rPr lang="el-GR" u="sng" dirty="0"/>
              <a:t>ἕνα</a:t>
            </a:r>
            <a:r>
              <a:rPr lang="el-GR" dirty="0"/>
              <a:t> δέ τινα ἰσχυρῶς σέβουσιν. οὐδ᾽ </a:t>
            </a:r>
            <a:r>
              <a:rPr lang="el-GR" u="sng" dirty="0"/>
              <a:t>ἄγαλμα</a:t>
            </a:r>
            <a:r>
              <a:rPr lang="el-GR" dirty="0"/>
              <a:t> </a:t>
            </a:r>
            <a:r>
              <a:rPr lang="el-GR" u="sng" dirty="0"/>
              <a:t>οὐδὲν</a:t>
            </a:r>
            <a:r>
              <a:rPr lang="el-GR" dirty="0"/>
              <a:t> οὐδ᾽ ἐν αὐτοῖς ποτε τοῖς Ἱεροσολύμοις ἔσχον, </a:t>
            </a:r>
            <a:r>
              <a:rPr lang="el-GR" u="sng" dirty="0"/>
              <a:t>ἄρρητον</a:t>
            </a:r>
            <a:r>
              <a:rPr lang="el-GR" dirty="0"/>
              <a:t> δὲ δὴ καὶ </a:t>
            </a:r>
            <a:r>
              <a:rPr lang="el-GR" u="sng" dirty="0"/>
              <a:t>ἀειδῆ</a:t>
            </a:r>
            <a:r>
              <a:rPr lang="el-GR" dirty="0"/>
              <a:t> αὐτὸν νομίζοντες εἶναι </a:t>
            </a:r>
            <a:r>
              <a:rPr lang="el-GR" u="sng" dirty="0"/>
              <a:t>περισσότατα</a:t>
            </a:r>
            <a:r>
              <a:rPr lang="el-GR" dirty="0"/>
              <a:t> ἀνθρώπων</a:t>
            </a:r>
            <a:r>
              <a:rPr lang="cs-CZ" dirty="0"/>
              <a:t> </a:t>
            </a:r>
            <a:r>
              <a:rPr lang="el-GR" dirty="0"/>
              <a:t>θρησκεύουσι</a:t>
            </a:r>
            <a:r>
              <a:rPr lang="cs-CZ" dirty="0"/>
              <a:t>.</a:t>
            </a:r>
          </a:p>
        </p:txBody>
      </p:sp>
      <p:sp>
        <p:nvSpPr>
          <p:cNvPr id="4" name="Zástupný obsah 3">
            <a:extLst>
              <a:ext uri="{FF2B5EF4-FFF2-40B4-BE49-F238E27FC236}">
                <a16:creationId xmlns:a16="http://schemas.microsoft.com/office/drawing/2014/main" id="{E6B8DA5D-3AA7-ECA9-0F76-270B7AF81C62}"/>
              </a:ext>
            </a:extLst>
          </p:cNvPr>
          <p:cNvSpPr>
            <a:spLocks noGrp="1"/>
          </p:cNvSpPr>
          <p:nvPr>
            <p:ph sz="half" idx="2"/>
          </p:nvPr>
        </p:nvSpPr>
        <p:spPr/>
        <p:txBody>
          <a:bodyPr>
            <a:normAutofit fontScale="92500" lnSpcReduction="20000"/>
          </a:bodyPr>
          <a:lstStyle/>
          <a:p>
            <a:r>
              <a:rPr lang="en-US" dirty="0"/>
              <a:t>and among the Jews </a:t>
            </a:r>
            <a:r>
              <a:rPr lang="en-US" dirty="0" err="1"/>
              <a:t>Moyses</a:t>
            </a:r>
            <a:r>
              <a:rPr lang="en-US" dirty="0"/>
              <a:t> referred his laws to the god who is invoked as Iao.</a:t>
            </a:r>
            <a:endParaRPr lang="cs-CZ" dirty="0"/>
          </a:p>
          <a:p>
            <a:endParaRPr lang="cs-CZ" dirty="0"/>
          </a:p>
          <a:p>
            <a:r>
              <a:rPr lang="en-US" dirty="0"/>
              <a:t>They are distinguished from the rest of mankind in practically every detail of life, and especially by the fact that they do not </a:t>
            </a:r>
            <a:r>
              <a:rPr lang="en-US" dirty="0" err="1"/>
              <a:t>honour</a:t>
            </a:r>
            <a:r>
              <a:rPr lang="en-US" dirty="0"/>
              <a:t> any of the usual gods, but show extreme reverence for one particular divinity. They never had any statue of him even in Jerusalem itself, but believing him to be unnamable and invisible, they worship him in the most extravagant fashion on earth.</a:t>
            </a:r>
            <a:endParaRPr lang="cs-CZ" dirty="0"/>
          </a:p>
        </p:txBody>
      </p:sp>
    </p:spTree>
    <p:extLst>
      <p:ext uri="{BB962C8B-B14F-4D97-AF65-F5344CB8AC3E}">
        <p14:creationId xmlns:p14="http://schemas.microsoft.com/office/powerpoint/2010/main" val="9337260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DC0F672-D6D0-75A3-0D34-C1830F3F6211}"/>
              </a:ext>
            </a:extLst>
          </p:cNvPr>
          <p:cNvSpPr>
            <a:spLocks noGrp="1"/>
          </p:cNvSpPr>
          <p:nvPr>
            <p:ph type="title"/>
          </p:nvPr>
        </p:nvSpPr>
        <p:spPr/>
        <p:txBody>
          <a:bodyPr/>
          <a:lstStyle/>
          <a:p>
            <a:endParaRPr lang="cs-CZ" dirty="0"/>
          </a:p>
        </p:txBody>
      </p:sp>
      <p:sp>
        <p:nvSpPr>
          <p:cNvPr id="3" name="Zástupný obsah 2">
            <a:extLst>
              <a:ext uri="{FF2B5EF4-FFF2-40B4-BE49-F238E27FC236}">
                <a16:creationId xmlns:a16="http://schemas.microsoft.com/office/drawing/2014/main" id="{2C468B05-5971-1559-FF46-476C3C8D36A6}"/>
              </a:ext>
            </a:extLst>
          </p:cNvPr>
          <p:cNvSpPr>
            <a:spLocks noGrp="1"/>
          </p:cNvSpPr>
          <p:nvPr>
            <p:ph sz="half" idx="1"/>
          </p:nvPr>
        </p:nvSpPr>
        <p:spPr/>
        <p:txBody>
          <a:bodyPr/>
          <a:lstStyle/>
          <a:p>
            <a:r>
              <a:rPr lang="cs-CZ" dirty="0" err="1"/>
              <a:t>Tac</a:t>
            </a:r>
            <a:r>
              <a:rPr lang="cs-CZ" dirty="0"/>
              <a:t>. </a:t>
            </a:r>
            <a:r>
              <a:rPr lang="cs-CZ" i="1" dirty="0" err="1"/>
              <a:t>Hist</a:t>
            </a:r>
            <a:r>
              <a:rPr lang="cs-CZ" dirty="0"/>
              <a:t>. 5.5</a:t>
            </a:r>
          </a:p>
          <a:p>
            <a:r>
              <a:rPr lang="cs-CZ" dirty="0" err="1"/>
              <a:t>Iudaei</a:t>
            </a:r>
            <a:r>
              <a:rPr lang="cs-CZ" dirty="0"/>
              <a:t> </a:t>
            </a:r>
            <a:r>
              <a:rPr lang="cs-CZ" u="sng" dirty="0" err="1"/>
              <a:t>mente</a:t>
            </a:r>
            <a:r>
              <a:rPr lang="cs-CZ" dirty="0"/>
              <a:t> </a:t>
            </a:r>
            <a:r>
              <a:rPr lang="cs-CZ" u="sng" dirty="0" err="1"/>
              <a:t>sola</a:t>
            </a:r>
            <a:r>
              <a:rPr lang="cs-CZ" dirty="0"/>
              <a:t> </a:t>
            </a:r>
            <a:r>
              <a:rPr lang="cs-CZ" u="sng" dirty="0" err="1"/>
              <a:t>unumque</a:t>
            </a:r>
            <a:r>
              <a:rPr lang="cs-CZ" dirty="0"/>
              <a:t> </a:t>
            </a:r>
            <a:r>
              <a:rPr lang="cs-CZ" u="sng" dirty="0" err="1"/>
              <a:t>numen</a:t>
            </a:r>
            <a:r>
              <a:rPr lang="cs-CZ" dirty="0"/>
              <a:t> </a:t>
            </a:r>
            <a:r>
              <a:rPr lang="cs-CZ" dirty="0" err="1"/>
              <a:t>intellegunt</a:t>
            </a:r>
            <a:r>
              <a:rPr lang="cs-CZ" dirty="0"/>
              <a:t>: </a:t>
            </a:r>
            <a:r>
              <a:rPr lang="cs-CZ" u="sng" dirty="0" err="1"/>
              <a:t>profanos</a:t>
            </a:r>
            <a:r>
              <a:rPr lang="cs-CZ" dirty="0"/>
              <a:t> qui </a:t>
            </a:r>
            <a:r>
              <a:rPr lang="cs-CZ" u="sng" dirty="0" err="1"/>
              <a:t>deum</a:t>
            </a:r>
            <a:r>
              <a:rPr lang="cs-CZ" dirty="0"/>
              <a:t> </a:t>
            </a:r>
            <a:r>
              <a:rPr lang="cs-CZ" u="sng" dirty="0" err="1"/>
              <a:t>imagines</a:t>
            </a:r>
            <a:r>
              <a:rPr lang="cs-CZ" dirty="0"/>
              <a:t> </a:t>
            </a:r>
            <a:r>
              <a:rPr lang="cs-CZ" dirty="0" err="1"/>
              <a:t>mortalibus</a:t>
            </a:r>
            <a:r>
              <a:rPr lang="cs-CZ" dirty="0"/>
              <a:t> </a:t>
            </a:r>
            <a:r>
              <a:rPr lang="cs-CZ" dirty="0" err="1"/>
              <a:t>materiis</a:t>
            </a:r>
            <a:r>
              <a:rPr lang="cs-CZ" dirty="0"/>
              <a:t> in species </a:t>
            </a:r>
            <a:r>
              <a:rPr lang="cs-CZ" dirty="0" err="1"/>
              <a:t>hominum</a:t>
            </a:r>
            <a:r>
              <a:rPr lang="cs-CZ" dirty="0"/>
              <a:t> </a:t>
            </a:r>
            <a:r>
              <a:rPr lang="cs-CZ" dirty="0" err="1"/>
              <a:t>effingant</a:t>
            </a:r>
            <a:r>
              <a:rPr lang="cs-CZ" dirty="0"/>
              <a:t>; </a:t>
            </a:r>
            <a:r>
              <a:rPr lang="cs-CZ" u="sng" dirty="0" err="1"/>
              <a:t>summum</a:t>
            </a:r>
            <a:r>
              <a:rPr lang="cs-CZ" dirty="0"/>
              <a:t> </a:t>
            </a:r>
            <a:r>
              <a:rPr lang="cs-CZ" dirty="0" err="1"/>
              <a:t>illud</a:t>
            </a:r>
            <a:r>
              <a:rPr lang="cs-CZ" dirty="0"/>
              <a:t> et </a:t>
            </a:r>
            <a:r>
              <a:rPr lang="cs-CZ" u="sng" dirty="0" err="1"/>
              <a:t>aeternum</a:t>
            </a:r>
            <a:r>
              <a:rPr lang="cs-CZ" dirty="0"/>
              <a:t> </a:t>
            </a:r>
            <a:r>
              <a:rPr lang="cs-CZ" dirty="0" err="1"/>
              <a:t>neque</a:t>
            </a:r>
            <a:r>
              <a:rPr lang="cs-CZ" dirty="0"/>
              <a:t> </a:t>
            </a:r>
            <a:r>
              <a:rPr lang="cs-CZ" u="sng" dirty="0" err="1"/>
              <a:t>imitabile</a:t>
            </a:r>
            <a:r>
              <a:rPr lang="cs-CZ" dirty="0"/>
              <a:t> </a:t>
            </a:r>
            <a:r>
              <a:rPr lang="cs-CZ" dirty="0" err="1"/>
              <a:t>neque</a:t>
            </a:r>
            <a:r>
              <a:rPr lang="cs-CZ" dirty="0"/>
              <a:t> </a:t>
            </a:r>
            <a:r>
              <a:rPr lang="cs-CZ" u="sng" dirty="0" err="1"/>
              <a:t>interiturum</a:t>
            </a:r>
            <a:r>
              <a:rPr lang="cs-CZ" dirty="0"/>
              <a:t>. </a:t>
            </a:r>
            <a:r>
              <a:rPr lang="cs-CZ" dirty="0" err="1"/>
              <a:t>Igitur</a:t>
            </a:r>
            <a:r>
              <a:rPr lang="cs-CZ" dirty="0"/>
              <a:t> </a:t>
            </a:r>
            <a:r>
              <a:rPr lang="cs-CZ" u="sng" dirty="0" err="1"/>
              <a:t>nulla</a:t>
            </a:r>
            <a:r>
              <a:rPr lang="cs-CZ" dirty="0"/>
              <a:t> </a:t>
            </a:r>
            <a:r>
              <a:rPr lang="cs-CZ" u="sng" dirty="0" err="1"/>
              <a:t>simulacra</a:t>
            </a:r>
            <a:r>
              <a:rPr lang="cs-CZ" dirty="0"/>
              <a:t> </a:t>
            </a:r>
            <a:r>
              <a:rPr lang="cs-CZ" dirty="0" err="1"/>
              <a:t>urbibus</a:t>
            </a:r>
            <a:r>
              <a:rPr lang="cs-CZ" dirty="0"/>
              <a:t> </a:t>
            </a:r>
            <a:r>
              <a:rPr lang="cs-CZ" dirty="0" err="1"/>
              <a:t>suis</a:t>
            </a:r>
            <a:r>
              <a:rPr lang="cs-CZ" dirty="0"/>
              <a:t>, </a:t>
            </a:r>
            <a:r>
              <a:rPr lang="cs-CZ" dirty="0" err="1"/>
              <a:t>nedum</a:t>
            </a:r>
            <a:r>
              <a:rPr lang="cs-CZ" dirty="0"/>
              <a:t> </a:t>
            </a:r>
            <a:r>
              <a:rPr lang="cs-CZ" dirty="0" err="1"/>
              <a:t>templis</a:t>
            </a:r>
            <a:r>
              <a:rPr lang="cs-CZ" dirty="0"/>
              <a:t> </a:t>
            </a:r>
            <a:r>
              <a:rPr lang="cs-CZ" dirty="0" err="1"/>
              <a:t>sistunt</a:t>
            </a:r>
            <a:r>
              <a:rPr lang="cs-CZ" dirty="0"/>
              <a:t>; non </a:t>
            </a:r>
            <a:r>
              <a:rPr lang="cs-CZ" dirty="0" err="1"/>
              <a:t>regibus</a:t>
            </a:r>
            <a:r>
              <a:rPr lang="cs-CZ" dirty="0"/>
              <a:t> </a:t>
            </a:r>
            <a:r>
              <a:rPr lang="cs-CZ" dirty="0" err="1"/>
              <a:t>haec</a:t>
            </a:r>
            <a:r>
              <a:rPr lang="cs-CZ" dirty="0"/>
              <a:t> </a:t>
            </a:r>
            <a:r>
              <a:rPr lang="cs-CZ" dirty="0" err="1"/>
              <a:t>adulatio</a:t>
            </a:r>
            <a:r>
              <a:rPr lang="cs-CZ" dirty="0"/>
              <a:t>, non </a:t>
            </a:r>
            <a:r>
              <a:rPr lang="cs-CZ" u="sng" dirty="0" err="1"/>
              <a:t>Caesaribus</a:t>
            </a:r>
            <a:r>
              <a:rPr lang="cs-CZ" dirty="0"/>
              <a:t> </a:t>
            </a:r>
            <a:r>
              <a:rPr lang="cs-CZ" u="sng" dirty="0"/>
              <a:t>honor</a:t>
            </a:r>
            <a:r>
              <a:rPr lang="cs-CZ" dirty="0"/>
              <a:t>.</a:t>
            </a:r>
          </a:p>
          <a:p>
            <a:endParaRPr lang="cs-CZ" dirty="0"/>
          </a:p>
        </p:txBody>
      </p:sp>
      <p:sp>
        <p:nvSpPr>
          <p:cNvPr id="4" name="Zástupný obsah 3">
            <a:extLst>
              <a:ext uri="{FF2B5EF4-FFF2-40B4-BE49-F238E27FC236}">
                <a16:creationId xmlns:a16="http://schemas.microsoft.com/office/drawing/2014/main" id="{7305DE6C-ADA8-17A1-1457-7E4D890A66F0}"/>
              </a:ext>
            </a:extLst>
          </p:cNvPr>
          <p:cNvSpPr>
            <a:spLocks noGrp="1"/>
          </p:cNvSpPr>
          <p:nvPr>
            <p:ph sz="half" idx="2"/>
          </p:nvPr>
        </p:nvSpPr>
        <p:spPr/>
        <p:txBody>
          <a:bodyPr/>
          <a:lstStyle/>
          <a:p>
            <a:r>
              <a:rPr lang="en-US" dirty="0"/>
              <a:t>the Jews conceive of one god only, and that with the mind alone: they regard as impious those who make from perishable materials representations of gods in man's image; that supreme and eternal being is to them incapable of representation and without end. Therefore they set up no statues in their cities, still less in their temples; this flattery is not paid their kings, nor this </a:t>
            </a:r>
            <a:r>
              <a:rPr lang="en-US" dirty="0" err="1"/>
              <a:t>honour</a:t>
            </a:r>
            <a:r>
              <a:rPr lang="en-US" dirty="0"/>
              <a:t> given to the Caesars.</a:t>
            </a:r>
            <a:endParaRPr lang="cs-CZ" dirty="0"/>
          </a:p>
        </p:txBody>
      </p:sp>
    </p:spTree>
    <p:extLst>
      <p:ext uri="{BB962C8B-B14F-4D97-AF65-F5344CB8AC3E}">
        <p14:creationId xmlns:p14="http://schemas.microsoft.com/office/powerpoint/2010/main" val="39965517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FAFB6B2-A834-F108-F0BF-4540CF1B16D7}"/>
              </a:ext>
            </a:extLst>
          </p:cNvPr>
          <p:cNvSpPr>
            <a:spLocks noGrp="1"/>
          </p:cNvSpPr>
          <p:nvPr>
            <p:ph type="title"/>
          </p:nvPr>
        </p:nvSpPr>
        <p:spPr/>
        <p:txBody>
          <a:bodyPr/>
          <a:lstStyle/>
          <a:p>
            <a:r>
              <a:rPr lang="cs-CZ" dirty="0" err="1"/>
              <a:t>superstitio</a:t>
            </a:r>
            <a:endParaRPr lang="cs-CZ" dirty="0"/>
          </a:p>
        </p:txBody>
      </p:sp>
      <p:sp>
        <p:nvSpPr>
          <p:cNvPr id="3" name="Zástupný obsah 2">
            <a:extLst>
              <a:ext uri="{FF2B5EF4-FFF2-40B4-BE49-F238E27FC236}">
                <a16:creationId xmlns:a16="http://schemas.microsoft.com/office/drawing/2014/main" id="{4C3CD66C-4DF1-36EC-9E78-434E30D8FBE1}"/>
              </a:ext>
            </a:extLst>
          </p:cNvPr>
          <p:cNvSpPr>
            <a:spLocks noGrp="1"/>
          </p:cNvSpPr>
          <p:nvPr>
            <p:ph sz="half" idx="1"/>
          </p:nvPr>
        </p:nvSpPr>
        <p:spPr/>
        <p:txBody>
          <a:bodyPr>
            <a:normAutofit fontScale="92500"/>
          </a:bodyPr>
          <a:lstStyle/>
          <a:p>
            <a:r>
              <a:rPr lang="cs-CZ" dirty="0" err="1"/>
              <a:t>Tac</a:t>
            </a:r>
            <a:r>
              <a:rPr lang="cs-CZ" dirty="0"/>
              <a:t>. </a:t>
            </a:r>
            <a:r>
              <a:rPr lang="cs-CZ" i="1" dirty="0" err="1"/>
              <a:t>Hist</a:t>
            </a:r>
            <a:r>
              <a:rPr lang="cs-CZ" dirty="0"/>
              <a:t>. 5.8</a:t>
            </a:r>
          </a:p>
          <a:p>
            <a:r>
              <a:rPr lang="cs-CZ" dirty="0" err="1"/>
              <a:t>rex</a:t>
            </a:r>
            <a:r>
              <a:rPr lang="cs-CZ" dirty="0"/>
              <a:t> </a:t>
            </a:r>
            <a:r>
              <a:rPr lang="cs-CZ" dirty="0" err="1"/>
              <a:t>Antiochus</a:t>
            </a:r>
            <a:r>
              <a:rPr lang="cs-CZ" dirty="0"/>
              <a:t> </a:t>
            </a:r>
            <a:r>
              <a:rPr lang="cs-CZ" dirty="0" err="1"/>
              <a:t>demere</a:t>
            </a:r>
            <a:r>
              <a:rPr lang="cs-CZ" dirty="0"/>
              <a:t> </a:t>
            </a:r>
            <a:r>
              <a:rPr lang="cs-CZ" u="sng" dirty="0" err="1"/>
              <a:t>superstitionem</a:t>
            </a:r>
            <a:r>
              <a:rPr lang="cs-CZ" dirty="0"/>
              <a:t> et mores </a:t>
            </a:r>
            <a:r>
              <a:rPr lang="cs-CZ" dirty="0" err="1"/>
              <a:t>Graecorum</a:t>
            </a:r>
            <a:r>
              <a:rPr lang="cs-CZ" dirty="0"/>
              <a:t> dare </a:t>
            </a:r>
            <a:r>
              <a:rPr lang="cs-CZ" dirty="0" err="1"/>
              <a:t>adnisus</a:t>
            </a:r>
            <a:endParaRPr lang="cs-CZ" dirty="0"/>
          </a:p>
          <a:p>
            <a:r>
              <a:rPr lang="pt-BR" dirty="0"/>
              <a:t>fratrum coniugum parentum neces aliaque solita regibus ausi </a:t>
            </a:r>
            <a:r>
              <a:rPr lang="pt-BR" u="sng" dirty="0"/>
              <a:t>superstitionem</a:t>
            </a:r>
            <a:r>
              <a:rPr lang="pt-BR" dirty="0"/>
              <a:t> fovebant</a:t>
            </a:r>
            <a:r>
              <a:rPr lang="cs-CZ" dirty="0"/>
              <a:t>,</a:t>
            </a:r>
            <a:r>
              <a:rPr lang="pt-BR" dirty="0"/>
              <a:t> quia honor sacerdotii firmamentum potentiae adsumebatur. </a:t>
            </a:r>
            <a:endParaRPr lang="cs-CZ" dirty="0"/>
          </a:p>
          <a:p>
            <a:r>
              <a:rPr lang="cs-CZ" dirty="0"/>
              <a:t>5.13</a:t>
            </a:r>
          </a:p>
          <a:p>
            <a:r>
              <a:rPr lang="cs-CZ" dirty="0" err="1"/>
              <a:t>Evenerant</a:t>
            </a:r>
            <a:r>
              <a:rPr lang="cs-CZ" dirty="0"/>
              <a:t> </a:t>
            </a:r>
            <a:r>
              <a:rPr lang="cs-CZ" u="sng" dirty="0" err="1"/>
              <a:t>prodigia</a:t>
            </a:r>
            <a:r>
              <a:rPr lang="cs-CZ" dirty="0"/>
              <a:t>, </a:t>
            </a:r>
            <a:r>
              <a:rPr lang="cs-CZ" dirty="0" err="1"/>
              <a:t>quae</a:t>
            </a:r>
            <a:r>
              <a:rPr lang="cs-CZ" dirty="0"/>
              <a:t> </a:t>
            </a:r>
            <a:r>
              <a:rPr lang="cs-CZ" dirty="0" err="1"/>
              <a:t>neque</a:t>
            </a:r>
            <a:r>
              <a:rPr lang="cs-CZ" dirty="0"/>
              <a:t> </a:t>
            </a:r>
            <a:r>
              <a:rPr lang="cs-CZ" dirty="0" err="1"/>
              <a:t>hostiis</a:t>
            </a:r>
            <a:r>
              <a:rPr lang="cs-CZ" dirty="0"/>
              <a:t> </a:t>
            </a:r>
            <a:r>
              <a:rPr lang="cs-CZ" dirty="0" err="1"/>
              <a:t>neque</a:t>
            </a:r>
            <a:r>
              <a:rPr lang="cs-CZ" dirty="0"/>
              <a:t> </a:t>
            </a:r>
            <a:r>
              <a:rPr lang="cs-CZ" dirty="0" err="1"/>
              <a:t>votis</a:t>
            </a:r>
            <a:r>
              <a:rPr lang="cs-CZ" dirty="0"/>
              <a:t> </a:t>
            </a:r>
            <a:r>
              <a:rPr lang="cs-CZ" dirty="0" err="1"/>
              <a:t>piare</a:t>
            </a:r>
            <a:r>
              <a:rPr lang="cs-CZ" dirty="0"/>
              <a:t> </a:t>
            </a:r>
            <a:r>
              <a:rPr lang="cs-CZ" dirty="0" err="1"/>
              <a:t>fas</a:t>
            </a:r>
            <a:r>
              <a:rPr lang="cs-CZ" dirty="0"/>
              <a:t> </a:t>
            </a:r>
            <a:r>
              <a:rPr lang="cs-CZ" dirty="0" err="1"/>
              <a:t>habet</a:t>
            </a:r>
            <a:r>
              <a:rPr lang="cs-CZ" dirty="0"/>
              <a:t> </a:t>
            </a:r>
            <a:r>
              <a:rPr lang="cs-CZ" u="sng" dirty="0" err="1"/>
              <a:t>gens</a:t>
            </a:r>
            <a:r>
              <a:rPr lang="cs-CZ" dirty="0"/>
              <a:t> </a:t>
            </a:r>
            <a:r>
              <a:rPr lang="cs-CZ" u="sng" dirty="0" err="1"/>
              <a:t>superstitioni</a:t>
            </a:r>
            <a:r>
              <a:rPr lang="cs-CZ" dirty="0"/>
              <a:t> </a:t>
            </a:r>
            <a:r>
              <a:rPr lang="cs-CZ" u="sng" dirty="0" err="1"/>
              <a:t>obnoxia</a:t>
            </a:r>
            <a:r>
              <a:rPr lang="cs-CZ" dirty="0"/>
              <a:t>, </a:t>
            </a:r>
            <a:r>
              <a:rPr lang="cs-CZ" u="sng" dirty="0" err="1"/>
              <a:t>religionibus</a:t>
            </a:r>
            <a:r>
              <a:rPr lang="cs-CZ" dirty="0"/>
              <a:t> </a:t>
            </a:r>
            <a:r>
              <a:rPr lang="cs-CZ" u="sng" dirty="0" err="1"/>
              <a:t>adversa</a:t>
            </a:r>
            <a:r>
              <a:rPr lang="cs-CZ" dirty="0"/>
              <a:t>.</a:t>
            </a:r>
          </a:p>
        </p:txBody>
      </p:sp>
      <p:sp>
        <p:nvSpPr>
          <p:cNvPr id="4" name="Zástupný obsah 3">
            <a:extLst>
              <a:ext uri="{FF2B5EF4-FFF2-40B4-BE49-F238E27FC236}">
                <a16:creationId xmlns:a16="http://schemas.microsoft.com/office/drawing/2014/main" id="{3CBEE76D-531E-B7CD-743D-8693D6DA2E89}"/>
              </a:ext>
            </a:extLst>
          </p:cNvPr>
          <p:cNvSpPr>
            <a:spLocks noGrp="1"/>
          </p:cNvSpPr>
          <p:nvPr>
            <p:ph sz="half" idx="2"/>
          </p:nvPr>
        </p:nvSpPr>
        <p:spPr/>
        <p:txBody>
          <a:bodyPr>
            <a:normAutofit fontScale="92500"/>
          </a:bodyPr>
          <a:lstStyle/>
          <a:p>
            <a:r>
              <a:rPr lang="en-US" dirty="0"/>
              <a:t>King Antiochus </a:t>
            </a:r>
            <a:r>
              <a:rPr lang="en-US" dirty="0" err="1"/>
              <a:t>endeavoured</a:t>
            </a:r>
            <a:r>
              <a:rPr lang="en-US" dirty="0"/>
              <a:t> to abolish Jewish superstition and to introduce Greek civilization</a:t>
            </a:r>
            <a:endParaRPr lang="cs-CZ" dirty="0"/>
          </a:p>
          <a:p>
            <a:r>
              <a:rPr lang="en-US" dirty="0"/>
              <a:t>killed brothers, wives, and parents, and dared essay every other kind of royal crime without hesitation; but they fostered the national superstition,  for they had assumed the priesthood to support their civil authority.</a:t>
            </a:r>
            <a:endParaRPr lang="cs-CZ" dirty="0"/>
          </a:p>
          <a:p>
            <a:r>
              <a:rPr lang="en-US" dirty="0"/>
              <a:t> Prodigies had indeed occurred, but to avert them either by victims or by vows is held unlawful by a people which, though prone to superstition, is opposed to all propitiatory rites.</a:t>
            </a:r>
            <a:endParaRPr lang="cs-CZ" dirty="0"/>
          </a:p>
        </p:txBody>
      </p:sp>
    </p:spTree>
    <p:extLst>
      <p:ext uri="{BB962C8B-B14F-4D97-AF65-F5344CB8AC3E}">
        <p14:creationId xmlns:p14="http://schemas.microsoft.com/office/powerpoint/2010/main" val="77809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9B36B2C-DB50-2A27-1C37-7078E9A52D56}"/>
              </a:ext>
            </a:extLst>
          </p:cNvPr>
          <p:cNvSpPr>
            <a:spLocks noGrp="1"/>
          </p:cNvSpPr>
          <p:nvPr>
            <p:ph type="title"/>
          </p:nvPr>
        </p:nvSpPr>
        <p:spPr/>
        <p:txBody>
          <a:bodyPr/>
          <a:lstStyle/>
          <a:p>
            <a:r>
              <a:rPr lang="cs-CZ" dirty="0" err="1"/>
              <a:t>Superstitio</a:t>
            </a:r>
            <a:endParaRPr lang="cs-CZ" dirty="0"/>
          </a:p>
        </p:txBody>
      </p:sp>
      <p:sp>
        <p:nvSpPr>
          <p:cNvPr id="3" name="Zástupný obsah 2">
            <a:extLst>
              <a:ext uri="{FF2B5EF4-FFF2-40B4-BE49-F238E27FC236}">
                <a16:creationId xmlns:a16="http://schemas.microsoft.com/office/drawing/2014/main" id="{5F9DDEBE-706A-7594-0A2E-350237BFEF79}"/>
              </a:ext>
            </a:extLst>
          </p:cNvPr>
          <p:cNvSpPr>
            <a:spLocks noGrp="1"/>
          </p:cNvSpPr>
          <p:nvPr>
            <p:ph sz="half" idx="1"/>
          </p:nvPr>
        </p:nvSpPr>
        <p:spPr/>
        <p:txBody>
          <a:bodyPr/>
          <a:lstStyle/>
          <a:p>
            <a:r>
              <a:rPr lang="cs-CZ" dirty="0" err="1"/>
              <a:t>Cic</a:t>
            </a:r>
            <a:r>
              <a:rPr lang="cs-CZ" dirty="0"/>
              <a:t>. </a:t>
            </a:r>
            <a:r>
              <a:rPr lang="cs-CZ" i="1" dirty="0" err="1"/>
              <a:t>Flacc</a:t>
            </a:r>
            <a:r>
              <a:rPr lang="cs-CZ" dirty="0"/>
              <a:t>. 67</a:t>
            </a:r>
          </a:p>
          <a:p>
            <a:r>
              <a:rPr lang="cs-CZ" dirty="0"/>
              <a:t>huic autem </a:t>
            </a:r>
            <a:r>
              <a:rPr lang="cs-CZ" u="sng" dirty="0" err="1"/>
              <a:t>barbarae</a:t>
            </a:r>
            <a:r>
              <a:rPr lang="cs-CZ" dirty="0"/>
              <a:t> </a:t>
            </a:r>
            <a:r>
              <a:rPr lang="cs-CZ" u="sng" dirty="0" err="1"/>
              <a:t>superstitioni</a:t>
            </a:r>
            <a:r>
              <a:rPr lang="cs-CZ" dirty="0"/>
              <a:t> </a:t>
            </a:r>
            <a:r>
              <a:rPr lang="cs-CZ" dirty="0" err="1"/>
              <a:t>resistere</a:t>
            </a:r>
            <a:r>
              <a:rPr lang="cs-CZ" dirty="0"/>
              <a:t> </a:t>
            </a:r>
            <a:r>
              <a:rPr lang="cs-CZ" dirty="0" err="1"/>
              <a:t>severitatis</a:t>
            </a:r>
            <a:r>
              <a:rPr lang="cs-CZ" dirty="0"/>
              <a:t>, </a:t>
            </a:r>
            <a:r>
              <a:rPr lang="cs-CZ" dirty="0" err="1"/>
              <a:t>multitudinem</a:t>
            </a:r>
            <a:r>
              <a:rPr lang="cs-CZ" dirty="0"/>
              <a:t> </a:t>
            </a:r>
            <a:r>
              <a:rPr lang="cs-CZ" dirty="0" err="1"/>
              <a:t>Iudaeorum</a:t>
            </a:r>
            <a:r>
              <a:rPr lang="cs-CZ" dirty="0"/>
              <a:t> </a:t>
            </a:r>
            <a:r>
              <a:rPr lang="cs-CZ" dirty="0" err="1"/>
              <a:t>flagrantem</a:t>
            </a:r>
            <a:r>
              <a:rPr lang="cs-CZ" dirty="0"/>
              <a:t> non </a:t>
            </a:r>
            <a:r>
              <a:rPr lang="cs-CZ" dirty="0" err="1"/>
              <a:t>numquam</a:t>
            </a:r>
            <a:r>
              <a:rPr lang="cs-CZ" dirty="0"/>
              <a:t> in </a:t>
            </a:r>
            <a:r>
              <a:rPr lang="cs-CZ" dirty="0" err="1"/>
              <a:t>contionibus</a:t>
            </a:r>
            <a:r>
              <a:rPr lang="cs-CZ" dirty="0"/>
              <a:t> pro re publica </a:t>
            </a:r>
            <a:r>
              <a:rPr lang="cs-CZ" dirty="0" err="1"/>
              <a:t>contemnere</a:t>
            </a:r>
            <a:r>
              <a:rPr lang="cs-CZ" dirty="0"/>
              <a:t> </a:t>
            </a:r>
            <a:r>
              <a:rPr lang="cs-CZ" dirty="0" err="1"/>
              <a:t>gravitatis</a:t>
            </a:r>
            <a:r>
              <a:rPr lang="cs-CZ" dirty="0"/>
              <a:t> </a:t>
            </a:r>
            <a:r>
              <a:rPr lang="cs-CZ" dirty="0" err="1"/>
              <a:t>summae</a:t>
            </a:r>
            <a:r>
              <a:rPr lang="cs-CZ" dirty="0"/>
              <a:t> </a:t>
            </a:r>
            <a:r>
              <a:rPr lang="cs-CZ" dirty="0" err="1"/>
              <a:t>fuit</a:t>
            </a:r>
            <a:r>
              <a:rPr lang="cs-CZ" dirty="0"/>
              <a:t>. </a:t>
            </a:r>
          </a:p>
          <a:p>
            <a:r>
              <a:rPr lang="cs-CZ" dirty="0"/>
              <a:t>Plut. </a:t>
            </a:r>
            <a:r>
              <a:rPr lang="cs-CZ" i="1" dirty="0"/>
              <a:t>De </a:t>
            </a:r>
            <a:r>
              <a:rPr lang="cs-CZ" i="1" dirty="0" err="1"/>
              <a:t>Stoic</a:t>
            </a:r>
            <a:r>
              <a:rPr lang="cs-CZ" dirty="0"/>
              <a:t>. 38</a:t>
            </a:r>
          </a:p>
          <a:p>
            <a:r>
              <a:rPr lang="el-GR" dirty="0"/>
              <a:t>ὅρα γὰρ οἷα: Ἰουδαῖοι καὶ Σύροι περὶ θεῶν φρονοῦσιν, ὅρα τὰ τῶν ποιητῶν πόσης ἐμπέπλησται </a:t>
            </a:r>
            <a:r>
              <a:rPr lang="el-GR" u="sng" dirty="0"/>
              <a:t>δεισιδαιμονίας</a:t>
            </a:r>
            <a:r>
              <a:rPr lang="el-GR" dirty="0"/>
              <a:t>.</a:t>
            </a:r>
            <a:endParaRPr lang="cs-CZ" dirty="0"/>
          </a:p>
        </p:txBody>
      </p:sp>
      <p:sp>
        <p:nvSpPr>
          <p:cNvPr id="4" name="Zástupný obsah 3">
            <a:extLst>
              <a:ext uri="{FF2B5EF4-FFF2-40B4-BE49-F238E27FC236}">
                <a16:creationId xmlns:a16="http://schemas.microsoft.com/office/drawing/2014/main" id="{72C1D592-6EEB-9FD4-8CC9-1223C9BEF9AF}"/>
              </a:ext>
            </a:extLst>
          </p:cNvPr>
          <p:cNvSpPr>
            <a:spLocks noGrp="1"/>
          </p:cNvSpPr>
          <p:nvPr>
            <p:ph sz="half" idx="2"/>
          </p:nvPr>
        </p:nvSpPr>
        <p:spPr/>
        <p:txBody>
          <a:bodyPr/>
          <a:lstStyle/>
          <a:p>
            <a:r>
              <a:rPr lang="en-US" dirty="0"/>
              <a:t>But to resist this barbarous superstition were an act of dignity, to despise the multitude of Jews, which at times was most unruly in the assemblies in </a:t>
            </a:r>
            <a:r>
              <a:rPr lang="en-US" dirty="0" err="1"/>
              <a:t>defence</a:t>
            </a:r>
            <a:r>
              <a:rPr lang="en-US" dirty="0"/>
              <a:t> of the interests of the republic, was an act of the greatest wisdom.</a:t>
            </a:r>
            <a:endParaRPr lang="cs-CZ" dirty="0"/>
          </a:p>
          <a:p>
            <a:endParaRPr lang="cs-CZ" dirty="0"/>
          </a:p>
          <a:p>
            <a:r>
              <a:rPr lang="en-US" dirty="0"/>
              <a:t>For see what the Jews and Syrians think of the Gods; see also with how much superstition the poets are filled.</a:t>
            </a:r>
            <a:endParaRPr lang="cs-CZ" dirty="0"/>
          </a:p>
        </p:txBody>
      </p:sp>
    </p:spTree>
    <p:extLst>
      <p:ext uri="{BB962C8B-B14F-4D97-AF65-F5344CB8AC3E}">
        <p14:creationId xmlns:p14="http://schemas.microsoft.com/office/powerpoint/2010/main" val="11310497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F64D567-15D8-CFB7-3FBB-3A33A1F3A8D2}"/>
              </a:ext>
            </a:extLst>
          </p:cNvPr>
          <p:cNvSpPr>
            <a:spLocks noGrp="1"/>
          </p:cNvSpPr>
          <p:nvPr>
            <p:ph type="title"/>
          </p:nvPr>
        </p:nvSpPr>
        <p:spPr/>
        <p:txBody>
          <a:bodyPr/>
          <a:lstStyle/>
          <a:p>
            <a:r>
              <a:rPr lang="cs-CZ" dirty="0"/>
              <a:t>Zvyky - Šabat</a:t>
            </a:r>
          </a:p>
        </p:txBody>
      </p:sp>
      <p:sp>
        <p:nvSpPr>
          <p:cNvPr id="3" name="Zástupný obsah 2">
            <a:extLst>
              <a:ext uri="{FF2B5EF4-FFF2-40B4-BE49-F238E27FC236}">
                <a16:creationId xmlns:a16="http://schemas.microsoft.com/office/drawing/2014/main" id="{9CE0DD13-550F-2FB4-FE1F-AA76BCF92F1C}"/>
              </a:ext>
            </a:extLst>
          </p:cNvPr>
          <p:cNvSpPr>
            <a:spLocks noGrp="1"/>
          </p:cNvSpPr>
          <p:nvPr>
            <p:ph sz="half" idx="1"/>
          </p:nvPr>
        </p:nvSpPr>
        <p:spPr/>
        <p:txBody>
          <a:bodyPr>
            <a:normAutofit fontScale="92500" lnSpcReduction="10000"/>
          </a:bodyPr>
          <a:lstStyle/>
          <a:p>
            <a:r>
              <a:rPr lang="cs-CZ" dirty="0" err="1"/>
              <a:t>Plu</a:t>
            </a:r>
            <a:r>
              <a:rPr lang="cs-CZ" dirty="0"/>
              <a:t>. </a:t>
            </a:r>
            <a:r>
              <a:rPr lang="cs-CZ" i="1" dirty="0"/>
              <a:t>De Super</a:t>
            </a:r>
            <a:r>
              <a:rPr lang="cs-CZ" dirty="0"/>
              <a:t>. 8</a:t>
            </a:r>
          </a:p>
          <a:p>
            <a:r>
              <a:rPr lang="el-GR" dirty="0"/>
              <a:t>ἀλλ’ Ἰουδαῖοι </a:t>
            </a:r>
            <a:r>
              <a:rPr lang="el-GR" u="sng" dirty="0"/>
              <a:t>σαββάτων</a:t>
            </a:r>
            <a:r>
              <a:rPr lang="el-GR" dirty="0"/>
              <a:t> </a:t>
            </a:r>
            <a:r>
              <a:rPr lang="el-GR" u="sng" dirty="0"/>
              <a:t>ὄντων</a:t>
            </a:r>
            <a:r>
              <a:rPr lang="el-GR" dirty="0"/>
              <a:t> ἐν ἀγνάμπτοις​ καθεζόμενοι, τῶν πολεμίων κλίμακας προστιθέντων καὶ τὰ τείχη καταλαμβανόντων, οὐκ ἀνέστησαν ἀλλ’ ἔμειναν ὥσπερ ἐν σαγήνῃ μιᾷ τῇ </a:t>
            </a:r>
            <a:r>
              <a:rPr lang="el-GR" u="sng" dirty="0"/>
              <a:t>δεισιδαιμονίᾳ</a:t>
            </a:r>
            <a:r>
              <a:rPr lang="el-GR" dirty="0"/>
              <a:t> συνδεδεμένοι.</a:t>
            </a:r>
            <a:endParaRPr lang="cs-CZ" dirty="0"/>
          </a:p>
          <a:p>
            <a:endParaRPr lang="cs-CZ" dirty="0"/>
          </a:p>
          <a:p>
            <a:pPr marL="0" indent="0">
              <a:buNone/>
            </a:pPr>
            <a:r>
              <a:rPr lang="cs-CZ" dirty="0" err="1"/>
              <a:t>Jos</a:t>
            </a:r>
            <a:r>
              <a:rPr lang="cs-CZ" dirty="0"/>
              <a:t>. </a:t>
            </a:r>
            <a:r>
              <a:rPr lang="cs-CZ" i="1" dirty="0"/>
              <a:t>Ant</a:t>
            </a:r>
            <a:r>
              <a:rPr lang="cs-CZ" dirty="0"/>
              <a:t>. 12.6.2</a:t>
            </a:r>
            <a:r>
              <a:rPr lang="el-GR" dirty="0"/>
              <a:t> </a:t>
            </a:r>
            <a:endParaRPr lang="cs-CZ" dirty="0"/>
          </a:p>
          <a:p>
            <a:pPr marL="0" indent="0">
              <a:buNone/>
            </a:pPr>
            <a:r>
              <a:rPr lang="cs-CZ" dirty="0"/>
              <a:t>C.D. 37.16; 49.22</a:t>
            </a:r>
          </a:p>
          <a:p>
            <a:pPr marL="0" indent="0">
              <a:buNone/>
            </a:pPr>
            <a:r>
              <a:rPr lang="el-GR" dirty="0"/>
              <a:t>καὶ οὕτως ἑάλωσάν τε ἐν τῇ τοῦ </a:t>
            </a:r>
            <a:r>
              <a:rPr lang="el-GR" u="sng" dirty="0"/>
              <a:t>Κρόνου</a:t>
            </a:r>
            <a:r>
              <a:rPr lang="el-GR" dirty="0"/>
              <a:t> </a:t>
            </a:r>
            <a:r>
              <a:rPr lang="el-GR" u="sng" dirty="0"/>
              <a:t>ἡμέρᾳ</a:t>
            </a:r>
            <a:r>
              <a:rPr lang="el-GR" dirty="0"/>
              <a:t> μηδ᾽ ἀμυνόμενοι</a:t>
            </a:r>
            <a:endParaRPr lang="cs-CZ" dirty="0"/>
          </a:p>
        </p:txBody>
      </p:sp>
      <p:sp>
        <p:nvSpPr>
          <p:cNvPr id="4" name="Zástupný obsah 3">
            <a:extLst>
              <a:ext uri="{FF2B5EF4-FFF2-40B4-BE49-F238E27FC236}">
                <a16:creationId xmlns:a16="http://schemas.microsoft.com/office/drawing/2014/main" id="{72BB96B3-AD22-6BA6-AF2E-7B1F1572CA4D}"/>
              </a:ext>
            </a:extLst>
          </p:cNvPr>
          <p:cNvSpPr>
            <a:spLocks noGrp="1"/>
          </p:cNvSpPr>
          <p:nvPr>
            <p:ph sz="half" idx="2"/>
          </p:nvPr>
        </p:nvSpPr>
        <p:spPr/>
        <p:txBody>
          <a:bodyPr>
            <a:normAutofit fontScale="92500" lnSpcReduction="10000"/>
          </a:bodyPr>
          <a:lstStyle/>
          <a:p>
            <a:r>
              <a:rPr lang="cs-CZ" dirty="0"/>
              <a:t>B</a:t>
            </a:r>
            <a:r>
              <a:rPr lang="en-US" dirty="0" err="1"/>
              <a:t>ut</a:t>
            </a:r>
            <a:r>
              <a:rPr lang="en-US" dirty="0"/>
              <a:t> the Jews,​ because it was the Sabbath day, sat in their places immovable, while the enemy were planting ladders against the walls and capturing the </a:t>
            </a:r>
            <a:r>
              <a:rPr lang="en-US" dirty="0" err="1"/>
              <a:t>defences</a:t>
            </a:r>
            <a:r>
              <a:rPr lang="en-US" dirty="0"/>
              <a:t>, and they did not get up, but remained there, fast bound in the toils of superstition as in one great net. </a:t>
            </a:r>
            <a:endParaRPr lang="cs-CZ" dirty="0"/>
          </a:p>
          <a:p>
            <a:endParaRPr lang="cs-CZ" dirty="0"/>
          </a:p>
          <a:p>
            <a:r>
              <a:rPr lang="en-US" dirty="0"/>
              <a:t>Thus the defenders were captured on the day of Saturn, without making any </a:t>
            </a:r>
            <a:r>
              <a:rPr lang="en-US" dirty="0" err="1"/>
              <a:t>defence</a:t>
            </a:r>
            <a:endParaRPr lang="cs-CZ" dirty="0"/>
          </a:p>
        </p:txBody>
      </p:sp>
    </p:spTree>
    <p:extLst>
      <p:ext uri="{BB962C8B-B14F-4D97-AF65-F5344CB8AC3E}">
        <p14:creationId xmlns:p14="http://schemas.microsoft.com/office/powerpoint/2010/main" val="4144706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8BE890B-3A23-32D9-5F34-D38A6510F0C1}"/>
              </a:ext>
            </a:extLst>
          </p:cNvPr>
          <p:cNvSpPr>
            <a:spLocks noGrp="1"/>
          </p:cNvSpPr>
          <p:nvPr>
            <p:ph type="title"/>
          </p:nvPr>
        </p:nvSpPr>
        <p:spPr/>
        <p:txBody>
          <a:bodyPr/>
          <a:lstStyle/>
          <a:p>
            <a:r>
              <a:rPr lang="cs-CZ" dirty="0"/>
              <a:t>Šabat</a:t>
            </a:r>
          </a:p>
        </p:txBody>
      </p:sp>
      <p:sp>
        <p:nvSpPr>
          <p:cNvPr id="3" name="Zástupný obsah 2">
            <a:extLst>
              <a:ext uri="{FF2B5EF4-FFF2-40B4-BE49-F238E27FC236}">
                <a16:creationId xmlns:a16="http://schemas.microsoft.com/office/drawing/2014/main" id="{1D86FE6F-F21F-F9D6-6488-4D821870F7F6}"/>
              </a:ext>
            </a:extLst>
          </p:cNvPr>
          <p:cNvSpPr>
            <a:spLocks noGrp="1"/>
          </p:cNvSpPr>
          <p:nvPr>
            <p:ph sz="half" idx="1"/>
          </p:nvPr>
        </p:nvSpPr>
        <p:spPr/>
        <p:txBody>
          <a:bodyPr/>
          <a:lstStyle/>
          <a:p>
            <a:r>
              <a:rPr lang="cs-CZ" dirty="0" err="1"/>
              <a:t>Aug</a:t>
            </a:r>
            <a:r>
              <a:rPr lang="cs-CZ" dirty="0"/>
              <a:t>. </a:t>
            </a:r>
            <a:r>
              <a:rPr lang="cs-CZ" i="1" dirty="0"/>
              <a:t>De Civ</a:t>
            </a:r>
            <a:r>
              <a:rPr lang="cs-CZ" dirty="0"/>
              <a:t>. 6.11</a:t>
            </a:r>
          </a:p>
          <a:p>
            <a:r>
              <a:rPr lang="cs-CZ" dirty="0"/>
              <a:t>Hic inter alias </a:t>
            </a:r>
            <a:r>
              <a:rPr lang="cs-CZ" dirty="0" err="1"/>
              <a:t>ciuilis</a:t>
            </a:r>
            <a:r>
              <a:rPr lang="cs-CZ" dirty="0"/>
              <a:t> </a:t>
            </a:r>
            <a:r>
              <a:rPr lang="cs-CZ" dirty="0" err="1"/>
              <a:t>theologiae</a:t>
            </a:r>
            <a:r>
              <a:rPr lang="cs-CZ" dirty="0"/>
              <a:t> </a:t>
            </a:r>
            <a:r>
              <a:rPr lang="cs-CZ" u="sng" dirty="0" err="1"/>
              <a:t>superstitiones</a:t>
            </a:r>
            <a:r>
              <a:rPr lang="cs-CZ" dirty="0"/>
              <a:t> </a:t>
            </a:r>
            <a:r>
              <a:rPr lang="cs-CZ" dirty="0" err="1"/>
              <a:t>reprehendit</a:t>
            </a:r>
            <a:r>
              <a:rPr lang="cs-CZ" dirty="0"/>
              <a:t> </a:t>
            </a:r>
            <a:r>
              <a:rPr lang="cs-CZ" dirty="0" err="1"/>
              <a:t>etiam</a:t>
            </a:r>
            <a:r>
              <a:rPr lang="cs-CZ" dirty="0"/>
              <a:t> </a:t>
            </a:r>
            <a:r>
              <a:rPr lang="cs-CZ" u="sng" dirty="0" err="1"/>
              <a:t>sacramenta</a:t>
            </a:r>
            <a:r>
              <a:rPr lang="cs-CZ" dirty="0"/>
              <a:t> </a:t>
            </a:r>
            <a:r>
              <a:rPr lang="cs-CZ" u="sng" dirty="0" err="1"/>
              <a:t>Iudaeorum</a:t>
            </a:r>
            <a:r>
              <a:rPr lang="cs-CZ" dirty="0"/>
              <a:t> et </a:t>
            </a:r>
            <a:r>
              <a:rPr lang="cs-CZ" u="sng" dirty="0" err="1"/>
              <a:t>maxime</a:t>
            </a:r>
            <a:r>
              <a:rPr lang="cs-CZ" dirty="0"/>
              <a:t> </a:t>
            </a:r>
            <a:r>
              <a:rPr lang="cs-CZ" u="sng" dirty="0" err="1"/>
              <a:t>sabbata</a:t>
            </a:r>
            <a:r>
              <a:rPr lang="cs-CZ" dirty="0"/>
              <a:t>, </a:t>
            </a:r>
            <a:r>
              <a:rPr lang="cs-CZ" dirty="0" err="1"/>
              <a:t>inutiliter</a:t>
            </a:r>
            <a:r>
              <a:rPr lang="cs-CZ" dirty="0"/>
              <a:t> </a:t>
            </a:r>
            <a:r>
              <a:rPr lang="cs-CZ" dirty="0" err="1"/>
              <a:t>eos</a:t>
            </a:r>
            <a:r>
              <a:rPr lang="cs-CZ" dirty="0"/>
              <a:t> </a:t>
            </a:r>
            <a:r>
              <a:rPr lang="cs-CZ" dirty="0" err="1"/>
              <a:t>facere</a:t>
            </a:r>
            <a:r>
              <a:rPr lang="cs-CZ" dirty="0"/>
              <a:t> </a:t>
            </a:r>
            <a:r>
              <a:rPr lang="cs-CZ" dirty="0" err="1"/>
              <a:t>adfirmans</a:t>
            </a:r>
            <a:r>
              <a:rPr lang="cs-CZ" dirty="0"/>
              <a:t>, </a:t>
            </a:r>
            <a:r>
              <a:rPr lang="cs-CZ" dirty="0" err="1"/>
              <a:t>quod</a:t>
            </a:r>
            <a:r>
              <a:rPr lang="cs-CZ" dirty="0"/>
              <a:t> per </a:t>
            </a:r>
            <a:r>
              <a:rPr lang="cs-CZ" dirty="0" err="1"/>
              <a:t>illos</a:t>
            </a:r>
            <a:r>
              <a:rPr lang="cs-CZ" dirty="0"/>
              <a:t> </a:t>
            </a:r>
            <a:r>
              <a:rPr lang="cs-CZ" dirty="0" err="1"/>
              <a:t>singulos</a:t>
            </a:r>
            <a:r>
              <a:rPr lang="cs-CZ" dirty="0"/>
              <a:t> </a:t>
            </a:r>
            <a:r>
              <a:rPr lang="cs-CZ" dirty="0" err="1"/>
              <a:t>septenis</a:t>
            </a:r>
            <a:r>
              <a:rPr lang="cs-CZ" dirty="0"/>
              <a:t> </a:t>
            </a:r>
            <a:r>
              <a:rPr lang="cs-CZ" dirty="0" err="1"/>
              <a:t>interpositos</a:t>
            </a:r>
            <a:r>
              <a:rPr lang="cs-CZ" dirty="0"/>
              <a:t> </a:t>
            </a:r>
            <a:r>
              <a:rPr lang="cs-CZ" dirty="0" err="1"/>
              <a:t>dies</a:t>
            </a:r>
            <a:r>
              <a:rPr lang="cs-CZ" dirty="0"/>
              <a:t> </a:t>
            </a:r>
            <a:r>
              <a:rPr lang="cs-CZ" dirty="0" err="1"/>
              <a:t>septimam</a:t>
            </a:r>
            <a:r>
              <a:rPr lang="cs-CZ" dirty="0"/>
              <a:t> </a:t>
            </a:r>
            <a:r>
              <a:rPr lang="cs-CZ" dirty="0" err="1"/>
              <a:t>fere</a:t>
            </a:r>
            <a:r>
              <a:rPr lang="cs-CZ" dirty="0"/>
              <a:t> partem </a:t>
            </a:r>
            <a:r>
              <a:rPr lang="cs-CZ" dirty="0" err="1"/>
              <a:t>aetatis</a:t>
            </a:r>
            <a:r>
              <a:rPr lang="cs-CZ" dirty="0"/>
              <a:t> </a:t>
            </a:r>
            <a:r>
              <a:rPr lang="cs-CZ" dirty="0" err="1"/>
              <a:t>suae</a:t>
            </a:r>
            <a:r>
              <a:rPr lang="cs-CZ" dirty="0"/>
              <a:t> </a:t>
            </a:r>
            <a:r>
              <a:rPr lang="cs-CZ" dirty="0" err="1"/>
              <a:t>perdant</a:t>
            </a:r>
            <a:r>
              <a:rPr lang="cs-CZ" dirty="0"/>
              <a:t> </a:t>
            </a:r>
            <a:r>
              <a:rPr lang="cs-CZ" u="sng" dirty="0" err="1"/>
              <a:t>uacando</a:t>
            </a:r>
            <a:r>
              <a:rPr lang="cs-CZ" dirty="0"/>
              <a:t> et </a:t>
            </a:r>
            <a:r>
              <a:rPr lang="cs-CZ" dirty="0" err="1"/>
              <a:t>multa</a:t>
            </a:r>
            <a:r>
              <a:rPr lang="cs-CZ" dirty="0"/>
              <a:t> in </a:t>
            </a:r>
            <a:r>
              <a:rPr lang="cs-CZ" dirty="0" err="1"/>
              <a:t>tempore</a:t>
            </a:r>
            <a:r>
              <a:rPr lang="cs-CZ" dirty="0"/>
              <a:t> </a:t>
            </a:r>
            <a:r>
              <a:rPr lang="cs-CZ" dirty="0" err="1"/>
              <a:t>urgentia</a:t>
            </a:r>
            <a:r>
              <a:rPr lang="cs-CZ" dirty="0"/>
              <a:t> non agendo </a:t>
            </a:r>
            <a:r>
              <a:rPr lang="cs-CZ" dirty="0" err="1"/>
              <a:t>laedantur</a:t>
            </a:r>
            <a:r>
              <a:rPr lang="cs-CZ" dirty="0"/>
              <a:t>.</a:t>
            </a:r>
          </a:p>
        </p:txBody>
      </p:sp>
      <p:sp>
        <p:nvSpPr>
          <p:cNvPr id="4" name="Zástupný obsah 3">
            <a:extLst>
              <a:ext uri="{FF2B5EF4-FFF2-40B4-BE49-F238E27FC236}">
                <a16:creationId xmlns:a16="http://schemas.microsoft.com/office/drawing/2014/main" id="{81A053CF-741A-C18C-6B92-5932E9EAFB28}"/>
              </a:ext>
            </a:extLst>
          </p:cNvPr>
          <p:cNvSpPr>
            <a:spLocks noGrp="1"/>
          </p:cNvSpPr>
          <p:nvPr>
            <p:ph sz="half" idx="2"/>
          </p:nvPr>
        </p:nvSpPr>
        <p:spPr/>
        <p:txBody>
          <a:bodyPr/>
          <a:lstStyle/>
          <a:p>
            <a:r>
              <a:rPr lang="en-US" dirty="0"/>
              <a:t>Seneca, among the other superstitions of civil theology,</a:t>
            </a:r>
            <a:r>
              <a:rPr lang="cs-CZ" dirty="0"/>
              <a:t> </a:t>
            </a:r>
            <a:r>
              <a:rPr lang="en-US" dirty="0"/>
              <a:t>also found fault with the sacred things of the Jews, and especially the sabbaths, affirming that they act uselessly in keeping those seventh days, whereby they lose through idleness about the seventh part of their life, and also many things which demand immediate attention are damaged. </a:t>
            </a:r>
            <a:endParaRPr lang="cs-CZ" dirty="0"/>
          </a:p>
        </p:txBody>
      </p:sp>
      <p:pic>
        <p:nvPicPr>
          <p:cNvPr id="6" name="Obrázek 5" descr="Obsah obrázku text&#10;&#10;Popis byl vytvořen automaticky">
            <a:extLst>
              <a:ext uri="{FF2B5EF4-FFF2-40B4-BE49-F238E27FC236}">
                <a16:creationId xmlns:a16="http://schemas.microsoft.com/office/drawing/2014/main" id="{300B4321-8E89-80B8-0E9F-523C40AD3C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75273" y="129749"/>
            <a:ext cx="2055667" cy="2055667"/>
          </a:xfrm>
          <a:prstGeom prst="rect">
            <a:avLst/>
          </a:prstGeom>
        </p:spPr>
      </p:pic>
    </p:spTree>
    <p:extLst>
      <p:ext uri="{BB962C8B-B14F-4D97-AF65-F5344CB8AC3E}">
        <p14:creationId xmlns:p14="http://schemas.microsoft.com/office/powerpoint/2010/main" val="5519055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8E6A3DF-A4B9-E7E4-0041-99045D1B4DC6}"/>
              </a:ext>
            </a:extLst>
          </p:cNvPr>
          <p:cNvSpPr>
            <a:spLocks noGrp="1"/>
          </p:cNvSpPr>
          <p:nvPr>
            <p:ph type="title"/>
          </p:nvPr>
        </p:nvSpPr>
        <p:spPr/>
        <p:txBody>
          <a:bodyPr/>
          <a:lstStyle/>
          <a:p>
            <a:r>
              <a:rPr lang="cs-CZ" dirty="0"/>
              <a:t>Izrael, Palestina</a:t>
            </a:r>
          </a:p>
        </p:txBody>
      </p:sp>
      <p:sp>
        <p:nvSpPr>
          <p:cNvPr id="3" name="Zástupný obsah 2">
            <a:extLst>
              <a:ext uri="{FF2B5EF4-FFF2-40B4-BE49-F238E27FC236}">
                <a16:creationId xmlns:a16="http://schemas.microsoft.com/office/drawing/2014/main" id="{5F7ADCED-7F5A-7B14-01FC-D2FF24EB3040}"/>
              </a:ext>
            </a:extLst>
          </p:cNvPr>
          <p:cNvSpPr>
            <a:spLocks noGrp="1"/>
          </p:cNvSpPr>
          <p:nvPr>
            <p:ph idx="1"/>
          </p:nvPr>
        </p:nvSpPr>
        <p:spPr/>
        <p:txBody>
          <a:bodyPr>
            <a:normAutofit lnSpcReduction="10000"/>
          </a:bodyPr>
          <a:lstStyle/>
          <a:p>
            <a:r>
              <a:rPr lang="cs-CZ" dirty="0"/>
              <a:t>Exodus</a:t>
            </a:r>
          </a:p>
          <a:p>
            <a:r>
              <a:rPr lang="cs-CZ" dirty="0"/>
              <a:t>Kanaán</a:t>
            </a:r>
          </a:p>
          <a:p>
            <a:r>
              <a:rPr lang="cs-CZ" dirty="0"/>
              <a:t>12 kmenů</a:t>
            </a:r>
          </a:p>
          <a:p>
            <a:r>
              <a:rPr lang="cs-CZ" dirty="0" err="1"/>
              <a:t>Pelištejci</a:t>
            </a:r>
            <a:endParaRPr lang="cs-CZ" dirty="0"/>
          </a:p>
          <a:p>
            <a:r>
              <a:rPr lang="cs-CZ" dirty="0"/>
              <a:t>Království Izrael (</a:t>
            </a:r>
            <a:r>
              <a:rPr lang="cs-CZ" dirty="0" err="1"/>
              <a:t>Saúl</a:t>
            </a:r>
            <a:r>
              <a:rPr lang="cs-CZ" dirty="0"/>
              <a:t>, David, Šalamoun)</a:t>
            </a:r>
          </a:p>
          <a:p>
            <a:r>
              <a:rPr lang="cs-CZ" dirty="0"/>
              <a:t>Izrael a Judea (Samaří; Jeruzalém)</a:t>
            </a:r>
          </a:p>
          <a:p>
            <a:r>
              <a:rPr lang="cs-CZ" dirty="0"/>
              <a:t>Cca 720 př. n. l. dobytí Izraele </a:t>
            </a:r>
            <a:r>
              <a:rPr lang="cs-CZ" dirty="0" err="1"/>
              <a:t>Assyřany</a:t>
            </a:r>
            <a:endParaRPr lang="cs-CZ" dirty="0"/>
          </a:p>
          <a:p>
            <a:r>
              <a:rPr lang="cs-CZ" dirty="0"/>
              <a:t>Vzpoura proti Babylónu → 586 dobytí Jeruzaléma </a:t>
            </a:r>
            <a:r>
              <a:rPr lang="cs-CZ" dirty="0" err="1"/>
              <a:t>Nabukadnezzarem</a:t>
            </a:r>
            <a:r>
              <a:rPr lang="cs-CZ" dirty="0"/>
              <a:t> II. </a:t>
            </a:r>
          </a:p>
          <a:p>
            <a:r>
              <a:rPr lang="cs-CZ" dirty="0"/>
              <a:t>Babylónské zajetí, </a:t>
            </a:r>
            <a:r>
              <a:rPr lang="cs-CZ" dirty="0" err="1"/>
              <a:t>Kýrův</a:t>
            </a:r>
            <a:r>
              <a:rPr lang="cs-CZ" dirty="0"/>
              <a:t> edikt, znovuvybudování chrámu</a:t>
            </a:r>
          </a:p>
        </p:txBody>
      </p:sp>
      <p:pic>
        <p:nvPicPr>
          <p:cNvPr id="5" name="Obrázek 4" descr="Obsah obrázku mapa&#10;&#10;Popis byl vytvořen automaticky">
            <a:extLst>
              <a:ext uri="{FF2B5EF4-FFF2-40B4-BE49-F238E27FC236}">
                <a16:creationId xmlns:a16="http://schemas.microsoft.com/office/drawing/2014/main" id="{844752F5-3BDD-4A30-965E-6881B267F5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99946" y="148277"/>
            <a:ext cx="3938525" cy="4696691"/>
          </a:xfrm>
          <a:prstGeom prst="rect">
            <a:avLst/>
          </a:prstGeom>
        </p:spPr>
      </p:pic>
    </p:spTree>
    <p:extLst>
      <p:ext uri="{BB962C8B-B14F-4D97-AF65-F5344CB8AC3E}">
        <p14:creationId xmlns:p14="http://schemas.microsoft.com/office/powerpoint/2010/main" val="33472000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FF9DC38-1252-3D29-C1FE-403B4E5F8EEA}"/>
              </a:ext>
            </a:extLst>
          </p:cNvPr>
          <p:cNvSpPr>
            <a:spLocks noGrp="1"/>
          </p:cNvSpPr>
          <p:nvPr>
            <p:ph type="title"/>
          </p:nvPr>
        </p:nvSpPr>
        <p:spPr/>
        <p:txBody>
          <a:bodyPr/>
          <a:lstStyle/>
          <a:p>
            <a:r>
              <a:rPr lang="cs-CZ" dirty="0"/>
              <a:t>ŠABAT</a:t>
            </a:r>
          </a:p>
        </p:txBody>
      </p:sp>
      <p:sp>
        <p:nvSpPr>
          <p:cNvPr id="3" name="Zástupný obsah 2">
            <a:extLst>
              <a:ext uri="{FF2B5EF4-FFF2-40B4-BE49-F238E27FC236}">
                <a16:creationId xmlns:a16="http://schemas.microsoft.com/office/drawing/2014/main" id="{DF4F09AD-9C50-D5B5-0787-126C4C7B339B}"/>
              </a:ext>
            </a:extLst>
          </p:cNvPr>
          <p:cNvSpPr>
            <a:spLocks noGrp="1"/>
          </p:cNvSpPr>
          <p:nvPr>
            <p:ph sz="half" idx="1"/>
          </p:nvPr>
        </p:nvSpPr>
        <p:spPr/>
        <p:txBody>
          <a:bodyPr/>
          <a:lstStyle/>
          <a:p>
            <a:r>
              <a:rPr lang="cs-CZ" dirty="0" err="1"/>
              <a:t>Tac</a:t>
            </a:r>
            <a:r>
              <a:rPr lang="cs-CZ" dirty="0"/>
              <a:t>. </a:t>
            </a:r>
            <a:r>
              <a:rPr lang="cs-CZ" i="1" dirty="0" err="1"/>
              <a:t>Hist</a:t>
            </a:r>
            <a:r>
              <a:rPr lang="cs-CZ" dirty="0"/>
              <a:t>. 5.4.3</a:t>
            </a:r>
          </a:p>
          <a:p>
            <a:r>
              <a:rPr lang="cs-CZ" u="sng" dirty="0"/>
              <a:t>Septimo</a:t>
            </a:r>
            <a:r>
              <a:rPr lang="cs-CZ" dirty="0"/>
              <a:t> </a:t>
            </a:r>
            <a:r>
              <a:rPr lang="cs-CZ" u="sng" dirty="0" err="1"/>
              <a:t>die</a:t>
            </a:r>
            <a:r>
              <a:rPr lang="cs-CZ" dirty="0"/>
              <a:t> </a:t>
            </a:r>
            <a:r>
              <a:rPr lang="cs-CZ" u="sng" dirty="0" err="1"/>
              <a:t>otium</a:t>
            </a:r>
            <a:r>
              <a:rPr lang="cs-CZ" dirty="0"/>
              <a:t> </a:t>
            </a:r>
            <a:r>
              <a:rPr lang="cs-CZ" dirty="0" err="1"/>
              <a:t>placuisse</a:t>
            </a:r>
            <a:r>
              <a:rPr lang="cs-CZ" dirty="0"/>
              <a:t> </a:t>
            </a:r>
            <a:r>
              <a:rPr lang="cs-CZ" dirty="0" err="1"/>
              <a:t>ferunt</a:t>
            </a:r>
            <a:r>
              <a:rPr lang="cs-CZ" dirty="0"/>
              <a:t>, </a:t>
            </a:r>
            <a:r>
              <a:rPr lang="cs-CZ" dirty="0" err="1"/>
              <a:t>quia</a:t>
            </a:r>
            <a:r>
              <a:rPr lang="cs-CZ" dirty="0"/>
              <a:t> </a:t>
            </a:r>
            <a:r>
              <a:rPr lang="cs-CZ" dirty="0" err="1"/>
              <a:t>is</a:t>
            </a:r>
            <a:r>
              <a:rPr lang="cs-CZ" dirty="0"/>
              <a:t> </a:t>
            </a:r>
            <a:r>
              <a:rPr lang="cs-CZ" dirty="0" err="1"/>
              <a:t>finem</a:t>
            </a:r>
            <a:r>
              <a:rPr lang="cs-CZ" dirty="0"/>
              <a:t> </a:t>
            </a:r>
            <a:r>
              <a:rPr lang="cs-CZ" dirty="0" err="1"/>
              <a:t>laborum</a:t>
            </a:r>
            <a:r>
              <a:rPr lang="cs-CZ" dirty="0"/>
              <a:t> </a:t>
            </a:r>
            <a:r>
              <a:rPr lang="cs-CZ" dirty="0" err="1"/>
              <a:t>tulerit</a:t>
            </a:r>
            <a:r>
              <a:rPr lang="cs-CZ" dirty="0"/>
              <a:t>; </a:t>
            </a:r>
            <a:r>
              <a:rPr lang="cs-CZ" dirty="0" err="1"/>
              <a:t>dein</a:t>
            </a:r>
            <a:r>
              <a:rPr lang="cs-CZ" dirty="0"/>
              <a:t> </a:t>
            </a:r>
            <a:r>
              <a:rPr lang="cs-CZ" dirty="0" err="1"/>
              <a:t>blandiente</a:t>
            </a:r>
            <a:r>
              <a:rPr lang="cs-CZ" dirty="0"/>
              <a:t> </a:t>
            </a:r>
            <a:r>
              <a:rPr lang="cs-CZ" u="sng" dirty="0" err="1"/>
              <a:t>inertia</a:t>
            </a:r>
            <a:r>
              <a:rPr lang="cs-CZ" dirty="0"/>
              <a:t> </a:t>
            </a:r>
            <a:r>
              <a:rPr lang="cs-CZ" dirty="0" err="1"/>
              <a:t>septimum</a:t>
            </a:r>
            <a:r>
              <a:rPr lang="cs-CZ" dirty="0"/>
              <a:t> </a:t>
            </a:r>
            <a:r>
              <a:rPr lang="cs-CZ" dirty="0" err="1"/>
              <a:t>quoque</a:t>
            </a:r>
            <a:r>
              <a:rPr lang="cs-CZ" dirty="0"/>
              <a:t> </a:t>
            </a:r>
            <a:r>
              <a:rPr lang="cs-CZ" dirty="0" err="1"/>
              <a:t>annum</a:t>
            </a:r>
            <a:r>
              <a:rPr lang="cs-CZ" dirty="0"/>
              <a:t> </a:t>
            </a:r>
            <a:r>
              <a:rPr lang="cs-CZ" dirty="0" err="1"/>
              <a:t>ignaviae</a:t>
            </a:r>
            <a:r>
              <a:rPr lang="cs-CZ" dirty="0"/>
              <a:t> datum. Alii </a:t>
            </a:r>
            <a:r>
              <a:rPr lang="cs-CZ" dirty="0" err="1"/>
              <a:t>honorem</a:t>
            </a:r>
            <a:r>
              <a:rPr lang="cs-CZ" dirty="0"/>
              <a:t> </a:t>
            </a:r>
            <a:r>
              <a:rPr lang="cs-CZ" dirty="0" err="1"/>
              <a:t>eum</a:t>
            </a:r>
            <a:r>
              <a:rPr lang="cs-CZ" dirty="0"/>
              <a:t> </a:t>
            </a:r>
            <a:r>
              <a:rPr lang="cs-CZ" u="sng" dirty="0" err="1"/>
              <a:t>Saturno</a:t>
            </a:r>
            <a:r>
              <a:rPr lang="cs-CZ" dirty="0"/>
              <a:t> </a:t>
            </a:r>
            <a:r>
              <a:rPr lang="cs-CZ" dirty="0" err="1"/>
              <a:t>haberi</a:t>
            </a:r>
            <a:r>
              <a:rPr lang="cs-CZ" dirty="0"/>
              <a:t>, …</a:t>
            </a:r>
          </a:p>
          <a:p>
            <a:r>
              <a:rPr lang="cs-CZ" dirty="0" err="1"/>
              <a:t>Pl</a:t>
            </a:r>
            <a:r>
              <a:rPr lang="cs-CZ" dirty="0"/>
              <a:t>. </a:t>
            </a:r>
            <a:r>
              <a:rPr lang="cs-CZ" i="1" dirty="0"/>
              <a:t>NH</a:t>
            </a:r>
            <a:r>
              <a:rPr lang="cs-CZ" dirty="0"/>
              <a:t>. 31.24</a:t>
            </a:r>
          </a:p>
          <a:p>
            <a:r>
              <a:rPr lang="cs-CZ" dirty="0"/>
              <a:t>in </a:t>
            </a:r>
            <a:r>
              <a:rPr lang="cs-CZ" dirty="0" err="1"/>
              <a:t>Iudaea</a:t>
            </a:r>
            <a:r>
              <a:rPr lang="cs-CZ" dirty="0"/>
              <a:t> </a:t>
            </a:r>
            <a:r>
              <a:rPr lang="cs-CZ" dirty="0" err="1"/>
              <a:t>rivus</a:t>
            </a:r>
            <a:r>
              <a:rPr lang="cs-CZ" dirty="0"/>
              <a:t> </a:t>
            </a:r>
            <a:r>
              <a:rPr lang="cs-CZ" u="sng" dirty="0" err="1"/>
              <a:t>sabbatis</a:t>
            </a:r>
            <a:r>
              <a:rPr lang="cs-CZ" dirty="0"/>
              <a:t> </a:t>
            </a:r>
            <a:r>
              <a:rPr lang="cs-CZ" u="sng" dirty="0"/>
              <a:t>omnibus</a:t>
            </a:r>
            <a:r>
              <a:rPr lang="cs-CZ" dirty="0"/>
              <a:t> </a:t>
            </a:r>
            <a:r>
              <a:rPr lang="cs-CZ" dirty="0" err="1"/>
              <a:t>siccatur</a:t>
            </a:r>
            <a:r>
              <a:rPr lang="cs-CZ" dirty="0"/>
              <a:t>. </a:t>
            </a:r>
          </a:p>
          <a:p>
            <a:endParaRPr lang="cs-CZ" dirty="0"/>
          </a:p>
        </p:txBody>
      </p:sp>
      <p:sp>
        <p:nvSpPr>
          <p:cNvPr id="4" name="Zástupný obsah 3">
            <a:extLst>
              <a:ext uri="{FF2B5EF4-FFF2-40B4-BE49-F238E27FC236}">
                <a16:creationId xmlns:a16="http://schemas.microsoft.com/office/drawing/2014/main" id="{F6520B50-D45B-004D-2D90-B025192A78AE}"/>
              </a:ext>
            </a:extLst>
          </p:cNvPr>
          <p:cNvSpPr>
            <a:spLocks noGrp="1"/>
          </p:cNvSpPr>
          <p:nvPr>
            <p:ph sz="half" idx="2"/>
          </p:nvPr>
        </p:nvSpPr>
        <p:spPr/>
        <p:txBody>
          <a:bodyPr/>
          <a:lstStyle/>
          <a:p>
            <a:r>
              <a:rPr lang="en-US" dirty="0"/>
              <a:t>They say that they first chose to rest on the seventh day because that day ended their toils; but after a time they were led by the charms of indolence to give over the seventh year as well to inactivity.​ Others say that this is done in </a:t>
            </a:r>
            <a:r>
              <a:rPr lang="en-US" dirty="0" err="1"/>
              <a:t>honour</a:t>
            </a:r>
            <a:r>
              <a:rPr lang="en-US" dirty="0"/>
              <a:t> of Saturn,</a:t>
            </a:r>
            <a:endParaRPr lang="cs-CZ" dirty="0"/>
          </a:p>
          <a:p>
            <a:endParaRPr lang="cs-CZ" dirty="0"/>
          </a:p>
          <a:p>
            <a:r>
              <a:rPr lang="en-US" dirty="0"/>
              <a:t>In </a:t>
            </a:r>
            <a:r>
              <a:rPr lang="en-US" dirty="0" err="1"/>
              <a:t>Judæa</a:t>
            </a:r>
            <a:r>
              <a:rPr lang="en-US" dirty="0"/>
              <a:t> there is a river that is dry every Sabbath day.</a:t>
            </a:r>
            <a:endParaRPr lang="cs-CZ" dirty="0"/>
          </a:p>
        </p:txBody>
      </p:sp>
    </p:spTree>
    <p:extLst>
      <p:ext uri="{BB962C8B-B14F-4D97-AF65-F5344CB8AC3E}">
        <p14:creationId xmlns:p14="http://schemas.microsoft.com/office/powerpoint/2010/main" val="62128632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F489EC5-B4F5-9F18-5886-D2F74CCF946B}"/>
              </a:ext>
            </a:extLst>
          </p:cNvPr>
          <p:cNvSpPr>
            <a:spLocks noGrp="1"/>
          </p:cNvSpPr>
          <p:nvPr>
            <p:ph type="title"/>
          </p:nvPr>
        </p:nvSpPr>
        <p:spPr/>
        <p:txBody>
          <a:bodyPr/>
          <a:lstStyle/>
          <a:p>
            <a:r>
              <a:rPr lang="cs-CZ" dirty="0"/>
              <a:t>Šabat</a:t>
            </a:r>
          </a:p>
        </p:txBody>
      </p:sp>
      <p:sp>
        <p:nvSpPr>
          <p:cNvPr id="3" name="Zástupný obsah 2">
            <a:extLst>
              <a:ext uri="{FF2B5EF4-FFF2-40B4-BE49-F238E27FC236}">
                <a16:creationId xmlns:a16="http://schemas.microsoft.com/office/drawing/2014/main" id="{AF218606-E6C8-7135-FBEB-901B4F68B4D4}"/>
              </a:ext>
            </a:extLst>
          </p:cNvPr>
          <p:cNvSpPr>
            <a:spLocks noGrp="1"/>
          </p:cNvSpPr>
          <p:nvPr>
            <p:ph sz="half" idx="1"/>
          </p:nvPr>
        </p:nvSpPr>
        <p:spPr/>
        <p:txBody>
          <a:bodyPr/>
          <a:lstStyle/>
          <a:p>
            <a:r>
              <a:rPr lang="cs-CZ" dirty="0"/>
              <a:t>Just. 36.2.14</a:t>
            </a:r>
          </a:p>
          <a:p>
            <a:r>
              <a:rPr lang="cs-CZ" dirty="0" err="1"/>
              <a:t>Itaque</a:t>
            </a:r>
            <a:r>
              <a:rPr lang="cs-CZ" dirty="0"/>
              <a:t> </a:t>
            </a:r>
            <a:r>
              <a:rPr lang="cs-CZ" dirty="0" err="1"/>
              <a:t>Moyses</a:t>
            </a:r>
            <a:r>
              <a:rPr lang="cs-CZ" dirty="0"/>
              <a:t> </a:t>
            </a:r>
            <a:r>
              <a:rPr lang="cs-CZ" dirty="0" err="1"/>
              <a:t>Damascena</a:t>
            </a:r>
            <a:r>
              <a:rPr lang="cs-CZ" dirty="0"/>
              <a:t>, </a:t>
            </a:r>
            <a:r>
              <a:rPr lang="cs-CZ" dirty="0" err="1"/>
              <a:t>antiqua</a:t>
            </a:r>
            <a:r>
              <a:rPr lang="cs-CZ" dirty="0"/>
              <a:t> </a:t>
            </a:r>
            <a:r>
              <a:rPr lang="cs-CZ" dirty="0" err="1"/>
              <a:t>patria</a:t>
            </a:r>
            <a:r>
              <a:rPr lang="cs-CZ" dirty="0"/>
              <a:t>, </a:t>
            </a:r>
            <a:r>
              <a:rPr lang="cs-CZ" dirty="0" err="1"/>
              <a:t>repetita</a:t>
            </a:r>
            <a:r>
              <a:rPr lang="cs-CZ" dirty="0"/>
              <a:t> </a:t>
            </a:r>
            <a:r>
              <a:rPr lang="cs-CZ" dirty="0" err="1"/>
              <a:t>montem</a:t>
            </a:r>
            <a:r>
              <a:rPr lang="cs-CZ" dirty="0"/>
              <a:t> </a:t>
            </a:r>
            <a:r>
              <a:rPr lang="cs-CZ" dirty="0" err="1"/>
              <a:t>Sinam</a:t>
            </a:r>
            <a:r>
              <a:rPr lang="cs-CZ" dirty="0"/>
              <a:t> </a:t>
            </a:r>
            <a:r>
              <a:rPr lang="cs-CZ" dirty="0" err="1"/>
              <a:t>occupat</a:t>
            </a:r>
            <a:r>
              <a:rPr lang="cs-CZ" dirty="0"/>
              <a:t>, in quo </a:t>
            </a:r>
            <a:r>
              <a:rPr lang="cs-CZ" u="sng" dirty="0"/>
              <a:t>septem</a:t>
            </a:r>
            <a:r>
              <a:rPr lang="cs-CZ" dirty="0"/>
              <a:t> </a:t>
            </a:r>
            <a:r>
              <a:rPr lang="cs-CZ" u="sng" dirty="0" err="1"/>
              <a:t>dierum</a:t>
            </a:r>
            <a:r>
              <a:rPr lang="cs-CZ" dirty="0"/>
              <a:t> </a:t>
            </a:r>
            <a:r>
              <a:rPr lang="cs-CZ" dirty="0" err="1"/>
              <a:t>ieiunio</a:t>
            </a:r>
            <a:r>
              <a:rPr lang="cs-CZ" dirty="0"/>
              <a:t> per </a:t>
            </a:r>
            <a:r>
              <a:rPr lang="cs-CZ" dirty="0" err="1"/>
              <a:t>deserta</a:t>
            </a:r>
            <a:r>
              <a:rPr lang="cs-CZ" dirty="0"/>
              <a:t> </a:t>
            </a:r>
            <a:r>
              <a:rPr lang="cs-CZ" dirty="0" err="1"/>
              <a:t>Arabiae</a:t>
            </a:r>
            <a:r>
              <a:rPr lang="cs-CZ" dirty="0"/>
              <a:t> </a:t>
            </a:r>
            <a:r>
              <a:rPr lang="cs-CZ" dirty="0" err="1"/>
              <a:t>cum</a:t>
            </a:r>
            <a:r>
              <a:rPr lang="cs-CZ" dirty="0"/>
              <a:t> </a:t>
            </a:r>
            <a:r>
              <a:rPr lang="cs-CZ" dirty="0" err="1"/>
              <a:t>populo</a:t>
            </a:r>
            <a:r>
              <a:rPr lang="cs-CZ" dirty="0"/>
              <a:t> </a:t>
            </a:r>
            <a:r>
              <a:rPr lang="cs-CZ" dirty="0" err="1"/>
              <a:t>suo</a:t>
            </a:r>
            <a:r>
              <a:rPr lang="cs-CZ" dirty="0"/>
              <a:t> </a:t>
            </a:r>
            <a:r>
              <a:rPr lang="cs-CZ" dirty="0" err="1"/>
              <a:t>fatigatus</a:t>
            </a:r>
            <a:r>
              <a:rPr lang="cs-CZ" dirty="0"/>
              <a:t> </a:t>
            </a:r>
            <a:r>
              <a:rPr lang="cs-CZ" dirty="0" err="1"/>
              <a:t>cum</a:t>
            </a:r>
            <a:r>
              <a:rPr lang="cs-CZ" dirty="0"/>
              <a:t> tandem </a:t>
            </a:r>
            <a:r>
              <a:rPr lang="cs-CZ" dirty="0" err="1"/>
              <a:t>uenisset</a:t>
            </a:r>
            <a:r>
              <a:rPr lang="cs-CZ" dirty="0"/>
              <a:t>, </a:t>
            </a:r>
            <a:r>
              <a:rPr lang="cs-CZ" u="sng" dirty="0" err="1"/>
              <a:t>septimum</a:t>
            </a:r>
            <a:r>
              <a:rPr lang="cs-CZ" dirty="0"/>
              <a:t> </a:t>
            </a:r>
            <a:r>
              <a:rPr lang="cs-CZ" u="sng" dirty="0" err="1"/>
              <a:t>diem</a:t>
            </a:r>
            <a:r>
              <a:rPr lang="cs-CZ" dirty="0"/>
              <a:t> more </a:t>
            </a:r>
            <a:r>
              <a:rPr lang="cs-CZ" u="sng" dirty="0" err="1"/>
              <a:t>gentis</a:t>
            </a:r>
            <a:r>
              <a:rPr lang="cs-CZ" dirty="0"/>
              <a:t> </a:t>
            </a:r>
            <a:r>
              <a:rPr lang="cs-CZ" u="sng" dirty="0" err="1"/>
              <a:t>Sabbata</a:t>
            </a:r>
            <a:r>
              <a:rPr lang="cs-CZ" dirty="0"/>
              <a:t> </a:t>
            </a:r>
            <a:r>
              <a:rPr lang="cs-CZ" u="sng" dirty="0" err="1"/>
              <a:t>appellatum</a:t>
            </a:r>
            <a:r>
              <a:rPr lang="cs-CZ" dirty="0"/>
              <a:t> in omne </a:t>
            </a:r>
            <a:r>
              <a:rPr lang="cs-CZ" dirty="0" err="1"/>
              <a:t>aeuum</a:t>
            </a:r>
            <a:r>
              <a:rPr lang="cs-CZ" dirty="0"/>
              <a:t> </a:t>
            </a:r>
            <a:r>
              <a:rPr lang="cs-CZ" dirty="0" err="1"/>
              <a:t>ieiunio</a:t>
            </a:r>
            <a:r>
              <a:rPr lang="cs-CZ" dirty="0"/>
              <a:t> </a:t>
            </a:r>
            <a:r>
              <a:rPr lang="cs-CZ" dirty="0" err="1"/>
              <a:t>sacrauit</a:t>
            </a:r>
            <a:r>
              <a:rPr lang="cs-CZ" dirty="0"/>
              <a:t>, </a:t>
            </a:r>
            <a:r>
              <a:rPr lang="cs-CZ" dirty="0" err="1"/>
              <a:t>quoniam</a:t>
            </a:r>
            <a:r>
              <a:rPr lang="cs-CZ" dirty="0"/>
              <a:t> </a:t>
            </a:r>
            <a:r>
              <a:rPr lang="cs-CZ" dirty="0" err="1"/>
              <a:t>illa</a:t>
            </a:r>
            <a:r>
              <a:rPr lang="cs-CZ" dirty="0"/>
              <a:t> </a:t>
            </a:r>
            <a:r>
              <a:rPr lang="cs-CZ" dirty="0" err="1"/>
              <a:t>dies</a:t>
            </a:r>
            <a:r>
              <a:rPr lang="cs-CZ" dirty="0"/>
              <a:t> </a:t>
            </a:r>
            <a:r>
              <a:rPr lang="cs-CZ" dirty="0" err="1"/>
              <a:t>famem</a:t>
            </a:r>
            <a:r>
              <a:rPr lang="cs-CZ" dirty="0"/>
              <a:t> </a:t>
            </a:r>
            <a:r>
              <a:rPr lang="cs-CZ" dirty="0" err="1"/>
              <a:t>illis</a:t>
            </a:r>
            <a:r>
              <a:rPr lang="cs-CZ" dirty="0"/>
              <a:t> </a:t>
            </a:r>
            <a:r>
              <a:rPr lang="cs-CZ" dirty="0" err="1"/>
              <a:t>erroremque</a:t>
            </a:r>
            <a:r>
              <a:rPr lang="cs-CZ" dirty="0"/>
              <a:t> </a:t>
            </a:r>
            <a:r>
              <a:rPr lang="cs-CZ" dirty="0" err="1"/>
              <a:t>finierat</a:t>
            </a:r>
            <a:r>
              <a:rPr lang="cs-CZ" dirty="0"/>
              <a:t>.</a:t>
            </a:r>
          </a:p>
          <a:p>
            <a:endParaRPr lang="cs-CZ" dirty="0"/>
          </a:p>
          <a:p>
            <a:r>
              <a:rPr lang="cs-CZ" dirty="0" err="1"/>
              <a:t>Jos</a:t>
            </a:r>
            <a:r>
              <a:rPr lang="cs-CZ" dirty="0"/>
              <a:t>. </a:t>
            </a:r>
            <a:r>
              <a:rPr lang="cs-CZ" dirty="0" err="1"/>
              <a:t>CAp</a:t>
            </a:r>
            <a:r>
              <a:rPr lang="cs-CZ" dirty="0"/>
              <a:t>. 2.21 – původ názvu</a:t>
            </a:r>
          </a:p>
        </p:txBody>
      </p:sp>
      <p:sp>
        <p:nvSpPr>
          <p:cNvPr id="4" name="Zástupný obsah 3">
            <a:extLst>
              <a:ext uri="{FF2B5EF4-FFF2-40B4-BE49-F238E27FC236}">
                <a16:creationId xmlns:a16="http://schemas.microsoft.com/office/drawing/2014/main" id="{803F81E9-1CDD-57D9-0E3F-1433BC92493A}"/>
              </a:ext>
            </a:extLst>
          </p:cNvPr>
          <p:cNvSpPr>
            <a:spLocks noGrp="1"/>
          </p:cNvSpPr>
          <p:nvPr>
            <p:ph sz="half" idx="2"/>
          </p:nvPr>
        </p:nvSpPr>
        <p:spPr/>
        <p:txBody>
          <a:bodyPr/>
          <a:lstStyle/>
          <a:p>
            <a:r>
              <a:rPr lang="en-US" dirty="0"/>
              <a:t>and Moses, having reached Damascus, the birth-place of his forefathers, took possession of mount Sinai, on his arrival at which, after having suffered, together with his followers, from a seven days' fast in the deserts of Arabia, he consecrated every seventh day (according to the present custom of the nation) for a fast-day, and to be perpetually called a sabbath, because that day had ended at once their hunger and their wanderings.</a:t>
            </a:r>
            <a:endParaRPr lang="cs-CZ" dirty="0"/>
          </a:p>
        </p:txBody>
      </p:sp>
    </p:spTree>
    <p:extLst>
      <p:ext uri="{BB962C8B-B14F-4D97-AF65-F5344CB8AC3E}">
        <p14:creationId xmlns:p14="http://schemas.microsoft.com/office/powerpoint/2010/main" val="230294175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6725872-C737-EB5F-526A-9F4BA948D2A8}"/>
              </a:ext>
            </a:extLst>
          </p:cNvPr>
          <p:cNvSpPr>
            <a:spLocks noGrp="1"/>
          </p:cNvSpPr>
          <p:nvPr>
            <p:ph type="title"/>
          </p:nvPr>
        </p:nvSpPr>
        <p:spPr/>
        <p:txBody>
          <a:bodyPr/>
          <a:lstStyle/>
          <a:p>
            <a:r>
              <a:rPr lang="cs-CZ" dirty="0"/>
              <a:t>vepřové</a:t>
            </a:r>
          </a:p>
        </p:txBody>
      </p:sp>
      <p:sp>
        <p:nvSpPr>
          <p:cNvPr id="3" name="Zástupný obsah 2">
            <a:extLst>
              <a:ext uri="{FF2B5EF4-FFF2-40B4-BE49-F238E27FC236}">
                <a16:creationId xmlns:a16="http://schemas.microsoft.com/office/drawing/2014/main" id="{C4991A5E-A226-EF3A-6FF5-BA90817DECE9}"/>
              </a:ext>
            </a:extLst>
          </p:cNvPr>
          <p:cNvSpPr>
            <a:spLocks noGrp="1"/>
          </p:cNvSpPr>
          <p:nvPr>
            <p:ph sz="half" idx="1"/>
          </p:nvPr>
        </p:nvSpPr>
        <p:spPr/>
        <p:txBody>
          <a:bodyPr/>
          <a:lstStyle/>
          <a:p>
            <a:r>
              <a:rPr lang="cs-CZ" dirty="0" err="1"/>
              <a:t>Tac</a:t>
            </a:r>
            <a:r>
              <a:rPr lang="cs-CZ" dirty="0"/>
              <a:t>. </a:t>
            </a:r>
            <a:r>
              <a:rPr lang="cs-CZ" i="1" dirty="0" err="1"/>
              <a:t>Hist</a:t>
            </a:r>
            <a:r>
              <a:rPr lang="cs-CZ" dirty="0"/>
              <a:t>. 5.4</a:t>
            </a:r>
          </a:p>
          <a:p>
            <a:r>
              <a:rPr lang="cs-CZ" u="sng" dirty="0" err="1"/>
              <a:t>Sue</a:t>
            </a:r>
            <a:r>
              <a:rPr lang="cs-CZ" dirty="0"/>
              <a:t> </a:t>
            </a:r>
            <a:r>
              <a:rPr lang="cs-CZ" u="sng" dirty="0"/>
              <a:t>abstinent</a:t>
            </a:r>
            <a:r>
              <a:rPr lang="cs-CZ" dirty="0"/>
              <a:t> </a:t>
            </a:r>
            <a:r>
              <a:rPr lang="cs-CZ" dirty="0" err="1"/>
              <a:t>memoria</a:t>
            </a:r>
            <a:r>
              <a:rPr lang="cs-CZ" dirty="0"/>
              <a:t> </a:t>
            </a:r>
            <a:r>
              <a:rPr lang="cs-CZ" dirty="0" err="1"/>
              <a:t>cladis</a:t>
            </a:r>
            <a:r>
              <a:rPr lang="cs-CZ" dirty="0"/>
              <a:t>, </a:t>
            </a:r>
            <a:r>
              <a:rPr lang="cs-CZ" dirty="0" err="1"/>
              <a:t>quod</a:t>
            </a:r>
            <a:r>
              <a:rPr lang="cs-CZ" dirty="0"/>
              <a:t> </a:t>
            </a:r>
            <a:r>
              <a:rPr lang="cs-CZ" dirty="0" err="1"/>
              <a:t>ipsos</a:t>
            </a:r>
            <a:r>
              <a:rPr lang="cs-CZ" dirty="0"/>
              <a:t> </a:t>
            </a:r>
            <a:r>
              <a:rPr lang="cs-CZ" dirty="0" err="1"/>
              <a:t>scabies</a:t>
            </a:r>
            <a:r>
              <a:rPr lang="cs-CZ" dirty="0"/>
              <a:t> </a:t>
            </a:r>
            <a:r>
              <a:rPr lang="cs-CZ" dirty="0" err="1"/>
              <a:t>quondam</a:t>
            </a:r>
            <a:r>
              <a:rPr lang="cs-CZ" dirty="0"/>
              <a:t> </a:t>
            </a:r>
            <a:r>
              <a:rPr lang="cs-CZ" dirty="0" err="1"/>
              <a:t>turpaverat</a:t>
            </a:r>
            <a:r>
              <a:rPr lang="cs-CZ" dirty="0"/>
              <a:t>, cui id animal </a:t>
            </a:r>
            <a:r>
              <a:rPr lang="cs-CZ" dirty="0" err="1"/>
              <a:t>obnoxium</a:t>
            </a:r>
            <a:r>
              <a:rPr lang="cs-CZ" dirty="0"/>
              <a:t>. </a:t>
            </a:r>
            <a:r>
              <a:rPr lang="cs-CZ" dirty="0" err="1"/>
              <a:t>Longam</a:t>
            </a:r>
            <a:r>
              <a:rPr lang="cs-CZ" dirty="0"/>
              <a:t> </a:t>
            </a:r>
            <a:r>
              <a:rPr lang="cs-CZ" dirty="0" err="1"/>
              <a:t>olim</a:t>
            </a:r>
            <a:r>
              <a:rPr lang="cs-CZ" dirty="0"/>
              <a:t> </a:t>
            </a:r>
            <a:r>
              <a:rPr lang="cs-CZ" dirty="0" err="1"/>
              <a:t>famem</a:t>
            </a:r>
            <a:r>
              <a:rPr lang="cs-CZ" dirty="0"/>
              <a:t> </a:t>
            </a:r>
            <a:r>
              <a:rPr lang="cs-CZ" dirty="0" err="1"/>
              <a:t>crebris</a:t>
            </a:r>
            <a:r>
              <a:rPr lang="cs-CZ" dirty="0"/>
              <a:t> </a:t>
            </a:r>
            <a:r>
              <a:rPr lang="cs-CZ" dirty="0" err="1"/>
              <a:t>adhuc</a:t>
            </a:r>
            <a:r>
              <a:rPr lang="cs-CZ" dirty="0"/>
              <a:t> </a:t>
            </a:r>
            <a:r>
              <a:rPr lang="cs-CZ" dirty="0" err="1"/>
              <a:t>ieiuniis</a:t>
            </a:r>
            <a:r>
              <a:rPr lang="cs-CZ" dirty="0"/>
              <a:t> </a:t>
            </a:r>
            <a:r>
              <a:rPr lang="cs-CZ" dirty="0" err="1"/>
              <a:t>fatentur</a:t>
            </a:r>
            <a:r>
              <a:rPr lang="cs-CZ" dirty="0"/>
              <a:t>, et </a:t>
            </a:r>
            <a:r>
              <a:rPr lang="cs-CZ" dirty="0" err="1"/>
              <a:t>raptarum</a:t>
            </a:r>
            <a:r>
              <a:rPr lang="cs-CZ" dirty="0"/>
              <a:t> </a:t>
            </a:r>
            <a:r>
              <a:rPr lang="cs-CZ" dirty="0" err="1"/>
              <a:t>frugum</a:t>
            </a:r>
            <a:r>
              <a:rPr lang="cs-CZ" dirty="0"/>
              <a:t> </a:t>
            </a:r>
            <a:r>
              <a:rPr lang="cs-CZ" dirty="0" err="1"/>
              <a:t>argumentum</a:t>
            </a:r>
            <a:r>
              <a:rPr lang="cs-CZ" dirty="0"/>
              <a:t> </a:t>
            </a:r>
            <a:r>
              <a:rPr lang="cs-CZ" dirty="0" err="1"/>
              <a:t>panis</a:t>
            </a:r>
            <a:r>
              <a:rPr lang="cs-CZ" dirty="0"/>
              <a:t> </a:t>
            </a:r>
            <a:r>
              <a:rPr lang="cs-CZ" dirty="0" err="1"/>
              <a:t>Iudaicus</a:t>
            </a:r>
            <a:r>
              <a:rPr lang="cs-CZ" dirty="0"/>
              <a:t> </a:t>
            </a:r>
            <a:r>
              <a:rPr lang="cs-CZ" dirty="0" err="1"/>
              <a:t>nullo</a:t>
            </a:r>
            <a:r>
              <a:rPr lang="cs-CZ" dirty="0"/>
              <a:t> </a:t>
            </a:r>
            <a:r>
              <a:rPr lang="cs-CZ" dirty="0" err="1"/>
              <a:t>fermento</a:t>
            </a:r>
            <a:r>
              <a:rPr lang="cs-CZ" dirty="0"/>
              <a:t> </a:t>
            </a:r>
            <a:r>
              <a:rPr lang="cs-CZ" dirty="0" err="1"/>
              <a:t>detinetur</a:t>
            </a:r>
            <a:r>
              <a:rPr lang="cs-CZ" dirty="0"/>
              <a:t>.</a:t>
            </a:r>
          </a:p>
        </p:txBody>
      </p:sp>
      <p:sp>
        <p:nvSpPr>
          <p:cNvPr id="4" name="Zástupný obsah 3">
            <a:extLst>
              <a:ext uri="{FF2B5EF4-FFF2-40B4-BE49-F238E27FC236}">
                <a16:creationId xmlns:a16="http://schemas.microsoft.com/office/drawing/2014/main" id="{C4BD7E7A-FAB5-472D-6000-3236611BFACA}"/>
              </a:ext>
            </a:extLst>
          </p:cNvPr>
          <p:cNvSpPr>
            <a:spLocks noGrp="1"/>
          </p:cNvSpPr>
          <p:nvPr>
            <p:ph sz="half" idx="2"/>
          </p:nvPr>
        </p:nvSpPr>
        <p:spPr/>
        <p:txBody>
          <a:bodyPr/>
          <a:lstStyle/>
          <a:p>
            <a:r>
              <a:rPr lang="en-US" dirty="0"/>
              <a:t>They abstain from pork, in recollection of a plague, for the scab to which this animal is subject once afflicted them. By frequent fasts even now they bear witness to the long hunger with which they were once distressed, and the unleavened Jewish bread is still employed in memory of the haste with which they seized the grain.</a:t>
            </a:r>
            <a:endParaRPr lang="cs-CZ" dirty="0"/>
          </a:p>
        </p:txBody>
      </p:sp>
      <p:pic>
        <p:nvPicPr>
          <p:cNvPr id="6" name="Obrázek 5" descr="Obsah obrázku tráva, obloha, exteriér, savci&#10;&#10;Popis byl vytvořen automaticky">
            <a:extLst>
              <a:ext uri="{FF2B5EF4-FFF2-40B4-BE49-F238E27FC236}">
                <a16:creationId xmlns:a16="http://schemas.microsoft.com/office/drawing/2014/main" id="{3AAB2309-C2F7-C3F0-7785-99A74B0A7F4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06691" y="186759"/>
            <a:ext cx="3374352" cy="1898073"/>
          </a:xfrm>
          <a:prstGeom prst="rect">
            <a:avLst/>
          </a:prstGeom>
        </p:spPr>
      </p:pic>
    </p:spTree>
    <p:extLst>
      <p:ext uri="{BB962C8B-B14F-4D97-AF65-F5344CB8AC3E}">
        <p14:creationId xmlns:p14="http://schemas.microsoft.com/office/powerpoint/2010/main" val="229314154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40D6A81-69CD-9057-6615-BAB82CA59052}"/>
              </a:ext>
            </a:extLst>
          </p:cNvPr>
          <p:cNvSpPr>
            <a:spLocks noGrp="1"/>
          </p:cNvSpPr>
          <p:nvPr>
            <p:ph type="title"/>
          </p:nvPr>
        </p:nvSpPr>
        <p:spPr/>
        <p:txBody>
          <a:bodyPr/>
          <a:lstStyle/>
          <a:p>
            <a:r>
              <a:rPr lang="cs-CZ" dirty="0"/>
              <a:t>vepřové</a:t>
            </a:r>
          </a:p>
        </p:txBody>
      </p:sp>
      <p:sp>
        <p:nvSpPr>
          <p:cNvPr id="3" name="Zástupný obsah 2">
            <a:extLst>
              <a:ext uri="{FF2B5EF4-FFF2-40B4-BE49-F238E27FC236}">
                <a16:creationId xmlns:a16="http://schemas.microsoft.com/office/drawing/2014/main" id="{18072183-69AA-7F59-8816-436ABF5057F3}"/>
              </a:ext>
            </a:extLst>
          </p:cNvPr>
          <p:cNvSpPr>
            <a:spLocks noGrp="1"/>
          </p:cNvSpPr>
          <p:nvPr>
            <p:ph sz="half" idx="1"/>
          </p:nvPr>
        </p:nvSpPr>
        <p:spPr/>
        <p:txBody>
          <a:bodyPr>
            <a:normAutofit lnSpcReduction="10000"/>
          </a:bodyPr>
          <a:lstStyle/>
          <a:p>
            <a:r>
              <a:rPr lang="cs-CZ" dirty="0"/>
              <a:t>Petr. </a:t>
            </a:r>
            <a:r>
              <a:rPr lang="cs-CZ" i="1" dirty="0"/>
              <a:t>Poem</a:t>
            </a:r>
            <a:r>
              <a:rPr lang="cs-CZ" dirty="0"/>
              <a:t>, 24</a:t>
            </a:r>
          </a:p>
          <a:p>
            <a:r>
              <a:rPr lang="cs-CZ" u="sng" dirty="0"/>
              <a:t>Iudaeus</a:t>
            </a:r>
            <a:r>
              <a:rPr lang="cs-CZ" dirty="0"/>
              <a:t> </a:t>
            </a:r>
            <a:r>
              <a:rPr lang="cs-CZ" dirty="0" err="1"/>
              <a:t>licet</a:t>
            </a:r>
            <a:r>
              <a:rPr lang="cs-CZ" dirty="0"/>
              <a:t> et </a:t>
            </a:r>
            <a:r>
              <a:rPr lang="cs-CZ" u="sng" dirty="0" err="1"/>
              <a:t>porcinum</a:t>
            </a:r>
            <a:r>
              <a:rPr lang="cs-CZ" dirty="0"/>
              <a:t> </a:t>
            </a:r>
            <a:r>
              <a:rPr lang="cs-CZ" u="sng" dirty="0" err="1"/>
              <a:t>numen</a:t>
            </a:r>
            <a:r>
              <a:rPr lang="cs-CZ" dirty="0"/>
              <a:t> </a:t>
            </a:r>
            <a:r>
              <a:rPr lang="cs-CZ" dirty="0" err="1"/>
              <a:t>adoret</a:t>
            </a:r>
            <a:br>
              <a:rPr lang="cs-CZ" dirty="0"/>
            </a:br>
            <a:r>
              <a:rPr lang="cs-CZ" dirty="0"/>
              <a:t>et </a:t>
            </a:r>
            <a:r>
              <a:rPr lang="cs-CZ" dirty="0" err="1"/>
              <a:t>caeli</a:t>
            </a:r>
            <a:r>
              <a:rPr lang="cs-CZ" dirty="0"/>
              <a:t> </a:t>
            </a:r>
            <a:r>
              <a:rPr lang="cs-CZ" dirty="0" err="1"/>
              <a:t>summas</a:t>
            </a:r>
            <a:r>
              <a:rPr lang="cs-CZ" dirty="0"/>
              <a:t> </a:t>
            </a:r>
            <a:r>
              <a:rPr lang="cs-CZ" dirty="0" err="1"/>
              <a:t>advocet</a:t>
            </a:r>
            <a:r>
              <a:rPr lang="cs-CZ" dirty="0"/>
              <a:t> </a:t>
            </a:r>
            <a:r>
              <a:rPr lang="cs-CZ" dirty="0" err="1"/>
              <a:t>auriculas</a:t>
            </a:r>
            <a:r>
              <a:rPr lang="cs-CZ" dirty="0"/>
              <a:t>,</a:t>
            </a:r>
            <a:br>
              <a:rPr lang="cs-CZ" dirty="0"/>
            </a:br>
            <a:r>
              <a:rPr lang="cs-CZ" dirty="0"/>
              <a:t>ni </a:t>
            </a:r>
            <a:r>
              <a:rPr lang="cs-CZ" dirty="0" err="1"/>
              <a:t>tamen</a:t>
            </a:r>
            <a:r>
              <a:rPr lang="cs-CZ" dirty="0"/>
              <a:t> et </a:t>
            </a:r>
            <a:r>
              <a:rPr lang="cs-CZ" dirty="0" err="1"/>
              <a:t>ferro</a:t>
            </a:r>
            <a:r>
              <a:rPr lang="cs-CZ" dirty="0"/>
              <a:t> </a:t>
            </a:r>
            <a:r>
              <a:rPr lang="cs-CZ" dirty="0" err="1"/>
              <a:t>succiderit</a:t>
            </a:r>
            <a:r>
              <a:rPr lang="cs-CZ" dirty="0"/>
              <a:t> </a:t>
            </a:r>
            <a:r>
              <a:rPr lang="cs-CZ" dirty="0" err="1"/>
              <a:t>inguinis</a:t>
            </a:r>
            <a:r>
              <a:rPr lang="cs-CZ" dirty="0"/>
              <a:t> </a:t>
            </a:r>
            <a:r>
              <a:rPr lang="cs-CZ" dirty="0" err="1"/>
              <a:t>oram</a:t>
            </a:r>
            <a:br>
              <a:rPr lang="cs-CZ" dirty="0"/>
            </a:br>
            <a:r>
              <a:rPr lang="cs-CZ" dirty="0"/>
              <a:t>et </a:t>
            </a:r>
            <a:r>
              <a:rPr lang="cs-CZ" dirty="0" err="1"/>
              <a:t>nisi</a:t>
            </a:r>
            <a:r>
              <a:rPr lang="cs-CZ" dirty="0"/>
              <a:t> </a:t>
            </a:r>
            <a:r>
              <a:rPr lang="cs-CZ" dirty="0" err="1"/>
              <a:t>nodatum</a:t>
            </a:r>
            <a:r>
              <a:rPr lang="cs-CZ" dirty="0"/>
              <a:t> </a:t>
            </a:r>
            <a:r>
              <a:rPr lang="cs-CZ" dirty="0" err="1"/>
              <a:t>solverit</a:t>
            </a:r>
            <a:r>
              <a:rPr lang="cs-CZ" dirty="0"/>
              <a:t> </a:t>
            </a:r>
            <a:r>
              <a:rPr lang="cs-CZ" dirty="0" err="1"/>
              <a:t>arte</a:t>
            </a:r>
            <a:r>
              <a:rPr lang="cs-CZ" dirty="0"/>
              <a:t> </a:t>
            </a:r>
            <a:r>
              <a:rPr lang="cs-CZ" dirty="0" err="1"/>
              <a:t>caput</a:t>
            </a:r>
            <a:r>
              <a:rPr lang="cs-CZ" dirty="0"/>
              <a:t>,</a:t>
            </a:r>
            <a:br>
              <a:rPr lang="cs-CZ" dirty="0"/>
            </a:br>
            <a:r>
              <a:rPr lang="cs-CZ" dirty="0" err="1"/>
              <a:t>exemptus</a:t>
            </a:r>
            <a:r>
              <a:rPr lang="cs-CZ" dirty="0"/>
              <a:t> </a:t>
            </a:r>
            <a:r>
              <a:rPr lang="cs-CZ" dirty="0" err="1"/>
              <a:t>populo</a:t>
            </a:r>
            <a:r>
              <a:rPr lang="cs-CZ" dirty="0"/>
              <a:t> </a:t>
            </a:r>
            <a:r>
              <a:rPr lang="cs-CZ" dirty="0" err="1"/>
              <a:t>sacra</a:t>
            </a:r>
            <a:r>
              <a:rPr lang="cs-CZ" dirty="0"/>
              <a:t> </a:t>
            </a:r>
            <a:r>
              <a:rPr lang="cs-CZ" dirty="0" err="1"/>
              <a:t>migrabit</a:t>
            </a:r>
            <a:r>
              <a:rPr lang="cs-CZ" dirty="0"/>
              <a:t> ab </a:t>
            </a:r>
            <a:r>
              <a:rPr lang="cs-CZ" dirty="0" err="1"/>
              <a:t>urbe</a:t>
            </a:r>
            <a:br>
              <a:rPr lang="cs-CZ" dirty="0"/>
            </a:br>
            <a:r>
              <a:rPr lang="cs-CZ" dirty="0"/>
              <a:t>et non </a:t>
            </a:r>
            <a:r>
              <a:rPr lang="cs-CZ" dirty="0" err="1"/>
              <a:t>ieiuna</a:t>
            </a:r>
            <a:r>
              <a:rPr lang="cs-CZ" dirty="0"/>
              <a:t> </a:t>
            </a:r>
            <a:r>
              <a:rPr lang="cs-CZ" u="sng" dirty="0" err="1"/>
              <a:t>sabbata</a:t>
            </a:r>
            <a:r>
              <a:rPr lang="cs-CZ" dirty="0"/>
              <a:t> </a:t>
            </a:r>
            <a:r>
              <a:rPr lang="cs-CZ" u="sng" dirty="0"/>
              <a:t>lege</a:t>
            </a:r>
            <a:r>
              <a:rPr lang="cs-CZ" dirty="0"/>
              <a:t> </a:t>
            </a:r>
            <a:r>
              <a:rPr lang="cs-CZ" u="sng" dirty="0" err="1"/>
              <a:t>premet</a:t>
            </a:r>
            <a:r>
              <a:rPr lang="cs-CZ" dirty="0"/>
              <a:t>.</a:t>
            </a:r>
          </a:p>
          <a:p>
            <a:r>
              <a:rPr lang="cs-CZ" dirty="0" err="1"/>
              <a:t>Juv</a:t>
            </a:r>
            <a:r>
              <a:rPr lang="cs-CZ" dirty="0"/>
              <a:t>. </a:t>
            </a:r>
            <a:r>
              <a:rPr lang="cs-CZ" i="1" dirty="0" err="1"/>
              <a:t>Sat</a:t>
            </a:r>
            <a:r>
              <a:rPr lang="cs-CZ" dirty="0"/>
              <a:t>. 6.159–160</a:t>
            </a:r>
          </a:p>
          <a:p>
            <a:r>
              <a:rPr lang="cs-CZ" dirty="0" err="1"/>
              <a:t>obseruant</a:t>
            </a:r>
            <a:r>
              <a:rPr lang="cs-CZ" dirty="0"/>
              <a:t> </a:t>
            </a:r>
            <a:r>
              <a:rPr lang="cs-CZ" dirty="0" err="1"/>
              <a:t>ubi</a:t>
            </a:r>
            <a:r>
              <a:rPr lang="cs-CZ" dirty="0"/>
              <a:t> </a:t>
            </a:r>
            <a:r>
              <a:rPr lang="cs-CZ" u="sng" dirty="0" err="1"/>
              <a:t>festa</a:t>
            </a:r>
            <a:r>
              <a:rPr lang="cs-CZ" dirty="0"/>
              <a:t> </a:t>
            </a:r>
            <a:r>
              <a:rPr lang="cs-CZ" dirty="0" err="1"/>
              <a:t>mero</a:t>
            </a:r>
            <a:r>
              <a:rPr lang="cs-CZ" dirty="0"/>
              <a:t> </a:t>
            </a:r>
            <a:r>
              <a:rPr lang="cs-CZ" dirty="0" err="1"/>
              <a:t>pede</a:t>
            </a:r>
            <a:r>
              <a:rPr lang="cs-CZ" dirty="0"/>
              <a:t> </a:t>
            </a:r>
            <a:r>
              <a:rPr lang="cs-CZ" u="sng" dirty="0" err="1"/>
              <a:t>sabbata</a:t>
            </a:r>
            <a:r>
              <a:rPr lang="cs-CZ" dirty="0"/>
              <a:t> </a:t>
            </a:r>
            <a:r>
              <a:rPr lang="cs-CZ" dirty="0" err="1"/>
              <a:t>reges</a:t>
            </a:r>
            <a:br>
              <a:rPr lang="cs-CZ" dirty="0"/>
            </a:br>
            <a:r>
              <a:rPr lang="cs-CZ" dirty="0"/>
              <a:t>et </a:t>
            </a:r>
            <a:r>
              <a:rPr lang="cs-CZ" dirty="0" err="1"/>
              <a:t>uetus</a:t>
            </a:r>
            <a:r>
              <a:rPr lang="cs-CZ" dirty="0"/>
              <a:t> </a:t>
            </a:r>
            <a:r>
              <a:rPr lang="cs-CZ" dirty="0" err="1"/>
              <a:t>indulget</a:t>
            </a:r>
            <a:r>
              <a:rPr lang="cs-CZ" dirty="0"/>
              <a:t> </a:t>
            </a:r>
            <a:r>
              <a:rPr lang="cs-CZ" dirty="0" err="1"/>
              <a:t>senibus</a:t>
            </a:r>
            <a:r>
              <a:rPr lang="cs-CZ" dirty="0"/>
              <a:t> </a:t>
            </a:r>
            <a:r>
              <a:rPr lang="cs-CZ" u="sng" dirty="0" err="1"/>
              <a:t>clementia</a:t>
            </a:r>
            <a:r>
              <a:rPr lang="cs-CZ" dirty="0"/>
              <a:t> </a:t>
            </a:r>
            <a:r>
              <a:rPr lang="cs-CZ" u="sng" dirty="0" err="1"/>
              <a:t>porcis</a:t>
            </a:r>
            <a:r>
              <a:rPr lang="cs-CZ" dirty="0"/>
              <a:t>.</a:t>
            </a:r>
          </a:p>
          <a:p>
            <a:endParaRPr lang="cs-CZ" dirty="0"/>
          </a:p>
        </p:txBody>
      </p:sp>
      <p:sp>
        <p:nvSpPr>
          <p:cNvPr id="4" name="Zástupný obsah 3">
            <a:extLst>
              <a:ext uri="{FF2B5EF4-FFF2-40B4-BE49-F238E27FC236}">
                <a16:creationId xmlns:a16="http://schemas.microsoft.com/office/drawing/2014/main" id="{C478F60B-AB25-2037-C991-ABC0ED144CA2}"/>
              </a:ext>
            </a:extLst>
          </p:cNvPr>
          <p:cNvSpPr>
            <a:spLocks noGrp="1"/>
          </p:cNvSpPr>
          <p:nvPr>
            <p:ph sz="half" idx="2"/>
          </p:nvPr>
        </p:nvSpPr>
        <p:spPr/>
        <p:txBody>
          <a:bodyPr>
            <a:normAutofit lnSpcReduction="10000"/>
          </a:bodyPr>
          <a:lstStyle/>
          <a:p>
            <a:r>
              <a:rPr lang="en-US" dirty="0"/>
              <a:t>The Jew may worship his pig-god and </a:t>
            </a:r>
            <a:r>
              <a:rPr lang="en-US" dirty="0" err="1"/>
              <a:t>clamour</a:t>
            </a:r>
            <a:r>
              <a:rPr lang="en-US" dirty="0"/>
              <a:t> in the ears of high heaven, but unless he also cuts back his foreskin with the knife, he shall go forth from the holy city cast forth from the people, and transgress the sabbath by breaking the law of fasting.</a:t>
            </a:r>
            <a:endParaRPr lang="cs-CZ" dirty="0"/>
          </a:p>
          <a:p>
            <a:endParaRPr lang="cs-CZ" dirty="0"/>
          </a:p>
          <a:p>
            <a:r>
              <a:rPr lang="en-US" dirty="0"/>
              <a:t>Where barefoot kings observe their day of rest on the Sabbath, </a:t>
            </a:r>
          </a:p>
          <a:p>
            <a:r>
              <a:rPr lang="en-US" dirty="0"/>
              <a:t>And their tradition grants merciful indulgence to elderly pigs. </a:t>
            </a:r>
          </a:p>
          <a:p>
            <a:endParaRPr lang="cs-CZ" dirty="0"/>
          </a:p>
        </p:txBody>
      </p:sp>
    </p:spTree>
    <p:extLst>
      <p:ext uri="{BB962C8B-B14F-4D97-AF65-F5344CB8AC3E}">
        <p14:creationId xmlns:p14="http://schemas.microsoft.com/office/powerpoint/2010/main" val="283778607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0E9CA9B-82EC-E94C-FE2E-1BAF4E7DC3BE}"/>
              </a:ext>
            </a:extLst>
          </p:cNvPr>
          <p:cNvSpPr>
            <a:spLocks noGrp="1"/>
          </p:cNvSpPr>
          <p:nvPr>
            <p:ph type="title"/>
          </p:nvPr>
        </p:nvSpPr>
        <p:spPr/>
        <p:txBody>
          <a:bodyPr/>
          <a:lstStyle/>
          <a:p>
            <a:r>
              <a:rPr lang="cs-CZ" dirty="0"/>
              <a:t>vepřové</a:t>
            </a:r>
          </a:p>
        </p:txBody>
      </p:sp>
      <p:sp>
        <p:nvSpPr>
          <p:cNvPr id="3" name="Zástupný obsah 2">
            <a:extLst>
              <a:ext uri="{FF2B5EF4-FFF2-40B4-BE49-F238E27FC236}">
                <a16:creationId xmlns:a16="http://schemas.microsoft.com/office/drawing/2014/main" id="{52357F3C-73E2-A9AD-E012-176AA4EA8E2D}"/>
              </a:ext>
            </a:extLst>
          </p:cNvPr>
          <p:cNvSpPr>
            <a:spLocks noGrp="1"/>
          </p:cNvSpPr>
          <p:nvPr>
            <p:ph sz="half" idx="1"/>
          </p:nvPr>
        </p:nvSpPr>
        <p:spPr>
          <a:xfrm>
            <a:off x="738909" y="1967345"/>
            <a:ext cx="5040098" cy="4342015"/>
          </a:xfrm>
        </p:spPr>
        <p:txBody>
          <a:bodyPr>
            <a:normAutofit fontScale="85000" lnSpcReduction="20000"/>
          </a:bodyPr>
          <a:lstStyle/>
          <a:p>
            <a:r>
              <a:rPr lang="cs-CZ" dirty="0"/>
              <a:t>Plut. </a:t>
            </a:r>
            <a:r>
              <a:rPr lang="cs-CZ" i="1" dirty="0" err="1"/>
              <a:t>Quaes</a:t>
            </a:r>
            <a:r>
              <a:rPr lang="cs-CZ" i="1" dirty="0"/>
              <a:t>. </a:t>
            </a:r>
            <a:r>
              <a:rPr lang="cs-CZ" i="1" dirty="0" err="1"/>
              <a:t>Conv</a:t>
            </a:r>
            <a:r>
              <a:rPr lang="cs-CZ" dirty="0"/>
              <a:t>. 4.5</a:t>
            </a:r>
          </a:p>
          <a:p>
            <a:r>
              <a:rPr lang="el-GR" dirty="0"/>
              <a:t>πότερον οἱ ἄνδρες </a:t>
            </a:r>
            <a:r>
              <a:rPr lang="el-GR" u="sng" dirty="0"/>
              <a:t>τιμῇ</a:t>
            </a:r>
            <a:r>
              <a:rPr lang="el-GR" dirty="0"/>
              <a:t> τινι τῶν </a:t>
            </a:r>
            <a:r>
              <a:rPr lang="el-GR" u="sng" dirty="0"/>
              <a:t>ὑῶν</a:t>
            </a:r>
            <a:r>
              <a:rPr lang="el-GR" dirty="0"/>
              <a:t> ἢ </a:t>
            </a:r>
            <a:r>
              <a:rPr lang="el-GR" u="sng" dirty="0"/>
              <a:t>μυσαττόμενοι</a:t>
            </a:r>
            <a:r>
              <a:rPr lang="el-GR" dirty="0"/>
              <a:t> τὸ ζῷον ἀπέχονται τῆς βρώσεως αὐτοῦ: τὰ γὰρ παρ᾽ ἐκείνοις λεγόμενα μύθοις ἔοικεν, εἰ μή τινας ἄρα λόγους σπουδαίους ἔχοντες οὐκ ἐκφέρουσιν.’ </a:t>
            </a:r>
            <a:endParaRPr lang="cs-CZ" dirty="0"/>
          </a:p>
          <a:p>
            <a:r>
              <a:rPr lang="el-GR" dirty="0"/>
              <a:t>οἶμαι δὲ καὶ τοὺς Ἰουδαίους, εἴπερ </a:t>
            </a:r>
            <a:r>
              <a:rPr lang="el-GR" u="sng" dirty="0"/>
              <a:t>ἐβδελύττοντο</a:t>
            </a:r>
            <a:r>
              <a:rPr lang="el-GR" dirty="0"/>
              <a:t> τὴν </a:t>
            </a:r>
            <a:r>
              <a:rPr lang="el-GR" u="sng" dirty="0"/>
              <a:t>ὗν</a:t>
            </a:r>
            <a:r>
              <a:rPr lang="el-GR" dirty="0"/>
              <a:t>, ἀποκτείνειν ἄν, ὥσπερ οἱ μάγοι τοὺς μῦς ἀποκτείνουσι: νῦν δ᾽ ὁμοίως τῷ </a:t>
            </a:r>
            <a:r>
              <a:rPr lang="el-GR" u="sng" dirty="0"/>
              <a:t>φαγεῖν</a:t>
            </a:r>
            <a:r>
              <a:rPr lang="el-GR" dirty="0"/>
              <a:t> τὸ ἀνελεῖν </a:t>
            </a:r>
            <a:r>
              <a:rPr lang="el-GR" u="sng" dirty="0"/>
              <a:t>ἀπόρρητόν</a:t>
            </a:r>
            <a:r>
              <a:rPr lang="el-GR" dirty="0"/>
              <a:t> ἐστιν αὐτοῖς. </a:t>
            </a:r>
            <a:endParaRPr lang="cs-CZ" dirty="0"/>
          </a:p>
          <a:p>
            <a:endParaRPr lang="cs-CZ" dirty="0"/>
          </a:p>
          <a:p>
            <a:r>
              <a:rPr lang="el-GR" dirty="0"/>
              <a:t>τὸ δ᾽ </a:t>
            </a:r>
            <a:r>
              <a:rPr lang="el-GR" u="sng" dirty="0"/>
              <a:t>ὕειον</a:t>
            </a:r>
            <a:r>
              <a:rPr lang="el-GR" dirty="0"/>
              <a:t> </a:t>
            </a:r>
            <a:r>
              <a:rPr lang="el-GR" u="sng" dirty="0"/>
              <a:t>κρέας</a:t>
            </a:r>
            <a:r>
              <a:rPr lang="el-GR" dirty="0"/>
              <a:t> οἱ ἄνδρες </a:t>
            </a:r>
            <a:r>
              <a:rPr lang="el-GR" u="sng" dirty="0"/>
              <a:t>ἀφοσιοῦσθαι</a:t>
            </a:r>
            <a:r>
              <a:rPr lang="el-GR" dirty="0"/>
              <a:t> δοκοῦσιν, ὅτι μάλιστα ...  οἱ βάρβαροι τὰς ἐπιλευκίας  καὶ λέπρας δυσχεραίνουσι, καὶ τῇ προσβολῇ τὰ τοιαῦτα καταβόσκεσθαι πάθη τοὺς ἀνθρώπους οἴονται</a:t>
            </a:r>
            <a:r>
              <a:rPr lang="cs-CZ" dirty="0"/>
              <a:t>.</a:t>
            </a:r>
          </a:p>
        </p:txBody>
      </p:sp>
      <p:sp>
        <p:nvSpPr>
          <p:cNvPr id="4" name="Zástupný obsah 3">
            <a:extLst>
              <a:ext uri="{FF2B5EF4-FFF2-40B4-BE49-F238E27FC236}">
                <a16:creationId xmlns:a16="http://schemas.microsoft.com/office/drawing/2014/main" id="{CAE02C34-2113-1077-A574-5E0D6AA01FD0}"/>
              </a:ext>
            </a:extLst>
          </p:cNvPr>
          <p:cNvSpPr>
            <a:spLocks noGrp="1"/>
          </p:cNvSpPr>
          <p:nvPr>
            <p:ph sz="half" idx="2"/>
          </p:nvPr>
        </p:nvSpPr>
        <p:spPr/>
        <p:txBody>
          <a:bodyPr>
            <a:normAutofit fontScale="85000" lnSpcReduction="20000"/>
          </a:bodyPr>
          <a:lstStyle/>
          <a:p>
            <a:r>
              <a:rPr lang="en-US" dirty="0"/>
              <a:t>for that is a thing I very much question, whether it was that the Jews abstained from swine's flesh because they conferred divine honor upon that creature, or because they had a natural aversion to it. For whatever we find in their own writings seems to be altogether fabulous, except they have some more solid reasons which they have no mind to discover.</a:t>
            </a:r>
            <a:endParaRPr lang="cs-CZ" dirty="0"/>
          </a:p>
          <a:p>
            <a:r>
              <a:rPr lang="en-US" dirty="0"/>
              <a:t>But I should think that if the Jews had such an antipathy against a hog, they would kill it as the magicians do mice; when, on the contrary, they are by their religion as much prohibited to kill as to eat it.</a:t>
            </a:r>
            <a:endParaRPr lang="cs-CZ" dirty="0"/>
          </a:p>
          <a:p>
            <a:r>
              <a:rPr lang="en-US" dirty="0"/>
              <a:t>But the Jews do hate swine's flesh, because all the barbarians are naturally fearful of a scab and leprosy, which they presume comes by eating such kind of flesh.</a:t>
            </a:r>
            <a:endParaRPr lang="cs-CZ" dirty="0"/>
          </a:p>
        </p:txBody>
      </p:sp>
    </p:spTree>
    <p:extLst>
      <p:ext uri="{BB962C8B-B14F-4D97-AF65-F5344CB8AC3E}">
        <p14:creationId xmlns:p14="http://schemas.microsoft.com/office/powerpoint/2010/main" val="353376015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A362BFD-36F8-0E0C-3C93-CFA70296EDAC}"/>
              </a:ext>
            </a:extLst>
          </p:cNvPr>
          <p:cNvSpPr>
            <a:spLocks noGrp="1"/>
          </p:cNvSpPr>
          <p:nvPr>
            <p:ph type="title"/>
          </p:nvPr>
        </p:nvSpPr>
        <p:spPr/>
        <p:txBody>
          <a:bodyPr/>
          <a:lstStyle/>
          <a:p>
            <a:r>
              <a:rPr lang="cs-CZ" dirty="0"/>
              <a:t>obřízka</a:t>
            </a:r>
          </a:p>
        </p:txBody>
      </p:sp>
      <p:sp>
        <p:nvSpPr>
          <p:cNvPr id="3" name="Zástupný obsah 2">
            <a:extLst>
              <a:ext uri="{FF2B5EF4-FFF2-40B4-BE49-F238E27FC236}">
                <a16:creationId xmlns:a16="http://schemas.microsoft.com/office/drawing/2014/main" id="{4B96ED54-CEC5-5713-6063-B919510555E2}"/>
              </a:ext>
            </a:extLst>
          </p:cNvPr>
          <p:cNvSpPr>
            <a:spLocks noGrp="1"/>
          </p:cNvSpPr>
          <p:nvPr>
            <p:ph sz="half" idx="1"/>
          </p:nvPr>
        </p:nvSpPr>
        <p:spPr>
          <a:xfrm>
            <a:off x="803564" y="2286000"/>
            <a:ext cx="4975444" cy="4023360"/>
          </a:xfrm>
        </p:spPr>
        <p:txBody>
          <a:bodyPr>
            <a:normAutofit fontScale="92500" lnSpcReduction="20000"/>
          </a:bodyPr>
          <a:lstStyle/>
          <a:p>
            <a:r>
              <a:rPr lang="cs-CZ" dirty="0"/>
              <a:t>Hor. </a:t>
            </a:r>
            <a:r>
              <a:rPr lang="cs-CZ" i="1" dirty="0" err="1"/>
              <a:t>Sat</a:t>
            </a:r>
            <a:r>
              <a:rPr lang="cs-CZ" dirty="0"/>
              <a:t>. 1.9.68–70</a:t>
            </a:r>
          </a:p>
          <a:p>
            <a:r>
              <a:rPr lang="it-IT" dirty="0"/>
              <a:t>memini bene, sed meliore </a:t>
            </a:r>
            <a:br>
              <a:rPr lang="it-IT" dirty="0"/>
            </a:br>
            <a:r>
              <a:rPr lang="it-IT" dirty="0"/>
              <a:t>tempore dicam; hodie tricensima </a:t>
            </a:r>
            <a:r>
              <a:rPr lang="it-IT" u="sng" dirty="0"/>
              <a:t>sabbata</a:t>
            </a:r>
            <a:r>
              <a:rPr lang="it-IT" dirty="0"/>
              <a:t>: vin tu</a:t>
            </a:r>
            <a:br>
              <a:rPr lang="it-IT" dirty="0"/>
            </a:br>
            <a:r>
              <a:rPr lang="it-IT" u="sng" dirty="0"/>
              <a:t>curtis</a:t>
            </a:r>
            <a:r>
              <a:rPr lang="it-IT" dirty="0"/>
              <a:t> Iudaeis oppedere?‘</a:t>
            </a:r>
            <a:endParaRPr lang="cs-CZ" dirty="0"/>
          </a:p>
          <a:p>
            <a:endParaRPr lang="cs-CZ" dirty="0"/>
          </a:p>
          <a:p>
            <a:r>
              <a:rPr lang="cs-CZ" dirty="0"/>
              <a:t>Mart. 7.30</a:t>
            </a:r>
          </a:p>
          <a:p>
            <a:r>
              <a:rPr lang="pt-BR" dirty="0"/>
              <a:t>Nec recutitorum fugis inguina Iudaeorum</a:t>
            </a:r>
            <a:endParaRPr lang="cs-CZ" dirty="0"/>
          </a:p>
          <a:p>
            <a:endParaRPr lang="cs-CZ" dirty="0"/>
          </a:p>
          <a:p>
            <a:r>
              <a:rPr lang="cs-CZ" dirty="0"/>
              <a:t>Petr. 102</a:t>
            </a:r>
          </a:p>
          <a:p>
            <a:r>
              <a:rPr lang="pt-BR" dirty="0"/>
              <a:t>inquit Giton, etiam </a:t>
            </a:r>
            <a:r>
              <a:rPr lang="pt-BR" u="sng" dirty="0"/>
              <a:t>circumcide</a:t>
            </a:r>
            <a:r>
              <a:rPr lang="pt-BR" dirty="0"/>
              <a:t> </a:t>
            </a:r>
            <a:r>
              <a:rPr lang="pt-BR" u="sng" dirty="0"/>
              <a:t>nos</a:t>
            </a:r>
            <a:r>
              <a:rPr lang="pt-BR" dirty="0"/>
              <a:t>, ut </a:t>
            </a:r>
            <a:r>
              <a:rPr lang="pt-BR" u="sng" dirty="0"/>
              <a:t>Iudaei</a:t>
            </a:r>
            <a:r>
              <a:rPr lang="pt-BR" dirty="0"/>
              <a:t> </a:t>
            </a:r>
            <a:r>
              <a:rPr lang="pt-BR" u="sng" dirty="0"/>
              <a:t>videamur</a:t>
            </a:r>
            <a:endParaRPr lang="cs-CZ" u="sng" dirty="0"/>
          </a:p>
          <a:p>
            <a:endParaRPr lang="cs-CZ" dirty="0"/>
          </a:p>
          <a:p>
            <a:endParaRPr lang="cs-CZ" dirty="0"/>
          </a:p>
        </p:txBody>
      </p:sp>
      <p:sp>
        <p:nvSpPr>
          <p:cNvPr id="4" name="Zástupný obsah 3">
            <a:extLst>
              <a:ext uri="{FF2B5EF4-FFF2-40B4-BE49-F238E27FC236}">
                <a16:creationId xmlns:a16="http://schemas.microsoft.com/office/drawing/2014/main" id="{F30CEBAC-F4FE-F5E8-13A3-6FE560107F13}"/>
              </a:ext>
            </a:extLst>
          </p:cNvPr>
          <p:cNvSpPr>
            <a:spLocks noGrp="1"/>
          </p:cNvSpPr>
          <p:nvPr>
            <p:ph sz="half" idx="2"/>
          </p:nvPr>
        </p:nvSpPr>
        <p:spPr/>
        <p:txBody>
          <a:bodyPr>
            <a:normAutofit fontScale="92500" lnSpcReduction="20000"/>
          </a:bodyPr>
          <a:lstStyle/>
          <a:p>
            <a:r>
              <a:rPr lang="en-US" dirty="0"/>
              <a:t>Yes I remember, I’ll tell you </a:t>
            </a:r>
            <a:r>
              <a:rPr lang="cs-CZ" dirty="0"/>
              <a:t>a</a:t>
            </a:r>
            <a:r>
              <a:rPr lang="en-US" dirty="0"/>
              <a:t>t some more convenient time: it’s the thirtieth</a:t>
            </a:r>
            <a:r>
              <a:rPr lang="cs-CZ" dirty="0"/>
              <a:t> </a:t>
            </a:r>
            <a:r>
              <a:rPr lang="en-US" dirty="0"/>
              <a:t>Sabbath: do you want to offend the circumcised Jews?’ </a:t>
            </a:r>
          </a:p>
          <a:p>
            <a:endParaRPr lang="cs-CZ" dirty="0"/>
          </a:p>
          <a:p>
            <a:r>
              <a:rPr lang="en-US" dirty="0"/>
              <a:t>nor do you shun the embraces of circumcised Jews</a:t>
            </a:r>
            <a:endParaRPr lang="cs-CZ" dirty="0"/>
          </a:p>
          <a:p>
            <a:endParaRPr lang="cs-CZ" dirty="0"/>
          </a:p>
          <a:p>
            <a:r>
              <a:rPr lang="en-US" dirty="0"/>
              <a:t>“Oh! yes,” said </a:t>
            </a:r>
            <a:r>
              <a:rPr lang="en-US" dirty="0" err="1"/>
              <a:t>Giton</a:t>
            </a:r>
            <a:r>
              <a:rPr lang="en-US" dirty="0"/>
              <a:t>, “and please circumcise us too, so that we look like Jews</a:t>
            </a:r>
            <a:endParaRPr lang="cs-CZ" dirty="0"/>
          </a:p>
          <a:p>
            <a:endParaRPr lang="cs-CZ" dirty="0"/>
          </a:p>
        </p:txBody>
      </p:sp>
    </p:spTree>
    <p:extLst>
      <p:ext uri="{BB962C8B-B14F-4D97-AF65-F5344CB8AC3E}">
        <p14:creationId xmlns:p14="http://schemas.microsoft.com/office/powerpoint/2010/main" val="242831767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DA05C0F-B370-BC41-4E16-58DF21D56BDF}"/>
              </a:ext>
            </a:extLst>
          </p:cNvPr>
          <p:cNvSpPr>
            <a:spLocks noGrp="1"/>
          </p:cNvSpPr>
          <p:nvPr>
            <p:ph type="title"/>
          </p:nvPr>
        </p:nvSpPr>
        <p:spPr/>
        <p:txBody>
          <a:bodyPr/>
          <a:lstStyle/>
          <a:p>
            <a:r>
              <a:rPr lang="cs-CZ" dirty="0"/>
              <a:t>obřízka</a:t>
            </a:r>
          </a:p>
        </p:txBody>
      </p:sp>
      <p:sp>
        <p:nvSpPr>
          <p:cNvPr id="3" name="Zástupný obsah 2">
            <a:extLst>
              <a:ext uri="{FF2B5EF4-FFF2-40B4-BE49-F238E27FC236}">
                <a16:creationId xmlns:a16="http://schemas.microsoft.com/office/drawing/2014/main" id="{A9B9539C-BC67-5739-1BBB-4E49FB0AF794}"/>
              </a:ext>
            </a:extLst>
          </p:cNvPr>
          <p:cNvSpPr>
            <a:spLocks noGrp="1"/>
          </p:cNvSpPr>
          <p:nvPr>
            <p:ph sz="half" idx="1"/>
          </p:nvPr>
        </p:nvSpPr>
        <p:spPr/>
        <p:txBody>
          <a:bodyPr/>
          <a:lstStyle/>
          <a:p>
            <a:r>
              <a:rPr lang="cs-CZ" dirty="0"/>
              <a:t>Phil. </a:t>
            </a:r>
            <a:r>
              <a:rPr lang="cs-CZ" dirty="0" err="1"/>
              <a:t>Spec</a:t>
            </a:r>
            <a:r>
              <a:rPr lang="cs-CZ" dirty="0"/>
              <a:t>. Leg. 1.1–2</a:t>
            </a:r>
          </a:p>
          <a:p>
            <a:endParaRPr lang="cs-CZ" dirty="0"/>
          </a:p>
        </p:txBody>
      </p:sp>
      <p:sp>
        <p:nvSpPr>
          <p:cNvPr id="4" name="Zástupný obsah 3">
            <a:extLst>
              <a:ext uri="{FF2B5EF4-FFF2-40B4-BE49-F238E27FC236}">
                <a16:creationId xmlns:a16="http://schemas.microsoft.com/office/drawing/2014/main" id="{8C9674EC-EF1A-377E-943D-565E641C1328}"/>
              </a:ext>
            </a:extLst>
          </p:cNvPr>
          <p:cNvSpPr>
            <a:spLocks noGrp="1"/>
          </p:cNvSpPr>
          <p:nvPr>
            <p:ph sz="half" idx="2"/>
          </p:nvPr>
        </p:nvSpPr>
        <p:spPr/>
        <p:txBody>
          <a:bodyPr/>
          <a:lstStyle/>
          <a:p>
            <a:r>
              <a:rPr lang="en-US" dirty="0"/>
              <a:t>and we will begin with that which is turned into ridicule by people in general. (2) The ordinance of circumcision of the parts of generation is ridiculed, though it is an act which is </a:t>
            </a:r>
            <a:r>
              <a:rPr lang="en-US" dirty="0" err="1"/>
              <a:t>practised</a:t>
            </a:r>
            <a:r>
              <a:rPr lang="en-US" dirty="0"/>
              <a:t> to no slight degree among other nations also, and most especially by the Egyptians, who appear to me to be the most populous of all nations, and the most abounding in all kinds of wisdom. </a:t>
            </a:r>
            <a:endParaRPr lang="cs-CZ" dirty="0"/>
          </a:p>
        </p:txBody>
      </p:sp>
    </p:spTree>
    <p:extLst>
      <p:ext uri="{BB962C8B-B14F-4D97-AF65-F5344CB8AC3E}">
        <p14:creationId xmlns:p14="http://schemas.microsoft.com/office/powerpoint/2010/main" val="303754174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E58CA6D-B6D1-3CB1-C78B-5E29FC5CC0D7}"/>
              </a:ext>
            </a:extLst>
          </p:cNvPr>
          <p:cNvSpPr>
            <a:spLocks noGrp="1"/>
          </p:cNvSpPr>
          <p:nvPr>
            <p:ph type="title"/>
          </p:nvPr>
        </p:nvSpPr>
        <p:spPr/>
        <p:txBody>
          <a:bodyPr/>
          <a:lstStyle/>
          <a:p>
            <a:r>
              <a:rPr lang="cs-CZ" dirty="0"/>
              <a:t>obřízka</a:t>
            </a:r>
          </a:p>
        </p:txBody>
      </p:sp>
      <p:sp>
        <p:nvSpPr>
          <p:cNvPr id="3" name="Zástupný obsah 2">
            <a:extLst>
              <a:ext uri="{FF2B5EF4-FFF2-40B4-BE49-F238E27FC236}">
                <a16:creationId xmlns:a16="http://schemas.microsoft.com/office/drawing/2014/main" id="{FDB26281-D235-8A22-BB3C-28484ACA5B2C}"/>
              </a:ext>
            </a:extLst>
          </p:cNvPr>
          <p:cNvSpPr>
            <a:spLocks noGrp="1"/>
          </p:cNvSpPr>
          <p:nvPr>
            <p:ph sz="half" idx="1"/>
          </p:nvPr>
        </p:nvSpPr>
        <p:spPr/>
        <p:txBody>
          <a:bodyPr>
            <a:normAutofit fontScale="92500" lnSpcReduction="10000"/>
          </a:bodyPr>
          <a:lstStyle/>
          <a:p>
            <a:r>
              <a:rPr lang="cs-CZ" dirty="0"/>
              <a:t>SHA </a:t>
            </a:r>
            <a:r>
              <a:rPr lang="cs-CZ" i="1" dirty="0"/>
              <a:t>Hadrian </a:t>
            </a:r>
            <a:r>
              <a:rPr lang="cs-CZ" dirty="0"/>
              <a:t>14.2</a:t>
            </a:r>
          </a:p>
          <a:p>
            <a:r>
              <a:rPr lang="cs-CZ" dirty="0" err="1"/>
              <a:t>Moverunt</a:t>
            </a:r>
            <a:r>
              <a:rPr lang="cs-CZ" dirty="0"/>
              <a:t> </a:t>
            </a:r>
            <a:r>
              <a:rPr lang="cs-CZ" dirty="0" err="1"/>
              <a:t>ea</a:t>
            </a:r>
            <a:r>
              <a:rPr lang="cs-CZ" dirty="0"/>
              <a:t> </a:t>
            </a:r>
            <a:r>
              <a:rPr lang="cs-CZ" dirty="0" err="1"/>
              <a:t>tempestate</a:t>
            </a:r>
            <a:r>
              <a:rPr lang="cs-CZ" dirty="0"/>
              <a:t> et </a:t>
            </a:r>
            <a:r>
              <a:rPr lang="cs-CZ" dirty="0" err="1"/>
              <a:t>Iudaei</a:t>
            </a:r>
            <a:r>
              <a:rPr lang="cs-CZ" dirty="0"/>
              <a:t> </a:t>
            </a:r>
            <a:r>
              <a:rPr lang="cs-CZ" dirty="0" err="1"/>
              <a:t>bellum</a:t>
            </a:r>
            <a:r>
              <a:rPr lang="cs-CZ" dirty="0"/>
              <a:t>, </a:t>
            </a:r>
            <a:r>
              <a:rPr lang="cs-CZ" dirty="0" err="1"/>
              <a:t>quod</a:t>
            </a:r>
            <a:r>
              <a:rPr lang="cs-CZ" dirty="0"/>
              <a:t> </a:t>
            </a:r>
            <a:r>
              <a:rPr lang="cs-CZ" dirty="0" err="1"/>
              <a:t>vetabantur</a:t>
            </a:r>
            <a:r>
              <a:rPr lang="cs-CZ" dirty="0"/>
              <a:t> </a:t>
            </a:r>
            <a:r>
              <a:rPr lang="cs-CZ" u="sng" dirty="0" err="1"/>
              <a:t>mutilare</a:t>
            </a:r>
            <a:r>
              <a:rPr lang="cs-CZ" dirty="0"/>
              <a:t> </a:t>
            </a:r>
            <a:r>
              <a:rPr lang="cs-CZ" u="sng" dirty="0" err="1"/>
              <a:t>genitalia</a:t>
            </a:r>
            <a:r>
              <a:rPr lang="cs-CZ" dirty="0"/>
              <a:t>.</a:t>
            </a:r>
          </a:p>
          <a:p>
            <a:endParaRPr lang="cs-CZ" dirty="0"/>
          </a:p>
          <a:p>
            <a:r>
              <a:rPr lang="cs-CZ" dirty="0"/>
              <a:t>Str. 16.2.37</a:t>
            </a:r>
          </a:p>
          <a:p>
            <a:r>
              <a:rPr lang="el-GR" dirty="0"/>
              <a:t>ἔπειτ᾽ ἐφισταμένων ἐπὶ τὴν ἱερωσύνην τὸ μὲν πρῶτον </a:t>
            </a:r>
            <a:r>
              <a:rPr lang="el-GR" u="sng" dirty="0"/>
              <a:t>δεισιδαιμόνων</a:t>
            </a:r>
            <a:r>
              <a:rPr lang="el-GR" dirty="0"/>
              <a:t>, ἔπειτα τυραννικῶν ἀνθρώπων, ἐκ μὲν τῆς </a:t>
            </a:r>
            <a:r>
              <a:rPr lang="el-GR" u="sng" dirty="0"/>
              <a:t>δεισιδαιμονίας</a:t>
            </a:r>
            <a:r>
              <a:rPr lang="el-GR" dirty="0"/>
              <a:t> αἱ τῶν </a:t>
            </a:r>
            <a:r>
              <a:rPr lang="el-GR" u="sng" dirty="0"/>
              <a:t>βρωμάτων</a:t>
            </a:r>
            <a:r>
              <a:rPr lang="el-GR" dirty="0"/>
              <a:t> </a:t>
            </a:r>
            <a:r>
              <a:rPr lang="el-GR" u="sng" dirty="0"/>
              <a:t>ἀποσχέσεις</a:t>
            </a:r>
            <a:r>
              <a:rPr lang="el-GR" dirty="0"/>
              <a:t>, ὧνπερ καὶ νῦν ἔθος ἐστὶν αὐτοῖς ἀπέχεσθαι, καὶ αἱ </a:t>
            </a:r>
            <a:r>
              <a:rPr lang="el-GR" u="sng" dirty="0"/>
              <a:t>περιτομαὶ</a:t>
            </a:r>
            <a:r>
              <a:rPr lang="el-GR" dirty="0"/>
              <a:t> καὶ αἱ </a:t>
            </a:r>
            <a:r>
              <a:rPr lang="el-GR" u="sng" dirty="0"/>
              <a:t>ἐκτομαὶ</a:t>
            </a:r>
            <a:r>
              <a:rPr lang="el-GR" dirty="0"/>
              <a:t> καὶ εἴ τινα τοιαῦτα ἐνομίσθη, ἐκ δὲ τῶν τυραννίδων τὰ </a:t>
            </a:r>
            <a:r>
              <a:rPr lang="el-GR" u="sng" dirty="0"/>
              <a:t>λῃστήρια</a:t>
            </a:r>
            <a:r>
              <a:rPr lang="el-GR" dirty="0"/>
              <a:t>.</a:t>
            </a:r>
            <a:endParaRPr lang="cs-CZ" dirty="0"/>
          </a:p>
          <a:p>
            <a:endParaRPr lang="cs-CZ" i="1" dirty="0"/>
          </a:p>
        </p:txBody>
      </p:sp>
      <p:sp>
        <p:nvSpPr>
          <p:cNvPr id="4" name="Zástupný obsah 3">
            <a:extLst>
              <a:ext uri="{FF2B5EF4-FFF2-40B4-BE49-F238E27FC236}">
                <a16:creationId xmlns:a16="http://schemas.microsoft.com/office/drawing/2014/main" id="{0AB987E6-1A53-B7FF-FDD5-5CB8B5873D8E}"/>
              </a:ext>
            </a:extLst>
          </p:cNvPr>
          <p:cNvSpPr>
            <a:spLocks noGrp="1"/>
          </p:cNvSpPr>
          <p:nvPr>
            <p:ph sz="half" idx="2"/>
          </p:nvPr>
        </p:nvSpPr>
        <p:spPr/>
        <p:txBody>
          <a:bodyPr>
            <a:normAutofit fontScale="92500" lnSpcReduction="10000"/>
          </a:bodyPr>
          <a:lstStyle/>
          <a:p>
            <a:r>
              <a:rPr lang="en-US" dirty="0"/>
              <a:t>At this time also the Jews began war, because they were forbidden to practice circumcision.</a:t>
            </a:r>
            <a:endParaRPr lang="cs-CZ" dirty="0"/>
          </a:p>
          <a:p>
            <a:endParaRPr lang="cs-CZ" dirty="0"/>
          </a:p>
          <a:p>
            <a:r>
              <a:rPr lang="en-US" dirty="0"/>
              <a:t>Afterwards superstitious persons were appointed to the priesthood, and then tyrants. From superstition arose abstinence from flesh, from the eating of which it is now the custom to refrain, circumcision, excision, and other practices which the people observe. The tyrannical government produced robbery;</a:t>
            </a:r>
            <a:endParaRPr lang="cs-CZ" dirty="0"/>
          </a:p>
        </p:txBody>
      </p:sp>
    </p:spTree>
    <p:extLst>
      <p:ext uri="{BB962C8B-B14F-4D97-AF65-F5344CB8AC3E}">
        <p14:creationId xmlns:p14="http://schemas.microsoft.com/office/powerpoint/2010/main" val="411728588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A548F44-9FBA-2B14-7190-41279931B816}"/>
              </a:ext>
            </a:extLst>
          </p:cNvPr>
          <p:cNvSpPr>
            <a:spLocks noGrp="1"/>
          </p:cNvSpPr>
          <p:nvPr>
            <p:ph type="title"/>
          </p:nvPr>
        </p:nvSpPr>
        <p:spPr/>
        <p:txBody>
          <a:bodyPr/>
          <a:lstStyle/>
          <a:p>
            <a:r>
              <a:rPr lang="cs-CZ" dirty="0"/>
              <a:t>Socha v chrámu</a:t>
            </a:r>
          </a:p>
        </p:txBody>
      </p:sp>
      <p:sp>
        <p:nvSpPr>
          <p:cNvPr id="3" name="Zástupný obsah 2">
            <a:extLst>
              <a:ext uri="{FF2B5EF4-FFF2-40B4-BE49-F238E27FC236}">
                <a16:creationId xmlns:a16="http://schemas.microsoft.com/office/drawing/2014/main" id="{FE303F16-98AE-E459-CE6C-6810B31CA851}"/>
              </a:ext>
            </a:extLst>
          </p:cNvPr>
          <p:cNvSpPr>
            <a:spLocks noGrp="1"/>
          </p:cNvSpPr>
          <p:nvPr>
            <p:ph sz="half" idx="1"/>
          </p:nvPr>
        </p:nvSpPr>
        <p:spPr/>
        <p:txBody>
          <a:bodyPr>
            <a:normAutofit lnSpcReduction="10000"/>
          </a:bodyPr>
          <a:lstStyle/>
          <a:p>
            <a:r>
              <a:rPr lang="cs-CZ" dirty="0" err="1"/>
              <a:t>Tac</a:t>
            </a:r>
            <a:r>
              <a:rPr lang="cs-CZ" dirty="0"/>
              <a:t>. </a:t>
            </a:r>
            <a:r>
              <a:rPr lang="cs-CZ" i="1" dirty="0" err="1"/>
              <a:t>Hist</a:t>
            </a:r>
            <a:r>
              <a:rPr lang="cs-CZ" dirty="0"/>
              <a:t>. 5.4.2</a:t>
            </a:r>
          </a:p>
          <a:p>
            <a:r>
              <a:rPr lang="cs-CZ" u="sng" dirty="0" err="1"/>
              <a:t>Effigiem</a:t>
            </a:r>
            <a:r>
              <a:rPr lang="cs-CZ" dirty="0"/>
              <a:t> </a:t>
            </a:r>
            <a:r>
              <a:rPr lang="cs-CZ" u="sng" dirty="0" err="1"/>
              <a:t>animalis</a:t>
            </a:r>
            <a:r>
              <a:rPr lang="cs-CZ" dirty="0"/>
              <a:t>, quo </a:t>
            </a:r>
            <a:r>
              <a:rPr lang="cs-CZ" dirty="0" err="1"/>
              <a:t>monstrante</a:t>
            </a:r>
            <a:r>
              <a:rPr lang="cs-CZ" dirty="0"/>
              <a:t> </a:t>
            </a:r>
            <a:r>
              <a:rPr lang="cs-CZ" dirty="0" err="1"/>
              <a:t>errorem</a:t>
            </a:r>
            <a:r>
              <a:rPr lang="cs-CZ" dirty="0"/>
              <a:t> </a:t>
            </a:r>
            <a:r>
              <a:rPr lang="cs-CZ" dirty="0" err="1"/>
              <a:t>sitimque</a:t>
            </a:r>
            <a:r>
              <a:rPr lang="cs-CZ" dirty="0"/>
              <a:t> </a:t>
            </a:r>
            <a:r>
              <a:rPr lang="cs-CZ" dirty="0" err="1"/>
              <a:t>depulerant</a:t>
            </a:r>
            <a:r>
              <a:rPr lang="cs-CZ" dirty="0"/>
              <a:t>, </a:t>
            </a:r>
            <a:r>
              <a:rPr lang="cs-CZ" dirty="0" err="1"/>
              <a:t>penetrali</a:t>
            </a:r>
            <a:r>
              <a:rPr lang="cs-CZ" dirty="0"/>
              <a:t> </a:t>
            </a:r>
            <a:r>
              <a:rPr lang="cs-CZ" dirty="0" err="1"/>
              <a:t>sacravere</a:t>
            </a:r>
            <a:r>
              <a:rPr lang="cs-CZ" dirty="0"/>
              <a:t>, </a:t>
            </a:r>
            <a:r>
              <a:rPr lang="cs-CZ" dirty="0" err="1"/>
              <a:t>caeso</a:t>
            </a:r>
            <a:r>
              <a:rPr lang="cs-CZ" dirty="0"/>
              <a:t> </a:t>
            </a:r>
            <a:r>
              <a:rPr lang="cs-CZ" dirty="0" err="1"/>
              <a:t>ariete</a:t>
            </a:r>
            <a:r>
              <a:rPr lang="cs-CZ" dirty="0"/>
              <a:t> </a:t>
            </a:r>
            <a:r>
              <a:rPr lang="cs-CZ" dirty="0" err="1"/>
              <a:t>velut</a:t>
            </a:r>
            <a:r>
              <a:rPr lang="cs-CZ" dirty="0"/>
              <a:t> in </a:t>
            </a:r>
            <a:r>
              <a:rPr lang="cs-CZ" dirty="0" err="1"/>
              <a:t>contumeliam</a:t>
            </a:r>
            <a:r>
              <a:rPr lang="cs-CZ" dirty="0"/>
              <a:t> </a:t>
            </a:r>
            <a:r>
              <a:rPr lang="cs-CZ" dirty="0" err="1"/>
              <a:t>Hammonis</a:t>
            </a:r>
            <a:r>
              <a:rPr lang="cs-CZ" dirty="0"/>
              <a:t>;</a:t>
            </a:r>
          </a:p>
          <a:p>
            <a:r>
              <a:rPr lang="cs-CZ" dirty="0"/>
              <a:t>D.S. 34.1.3</a:t>
            </a:r>
          </a:p>
          <a:p>
            <a:r>
              <a:rPr lang="el-GR" dirty="0"/>
              <a:t>εὑρὼν δὲ ἐν αὐτῷ λίθινον </a:t>
            </a:r>
            <a:r>
              <a:rPr lang="el-GR" u="sng" dirty="0"/>
              <a:t>ἄγαλμα</a:t>
            </a:r>
            <a:r>
              <a:rPr lang="el-GR" dirty="0"/>
              <a:t> </a:t>
            </a:r>
            <a:r>
              <a:rPr lang="el-GR" u="sng" dirty="0"/>
              <a:t>ἀνδρὸς</a:t>
            </a:r>
            <a:r>
              <a:rPr lang="el-GR" dirty="0"/>
              <a:t> </a:t>
            </a:r>
            <a:r>
              <a:rPr lang="el-GR" u="sng" dirty="0"/>
              <a:t>βαθυπώγωνος</a:t>
            </a:r>
            <a:r>
              <a:rPr lang="el-GR" dirty="0"/>
              <a:t> καθήμενον ἐπ' </a:t>
            </a:r>
            <a:r>
              <a:rPr lang="el-GR" u="sng" dirty="0"/>
              <a:t>ὄνου</a:t>
            </a:r>
            <a:r>
              <a:rPr lang="el-GR" dirty="0"/>
              <a:t>, μετὰ χεῖρας ἔχον βιβλίον, τοῦτο μὲν ὑπέλαβε </a:t>
            </a:r>
            <a:r>
              <a:rPr lang="el-GR" u="sng" dirty="0"/>
              <a:t>Μωυσέως</a:t>
            </a:r>
            <a:r>
              <a:rPr lang="el-GR" dirty="0"/>
              <a:t> εἶναι τοῦ κτίσαντος τὰ Ἱεροσόλυμα καὶ συστησαμένου τὸ ἔθνος,</a:t>
            </a:r>
            <a:endParaRPr lang="cs-CZ" dirty="0"/>
          </a:p>
          <a:p>
            <a:endParaRPr lang="cs-CZ" dirty="0"/>
          </a:p>
        </p:txBody>
      </p:sp>
      <p:sp>
        <p:nvSpPr>
          <p:cNvPr id="4" name="Zástupný obsah 3">
            <a:extLst>
              <a:ext uri="{FF2B5EF4-FFF2-40B4-BE49-F238E27FC236}">
                <a16:creationId xmlns:a16="http://schemas.microsoft.com/office/drawing/2014/main" id="{F41DE9D8-A852-6FC7-B727-4FDF1766C5A4}"/>
              </a:ext>
            </a:extLst>
          </p:cNvPr>
          <p:cNvSpPr>
            <a:spLocks noGrp="1"/>
          </p:cNvSpPr>
          <p:nvPr>
            <p:ph sz="half" idx="2"/>
          </p:nvPr>
        </p:nvSpPr>
        <p:spPr/>
        <p:txBody>
          <a:bodyPr>
            <a:normAutofit lnSpcReduction="10000"/>
          </a:bodyPr>
          <a:lstStyle/>
          <a:p>
            <a:r>
              <a:rPr lang="en-US" dirty="0"/>
              <a:t>They dedicated, in a shrine, a statue of that creature whose guidance enabled them to put an end to their wandering and thirst,​ sacrificing a ram, apparently in derision of Ammon.​</a:t>
            </a:r>
            <a:r>
              <a:rPr lang="cs-CZ" dirty="0"/>
              <a:t> (osel)</a:t>
            </a:r>
          </a:p>
          <a:p>
            <a:endParaRPr lang="cs-CZ" dirty="0"/>
          </a:p>
          <a:p>
            <a:r>
              <a:rPr lang="en-US" dirty="0"/>
              <a:t>When he found in there the image of a man with a long beard, carved in stone sitting upon an ass, he took it to be Moses, who built Jerusalem and brought the nation together,</a:t>
            </a:r>
            <a:endParaRPr lang="cs-CZ" dirty="0"/>
          </a:p>
        </p:txBody>
      </p:sp>
      <p:pic>
        <p:nvPicPr>
          <p:cNvPr id="10" name="Obrázek 9" descr="Obsah obrázku zeď, savci&#10;&#10;Popis byl vytvořen automaticky">
            <a:extLst>
              <a:ext uri="{FF2B5EF4-FFF2-40B4-BE49-F238E27FC236}">
                <a16:creationId xmlns:a16="http://schemas.microsoft.com/office/drawing/2014/main" id="{3CBD4A21-E9CC-55D3-844E-1D49706760C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31040" y="0"/>
            <a:ext cx="1960960" cy="2614613"/>
          </a:xfrm>
          <a:prstGeom prst="rect">
            <a:avLst/>
          </a:prstGeom>
        </p:spPr>
      </p:pic>
    </p:spTree>
    <p:extLst>
      <p:ext uri="{BB962C8B-B14F-4D97-AF65-F5344CB8AC3E}">
        <p14:creationId xmlns:p14="http://schemas.microsoft.com/office/powerpoint/2010/main" val="290858747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F9E0B1F-F6A5-747C-78C1-CA0EA21827D7}"/>
              </a:ext>
            </a:extLst>
          </p:cNvPr>
          <p:cNvSpPr>
            <a:spLocks noGrp="1"/>
          </p:cNvSpPr>
          <p:nvPr>
            <p:ph type="title"/>
          </p:nvPr>
        </p:nvSpPr>
        <p:spPr/>
        <p:txBody>
          <a:bodyPr/>
          <a:lstStyle/>
          <a:p>
            <a:r>
              <a:rPr lang="cs-CZ" dirty="0"/>
              <a:t>Uctívání osla</a:t>
            </a:r>
          </a:p>
        </p:txBody>
      </p:sp>
      <p:sp>
        <p:nvSpPr>
          <p:cNvPr id="3" name="Zástupný obsah 2">
            <a:extLst>
              <a:ext uri="{FF2B5EF4-FFF2-40B4-BE49-F238E27FC236}">
                <a16:creationId xmlns:a16="http://schemas.microsoft.com/office/drawing/2014/main" id="{DB99647E-B6E3-787B-08E1-B11337E3BD8C}"/>
              </a:ext>
            </a:extLst>
          </p:cNvPr>
          <p:cNvSpPr>
            <a:spLocks noGrp="1"/>
          </p:cNvSpPr>
          <p:nvPr>
            <p:ph sz="half" idx="1"/>
          </p:nvPr>
        </p:nvSpPr>
        <p:spPr/>
        <p:txBody>
          <a:bodyPr>
            <a:normAutofit lnSpcReduction="10000"/>
          </a:bodyPr>
          <a:lstStyle/>
          <a:p>
            <a:r>
              <a:rPr lang="cs-CZ" dirty="0" err="1"/>
              <a:t>Jos</a:t>
            </a:r>
            <a:r>
              <a:rPr lang="cs-CZ" dirty="0"/>
              <a:t>. </a:t>
            </a:r>
            <a:r>
              <a:rPr lang="cs-CZ" i="1" dirty="0" err="1"/>
              <a:t>CAp</a:t>
            </a:r>
            <a:r>
              <a:rPr lang="cs-CZ" dirty="0"/>
              <a:t>. 2.7</a:t>
            </a:r>
          </a:p>
          <a:p>
            <a:r>
              <a:rPr lang="cs-CZ" dirty="0"/>
              <a:t>in hoc </a:t>
            </a:r>
            <a:r>
              <a:rPr lang="cs-CZ" dirty="0" err="1"/>
              <a:t>enim</a:t>
            </a:r>
            <a:r>
              <a:rPr lang="cs-CZ" dirty="0"/>
              <a:t> </a:t>
            </a:r>
            <a:r>
              <a:rPr lang="cs-CZ" u="sng" dirty="0" err="1"/>
              <a:t>sacrario</a:t>
            </a:r>
            <a:r>
              <a:rPr lang="cs-CZ" dirty="0"/>
              <a:t> </a:t>
            </a:r>
            <a:r>
              <a:rPr lang="cs-CZ" dirty="0" err="1"/>
              <a:t>Apion</a:t>
            </a:r>
            <a:r>
              <a:rPr lang="cs-CZ" dirty="0"/>
              <a:t> </a:t>
            </a:r>
            <a:r>
              <a:rPr lang="cs-CZ" dirty="0" err="1"/>
              <a:t>praesumpsit</a:t>
            </a:r>
            <a:r>
              <a:rPr lang="cs-CZ" dirty="0"/>
              <a:t> </a:t>
            </a:r>
            <a:r>
              <a:rPr lang="cs-CZ" dirty="0" err="1"/>
              <a:t>edicere</a:t>
            </a:r>
            <a:r>
              <a:rPr lang="cs-CZ" dirty="0"/>
              <a:t> </a:t>
            </a:r>
            <a:r>
              <a:rPr lang="cs-CZ" u="sng" dirty="0" err="1"/>
              <a:t>asini</a:t>
            </a:r>
            <a:r>
              <a:rPr lang="cs-CZ" dirty="0"/>
              <a:t> </a:t>
            </a:r>
            <a:r>
              <a:rPr lang="cs-CZ" u="sng" dirty="0" err="1"/>
              <a:t>caput</a:t>
            </a:r>
            <a:r>
              <a:rPr lang="cs-CZ" dirty="0"/>
              <a:t> </a:t>
            </a:r>
            <a:r>
              <a:rPr lang="cs-CZ" dirty="0" err="1"/>
              <a:t>collocasse</a:t>
            </a:r>
            <a:r>
              <a:rPr lang="cs-CZ" dirty="0"/>
              <a:t> Iudaeos et </a:t>
            </a:r>
            <a:r>
              <a:rPr lang="cs-CZ" dirty="0" err="1"/>
              <a:t>eum</a:t>
            </a:r>
            <a:r>
              <a:rPr lang="cs-CZ" dirty="0"/>
              <a:t> </a:t>
            </a:r>
            <a:r>
              <a:rPr lang="cs-CZ" dirty="0" err="1"/>
              <a:t>colere</a:t>
            </a:r>
            <a:r>
              <a:rPr lang="cs-CZ" dirty="0"/>
              <a:t> ac </a:t>
            </a:r>
            <a:r>
              <a:rPr lang="cs-CZ" dirty="0" err="1"/>
              <a:t>dignum</a:t>
            </a:r>
            <a:r>
              <a:rPr lang="cs-CZ" dirty="0"/>
              <a:t> </a:t>
            </a:r>
            <a:r>
              <a:rPr lang="cs-CZ" dirty="0" err="1"/>
              <a:t>facere</a:t>
            </a:r>
            <a:r>
              <a:rPr lang="cs-CZ" dirty="0"/>
              <a:t> </a:t>
            </a:r>
            <a:r>
              <a:rPr lang="cs-CZ" dirty="0" err="1"/>
              <a:t>tanta</a:t>
            </a:r>
            <a:r>
              <a:rPr lang="cs-CZ" dirty="0"/>
              <a:t> religione, et hoc </a:t>
            </a:r>
            <a:r>
              <a:rPr lang="cs-CZ" dirty="0" err="1"/>
              <a:t>affirmat</a:t>
            </a:r>
            <a:r>
              <a:rPr lang="cs-CZ" dirty="0"/>
              <a:t> </a:t>
            </a:r>
            <a:r>
              <a:rPr lang="cs-CZ" dirty="0" err="1"/>
              <a:t>fuisse</a:t>
            </a:r>
            <a:r>
              <a:rPr lang="cs-CZ" dirty="0"/>
              <a:t> </a:t>
            </a:r>
            <a:r>
              <a:rPr lang="cs-CZ" dirty="0" err="1"/>
              <a:t>depalatum</a:t>
            </a:r>
            <a:r>
              <a:rPr lang="cs-CZ" dirty="0"/>
              <a:t>, dum </a:t>
            </a:r>
            <a:r>
              <a:rPr lang="cs-CZ" dirty="0" err="1"/>
              <a:t>Antiochus</a:t>
            </a:r>
            <a:r>
              <a:rPr lang="cs-CZ" dirty="0"/>
              <a:t> </a:t>
            </a:r>
            <a:r>
              <a:rPr lang="cs-CZ" dirty="0" err="1"/>
              <a:t>Epiphanes</a:t>
            </a:r>
            <a:r>
              <a:rPr lang="cs-CZ" dirty="0"/>
              <a:t> </a:t>
            </a:r>
            <a:r>
              <a:rPr lang="cs-CZ" dirty="0" err="1"/>
              <a:t>expoliasset</a:t>
            </a:r>
            <a:r>
              <a:rPr lang="cs-CZ" dirty="0"/>
              <a:t> </a:t>
            </a:r>
            <a:r>
              <a:rPr lang="cs-CZ" dirty="0" err="1"/>
              <a:t>templum</a:t>
            </a:r>
            <a:r>
              <a:rPr lang="cs-CZ" dirty="0"/>
              <a:t> et </a:t>
            </a:r>
            <a:r>
              <a:rPr lang="cs-CZ" u="sng" dirty="0" err="1"/>
              <a:t>illud</a:t>
            </a:r>
            <a:r>
              <a:rPr lang="cs-CZ" dirty="0"/>
              <a:t> </a:t>
            </a:r>
            <a:r>
              <a:rPr lang="cs-CZ" u="sng" dirty="0" err="1"/>
              <a:t>caput</a:t>
            </a:r>
            <a:r>
              <a:rPr lang="cs-CZ" dirty="0"/>
              <a:t> </a:t>
            </a:r>
            <a:r>
              <a:rPr lang="cs-CZ" u="sng" dirty="0" err="1"/>
              <a:t>inuentum</a:t>
            </a:r>
            <a:r>
              <a:rPr lang="cs-CZ" dirty="0"/>
              <a:t> </a:t>
            </a:r>
            <a:r>
              <a:rPr lang="cs-CZ" u="sng" dirty="0"/>
              <a:t>ex</a:t>
            </a:r>
            <a:r>
              <a:rPr lang="cs-CZ" dirty="0"/>
              <a:t> </a:t>
            </a:r>
            <a:r>
              <a:rPr lang="cs-CZ" u="sng" dirty="0"/>
              <a:t>auro</a:t>
            </a:r>
            <a:r>
              <a:rPr lang="cs-CZ" dirty="0"/>
              <a:t> </a:t>
            </a:r>
            <a:r>
              <a:rPr lang="cs-CZ" dirty="0" err="1"/>
              <a:t>compositum</a:t>
            </a:r>
            <a:r>
              <a:rPr lang="cs-CZ" dirty="0"/>
              <a:t> </a:t>
            </a:r>
            <a:r>
              <a:rPr lang="cs-CZ" dirty="0" err="1"/>
              <a:t>multis</a:t>
            </a:r>
            <a:r>
              <a:rPr lang="cs-CZ" dirty="0"/>
              <a:t> </a:t>
            </a:r>
            <a:r>
              <a:rPr lang="cs-CZ" dirty="0" err="1"/>
              <a:t>pecuniis</a:t>
            </a:r>
            <a:r>
              <a:rPr lang="cs-CZ" dirty="0"/>
              <a:t> </a:t>
            </a:r>
            <a:r>
              <a:rPr lang="cs-CZ" dirty="0" err="1"/>
              <a:t>dignum</a:t>
            </a:r>
            <a:r>
              <a:rPr lang="cs-CZ" dirty="0"/>
              <a:t>.</a:t>
            </a:r>
          </a:p>
          <a:p>
            <a:endParaRPr lang="cs-CZ" dirty="0"/>
          </a:p>
          <a:p>
            <a:r>
              <a:rPr lang="cs-CZ" dirty="0"/>
              <a:t>X </a:t>
            </a:r>
            <a:r>
              <a:rPr lang="cs-CZ" dirty="0" err="1"/>
              <a:t>Tac</a:t>
            </a:r>
            <a:r>
              <a:rPr lang="cs-CZ" dirty="0"/>
              <a:t>. </a:t>
            </a:r>
            <a:r>
              <a:rPr lang="cs-CZ" i="1" dirty="0" err="1"/>
              <a:t>Hist</a:t>
            </a:r>
            <a:r>
              <a:rPr lang="cs-CZ" dirty="0"/>
              <a:t>. 5.5.4 (žádná socha), C.D. 37.17.2, </a:t>
            </a:r>
            <a:r>
              <a:rPr lang="cs-CZ" dirty="0" err="1"/>
              <a:t>Lýdos</a:t>
            </a:r>
            <a:r>
              <a:rPr lang="cs-CZ" dirty="0"/>
              <a:t> 4.53</a:t>
            </a:r>
          </a:p>
        </p:txBody>
      </p:sp>
      <p:sp>
        <p:nvSpPr>
          <p:cNvPr id="4" name="Zástupný obsah 3">
            <a:extLst>
              <a:ext uri="{FF2B5EF4-FFF2-40B4-BE49-F238E27FC236}">
                <a16:creationId xmlns:a16="http://schemas.microsoft.com/office/drawing/2014/main" id="{0C5B0DA5-3446-EC8C-79CD-34390CD7BF70}"/>
              </a:ext>
            </a:extLst>
          </p:cNvPr>
          <p:cNvSpPr>
            <a:spLocks noGrp="1"/>
          </p:cNvSpPr>
          <p:nvPr>
            <p:ph sz="half" idx="2"/>
          </p:nvPr>
        </p:nvSpPr>
        <p:spPr/>
        <p:txBody>
          <a:bodyPr>
            <a:normAutofit lnSpcReduction="10000"/>
          </a:bodyPr>
          <a:lstStyle/>
          <a:p>
            <a:r>
              <a:rPr lang="en-US" dirty="0"/>
              <a:t>For </a:t>
            </a:r>
            <a:r>
              <a:rPr lang="en-US" dirty="0" err="1"/>
              <a:t>Apion</a:t>
            </a:r>
            <a:r>
              <a:rPr lang="en-US" dirty="0"/>
              <a:t> hath the impudence to pretend, that </a:t>
            </a:r>
            <a:r>
              <a:rPr lang="cs-CZ" dirty="0"/>
              <a:t>„</a:t>
            </a:r>
            <a:r>
              <a:rPr lang="en-US" dirty="0"/>
              <a:t>The Jews placed an asse’s head in their holy place.” And he affirms, that “this was discovered when Antiochus Epiphanes spoiled our temple; and found that asse’s head there made of gold; and worth a great deal of money.”</a:t>
            </a:r>
            <a:endParaRPr lang="cs-CZ" dirty="0"/>
          </a:p>
        </p:txBody>
      </p:sp>
      <p:pic>
        <p:nvPicPr>
          <p:cNvPr id="6" name="Obrázek 5" descr="Obsah obrázku savci, zajícovci&#10;&#10;Popis byl vytvořen automaticky">
            <a:extLst>
              <a:ext uri="{FF2B5EF4-FFF2-40B4-BE49-F238E27FC236}">
                <a16:creationId xmlns:a16="http://schemas.microsoft.com/office/drawing/2014/main" id="{EBD39E69-C64A-EF82-0AD7-DCEBA61D307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67637" y="384048"/>
            <a:ext cx="1865746" cy="1865746"/>
          </a:xfrm>
          <a:prstGeom prst="rect">
            <a:avLst/>
          </a:prstGeom>
        </p:spPr>
      </p:pic>
    </p:spTree>
    <p:extLst>
      <p:ext uri="{BB962C8B-B14F-4D97-AF65-F5344CB8AC3E}">
        <p14:creationId xmlns:p14="http://schemas.microsoft.com/office/powerpoint/2010/main" val="22072044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1685D43-1C4C-8CCD-2233-B6CB5AD132BE}"/>
              </a:ext>
            </a:extLst>
          </p:cNvPr>
          <p:cNvSpPr>
            <a:spLocks noGrp="1"/>
          </p:cNvSpPr>
          <p:nvPr>
            <p:ph type="title"/>
          </p:nvPr>
        </p:nvSpPr>
        <p:spPr/>
        <p:txBody>
          <a:bodyPr/>
          <a:lstStyle/>
          <a:p>
            <a:r>
              <a:rPr lang="cs-CZ" dirty="0"/>
              <a:t>Judea</a:t>
            </a:r>
          </a:p>
        </p:txBody>
      </p:sp>
      <p:sp>
        <p:nvSpPr>
          <p:cNvPr id="3" name="Zástupný obsah 2">
            <a:extLst>
              <a:ext uri="{FF2B5EF4-FFF2-40B4-BE49-F238E27FC236}">
                <a16:creationId xmlns:a16="http://schemas.microsoft.com/office/drawing/2014/main" id="{20F1BB8C-3278-AB1C-D44F-A80A1D3B3076}"/>
              </a:ext>
            </a:extLst>
          </p:cNvPr>
          <p:cNvSpPr>
            <a:spLocks noGrp="1"/>
          </p:cNvSpPr>
          <p:nvPr>
            <p:ph idx="1"/>
          </p:nvPr>
        </p:nvSpPr>
        <p:spPr/>
        <p:txBody>
          <a:bodyPr/>
          <a:lstStyle/>
          <a:p>
            <a:r>
              <a:rPr lang="cs-CZ" dirty="0"/>
              <a:t>Pod nadvládou Peršanů</a:t>
            </a:r>
          </a:p>
          <a:p>
            <a:r>
              <a:rPr lang="cs-CZ" dirty="0"/>
              <a:t>Alexandr</a:t>
            </a:r>
          </a:p>
          <a:p>
            <a:r>
              <a:rPr lang="cs-CZ" dirty="0" err="1"/>
              <a:t>Seleukovci</a:t>
            </a:r>
            <a:r>
              <a:rPr lang="cs-CZ" dirty="0"/>
              <a:t> x Ptolemaiovci, syrské války</a:t>
            </a:r>
          </a:p>
          <a:p>
            <a:r>
              <a:rPr lang="cs-CZ" dirty="0"/>
              <a:t>Šestá syrská válka – dobytí </a:t>
            </a:r>
            <a:r>
              <a:rPr lang="cs-CZ" dirty="0" err="1"/>
              <a:t>Seleukovci</a:t>
            </a:r>
            <a:endParaRPr lang="cs-CZ" dirty="0"/>
          </a:p>
          <a:p>
            <a:r>
              <a:rPr lang="cs-CZ" dirty="0" err="1"/>
              <a:t>Antiochos</a:t>
            </a:r>
            <a:r>
              <a:rPr lang="cs-CZ" dirty="0"/>
              <a:t> IV. </a:t>
            </a:r>
            <a:r>
              <a:rPr lang="cs-CZ" dirty="0" err="1"/>
              <a:t>Epifanés</a:t>
            </a:r>
            <a:r>
              <a:rPr lang="cs-CZ" dirty="0"/>
              <a:t> – </a:t>
            </a:r>
            <a:r>
              <a:rPr lang="cs-CZ" dirty="0" err="1"/>
              <a:t>hellenizace</a:t>
            </a:r>
            <a:r>
              <a:rPr lang="cs-CZ" dirty="0"/>
              <a:t>, vyplenění chrámu, zákaz židovské věrouky</a:t>
            </a:r>
          </a:p>
          <a:p>
            <a:r>
              <a:rPr lang="cs-CZ" dirty="0"/>
              <a:t>Vzpoura </a:t>
            </a:r>
            <a:r>
              <a:rPr lang="cs-CZ" dirty="0" err="1"/>
              <a:t>Makkabejských</a:t>
            </a:r>
            <a:endParaRPr lang="cs-CZ" dirty="0"/>
          </a:p>
          <a:p>
            <a:r>
              <a:rPr lang="cs-CZ" dirty="0" err="1"/>
              <a:t>Hasmóneovské</a:t>
            </a:r>
            <a:r>
              <a:rPr lang="cs-CZ" dirty="0"/>
              <a:t> království</a:t>
            </a:r>
          </a:p>
          <a:p>
            <a:r>
              <a:rPr lang="cs-CZ" dirty="0"/>
              <a:t>Království </a:t>
            </a:r>
            <a:r>
              <a:rPr lang="cs-CZ" dirty="0" err="1"/>
              <a:t>Héróda</a:t>
            </a:r>
            <a:endParaRPr lang="cs-CZ" dirty="0"/>
          </a:p>
        </p:txBody>
      </p:sp>
      <p:pic>
        <p:nvPicPr>
          <p:cNvPr id="5" name="Obrázek 4" descr="Obsah obrázku mapa&#10;&#10;Popis byl vytvořen automaticky">
            <a:extLst>
              <a:ext uri="{FF2B5EF4-FFF2-40B4-BE49-F238E27FC236}">
                <a16:creationId xmlns:a16="http://schemas.microsoft.com/office/drawing/2014/main" id="{8A314165-45BE-F0FB-567E-F8AFBED1F5D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00377" y="124575"/>
            <a:ext cx="3220173" cy="4109752"/>
          </a:xfrm>
          <a:prstGeom prst="rect">
            <a:avLst/>
          </a:prstGeom>
        </p:spPr>
      </p:pic>
    </p:spTree>
    <p:extLst>
      <p:ext uri="{BB962C8B-B14F-4D97-AF65-F5344CB8AC3E}">
        <p14:creationId xmlns:p14="http://schemas.microsoft.com/office/powerpoint/2010/main" val="117660607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E1C08CF-79F3-9501-C5E0-0161BE7F895B}"/>
              </a:ext>
            </a:extLst>
          </p:cNvPr>
          <p:cNvSpPr>
            <a:spLocks noGrp="1"/>
          </p:cNvSpPr>
          <p:nvPr>
            <p:ph type="title"/>
          </p:nvPr>
        </p:nvSpPr>
        <p:spPr/>
        <p:txBody>
          <a:bodyPr/>
          <a:lstStyle/>
          <a:p>
            <a:r>
              <a:rPr lang="cs-CZ" dirty="0"/>
              <a:t>Konvertité (</a:t>
            </a:r>
            <a:r>
              <a:rPr lang="cs-CZ" dirty="0" err="1"/>
              <a:t>prosylétismus</a:t>
            </a:r>
            <a:r>
              <a:rPr lang="cs-CZ" dirty="0"/>
              <a:t>)</a:t>
            </a:r>
          </a:p>
        </p:txBody>
      </p:sp>
      <p:sp>
        <p:nvSpPr>
          <p:cNvPr id="3" name="Zástupný obsah 2">
            <a:extLst>
              <a:ext uri="{FF2B5EF4-FFF2-40B4-BE49-F238E27FC236}">
                <a16:creationId xmlns:a16="http://schemas.microsoft.com/office/drawing/2014/main" id="{311AE6DC-21FE-1A62-480F-1E4A69846679}"/>
              </a:ext>
            </a:extLst>
          </p:cNvPr>
          <p:cNvSpPr>
            <a:spLocks noGrp="1"/>
          </p:cNvSpPr>
          <p:nvPr>
            <p:ph sz="half" idx="1"/>
          </p:nvPr>
        </p:nvSpPr>
        <p:spPr>
          <a:xfrm>
            <a:off x="840509" y="1902691"/>
            <a:ext cx="4938498" cy="4406669"/>
          </a:xfrm>
        </p:spPr>
        <p:txBody>
          <a:bodyPr>
            <a:normAutofit fontScale="85000" lnSpcReduction="20000"/>
          </a:bodyPr>
          <a:lstStyle/>
          <a:p>
            <a:r>
              <a:rPr lang="cs-CZ" dirty="0" err="1"/>
              <a:t>Tac</a:t>
            </a:r>
            <a:r>
              <a:rPr lang="cs-CZ" dirty="0"/>
              <a:t>. </a:t>
            </a:r>
            <a:r>
              <a:rPr lang="cs-CZ" i="1" dirty="0" err="1"/>
              <a:t>Hist</a:t>
            </a:r>
            <a:r>
              <a:rPr lang="cs-CZ" dirty="0"/>
              <a:t>. 5.5.3</a:t>
            </a:r>
          </a:p>
          <a:p>
            <a:r>
              <a:rPr lang="cs-CZ" u="sng" dirty="0" err="1"/>
              <a:t>Transgressi</a:t>
            </a:r>
            <a:r>
              <a:rPr lang="cs-CZ" dirty="0"/>
              <a:t> in morem </a:t>
            </a:r>
            <a:r>
              <a:rPr lang="cs-CZ" dirty="0" err="1"/>
              <a:t>eorum</a:t>
            </a:r>
            <a:r>
              <a:rPr lang="cs-CZ" dirty="0"/>
              <a:t> idem </a:t>
            </a:r>
            <a:r>
              <a:rPr lang="cs-CZ" dirty="0" err="1"/>
              <a:t>usurpant</a:t>
            </a:r>
            <a:r>
              <a:rPr lang="cs-CZ" dirty="0"/>
              <a:t>, </a:t>
            </a:r>
            <a:r>
              <a:rPr lang="cs-CZ" dirty="0" err="1"/>
              <a:t>nec</a:t>
            </a:r>
            <a:r>
              <a:rPr lang="cs-CZ" dirty="0"/>
              <a:t> </a:t>
            </a:r>
            <a:r>
              <a:rPr lang="cs-CZ" dirty="0" err="1"/>
              <a:t>quicquam</a:t>
            </a:r>
            <a:r>
              <a:rPr lang="cs-CZ" dirty="0"/>
              <a:t> prius </a:t>
            </a:r>
            <a:r>
              <a:rPr lang="cs-CZ" dirty="0" err="1"/>
              <a:t>imbuuntur</a:t>
            </a:r>
            <a:r>
              <a:rPr lang="cs-CZ" dirty="0"/>
              <a:t> </a:t>
            </a:r>
            <a:r>
              <a:rPr lang="cs-CZ" dirty="0" err="1"/>
              <a:t>quam</a:t>
            </a:r>
            <a:r>
              <a:rPr lang="cs-CZ" dirty="0"/>
              <a:t> </a:t>
            </a:r>
            <a:r>
              <a:rPr lang="cs-CZ" u="sng" dirty="0" err="1"/>
              <a:t>contemnere</a:t>
            </a:r>
            <a:r>
              <a:rPr lang="cs-CZ" dirty="0"/>
              <a:t> </a:t>
            </a:r>
            <a:r>
              <a:rPr lang="cs-CZ" u="sng" dirty="0" err="1"/>
              <a:t>deos</a:t>
            </a:r>
            <a:r>
              <a:rPr lang="cs-CZ" dirty="0"/>
              <a:t>, </a:t>
            </a:r>
            <a:r>
              <a:rPr lang="cs-CZ" u="sng" dirty="0" err="1"/>
              <a:t>exuere</a:t>
            </a:r>
            <a:r>
              <a:rPr lang="cs-CZ" dirty="0"/>
              <a:t> </a:t>
            </a:r>
            <a:r>
              <a:rPr lang="cs-CZ" u="sng" dirty="0" err="1"/>
              <a:t>patriam</a:t>
            </a:r>
            <a:r>
              <a:rPr lang="cs-CZ" dirty="0"/>
              <a:t>, </a:t>
            </a:r>
            <a:r>
              <a:rPr lang="cs-CZ" u="sng" dirty="0" err="1"/>
              <a:t>parentes</a:t>
            </a:r>
            <a:r>
              <a:rPr lang="cs-CZ" dirty="0"/>
              <a:t> </a:t>
            </a:r>
            <a:r>
              <a:rPr lang="cs-CZ" u="sng" dirty="0" err="1"/>
              <a:t>liberos</a:t>
            </a:r>
            <a:r>
              <a:rPr lang="cs-CZ" dirty="0"/>
              <a:t> </a:t>
            </a:r>
            <a:r>
              <a:rPr lang="cs-CZ" u="sng" dirty="0" err="1"/>
              <a:t>fratres</a:t>
            </a:r>
            <a:r>
              <a:rPr lang="cs-CZ" dirty="0"/>
              <a:t> </a:t>
            </a:r>
            <a:r>
              <a:rPr lang="cs-CZ" u="sng" dirty="0" err="1"/>
              <a:t>vilia</a:t>
            </a:r>
            <a:r>
              <a:rPr lang="cs-CZ" dirty="0"/>
              <a:t> </a:t>
            </a:r>
            <a:r>
              <a:rPr lang="cs-CZ" dirty="0" err="1"/>
              <a:t>habere</a:t>
            </a:r>
            <a:r>
              <a:rPr lang="cs-CZ" dirty="0"/>
              <a:t>.</a:t>
            </a:r>
          </a:p>
          <a:p>
            <a:r>
              <a:rPr lang="cs-CZ" dirty="0"/>
              <a:t>5.5.1</a:t>
            </a:r>
          </a:p>
          <a:p>
            <a:r>
              <a:rPr lang="cs-CZ" dirty="0"/>
              <a:t>Nam </a:t>
            </a:r>
            <a:r>
              <a:rPr lang="cs-CZ" dirty="0" err="1"/>
              <a:t>pessimus</a:t>
            </a:r>
            <a:r>
              <a:rPr lang="cs-CZ" dirty="0"/>
              <a:t> </a:t>
            </a:r>
            <a:r>
              <a:rPr lang="cs-CZ" dirty="0" err="1"/>
              <a:t>quisque</a:t>
            </a:r>
            <a:r>
              <a:rPr lang="cs-CZ" dirty="0"/>
              <a:t> </a:t>
            </a:r>
            <a:r>
              <a:rPr lang="cs-CZ" u="sng" dirty="0" err="1"/>
              <a:t>spretis</a:t>
            </a:r>
            <a:r>
              <a:rPr lang="cs-CZ" dirty="0"/>
              <a:t> </a:t>
            </a:r>
            <a:r>
              <a:rPr lang="cs-CZ" u="sng" dirty="0" err="1"/>
              <a:t>religionibus</a:t>
            </a:r>
            <a:r>
              <a:rPr lang="cs-CZ" dirty="0"/>
              <a:t> </a:t>
            </a:r>
            <a:r>
              <a:rPr lang="cs-CZ" u="sng" dirty="0" err="1"/>
              <a:t>patriis</a:t>
            </a:r>
            <a:r>
              <a:rPr lang="cs-CZ" dirty="0"/>
              <a:t> </a:t>
            </a:r>
            <a:r>
              <a:rPr lang="cs-CZ" dirty="0" err="1"/>
              <a:t>tributa</a:t>
            </a:r>
            <a:r>
              <a:rPr lang="cs-CZ" dirty="0"/>
              <a:t> et </a:t>
            </a:r>
            <a:r>
              <a:rPr lang="cs-CZ" dirty="0" err="1"/>
              <a:t>stipes</a:t>
            </a:r>
            <a:r>
              <a:rPr lang="cs-CZ" dirty="0"/>
              <a:t> </a:t>
            </a:r>
            <a:r>
              <a:rPr lang="cs-CZ" dirty="0" err="1"/>
              <a:t>illuc</a:t>
            </a:r>
            <a:r>
              <a:rPr lang="cs-CZ" dirty="0"/>
              <a:t> </a:t>
            </a:r>
            <a:r>
              <a:rPr lang="cs-CZ" dirty="0" err="1"/>
              <a:t>congerebant</a:t>
            </a:r>
            <a:r>
              <a:rPr lang="cs-CZ" dirty="0"/>
              <a:t>, </a:t>
            </a:r>
            <a:r>
              <a:rPr lang="cs-CZ" dirty="0" err="1"/>
              <a:t>unde</a:t>
            </a:r>
            <a:r>
              <a:rPr lang="cs-CZ" dirty="0"/>
              <a:t> </a:t>
            </a:r>
            <a:r>
              <a:rPr lang="cs-CZ" dirty="0" err="1"/>
              <a:t>auctae</a:t>
            </a:r>
            <a:r>
              <a:rPr lang="cs-CZ" dirty="0"/>
              <a:t> </a:t>
            </a:r>
            <a:r>
              <a:rPr lang="cs-CZ" dirty="0" err="1"/>
              <a:t>Iudaeorum</a:t>
            </a:r>
            <a:r>
              <a:rPr lang="cs-CZ" dirty="0"/>
              <a:t> res,</a:t>
            </a:r>
          </a:p>
          <a:p>
            <a:endParaRPr lang="cs-CZ" dirty="0"/>
          </a:p>
          <a:p>
            <a:r>
              <a:rPr lang="cs-CZ" dirty="0"/>
              <a:t>C.D. 57.18.5a</a:t>
            </a:r>
          </a:p>
          <a:p>
            <a:r>
              <a:rPr lang="el-GR" dirty="0"/>
              <a:t>τῶν τε Ἰουδαίων πολλῶν ἐς τὴν Ῥώμην συνελθόντων καὶ συχνοὺς τῶν </a:t>
            </a:r>
            <a:r>
              <a:rPr lang="el-GR" u="sng" dirty="0"/>
              <a:t>ἐπιχωρίων</a:t>
            </a:r>
            <a:r>
              <a:rPr lang="el-GR" dirty="0"/>
              <a:t> ἐς τὰ </a:t>
            </a:r>
            <a:r>
              <a:rPr lang="el-GR" u="sng" dirty="0"/>
              <a:t>σφέτερα</a:t>
            </a:r>
            <a:r>
              <a:rPr lang="el-GR" dirty="0"/>
              <a:t> </a:t>
            </a:r>
            <a:r>
              <a:rPr lang="el-GR" u="sng" dirty="0"/>
              <a:t>ἔθη</a:t>
            </a:r>
            <a:r>
              <a:rPr lang="el-GR" dirty="0"/>
              <a:t> </a:t>
            </a:r>
            <a:r>
              <a:rPr lang="el-GR" u="sng" dirty="0"/>
              <a:t>μεθιστάντων</a:t>
            </a:r>
            <a:r>
              <a:rPr lang="el-GR" dirty="0"/>
              <a:t>, τοὺς πλείονας ἐξήλασεν.</a:t>
            </a:r>
            <a:endParaRPr lang="cs-CZ" dirty="0"/>
          </a:p>
        </p:txBody>
      </p:sp>
      <p:sp>
        <p:nvSpPr>
          <p:cNvPr id="4" name="Zástupný obsah 3">
            <a:extLst>
              <a:ext uri="{FF2B5EF4-FFF2-40B4-BE49-F238E27FC236}">
                <a16:creationId xmlns:a16="http://schemas.microsoft.com/office/drawing/2014/main" id="{FCDBDA11-7D6A-8301-2010-7FBA1496EBD8}"/>
              </a:ext>
            </a:extLst>
          </p:cNvPr>
          <p:cNvSpPr>
            <a:spLocks noGrp="1"/>
          </p:cNvSpPr>
          <p:nvPr>
            <p:ph sz="half" idx="2"/>
          </p:nvPr>
        </p:nvSpPr>
        <p:spPr/>
        <p:txBody>
          <a:bodyPr>
            <a:normAutofit fontScale="85000" lnSpcReduction="20000"/>
          </a:bodyPr>
          <a:lstStyle/>
          <a:p>
            <a:r>
              <a:rPr lang="en-US" dirty="0"/>
              <a:t>Those who are converted to their ways follow the same practice, and the earliest lesson they receive is to despise the gods, to disown their country, and to regard their parents, children, and brothers as of little account.</a:t>
            </a:r>
            <a:endParaRPr lang="cs-CZ" dirty="0"/>
          </a:p>
          <a:p>
            <a:endParaRPr lang="cs-CZ" dirty="0"/>
          </a:p>
          <a:p>
            <a:r>
              <a:rPr lang="en-US" dirty="0"/>
              <a:t>For the worst rascals among other peoples,​ renouncing their ancestral religions, always kept sending tribute and contributions to Jerusalem, thereby increasing the wealth of the Jews;</a:t>
            </a:r>
            <a:endParaRPr lang="cs-CZ" dirty="0"/>
          </a:p>
          <a:p>
            <a:endParaRPr lang="cs-CZ" dirty="0"/>
          </a:p>
          <a:p>
            <a:r>
              <a:rPr lang="en-US" dirty="0"/>
              <a:t>As the Jews flocked to Rome in great numbers and were converting many of the natives to their ways, he banished most of them.</a:t>
            </a:r>
            <a:endParaRPr lang="cs-CZ" dirty="0"/>
          </a:p>
        </p:txBody>
      </p:sp>
    </p:spTree>
    <p:extLst>
      <p:ext uri="{BB962C8B-B14F-4D97-AF65-F5344CB8AC3E}">
        <p14:creationId xmlns:p14="http://schemas.microsoft.com/office/powerpoint/2010/main" val="266403936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763073C-3E27-8FD8-46BF-B82FB17697A7}"/>
              </a:ext>
            </a:extLst>
          </p:cNvPr>
          <p:cNvSpPr>
            <a:spLocks noGrp="1"/>
          </p:cNvSpPr>
          <p:nvPr>
            <p:ph type="title"/>
          </p:nvPr>
        </p:nvSpPr>
        <p:spPr/>
        <p:txBody>
          <a:bodyPr/>
          <a:lstStyle/>
          <a:p>
            <a:r>
              <a:rPr lang="cs-CZ" dirty="0"/>
              <a:t>žebráci</a:t>
            </a:r>
          </a:p>
        </p:txBody>
      </p:sp>
      <p:sp>
        <p:nvSpPr>
          <p:cNvPr id="3" name="Zástupný obsah 2">
            <a:extLst>
              <a:ext uri="{FF2B5EF4-FFF2-40B4-BE49-F238E27FC236}">
                <a16:creationId xmlns:a16="http://schemas.microsoft.com/office/drawing/2014/main" id="{E1DF7FF6-40FA-58E3-DD6F-C2C006FDCC26}"/>
              </a:ext>
            </a:extLst>
          </p:cNvPr>
          <p:cNvSpPr>
            <a:spLocks noGrp="1"/>
          </p:cNvSpPr>
          <p:nvPr>
            <p:ph sz="half" idx="1"/>
          </p:nvPr>
        </p:nvSpPr>
        <p:spPr>
          <a:xfrm>
            <a:off x="286328" y="1911927"/>
            <a:ext cx="5492680" cy="4397433"/>
          </a:xfrm>
        </p:spPr>
        <p:txBody>
          <a:bodyPr>
            <a:normAutofit lnSpcReduction="10000"/>
          </a:bodyPr>
          <a:lstStyle/>
          <a:p>
            <a:r>
              <a:rPr lang="cs-CZ" dirty="0" err="1"/>
              <a:t>Juv</a:t>
            </a:r>
            <a:r>
              <a:rPr lang="cs-CZ" dirty="0"/>
              <a:t>. </a:t>
            </a:r>
            <a:r>
              <a:rPr lang="cs-CZ" i="1" dirty="0" err="1"/>
              <a:t>Sat</a:t>
            </a:r>
            <a:r>
              <a:rPr lang="cs-CZ" dirty="0"/>
              <a:t>. 3.10–16</a:t>
            </a:r>
          </a:p>
          <a:p>
            <a:br>
              <a:rPr lang="cs-CZ" dirty="0"/>
            </a:br>
            <a:r>
              <a:rPr lang="cs-CZ" dirty="0"/>
              <a:t>(</a:t>
            </a:r>
            <a:r>
              <a:rPr lang="cs-CZ" dirty="0" err="1"/>
              <a:t>nunc</a:t>
            </a:r>
            <a:r>
              <a:rPr lang="cs-CZ" dirty="0"/>
              <a:t> </a:t>
            </a:r>
            <a:r>
              <a:rPr lang="cs-CZ" dirty="0" err="1"/>
              <a:t>sacri</a:t>
            </a:r>
            <a:r>
              <a:rPr lang="cs-CZ" dirty="0"/>
              <a:t> </a:t>
            </a:r>
            <a:r>
              <a:rPr lang="cs-CZ" dirty="0" err="1"/>
              <a:t>fontis</a:t>
            </a:r>
            <a:r>
              <a:rPr lang="cs-CZ" dirty="0"/>
              <a:t> </a:t>
            </a:r>
            <a:r>
              <a:rPr lang="cs-CZ" dirty="0" err="1"/>
              <a:t>nemus</a:t>
            </a:r>
            <a:r>
              <a:rPr lang="cs-CZ" dirty="0"/>
              <a:t> et </a:t>
            </a:r>
            <a:r>
              <a:rPr lang="cs-CZ" dirty="0" err="1"/>
              <a:t>delubra</a:t>
            </a:r>
            <a:r>
              <a:rPr lang="cs-CZ" dirty="0"/>
              <a:t> </a:t>
            </a:r>
            <a:r>
              <a:rPr lang="cs-CZ" dirty="0" err="1"/>
              <a:t>locantur</a:t>
            </a:r>
            <a:br>
              <a:rPr lang="cs-CZ" dirty="0"/>
            </a:br>
            <a:r>
              <a:rPr lang="cs-CZ" dirty="0" err="1"/>
              <a:t>Iudaeis</a:t>
            </a:r>
            <a:r>
              <a:rPr lang="cs-CZ" dirty="0"/>
              <a:t>, </a:t>
            </a:r>
            <a:r>
              <a:rPr lang="cs-CZ" dirty="0" err="1"/>
              <a:t>quorum</a:t>
            </a:r>
            <a:r>
              <a:rPr lang="cs-CZ" dirty="0"/>
              <a:t> </a:t>
            </a:r>
            <a:r>
              <a:rPr lang="cs-CZ" dirty="0" err="1"/>
              <a:t>cophinus</a:t>
            </a:r>
            <a:r>
              <a:rPr lang="cs-CZ" dirty="0"/>
              <a:t> </a:t>
            </a:r>
            <a:r>
              <a:rPr lang="cs-CZ" dirty="0" err="1"/>
              <a:t>fenumque</a:t>
            </a:r>
            <a:r>
              <a:rPr lang="cs-CZ" dirty="0"/>
              <a:t> </a:t>
            </a:r>
            <a:r>
              <a:rPr lang="cs-CZ" dirty="0" err="1"/>
              <a:t>supellex</a:t>
            </a:r>
            <a:r>
              <a:rPr lang="cs-CZ" dirty="0"/>
              <a:t>;</a:t>
            </a:r>
            <a:br>
              <a:rPr lang="cs-CZ" dirty="0"/>
            </a:br>
            <a:r>
              <a:rPr lang="cs-CZ" dirty="0" err="1"/>
              <a:t>omnis</a:t>
            </a:r>
            <a:r>
              <a:rPr lang="cs-CZ" dirty="0"/>
              <a:t> </a:t>
            </a:r>
            <a:r>
              <a:rPr lang="cs-CZ" dirty="0" err="1"/>
              <a:t>enim</a:t>
            </a:r>
            <a:r>
              <a:rPr lang="cs-CZ" dirty="0"/>
              <a:t> </a:t>
            </a:r>
            <a:r>
              <a:rPr lang="cs-CZ" dirty="0" err="1"/>
              <a:t>populo</a:t>
            </a:r>
            <a:r>
              <a:rPr lang="cs-CZ" dirty="0"/>
              <a:t> </a:t>
            </a:r>
            <a:r>
              <a:rPr lang="cs-CZ" dirty="0" err="1"/>
              <a:t>mercedem</a:t>
            </a:r>
            <a:r>
              <a:rPr lang="cs-CZ" dirty="0"/>
              <a:t> </a:t>
            </a:r>
            <a:r>
              <a:rPr lang="cs-CZ" dirty="0" err="1"/>
              <a:t>pendere</a:t>
            </a:r>
            <a:r>
              <a:rPr lang="cs-CZ" dirty="0"/>
              <a:t> </a:t>
            </a:r>
            <a:r>
              <a:rPr lang="cs-CZ" dirty="0" err="1"/>
              <a:t>iussa</a:t>
            </a:r>
            <a:r>
              <a:rPr lang="cs-CZ" dirty="0"/>
              <a:t> </a:t>
            </a:r>
            <a:r>
              <a:rPr lang="cs-CZ" dirty="0" err="1"/>
              <a:t>est</a:t>
            </a:r>
            <a:r>
              <a:rPr lang="cs-CZ" dirty="0"/>
              <a:t>                   </a:t>
            </a:r>
            <a:br>
              <a:rPr lang="cs-CZ" dirty="0"/>
            </a:br>
            <a:r>
              <a:rPr lang="cs-CZ" dirty="0" err="1"/>
              <a:t>arbor</a:t>
            </a:r>
            <a:r>
              <a:rPr lang="cs-CZ" dirty="0"/>
              <a:t> et </a:t>
            </a:r>
            <a:r>
              <a:rPr lang="cs-CZ" dirty="0" err="1"/>
              <a:t>eiectis</a:t>
            </a:r>
            <a:r>
              <a:rPr lang="cs-CZ" dirty="0"/>
              <a:t> </a:t>
            </a:r>
            <a:r>
              <a:rPr lang="cs-CZ" dirty="0" err="1"/>
              <a:t>mendicat</a:t>
            </a:r>
            <a:r>
              <a:rPr lang="cs-CZ" dirty="0"/>
              <a:t> </a:t>
            </a:r>
            <a:r>
              <a:rPr lang="cs-CZ" dirty="0" err="1"/>
              <a:t>silva</a:t>
            </a:r>
            <a:r>
              <a:rPr lang="cs-CZ" dirty="0"/>
              <a:t> </a:t>
            </a:r>
            <a:r>
              <a:rPr lang="cs-CZ" dirty="0" err="1"/>
              <a:t>Camenis</a:t>
            </a:r>
            <a:r>
              <a:rPr lang="cs-CZ" dirty="0"/>
              <a:t>),</a:t>
            </a:r>
          </a:p>
          <a:p>
            <a:r>
              <a:rPr lang="cs-CZ" dirty="0"/>
              <a:t>6.542–547</a:t>
            </a:r>
          </a:p>
          <a:p>
            <a:r>
              <a:rPr lang="cs-CZ" dirty="0" err="1"/>
              <a:t>cophino</a:t>
            </a:r>
            <a:r>
              <a:rPr lang="cs-CZ" dirty="0"/>
              <a:t> </a:t>
            </a:r>
            <a:r>
              <a:rPr lang="cs-CZ" dirty="0" err="1"/>
              <a:t>fenoque</a:t>
            </a:r>
            <a:r>
              <a:rPr lang="cs-CZ" dirty="0"/>
              <a:t> </a:t>
            </a:r>
            <a:r>
              <a:rPr lang="cs-CZ" dirty="0" err="1"/>
              <a:t>relicto</a:t>
            </a:r>
            <a:br>
              <a:rPr lang="cs-CZ" dirty="0"/>
            </a:br>
            <a:r>
              <a:rPr lang="cs-CZ" dirty="0" err="1"/>
              <a:t>arcanam</a:t>
            </a:r>
            <a:r>
              <a:rPr lang="cs-CZ" dirty="0"/>
              <a:t> </a:t>
            </a:r>
            <a:r>
              <a:rPr lang="cs-CZ" dirty="0" err="1"/>
              <a:t>Iudaea</a:t>
            </a:r>
            <a:r>
              <a:rPr lang="cs-CZ" dirty="0"/>
              <a:t> tremens </a:t>
            </a:r>
            <a:r>
              <a:rPr lang="cs-CZ" dirty="0" err="1"/>
              <a:t>mendicat</a:t>
            </a:r>
            <a:r>
              <a:rPr lang="cs-CZ" dirty="0"/>
              <a:t> in </a:t>
            </a:r>
            <a:r>
              <a:rPr lang="cs-CZ" dirty="0" err="1"/>
              <a:t>aurem</a:t>
            </a:r>
            <a:r>
              <a:rPr lang="cs-CZ" dirty="0"/>
              <a:t>…</a:t>
            </a:r>
          </a:p>
          <a:p>
            <a:r>
              <a:rPr lang="cs-CZ" dirty="0"/>
              <a:t>Mart. 12.57.13</a:t>
            </a:r>
          </a:p>
          <a:p>
            <a:r>
              <a:rPr lang="cs-CZ" dirty="0"/>
              <a:t>A </a:t>
            </a:r>
            <a:r>
              <a:rPr lang="cs-CZ" dirty="0" err="1"/>
              <a:t>matre</a:t>
            </a:r>
            <a:r>
              <a:rPr lang="cs-CZ" dirty="0"/>
              <a:t> </a:t>
            </a:r>
            <a:r>
              <a:rPr lang="cs-CZ" dirty="0" err="1"/>
              <a:t>doctus</a:t>
            </a:r>
            <a:r>
              <a:rPr lang="cs-CZ" dirty="0"/>
              <a:t> </a:t>
            </a:r>
            <a:r>
              <a:rPr lang="cs-CZ" dirty="0" err="1"/>
              <a:t>nec</a:t>
            </a:r>
            <a:r>
              <a:rPr lang="cs-CZ" dirty="0"/>
              <a:t> </a:t>
            </a:r>
            <a:r>
              <a:rPr lang="cs-CZ" dirty="0" err="1"/>
              <a:t>rogare</a:t>
            </a:r>
            <a:r>
              <a:rPr lang="cs-CZ" dirty="0"/>
              <a:t> </a:t>
            </a:r>
            <a:r>
              <a:rPr lang="cs-CZ" dirty="0" err="1"/>
              <a:t>Iudaeus</a:t>
            </a:r>
            <a:r>
              <a:rPr lang="cs-CZ" dirty="0"/>
              <a:t>,</a:t>
            </a:r>
          </a:p>
        </p:txBody>
      </p:sp>
      <p:sp>
        <p:nvSpPr>
          <p:cNvPr id="4" name="Zástupný obsah 3">
            <a:extLst>
              <a:ext uri="{FF2B5EF4-FFF2-40B4-BE49-F238E27FC236}">
                <a16:creationId xmlns:a16="http://schemas.microsoft.com/office/drawing/2014/main" id="{5435EE11-7D3D-E868-69A9-CC6AC20454A5}"/>
              </a:ext>
            </a:extLst>
          </p:cNvPr>
          <p:cNvSpPr>
            <a:spLocks noGrp="1"/>
          </p:cNvSpPr>
          <p:nvPr>
            <p:ph sz="half" idx="2"/>
          </p:nvPr>
        </p:nvSpPr>
        <p:spPr/>
        <p:txBody>
          <a:bodyPr>
            <a:normAutofit lnSpcReduction="10000"/>
          </a:bodyPr>
          <a:lstStyle/>
          <a:p>
            <a:r>
              <a:rPr lang="en-US" dirty="0"/>
              <a:t>The grove and shrine of the sacred fount are rented out To the Jews, who’re equipped with straw-lined baskets; Since the grove has been ordered to pay the nation rent, The Muses have been ejected, and the trees go begging. </a:t>
            </a:r>
            <a:endParaRPr lang="cs-CZ" dirty="0"/>
          </a:p>
          <a:p>
            <a:endParaRPr lang="cs-CZ" dirty="0"/>
          </a:p>
          <a:p>
            <a:r>
              <a:rPr lang="en-US" dirty="0"/>
              <a:t>No sooner does he give way, than a palsied Jewess will leave Her hay-lined begging-basket to mutter her requests in an ear. </a:t>
            </a:r>
            <a:endParaRPr lang="cs-CZ" dirty="0"/>
          </a:p>
          <a:p>
            <a:r>
              <a:rPr lang="en-US" dirty="0"/>
              <a:t>nor the Jew boy, brought up to begging by his mother</a:t>
            </a:r>
          </a:p>
          <a:p>
            <a:endParaRPr lang="en-US" dirty="0"/>
          </a:p>
          <a:p>
            <a:endParaRPr lang="cs-CZ" dirty="0"/>
          </a:p>
        </p:txBody>
      </p:sp>
    </p:spTree>
    <p:extLst>
      <p:ext uri="{BB962C8B-B14F-4D97-AF65-F5344CB8AC3E}">
        <p14:creationId xmlns:p14="http://schemas.microsoft.com/office/powerpoint/2010/main" val="347037014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BFB5982-0609-842A-5C3D-9464A6204B99}"/>
              </a:ext>
            </a:extLst>
          </p:cNvPr>
          <p:cNvSpPr>
            <a:spLocks noGrp="1"/>
          </p:cNvSpPr>
          <p:nvPr>
            <p:ph type="title"/>
          </p:nvPr>
        </p:nvSpPr>
        <p:spPr/>
        <p:txBody>
          <a:bodyPr/>
          <a:lstStyle/>
          <a:p>
            <a:r>
              <a:rPr lang="cs-CZ" dirty="0"/>
              <a:t>Lidské oběti, kanibalismus</a:t>
            </a:r>
          </a:p>
        </p:txBody>
      </p:sp>
      <p:sp>
        <p:nvSpPr>
          <p:cNvPr id="3" name="Zástupný obsah 2">
            <a:extLst>
              <a:ext uri="{FF2B5EF4-FFF2-40B4-BE49-F238E27FC236}">
                <a16:creationId xmlns:a16="http://schemas.microsoft.com/office/drawing/2014/main" id="{43B0C9F7-60E9-53A5-8D23-149D69D9964F}"/>
              </a:ext>
            </a:extLst>
          </p:cNvPr>
          <p:cNvSpPr>
            <a:spLocks noGrp="1"/>
          </p:cNvSpPr>
          <p:nvPr>
            <p:ph sz="half" idx="1"/>
          </p:nvPr>
        </p:nvSpPr>
        <p:spPr>
          <a:xfrm>
            <a:off x="554184" y="1996534"/>
            <a:ext cx="5296592" cy="4665287"/>
          </a:xfrm>
        </p:spPr>
        <p:txBody>
          <a:bodyPr>
            <a:normAutofit/>
          </a:bodyPr>
          <a:lstStyle/>
          <a:p>
            <a:r>
              <a:rPr lang="cs-CZ" dirty="0" err="1"/>
              <a:t>Jos</a:t>
            </a:r>
            <a:r>
              <a:rPr lang="cs-CZ" dirty="0"/>
              <a:t>. </a:t>
            </a:r>
            <a:r>
              <a:rPr lang="cs-CZ" dirty="0" err="1"/>
              <a:t>CAp</a:t>
            </a:r>
            <a:r>
              <a:rPr lang="cs-CZ" dirty="0"/>
              <a:t>. 2.8</a:t>
            </a:r>
          </a:p>
          <a:p>
            <a:r>
              <a:rPr lang="cs-CZ" dirty="0"/>
              <a:t>… ac </a:t>
            </a:r>
            <a:r>
              <a:rPr lang="cs-CZ" dirty="0" err="1"/>
              <a:t>postremum</a:t>
            </a:r>
            <a:r>
              <a:rPr lang="cs-CZ" dirty="0"/>
              <a:t> </a:t>
            </a:r>
            <a:r>
              <a:rPr lang="cs-CZ" dirty="0" err="1"/>
              <a:t>consulentem</a:t>
            </a:r>
            <a:r>
              <a:rPr lang="cs-CZ" dirty="0"/>
              <a:t> a </a:t>
            </a:r>
            <a:r>
              <a:rPr lang="cs-CZ" dirty="0" err="1"/>
              <a:t>ministris</a:t>
            </a:r>
            <a:r>
              <a:rPr lang="cs-CZ" dirty="0"/>
              <a:t> ad se </a:t>
            </a:r>
            <a:r>
              <a:rPr lang="cs-CZ" dirty="0" err="1"/>
              <a:t>accedentibus</a:t>
            </a:r>
            <a:r>
              <a:rPr lang="cs-CZ" dirty="0"/>
              <a:t> </a:t>
            </a:r>
            <a:r>
              <a:rPr lang="cs-CZ" dirty="0" err="1"/>
              <a:t>audisse</a:t>
            </a:r>
            <a:r>
              <a:rPr lang="cs-CZ" dirty="0"/>
              <a:t> legem </a:t>
            </a:r>
            <a:r>
              <a:rPr lang="cs-CZ" dirty="0" err="1"/>
              <a:t>ineffabilem</a:t>
            </a:r>
            <a:r>
              <a:rPr lang="cs-CZ" dirty="0"/>
              <a:t> </a:t>
            </a:r>
            <a:r>
              <a:rPr lang="cs-CZ" dirty="0" err="1"/>
              <a:t>Iudaeorum</a:t>
            </a:r>
            <a:r>
              <a:rPr lang="cs-CZ" dirty="0"/>
              <a:t>, pro </a:t>
            </a:r>
            <a:r>
              <a:rPr lang="cs-CZ" dirty="0" err="1"/>
              <a:t>qua</a:t>
            </a:r>
            <a:r>
              <a:rPr lang="cs-CZ" dirty="0"/>
              <a:t> </a:t>
            </a:r>
            <a:r>
              <a:rPr lang="cs-CZ" dirty="0" err="1"/>
              <a:t>nutriebatur</a:t>
            </a:r>
            <a:r>
              <a:rPr lang="cs-CZ" dirty="0"/>
              <a:t>, et hoc </a:t>
            </a:r>
            <a:r>
              <a:rPr lang="cs-CZ" dirty="0" err="1"/>
              <a:t>illos</a:t>
            </a:r>
            <a:r>
              <a:rPr lang="cs-CZ" dirty="0"/>
              <a:t> </a:t>
            </a:r>
            <a:r>
              <a:rPr lang="cs-CZ" dirty="0" err="1"/>
              <a:t>facere</a:t>
            </a:r>
            <a:r>
              <a:rPr lang="cs-CZ" dirty="0"/>
              <a:t> </a:t>
            </a:r>
            <a:r>
              <a:rPr lang="cs-CZ" dirty="0" err="1"/>
              <a:t>singulis</a:t>
            </a:r>
            <a:r>
              <a:rPr lang="cs-CZ" dirty="0"/>
              <a:t> </a:t>
            </a:r>
            <a:r>
              <a:rPr lang="cs-CZ" dirty="0" err="1"/>
              <a:t>annis</a:t>
            </a:r>
            <a:r>
              <a:rPr lang="cs-CZ" dirty="0"/>
              <a:t> </a:t>
            </a:r>
            <a:r>
              <a:rPr lang="cs-CZ" dirty="0" err="1"/>
              <a:t>quodam</a:t>
            </a:r>
            <a:r>
              <a:rPr lang="cs-CZ" dirty="0"/>
              <a:t> </a:t>
            </a:r>
            <a:r>
              <a:rPr lang="cs-CZ" dirty="0" err="1"/>
              <a:t>tempore</a:t>
            </a:r>
            <a:r>
              <a:rPr lang="cs-CZ" dirty="0"/>
              <a:t> </a:t>
            </a:r>
            <a:r>
              <a:rPr lang="cs-CZ" dirty="0" err="1"/>
              <a:t>constituto</a:t>
            </a:r>
            <a:r>
              <a:rPr lang="cs-CZ" dirty="0"/>
              <a:t>. et </a:t>
            </a:r>
            <a:r>
              <a:rPr lang="cs-CZ" dirty="0" err="1"/>
              <a:t>compraehendere</a:t>
            </a:r>
            <a:r>
              <a:rPr lang="cs-CZ" dirty="0"/>
              <a:t> </a:t>
            </a:r>
            <a:r>
              <a:rPr lang="cs-CZ" dirty="0" err="1"/>
              <a:t>quidem</a:t>
            </a:r>
            <a:r>
              <a:rPr lang="cs-CZ" dirty="0"/>
              <a:t> </a:t>
            </a:r>
            <a:r>
              <a:rPr lang="cs-CZ" u="sng" dirty="0" err="1"/>
              <a:t>Graecum</a:t>
            </a:r>
            <a:r>
              <a:rPr lang="cs-CZ" dirty="0"/>
              <a:t> </a:t>
            </a:r>
            <a:r>
              <a:rPr lang="cs-CZ" u="sng" dirty="0" err="1"/>
              <a:t>peregrinum</a:t>
            </a:r>
            <a:r>
              <a:rPr lang="cs-CZ" dirty="0"/>
              <a:t> </a:t>
            </a:r>
            <a:r>
              <a:rPr lang="cs-CZ" dirty="0" err="1"/>
              <a:t>eumque</a:t>
            </a:r>
            <a:r>
              <a:rPr lang="cs-CZ" dirty="0"/>
              <a:t> </a:t>
            </a:r>
            <a:r>
              <a:rPr lang="cs-CZ" u="sng" dirty="0" err="1"/>
              <a:t>annali</a:t>
            </a:r>
            <a:r>
              <a:rPr lang="cs-CZ" dirty="0"/>
              <a:t> </a:t>
            </a:r>
            <a:r>
              <a:rPr lang="cs-CZ" u="sng" dirty="0" err="1"/>
              <a:t>tempore</a:t>
            </a:r>
            <a:r>
              <a:rPr lang="cs-CZ" dirty="0"/>
              <a:t> </a:t>
            </a:r>
            <a:r>
              <a:rPr lang="cs-CZ" u="sng" dirty="0" err="1"/>
              <a:t>saginare</a:t>
            </a:r>
            <a:r>
              <a:rPr lang="cs-CZ" dirty="0"/>
              <a:t> et </a:t>
            </a:r>
            <a:r>
              <a:rPr lang="cs-CZ" dirty="0" err="1"/>
              <a:t>deductum</a:t>
            </a:r>
            <a:r>
              <a:rPr lang="cs-CZ" dirty="0"/>
              <a:t> ad </a:t>
            </a:r>
            <a:r>
              <a:rPr lang="cs-CZ" dirty="0" err="1"/>
              <a:t>quandam</a:t>
            </a:r>
            <a:r>
              <a:rPr lang="cs-CZ" dirty="0"/>
              <a:t> </a:t>
            </a:r>
            <a:r>
              <a:rPr lang="cs-CZ" dirty="0" err="1"/>
              <a:t>siluam</a:t>
            </a:r>
            <a:r>
              <a:rPr lang="cs-CZ" dirty="0"/>
              <a:t> </a:t>
            </a:r>
            <a:r>
              <a:rPr lang="cs-CZ" u="sng" dirty="0" err="1"/>
              <a:t>occidere</a:t>
            </a:r>
            <a:r>
              <a:rPr lang="cs-CZ" dirty="0"/>
              <a:t> </a:t>
            </a:r>
            <a:r>
              <a:rPr lang="cs-CZ" dirty="0" err="1"/>
              <a:t>quidem</a:t>
            </a:r>
            <a:r>
              <a:rPr lang="cs-CZ" dirty="0"/>
              <a:t> </a:t>
            </a:r>
            <a:r>
              <a:rPr lang="cs-CZ" dirty="0" err="1"/>
              <a:t>eum</a:t>
            </a:r>
            <a:r>
              <a:rPr lang="cs-CZ" dirty="0"/>
              <a:t> </a:t>
            </a:r>
            <a:r>
              <a:rPr lang="cs-CZ" dirty="0" err="1"/>
              <a:t>hominem</a:t>
            </a:r>
            <a:r>
              <a:rPr lang="cs-CZ" dirty="0"/>
              <a:t> </a:t>
            </a:r>
            <a:r>
              <a:rPr lang="cs-CZ" dirty="0" err="1"/>
              <a:t>eiusque</a:t>
            </a:r>
            <a:r>
              <a:rPr lang="cs-CZ" dirty="0"/>
              <a:t> </a:t>
            </a:r>
            <a:r>
              <a:rPr lang="cs-CZ" u="sng" dirty="0"/>
              <a:t>corpus</a:t>
            </a:r>
            <a:r>
              <a:rPr lang="cs-CZ" dirty="0"/>
              <a:t> </a:t>
            </a:r>
            <a:r>
              <a:rPr lang="cs-CZ" u="sng" dirty="0" err="1"/>
              <a:t>sacrificare</a:t>
            </a:r>
            <a:r>
              <a:rPr lang="cs-CZ" dirty="0"/>
              <a:t> </a:t>
            </a:r>
            <a:r>
              <a:rPr lang="cs-CZ" dirty="0" err="1"/>
              <a:t>secundum</a:t>
            </a:r>
            <a:r>
              <a:rPr lang="cs-CZ" dirty="0"/>
              <a:t> </a:t>
            </a:r>
            <a:r>
              <a:rPr lang="cs-CZ" dirty="0" err="1"/>
              <a:t>suas</a:t>
            </a:r>
            <a:r>
              <a:rPr lang="cs-CZ" dirty="0"/>
              <a:t> </a:t>
            </a:r>
            <a:r>
              <a:rPr lang="cs-CZ" dirty="0" err="1"/>
              <a:t>sollemnitates</a:t>
            </a:r>
            <a:r>
              <a:rPr lang="cs-CZ" dirty="0"/>
              <a:t> et </a:t>
            </a:r>
            <a:r>
              <a:rPr lang="cs-CZ" u="sng" dirty="0" err="1"/>
              <a:t>gustare</a:t>
            </a:r>
            <a:r>
              <a:rPr lang="cs-CZ" dirty="0"/>
              <a:t> ex </a:t>
            </a:r>
            <a:r>
              <a:rPr lang="cs-CZ" dirty="0" err="1"/>
              <a:t>eius</a:t>
            </a:r>
            <a:r>
              <a:rPr lang="cs-CZ" dirty="0"/>
              <a:t> </a:t>
            </a:r>
            <a:r>
              <a:rPr lang="cs-CZ" u="sng" dirty="0" err="1"/>
              <a:t>uisceribus</a:t>
            </a:r>
            <a:r>
              <a:rPr lang="cs-CZ" dirty="0"/>
              <a:t> et </a:t>
            </a:r>
            <a:r>
              <a:rPr lang="cs-CZ" u="sng" dirty="0" err="1"/>
              <a:t>iusiurandum</a:t>
            </a:r>
            <a:r>
              <a:rPr lang="cs-CZ" dirty="0"/>
              <a:t> </a:t>
            </a:r>
            <a:r>
              <a:rPr lang="cs-CZ" dirty="0" err="1"/>
              <a:t>facere</a:t>
            </a:r>
            <a:r>
              <a:rPr lang="cs-CZ" dirty="0"/>
              <a:t> in </a:t>
            </a:r>
            <a:r>
              <a:rPr lang="cs-CZ" u="sng" dirty="0" err="1"/>
              <a:t>immolatione</a:t>
            </a:r>
            <a:r>
              <a:rPr lang="cs-CZ" dirty="0"/>
              <a:t> </a:t>
            </a:r>
            <a:r>
              <a:rPr lang="cs-CZ" u="sng" dirty="0" err="1"/>
              <a:t>Graeci</a:t>
            </a:r>
            <a:r>
              <a:rPr lang="cs-CZ" dirty="0"/>
              <a:t>, </a:t>
            </a:r>
            <a:r>
              <a:rPr lang="cs-CZ" dirty="0" err="1"/>
              <a:t>ut</a:t>
            </a:r>
            <a:r>
              <a:rPr lang="cs-CZ" dirty="0"/>
              <a:t> </a:t>
            </a:r>
            <a:r>
              <a:rPr lang="cs-CZ" u="sng" dirty="0" err="1"/>
              <a:t>inimicitias</a:t>
            </a:r>
            <a:r>
              <a:rPr lang="cs-CZ" dirty="0"/>
              <a:t> </a:t>
            </a:r>
            <a:r>
              <a:rPr lang="cs-CZ" u="sng" dirty="0" err="1"/>
              <a:t>contra</a:t>
            </a:r>
            <a:r>
              <a:rPr lang="cs-CZ" dirty="0"/>
              <a:t> </a:t>
            </a:r>
            <a:r>
              <a:rPr lang="cs-CZ" u="sng" dirty="0" err="1"/>
              <a:t>Graecos</a:t>
            </a:r>
            <a:r>
              <a:rPr lang="cs-CZ" dirty="0"/>
              <a:t> </a:t>
            </a:r>
            <a:r>
              <a:rPr lang="cs-CZ" u="sng" dirty="0" err="1"/>
              <a:t>haberent</a:t>
            </a:r>
            <a:r>
              <a:rPr lang="cs-CZ" dirty="0"/>
              <a:t>, et </a:t>
            </a:r>
            <a:r>
              <a:rPr lang="cs-CZ" dirty="0" err="1"/>
              <a:t>tunc</a:t>
            </a:r>
            <a:r>
              <a:rPr lang="cs-CZ" dirty="0"/>
              <a:t> in </a:t>
            </a:r>
            <a:r>
              <a:rPr lang="cs-CZ" dirty="0" err="1"/>
              <a:t>quandam</a:t>
            </a:r>
            <a:r>
              <a:rPr lang="cs-CZ" dirty="0"/>
              <a:t> </a:t>
            </a:r>
            <a:r>
              <a:rPr lang="cs-CZ" dirty="0" err="1"/>
              <a:t>foueam</a:t>
            </a:r>
            <a:r>
              <a:rPr lang="cs-CZ" dirty="0"/>
              <a:t> </a:t>
            </a:r>
            <a:r>
              <a:rPr lang="cs-CZ" dirty="0" err="1"/>
              <a:t>reliqua</a:t>
            </a:r>
            <a:r>
              <a:rPr lang="cs-CZ" dirty="0"/>
              <a:t> </a:t>
            </a:r>
            <a:r>
              <a:rPr lang="cs-CZ" dirty="0" err="1"/>
              <a:t>hominis</a:t>
            </a:r>
            <a:r>
              <a:rPr lang="cs-CZ" dirty="0"/>
              <a:t> </a:t>
            </a:r>
            <a:r>
              <a:rPr lang="cs-CZ" dirty="0" err="1"/>
              <a:t>pereuntis</a:t>
            </a:r>
            <a:r>
              <a:rPr lang="cs-CZ" dirty="0"/>
              <a:t> </a:t>
            </a:r>
            <a:r>
              <a:rPr lang="cs-CZ" dirty="0" err="1"/>
              <a:t>abicere</a:t>
            </a:r>
            <a:r>
              <a:rPr lang="cs-CZ" dirty="0"/>
              <a:t>. …</a:t>
            </a:r>
          </a:p>
          <a:p>
            <a:endParaRPr lang="cs-CZ" dirty="0"/>
          </a:p>
        </p:txBody>
      </p:sp>
      <p:sp>
        <p:nvSpPr>
          <p:cNvPr id="4" name="Zástupný obsah 3">
            <a:extLst>
              <a:ext uri="{FF2B5EF4-FFF2-40B4-BE49-F238E27FC236}">
                <a16:creationId xmlns:a16="http://schemas.microsoft.com/office/drawing/2014/main" id="{81046B42-2380-9C38-0AA5-F880911BFC33}"/>
              </a:ext>
            </a:extLst>
          </p:cNvPr>
          <p:cNvSpPr>
            <a:spLocks noGrp="1"/>
          </p:cNvSpPr>
          <p:nvPr>
            <p:ph sz="half" idx="2"/>
          </p:nvPr>
        </p:nvSpPr>
        <p:spPr>
          <a:xfrm>
            <a:off x="5989319" y="1952937"/>
            <a:ext cx="5224825" cy="4665287"/>
          </a:xfrm>
        </p:spPr>
        <p:txBody>
          <a:bodyPr>
            <a:normAutofit/>
          </a:bodyPr>
          <a:lstStyle/>
          <a:p>
            <a:r>
              <a:rPr lang="cs-CZ" dirty="0"/>
              <a:t>… </a:t>
            </a:r>
            <a:r>
              <a:rPr lang="en-US" dirty="0"/>
              <a:t>that at last he inquired of the servants that came to him and was by them informed that it was in order to the fulfilling a law of the Jews, which they must not tell him, that he was thus fed; and that they did the same at a set time every year: that they used to catch a Greek foreigner, and fat him thus up every year, and then lead him to a certain wood, and kill him, and sacrifice with their accustomed solemnities, and taste of his entrails, and take an oath upon this sacrificing a Greek, that they would ever be at enmity with the Greeks; and that then they threw the remaining parts of the miserable wretch into a certain pit</a:t>
            </a:r>
            <a:r>
              <a:rPr lang="cs-CZ" dirty="0"/>
              <a:t>. … </a:t>
            </a:r>
          </a:p>
          <a:p>
            <a:endParaRPr lang="cs-CZ" dirty="0"/>
          </a:p>
        </p:txBody>
      </p:sp>
    </p:spTree>
    <p:extLst>
      <p:ext uri="{BB962C8B-B14F-4D97-AF65-F5344CB8AC3E}">
        <p14:creationId xmlns:p14="http://schemas.microsoft.com/office/powerpoint/2010/main" val="287975888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F1ED6E8-9985-B377-6BCD-A2ED466642A2}"/>
              </a:ext>
            </a:extLst>
          </p:cNvPr>
          <p:cNvSpPr>
            <a:spLocks noGrp="1"/>
          </p:cNvSpPr>
          <p:nvPr>
            <p:ph type="title"/>
          </p:nvPr>
        </p:nvSpPr>
        <p:spPr/>
        <p:txBody>
          <a:bodyPr/>
          <a:lstStyle/>
          <a:p>
            <a:r>
              <a:rPr lang="cs-CZ" dirty="0"/>
              <a:t>Lidské oběti, kanibalismus</a:t>
            </a:r>
          </a:p>
        </p:txBody>
      </p:sp>
      <p:sp>
        <p:nvSpPr>
          <p:cNvPr id="3" name="Zástupný obsah 2">
            <a:extLst>
              <a:ext uri="{FF2B5EF4-FFF2-40B4-BE49-F238E27FC236}">
                <a16:creationId xmlns:a16="http://schemas.microsoft.com/office/drawing/2014/main" id="{89693046-E0C8-CB71-E9B2-126B07550317}"/>
              </a:ext>
            </a:extLst>
          </p:cNvPr>
          <p:cNvSpPr>
            <a:spLocks noGrp="1"/>
          </p:cNvSpPr>
          <p:nvPr>
            <p:ph sz="half" idx="1"/>
          </p:nvPr>
        </p:nvSpPr>
        <p:spPr/>
        <p:txBody>
          <a:bodyPr/>
          <a:lstStyle/>
          <a:p>
            <a:r>
              <a:rPr lang="cs-CZ" dirty="0"/>
              <a:t>C.D. 68.32.1</a:t>
            </a:r>
          </a:p>
          <a:p>
            <a:r>
              <a:rPr lang="el-GR" dirty="0"/>
              <a:t>τούς τε Ῥωμαίους καὶ τοὺς Ἕλληνας ἔφθειρον, καὶ τάς τε </a:t>
            </a:r>
            <a:r>
              <a:rPr lang="el-GR" u="sng" dirty="0"/>
              <a:t>σάρκας</a:t>
            </a:r>
            <a:r>
              <a:rPr lang="el-GR" dirty="0"/>
              <a:t> αὐτῶν </a:t>
            </a:r>
            <a:r>
              <a:rPr lang="el-GR" u="sng" dirty="0"/>
              <a:t>ἐσιτοῦντο</a:t>
            </a:r>
            <a:r>
              <a:rPr lang="el-GR" dirty="0"/>
              <a:t> καὶ τὰ </a:t>
            </a:r>
            <a:r>
              <a:rPr lang="el-GR" u="sng" dirty="0"/>
              <a:t>ἔντερα</a:t>
            </a:r>
            <a:r>
              <a:rPr lang="el-GR" dirty="0"/>
              <a:t> </a:t>
            </a:r>
            <a:r>
              <a:rPr lang="el-GR" u="sng" dirty="0"/>
              <a:t>ἀνεδοῦντο</a:t>
            </a:r>
            <a:r>
              <a:rPr lang="el-GR" dirty="0"/>
              <a:t> τῷ τε </a:t>
            </a:r>
            <a:r>
              <a:rPr lang="el-GR" u="sng" dirty="0"/>
              <a:t>αἵματι</a:t>
            </a:r>
            <a:r>
              <a:rPr lang="el-GR" dirty="0"/>
              <a:t> </a:t>
            </a:r>
            <a:r>
              <a:rPr lang="el-GR" u="sng" dirty="0"/>
              <a:t>ἠλείφοντο</a:t>
            </a:r>
            <a:r>
              <a:rPr lang="el-GR" dirty="0"/>
              <a:t> καὶ τὰ </a:t>
            </a:r>
            <a:r>
              <a:rPr lang="el-GR" u="sng" dirty="0"/>
              <a:t>ἀπολέμματα</a:t>
            </a:r>
            <a:r>
              <a:rPr lang="el-GR" dirty="0"/>
              <a:t> </a:t>
            </a:r>
            <a:r>
              <a:rPr lang="el-GR" u="sng" dirty="0"/>
              <a:t>ἐνεδύοντο</a:t>
            </a:r>
            <a:r>
              <a:rPr lang="el-GR" dirty="0"/>
              <a:t>, πολλοὺς δὲ καὶ </a:t>
            </a:r>
            <a:r>
              <a:rPr lang="el-GR" u="sng" dirty="0"/>
              <a:t>μέσους</a:t>
            </a:r>
            <a:r>
              <a:rPr lang="el-GR" dirty="0"/>
              <a:t> ἀπὸ κορυφῆς </a:t>
            </a:r>
            <a:r>
              <a:rPr lang="el-GR" u="sng" dirty="0"/>
              <a:t>διέπριον</a:t>
            </a:r>
            <a:r>
              <a:rPr lang="el-GR" dirty="0"/>
              <a:t>: θηρίοις ἑτέρους ἐδίδοσαν, καὶ μονομαχεῖν ἄλλους ἠνάγκαζον, ὥστε τὰς πάσας δύο καὶ εἴκοσι μυριάδας ἀπολέσθαι.</a:t>
            </a:r>
            <a:endParaRPr lang="cs-CZ" dirty="0"/>
          </a:p>
        </p:txBody>
      </p:sp>
      <p:sp>
        <p:nvSpPr>
          <p:cNvPr id="4" name="Zástupný obsah 3">
            <a:extLst>
              <a:ext uri="{FF2B5EF4-FFF2-40B4-BE49-F238E27FC236}">
                <a16:creationId xmlns:a16="http://schemas.microsoft.com/office/drawing/2014/main" id="{3FBEF710-0A09-BCE1-8E58-B79568CD062D}"/>
              </a:ext>
            </a:extLst>
          </p:cNvPr>
          <p:cNvSpPr>
            <a:spLocks noGrp="1"/>
          </p:cNvSpPr>
          <p:nvPr>
            <p:ph sz="half" idx="2"/>
          </p:nvPr>
        </p:nvSpPr>
        <p:spPr/>
        <p:txBody>
          <a:bodyPr/>
          <a:lstStyle/>
          <a:p>
            <a:r>
              <a:rPr lang="en-US" dirty="0"/>
              <a:t>They would eat the flesh of their victims, make belts for themselves of their entrails, anoint themselves with their blood and wear their skins for clothing; many they sawed in two, from the head downwards; others they gave to wild beasts, and still others they forced to fight as gladiators. In all two hundred and twenty thousand persons perished.</a:t>
            </a:r>
            <a:endParaRPr lang="cs-CZ" dirty="0"/>
          </a:p>
        </p:txBody>
      </p:sp>
    </p:spTree>
    <p:extLst>
      <p:ext uri="{BB962C8B-B14F-4D97-AF65-F5344CB8AC3E}">
        <p14:creationId xmlns:p14="http://schemas.microsoft.com/office/powerpoint/2010/main" val="163038584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59D370F-9D00-B210-7BE7-65A603E190B9}"/>
              </a:ext>
            </a:extLst>
          </p:cNvPr>
          <p:cNvSpPr>
            <a:spLocks noGrp="1"/>
          </p:cNvSpPr>
          <p:nvPr>
            <p:ph type="title"/>
          </p:nvPr>
        </p:nvSpPr>
        <p:spPr/>
        <p:txBody>
          <a:bodyPr/>
          <a:lstStyle/>
          <a:p>
            <a:endParaRPr lang="cs-CZ" dirty="0"/>
          </a:p>
        </p:txBody>
      </p:sp>
      <p:sp>
        <p:nvSpPr>
          <p:cNvPr id="3" name="Zástupný obsah 2">
            <a:extLst>
              <a:ext uri="{FF2B5EF4-FFF2-40B4-BE49-F238E27FC236}">
                <a16:creationId xmlns:a16="http://schemas.microsoft.com/office/drawing/2014/main" id="{95912F46-C549-6B55-0060-ABDA2DEBD403}"/>
              </a:ext>
            </a:extLst>
          </p:cNvPr>
          <p:cNvSpPr>
            <a:spLocks noGrp="1"/>
          </p:cNvSpPr>
          <p:nvPr>
            <p:ph sz="half" idx="1"/>
          </p:nvPr>
        </p:nvSpPr>
        <p:spPr/>
        <p:txBody>
          <a:bodyPr/>
          <a:lstStyle/>
          <a:p>
            <a:r>
              <a:rPr lang="cs-CZ" dirty="0" err="1"/>
              <a:t>Dámokritos</a:t>
            </a:r>
            <a:r>
              <a:rPr lang="cs-CZ" dirty="0"/>
              <a:t>, </a:t>
            </a:r>
            <a:r>
              <a:rPr lang="cs-CZ" i="1" dirty="0"/>
              <a:t>O Židech </a:t>
            </a:r>
            <a:r>
              <a:rPr lang="cs-CZ" dirty="0"/>
              <a:t>(</a:t>
            </a:r>
            <a:r>
              <a:rPr lang="cs-CZ" i="1" dirty="0" err="1"/>
              <a:t>Súda</a:t>
            </a:r>
            <a:r>
              <a:rPr lang="cs-CZ" dirty="0"/>
              <a:t>)</a:t>
            </a:r>
          </a:p>
          <a:p>
            <a:r>
              <a:rPr lang="el-GR" dirty="0"/>
              <a:t>Ἰούδας καὶ Ἰουδαῖος. ὅτι Δαμόκριτος ἱστορικὸς περὶ Ἰουδαίων φησί: </a:t>
            </a:r>
            <a:r>
              <a:rPr lang="el-GR" u="sng" dirty="0"/>
              <a:t>χρυσῆν</a:t>
            </a:r>
            <a:r>
              <a:rPr lang="el-GR" dirty="0"/>
              <a:t> </a:t>
            </a:r>
            <a:r>
              <a:rPr lang="el-GR" u="sng" dirty="0"/>
              <a:t>ὄνου</a:t>
            </a:r>
            <a:r>
              <a:rPr lang="el-GR" dirty="0"/>
              <a:t> </a:t>
            </a:r>
            <a:r>
              <a:rPr lang="el-GR" u="sng" dirty="0"/>
              <a:t>κεφαλὴν</a:t>
            </a:r>
            <a:r>
              <a:rPr lang="el-GR" dirty="0"/>
              <a:t> </a:t>
            </a:r>
            <a:r>
              <a:rPr lang="el-GR" u="sng" dirty="0"/>
              <a:t>προσεκύνουν</a:t>
            </a:r>
            <a:r>
              <a:rPr lang="el-GR" dirty="0"/>
              <a:t> καὶ κατὰ τριετίαν </a:t>
            </a:r>
            <a:r>
              <a:rPr lang="el-GR" u="sng" dirty="0"/>
              <a:t>ξένον</a:t>
            </a:r>
            <a:r>
              <a:rPr lang="el-GR" dirty="0"/>
              <a:t> ἀγρεύοντες </a:t>
            </a:r>
            <a:r>
              <a:rPr lang="el-GR" u="sng" dirty="0"/>
              <a:t>προσέφερον</a:t>
            </a:r>
            <a:r>
              <a:rPr lang="el-GR" dirty="0"/>
              <a:t> καὶ κατὰ </a:t>
            </a:r>
            <a:r>
              <a:rPr lang="el-GR" u="sng" dirty="0"/>
              <a:t>λεπτὰ</a:t>
            </a:r>
            <a:r>
              <a:rPr lang="el-GR" dirty="0"/>
              <a:t> τὰς </a:t>
            </a:r>
            <a:r>
              <a:rPr lang="el-GR" u="sng" dirty="0"/>
              <a:t>σάρκας</a:t>
            </a:r>
            <a:r>
              <a:rPr lang="el-GR" dirty="0"/>
              <a:t> </a:t>
            </a:r>
            <a:r>
              <a:rPr lang="el-GR" u="sng" dirty="0"/>
              <a:t>διέξαινον</a:t>
            </a:r>
            <a:r>
              <a:rPr lang="el-GR" dirty="0"/>
              <a:t> καὶ οὕτως ἀνῄρουν.</a:t>
            </a:r>
            <a:endParaRPr lang="cs-CZ" dirty="0"/>
          </a:p>
          <a:p>
            <a:endParaRPr lang="cs-CZ" dirty="0"/>
          </a:p>
        </p:txBody>
      </p:sp>
      <p:sp>
        <p:nvSpPr>
          <p:cNvPr id="4" name="Zástupný obsah 3">
            <a:extLst>
              <a:ext uri="{FF2B5EF4-FFF2-40B4-BE49-F238E27FC236}">
                <a16:creationId xmlns:a16="http://schemas.microsoft.com/office/drawing/2014/main" id="{DB4B410E-82FC-C6A2-23FF-18A5FBFC7166}"/>
              </a:ext>
            </a:extLst>
          </p:cNvPr>
          <p:cNvSpPr>
            <a:spLocks noGrp="1"/>
          </p:cNvSpPr>
          <p:nvPr>
            <p:ph sz="half" idx="2"/>
          </p:nvPr>
        </p:nvSpPr>
        <p:spPr/>
        <p:txBody>
          <a:bodyPr/>
          <a:lstStyle/>
          <a:p>
            <a:r>
              <a:rPr lang="en-US" dirty="0"/>
              <a:t>Concerning the Jews, the historian Damocritus says that they used to worship the golden head of an ass, and every three years they hunted and attacked a stranger. They tore his flesh into thin strips and in this manner they killed him.</a:t>
            </a:r>
            <a:endParaRPr lang="cs-CZ" dirty="0"/>
          </a:p>
          <a:p>
            <a:endParaRPr lang="cs-CZ" dirty="0"/>
          </a:p>
        </p:txBody>
      </p:sp>
    </p:spTree>
    <p:extLst>
      <p:ext uri="{BB962C8B-B14F-4D97-AF65-F5344CB8AC3E}">
        <p14:creationId xmlns:p14="http://schemas.microsoft.com/office/powerpoint/2010/main" val="287172389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59B0C64-D42B-ED30-56C7-0478E23920B2}"/>
              </a:ext>
            </a:extLst>
          </p:cNvPr>
          <p:cNvSpPr>
            <a:spLocks noGrp="1"/>
          </p:cNvSpPr>
          <p:nvPr>
            <p:ph type="title"/>
          </p:nvPr>
        </p:nvSpPr>
        <p:spPr/>
        <p:txBody>
          <a:bodyPr/>
          <a:lstStyle/>
          <a:p>
            <a:r>
              <a:rPr lang="cs-CZ" dirty="0"/>
              <a:t>Žádný přínos pro lidstvo</a:t>
            </a:r>
          </a:p>
        </p:txBody>
      </p:sp>
      <p:sp>
        <p:nvSpPr>
          <p:cNvPr id="3" name="Zástupný obsah 2">
            <a:extLst>
              <a:ext uri="{FF2B5EF4-FFF2-40B4-BE49-F238E27FC236}">
                <a16:creationId xmlns:a16="http://schemas.microsoft.com/office/drawing/2014/main" id="{F488A728-0953-8998-DE40-16E9FDF1A4E1}"/>
              </a:ext>
            </a:extLst>
          </p:cNvPr>
          <p:cNvSpPr>
            <a:spLocks noGrp="1"/>
          </p:cNvSpPr>
          <p:nvPr>
            <p:ph sz="half" idx="1"/>
          </p:nvPr>
        </p:nvSpPr>
        <p:spPr/>
        <p:txBody>
          <a:bodyPr/>
          <a:lstStyle/>
          <a:p>
            <a:r>
              <a:rPr lang="cs-CZ" dirty="0" err="1"/>
              <a:t>Jos</a:t>
            </a:r>
            <a:r>
              <a:rPr lang="cs-CZ" dirty="0"/>
              <a:t>. </a:t>
            </a:r>
            <a:r>
              <a:rPr lang="cs-CZ" i="1" dirty="0" err="1"/>
              <a:t>CAp</a:t>
            </a:r>
            <a:r>
              <a:rPr lang="cs-CZ" dirty="0"/>
              <a:t>. 2.13</a:t>
            </a:r>
          </a:p>
          <a:p>
            <a:r>
              <a:rPr lang="el-GR" dirty="0"/>
              <a:t>Ἀλλὰ θαυμαστοὺς ἄνδρας οὐ </a:t>
            </a:r>
            <a:r>
              <a:rPr lang="el-GR" u="sng" dirty="0"/>
              <a:t>παρεσχήκαμεν</a:t>
            </a:r>
            <a:r>
              <a:rPr lang="el-GR" dirty="0"/>
              <a:t> οἷον </a:t>
            </a:r>
            <a:r>
              <a:rPr lang="el-GR" u="sng" dirty="0"/>
              <a:t>τεχνῶν</a:t>
            </a:r>
            <a:r>
              <a:rPr lang="el-GR" dirty="0"/>
              <a:t> τινων </a:t>
            </a:r>
            <a:r>
              <a:rPr lang="el-GR" u="sng" dirty="0"/>
              <a:t>εὑρετὰς</a:t>
            </a:r>
            <a:r>
              <a:rPr lang="el-GR" dirty="0"/>
              <a:t> ἢ </a:t>
            </a:r>
            <a:r>
              <a:rPr lang="el-GR" u="sng" dirty="0"/>
              <a:t>σοφίᾳ</a:t>
            </a:r>
            <a:r>
              <a:rPr lang="el-GR" dirty="0"/>
              <a:t> </a:t>
            </a:r>
            <a:r>
              <a:rPr lang="el-GR" u="sng" dirty="0"/>
              <a:t>διαφέροντας</a:t>
            </a:r>
            <a:r>
              <a:rPr lang="cs-CZ" dirty="0"/>
              <a:t>, …</a:t>
            </a:r>
          </a:p>
          <a:p>
            <a:r>
              <a:rPr lang="cs-CZ" dirty="0" err="1"/>
              <a:t>Jos</a:t>
            </a:r>
            <a:r>
              <a:rPr lang="cs-CZ" dirty="0"/>
              <a:t>. </a:t>
            </a:r>
            <a:r>
              <a:rPr lang="cs-CZ" i="1" dirty="0" err="1"/>
              <a:t>CAp</a:t>
            </a:r>
            <a:r>
              <a:rPr lang="cs-CZ" dirty="0"/>
              <a:t>. 2.15</a:t>
            </a:r>
          </a:p>
          <a:p>
            <a:r>
              <a:rPr lang="el-GR" dirty="0"/>
              <a:t>λέγει δὲ καὶ </a:t>
            </a:r>
            <a:r>
              <a:rPr lang="el-GR" u="sng" dirty="0"/>
              <a:t>ἀφυεστάτους</a:t>
            </a:r>
            <a:r>
              <a:rPr lang="el-GR" dirty="0"/>
              <a:t> εἶναι τῶν βαρβάρων καὶ διὰ τοῦτο μηδὲν εἰς τὸν </a:t>
            </a:r>
            <a:r>
              <a:rPr lang="el-GR" u="sng" dirty="0"/>
              <a:t>βίον</a:t>
            </a:r>
            <a:r>
              <a:rPr lang="el-GR" dirty="0"/>
              <a:t> </a:t>
            </a:r>
            <a:r>
              <a:rPr lang="el-GR" u="sng" dirty="0"/>
              <a:t>εὕρημα</a:t>
            </a:r>
            <a:r>
              <a:rPr lang="el-GR" dirty="0"/>
              <a:t> </a:t>
            </a:r>
            <a:r>
              <a:rPr lang="el-GR" u="sng" dirty="0"/>
              <a:t>συμβεβλῆσθαι</a:t>
            </a:r>
            <a:r>
              <a:rPr lang="el-GR" dirty="0"/>
              <a:t> μόνους.</a:t>
            </a:r>
            <a:endParaRPr lang="cs-CZ" dirty="0"/>
          </a:p>
        </p:txBody>
      </p:sp>
      <p:sp>
        <p:nvSpPr>
          <p:cNvPr id="4" name="Zástupný obsah 3">
            <a:extLst>
              <a:ext uri="{FF2B5EF4-FFF2-40B4-BE49-F238E27FC236}">
                <a16:creationId xmlns:a16="http://schemas.microsoft.com/office/drawing/2014/main" id="{B612EFA7-AE45-E7D6-2F09-A7A3EFF6653F}"/>
              </a:ext>
            </a:extLst>
          </p:cNvPr>
          <p:cNvSpPr>
            <a:spLocks noGrp="1"/>
          </p:cNvSpPr>
          <p:nvPr>
            <p:ph sz="half" idx="2"/>
          </p:nvPr>
        </p:nvSpPr>
        <p:spPr/>
        <p:txBody>
          <a:bodyPr/>
          <a:lstStyle/>
          <a:p>
            <a:r>
              <a:rPr lang="en-US" dirty="0"/>
              <a:t>But," says </a:t>
            </a:r>
            <a:r>
              <a:rPr lang="en-US" dirty="0" err="1"/>
              <a:t>Apion</a:t>
            </a:r>
            <a:r>
              <a:rPr lang="en-US" dirty="0"/>
              <a:t>, "we Jews have not had any wonderful men amongst us, not any inventors of arts, nor any eminent for wisdom</a:t>
            </a:r>
            <a:r>
              <a:rPr lang="cs-CZ" dirty="0"/>
              <a:t>. … </a:t>
            </a:r>
          </a:p>
          <a:p>
            <a:endParaRPr lang="cs-CZ" dirty="0"/>
          </a:p>
          <a:p>
            <a:r>
              <a:rPr lang="en-US" dirty="0"/>
              <a:t>he says that we are the weakest of all the barbarians, and that this is the reason why we are the only people who have made no improvements in human life</a:t>
            </a:r>
            <a:endParaRPr lang="cs-CZ" dirty="0"/>
          </a:p>
        </p:txBody>
      </p:sp>
    </p:spTree>
    <p:extLst>
      <p:ext uri="{BB962C8B-B14F-4D97-AF65-F5344CB8AC3E}">
        <p14:creationId xmlns:p14="http://schemas.microsoft.com/office/powerpoint/2010/main" val="331225992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4AFD367-E0B2-2F52-3472-FF67E47FA4BB}"/>
              </a:ext>
            </a:extLst>
          </p:cNvPr>
          <p:cNvSpPr>
            <a:spLocks noGrp="1"/>
          </p:cNvSpPr>
          <p:nvPr>
            <p:ph type="title"/>
          </p:nvPr>
        </p:nvSpPr>
        <p:spPr/>
        <p:txBody>
          <a:bodyPr/>
          <a:lstStyle/>
          <a:p>
            <a:endParaRPr lang="cs-CZ"/>
          </a:p>
        </p:txBody>
      </p:sp>
      <p:sp>
        <p:nvSpPr>
          <p:cNvPr id="3" name="Zástupný obsah 2">
            <a:extLst>
              <a:ext uri="{FF2B5EF4-FFF2-40B4-BE49-F238E27FC236}">
                <a16:creationId xmlns:a16="http://schemas.microsoft.com/office/drawing/2014/main" id="{03D1FB06-DFBB-291D-E21D-8243B17531F6}"/>
              </a:ext>
            </a:extLst>
          </p:cNvPr>
          <p:cNvSpPr>
            <a:spLocks noGrp="1"/>
          </p:cNvSpPr>
          <p:nvPr>
            <p:ph sz="half" idx="1"/>
          </p:nvPr>
        </p:nvSpPr>
        <p:spPr/>
        <p:txBody>
          <a:bodyPr/>
          <a:lstStyle/>
          <a:p>
            <a:r>
              <a:rPr lang="cs-CZ" dirty="0" err="1"/>
              <a:t>Orig</a:t>
            </a:r>
            <a:r>
              <a:rPr lang="cs-CZ" dirty="0"/>
              <a:t>. </a:t>
            </a:r>
            <a:r>
              <a:rPr lang="cs-CZ" i="1" dirty="0" err="1"/>
              <a:t>Cels</a:t>
            </a:r>
            <a:r>
              <a:rPr lang="cs-CZ" dirty="0"/>
              <a:t>. 1.16</a:t>
            </a:r>
          </a:p>
          <a:p>
            <a:r>
              <a:rPr lang="cs-CZ" dirty="0"/>
              <a:t>… </a:t>
            </a:r>
            <a:r>
              <a:rPr lang="el-GR" dirty="0"/>
              <a:t>ὁ Κέλσος, τοὺς δὲ Ἰουδαίους οὐκ </a:t>
            </a:r>
            <a:r>
              <a:rPr lang="el-GR" u="sng" dirty="0"/>
              <a:t>ἠξίωσεν</a:t>
            </a:r>
            <a:r>
              <a:rPr lang="el-GR" dirty="0"/>
              <a:t> οὔτε εἰς </a:t>
            </a:r>
            <a:r>
              <a:rPr lang="el-GR" u="sng" dirty="0"/>
              <a:t>σοφοὺς</a:t>
            </a:r>
            <a:r>
              <a:rPr lang="el-GR" dirty="0"/>
              <a:t> παραδέξασθαι οὔτε εἰς </a:t>
            </a:r>
            <a:r>
              <a:rPr lang="el-GR" u="sng" dirty="0"/>
              <a:t>ἀρχαίους</a:t>
            </a:r>
            <a:r>
              <a:rPr lang="el-GR" dirty="0"/>
              <a:t>·</a:t>
            </a:r>
            <a:endParaRPr lang="cs-CZ" dirty="0"/>
          </a:p>
          <a:p>
            <a:endParaRPr lang="cs-CZ" dirty="0"/>
          </a:p>
          <a:p>
            <a:r>
              <a:rPr lang="cs-CZ" dirty="0" err="1"/>
              <a:t>Orig</a:t>
            </a:r>
            <a:r>
              <a:rPr lang="cs-CZ" dirty="0"/>
              <a:t>. </a:t>
            </a:r>
            <a:r>
              <a:rPr lang="cs-CZ" i="1" dirty="0" err="1"/>
              <a:t>Cels</a:t>
            </a:r>
            <a:r>
              <a:rPr lang="cs-CZ" dirty="0"/>
              <a:t>. 4.31</a:t>
            </a:r>
          </a:p>
          <a:p>
            <a:r>
              <a:rPr lang="el-GR" dirty="0"/>
              <a:t>φησιν </a:t>
            </a:r>
            <a:r>
              <a:rPr lang="el-GR" i="1" dirty="0"/>
              <a:t>Ἰουδαίους ἀπ' Αἰγύπτου δραπέτας γεγονέναι, μηδὲν πώποτε </a:t>
            </a:r>
            <a:r>
              <a:rPr lang="el-GR" i="1" u="sng" dirty="0"/>
              <a:t>ἀξιόλογον</a:t>
            </a:r>
            <a:r>
              <a:rPr lang="el-GR" i="1" dirty="0"/>
              <a:t> </a:t>
            </a:r>
            <a:r>
              <a:rPr lang="el-GR" i="1" u="sng" dirty="0"/>
              <a:t>πράξαντας</a:t>
            </a:r>
            <a:r>
              <a:rPr lang="el-GR" i="1" dirty="0"/>
              <a:t>, οὔτ' ἐν </a:t>
            </a:r>
            <a:r>
              <a:rPr lang="el-GR" i="1" u="sng" dirty="0"/>
              <a:t>λόγῳ</a:t>
            </a:r>
            <a:r>
              <a:rPr lang="el-GR" i="1" dirty="0"/>
              <a:t> οὔτ' ἐν </a:t>
            </a:r>
            <a:r>
              <a:rPr lang="el-GR" i="1" u="sng" dirty="0"/>
              <a:t>ἀριθμῷ</a:t>
            </a:r>
            <a:r>
              <a:rPr lang="el-GR" dirty="0"/>
              <a:t> αὐτούς </a:t>
            </a:r>
            <a:r>
              <a:rPr lang="el-GR" i="1" u="sng" dirty="0"/>
              <a:t>ποτε</a:t>
            </a:r>
            <a:r>
              <a:rPr lang="el-GR" i="1" dirty="0"/>
              <a:t> </a:t>
            </a:r>
            <a:r>
              <a:rPr lang="el-GR" i="1" u="sng" dirty="0"/>
              <a:t>γεγενημένους</a:t>
            </a:r>
            <a:r>
              <a:rPr lang="el-GR" i="1" dirty="0"/>
              <a:t>.</a:t>
            </a:r>
            <a:endParaRPr lang="cs-CZ" dirty="0"/>
          </a:p>
        </p:txBody>
      </p:sp>
      <p:sp>
        <p:nvSpPr>
          <p:cNvPr id="4" name="Zástupný obsah 3">
            <a:extLst>
              <a:ext uri="{FF2B5EF4-FFF2-40B4-BE49-F238E27FC236}">
                <a16:creationId xmlns:a16="http://schemas.microsoft.com/office/drawing/2014/main" id="{7AFB5EFF-F0A4-36E0-E182-9B169D65ACA8}"/>
              </a:ext>
            </a:extLst>
          </p:cNvPr>
          <p:cNvSpPr>
            <a:spLocks noGrp="1"/>
          </p:cNvSpPr>
          <p:nvPr>
            <p:ph sz="half" idx="2"/>
          </p:nvPr>
        </p:nvSpPr>
        <p:spPr/>
        <p:txBody>
          <a:bodyPr/>
          <a:lstStyle/>
          <a:p>
            <a:r>
              <a:rPr lang="cs-CZ" dirty="0"/>
              <a:t>(</a:t>
            </a:r>
            <a:r>
              <a:rPr lang="cs-CZ" dirty="0" err="1"/>
              <a:t>Kelsos</a:t>
            </a:r>
            <a:r>
              <a:rPr lang="cs-CZ" dirty="0"/>
              <a:t>) </a:t>
            </a:r>
            <a:r>
              <a:rPr lang="en-US" dirty="0"/>
              <a:t>among the most ancient and learned nations, and should not deem the Jews worthy of a place among such, either for their learning or their antiquity,</a:t>
            </a:r>
            <a:endParaRPr lang="cs-CZ" dirty="0"/>
          </a:p>
          <a:p>
            <a:r>
              <a:rPr lang="cs-CZ" dirty="0"/>
              <a:t>Dále vynechání Mojžíše ze seznamu významných osob/učenců</a:t>
            </a:r>
          </a:p>
          <a:p>
            <a:endParaRPr lang="cs-CZ" dirty="0"/>
          </a:p>
          <a:p>
            <a:r>
              <a:rPr lang="en-US" dirty="0"/>
              <a:t>he asserts that the Jews </a:t>
            </a:r>
            <a:r>
              <a:rPr lang="cs-CZ" dirty="0"/>
              <a:t>„</a:t>
            </a:r>
            <a:r>
              <a:rPr lang="en-US" dirty="0"/>
              <a:t>were</a:t>
            </a:r>
            <a:r>
              <a:rPr lang="cs-CZ" dirty="0"/>
              <a:t> </a:t>
            </a:r>
            <a:r>
              <a:rPr lang="en-US" dirty="0"/>
              <a:t>fugitives from Egypt, who never performed anything worthy of note, and never were held in any reputation or account.</a:t>
            </a:r>
            <a:r>
              <a:rPr lang="cs-CZ" dirty="0"/>
              <a:t>“</a:t>
            </a:r>
          </a:p>
        </p:txBody>
      </p:sp>
    </p:spTree>
    <p:extLst>
      <p:ext uri="{BB962C8B-B14F-4D97-AF65-F5344CB8AC3E}">
        <p14:creationId xmlns:p14="http://schemas.microsoft.com/office/powerpoint/2010/main" val="267131048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52B902F-E1FC-C39D-108D-4BD48FB87961}"/>
              </a:ext>
            </a:extLst>
          </p:cNvPr>
          <p:cNvSpPr>
            <a:spLocks noGrp="1"/>
          </p:cNvSpPr>
          <p:nvPr>
            <p:ph type="title"/>
          </p:nvPr>
        </p:nvSpPr>
        <p:spPr/>
        <p:txBody>
          <a:bodyPr/>
          <a:lstStyle/>
          <a:p>
            <a:endParaRPr lang="cs-CZ"/>
          </a:p>
        </p:txBody>
      </p:sp>
      <p:sp>
        <p:nvSpPr>
          <p:cNvPr id="3" name="Zástupný obsah 2">
            <a:extLst>
              <a:ext uri="{FF2B5EF4-FFF2-40B4-BE49-F238E27FC236}">
                <a16:creationId xmlns:a16="http://schemas.microsoft.com/office/drawing/2014/main" id="{5C8021C7-D02F-56CE-D586-E16000055A81}"/>
              </a:ext>
            </a:extLst>
          </p:cNvPr>
          <p:cNvSpPr>
            <a:spLocks noGrp="1"/>
          </p:cNvSpPr>
          <p:nvPr>
            <p:ph sz="half" idx="1"/>
          </p:nvPr>
        </p:nvSpPr>
        <p:spPr/>
        <p:txBody>
          <a:bodyPr/>
          <a:lstStyle/>
          <a:p>
            <a:r>
              <a:rPr lang="cs-CZ" dirty="0"/>
              <a:t>Jul. </a:t>
            </a:r>
            <a:r>
              <a:rPr lang="cs-CZ" i="1" dirty="0" err="1"/>
              <a:t>Contra</a:t>
            </a:r>
            <a:r>
              <a:rPr lang="cs-CZ" i="1" dirty="0"/>
              <a:t> Gal</a:t>
            </a:r>
            <a:r>
              <a:rPr lang="cs-CZ" dirty="0"/>
              <a:t>. 176</a:t>
            </a:r>
          </a:p>
          <a:p>
            <a:r>
              <a:rPr lang="el-GR" dirty="0"/>
              <a:t>πάντων δὲ ἐθνῶν κηδόμενος </a:t>
            </a:r>
            <a:r>
              <a:rPr lang="el-GR" u="sng" dirty="0"/>
              <a:t>ἔδωκεν</a:t>
            </a:r>
            <a:r>
              <a:rPr lang="el-GR" dirty="0"/>
              <a:t> ἐκείνοις μὲν οὐδὲν </a:t>
            </a:r>
            <a:r>
              <a:rPr lang="el-GR" u="sng" dirty="0"/>
              <a:t>σπουδαῖον</a:t>
            </a:r>
            <a:r>
              <a:rPr lang="el-GR" dirty="0"/>
              <a:t> ἢ </a:t>
            </a:r>
            <a:r>
              <a:rPr lang="el-GR" u="sng" dirty="0"/>
              <a:t>μέγα</a:t>
            </a:r>
            <a:r>
              <a:rPr lang="el-GR" dirty="0"/>
              <a:t>, </a:t>
            </a:r>
            <a:r>
              <a:rPr lang="el-GR" u="sng" dirty="0"/>
              <a:t>ἡμῖν</a:t>
            </a:r>
            <a:r>
              <a:rPr lang="el-GR" dirty="0"/>
              <a:t> δὲ μακρῷ </a:t>
            </a:r>
            <a:r>
              <a:rPr lang="el-GR" u="sng" dirty="0"/>
              <a:t>κρείττονα</a:t>
            </a:r>
            <a:r>
              <a:rPr lang="el-GR" dirty="0"/>
              <a:t> καὶ </a:t>
            </a:r>
            <a:r>
              <a:rPr lang="el-GR" u="sng" dirty="0"/>
              <a:t>διαφέροντα</a:t>
            </a:r>
            <a:r>
              <a:rPr lang="el-GR" dirty="0"/>
              <a:t>, σκοπεῖτε λοιπὸν τὸ ἐντεῦθεν.</a:t>
            </a:r>
            <a:endParaRPr lang="cs-CZ" dirty="0"/>
          </a:p>
        </p:txBody>
      </p:sp>
      <p:sp>
        <p:nvSpPr>
          <p:cNvPr id="4" name="Zástupný obsah 3">
            <a:extLst>
              <a:ext uri="{FF2B5EF4-FFF2-40B4-BE49-F238E27FC236}">
                <a16:creationId xmlns:a16="http://schemas.microsoft.com/office/drawing/2014/main" id="{6A146016-88F3-3B39-A68C-3A22D4DEB107}"/>
              </a:ext>
            </a:extLst>
          </p:cNvPr>
          <p:cNvSpPr>
            <a:spLocks noGrp="1"/>
          </p:cNvSpPr>
          <p:nvPr>
            <p:ph sz="half" idx="2"/>
          </p:nvPr>
        </p:nvSpPr>
        <p:spPr/>
        <p:txBody>
          <a:bodyPr/>
          <a:lstStyle/>
          <a:p>
            <a:r>
              <a:rPr lang="en-US" dirty="0"/>
              <a:t>Furthermore observe from what follows that God did not take thought for the Hebrews alone, but though he cared for all nations, he bestowed on the Hebrews nothing considerable or of great value, whereas on us he bestowed gifts far higher and surpassing theirs.</a:t>
            </a:r>
            <a:endParaRPr lang="cs-CZ" dirty="0"/>
          </a:p>
        </p:txBody>
      </p:sp>
    </p:spTree>
    <p:extLst>
      <p:ext uri="{BB962C8B-B14F-4D97-AF65-F5344CB8AC3E}">
        <p14:creationId xmlns:p14="http://schemas.microsoft.com/office/powerpoint/2010/main" val="199942825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DB33011-608A-2270-02A8-36925C90A62C}"/>
              </a:ext>
            </a:extLst>
          </p:cNvPr>
          <p:cNvSpPr>
            <a:spLocks noGrp="1"/>
          </p:cNvSpPr>
          <p:nvPr>
            <p:ph type="title"/>
          </p:nvPr>
        </p:nvSpPr>
        <p:spPr/>
        <p:txBody>
          <a:bodyPr/>
          <a:lstStyle/>
          <a:p>
            <a:r>
              <a:rPr lang="cs-CZ" dirty="0"/>
              <a:t>Vyhlazení, zničení</a:t>
            </a:r>
          </a:p>
        </p:txBody>
      </p:sp>
      <p:sp>
        <p:nvSpPr>
          <p:cNvPr id="3" name="Zástupný obsah 2">
            <a:extLst>
              <a:ext uri="{FF2B5EF4-FFF2-40B4-BE49-F238E27FC236}">
                <a16:creationId xmlns:a16="http://schemas.microsoft.com/office/drawing/2014/main" id="{7CFE21A4-4498-7328-0C12-C6A56C9783D1}"/>
              </a:ext>
            </a:extLst>
          </p:cNvPr>
          <p:cNvSpPr>
            <a:spLocks noGrp="1"/>
          </p:cNvSpPr>
          <p:nvPr>
            <p:ph sz="half" idx="1"/>
          </p:nvPr>
        </p:nvSpPr>
        <p:spPr/>
        <p:txBody>
          <a:bodyPr/>
          <a:lstStyle/>
          <a:p>
            <a:r>
              <a:rPr lang="cs-CZ" dirty="0" err="1"/>
              <a:t>Sulpicius</a:t>
            </a:r>
            <a:r>
              <a:rPr lang="cs-CZ" dirty="0"/>
              <a:t> Severus </a:t>
            </a:r>
            <a:r>
              <a:rPr lang="cs-CZ" i="1" dirty="0" err="1"/>
              <a:t>Chron</a:t>
            </a:r>
            <a:r>
              <a:rPr lang="cs-CZ" dirty="0"/>
              <a:t>. 2.30.7</a:t>
            </a:r>
          </a:p>
          <a:p>
            <a:r>
              <a:rPr lang="cs-CZ" dirty="0" err="1"/>
              <a:t>at</a:t>
            </a:r>
            <a:r>
              <a:rPr lang="cs-CZ" dirty="0"/>
              <a:t> </a:t>
            </a:r>
            <a:r>
              <a:rPr lang="cs-CZ" dirty="0" err="1"/>
              <a:t>contra</a:t>
            </a:r>
            <a:r>
              <a:rPr lang="cs-CZ" dirty="0"/>
              <a:t> </a:t>
            </a:r>
            <a:r>
              <a:rPr lang="cs-CZ" dirty="0" err="1"/>
              <a:t>alii</a:t>
            </a:r>
            <a:r>
              <a:rPr lang="cs-CZ" dirty="0"/>
              <a:t> et Titus </a:t>
            </a:r>
            <a:r>
              <a:rPr lang="cs-CZ" dirty="0" err="1"/>
              <a:t>ipse</a:t>
            </a:r>
            <a:r>
              <a:rPr lang="cs-CZ" dirty="0"/>
              <a:t> </a:t>
            </a:r>
            <a:r>
              <a:rPr lang="cs-CZ" u="sng" dirty="0" err="1"/>
              <a:t>evertendum</a:t>
            </a:r>
            <a:r>
              <a:rPr lang="cs-CZ" dirty="0"/>
              <a:t> in </a:t>
            </a:r>
            <a:r>
              <a:rPr lang="cs-CZ" dirty="0" err="1"/>
              <a:t>primis</a:t>
            </a:r>
            <a:r>
              <a:rPr lang="cs-CZ" dirty="0"/>
              <a:t> </a:t>
            </a:r>
            <a:r>
              <a:rPr lang="cs-CZ" u="sng" dirty="0" err="1"/>
              <a:t>templum</a:t>
            </a:r>
            <a:r>
              <a:rPr lang="cs-CZ" dirty="0"/>
              <a:t> </a:t>
            </a:r>
            <a:r>
              <a:rPr lang="cs-CZ" dirty="0" err="1"/>
              <a:t>censebant</a:t>
            </a:r>
            <a:r>
              <a:rPr lang="cs-CZ" dirty="0"/>
              <a:t>, quo </a:t>
            </a:r>
            <a:r>
              <a:rPr lang="cs-CZ" dirty="0" err="1"/>
              <a:t>plenius</a:t>
            </a:r>
            <a:r>
              <a:rPr lang="cs-CZ" dirty="0"/>
              <a:t> </a:t>
            </a:r>
            <a:r>
              <a:rPr lang="cs-CZ" dirty="0" err="1"/>
              <a:t>Iudaeorum</a:t>
            </a:r>
            <a:r>
              <a:rPr lang="cs-CZ" dirty="0"/>
              <a:t> et </a:t>
            </a:r>
            <a:r>
              <a:rPr lang="cs-CZ" dirty="0" err="1"/>
              <a:t>Christianorum</a:t>
            </a:r>
            <a:r>
              <a:rPr lang="cs-CZ" dirty="0"/>
              <a:t> </a:t>
            </a:r>
            <a:r>
              <a:rPr lang="cs-CZ" u="sng" dirty="0" err="1"/>
              <a:t>religio</a:t>
            </a:r>
            <a:r>
              <a:rPr lang="cs-CZ" dirty="0"/>
              <a:t> </a:t>
            </a:r>
            <a:r>
              <a:rPr lang="cs-CZ" u="sng" dirty="0" err="1"/>
              <a:t>tolleretur</a:t>
            </a:r>
            <a:r>
              <a:rPr lang="cs-CZ" dirty="0"/>
              <a:t>; </a:t>
            </a:r>
            <a:r>
              <a:rPr lang="cs-CZ" dirty="0" err="1"/>
              <a:t>quippe</a:t>
            </a:r>
            <a:r>
              <a:rPr lang="cs-CZ" dirty="0"/>
              <a:t> has </a:t>
            </a:r>
            <a:r>
              <a:rPr lang="cs-CZ" dirty="0" err="1"/>
              <a:t>religiones</a:t>
            </a:r>
            <a:r>
              <a:rPr lang="cs-CZ" dirty="0"/>
              <a:t>, </a:t>
            </a:r>
            <a:r>
              <a:rPr lang="cs-CZ" dirty="0" err="1"/>
              <a:t>licet</a:t>
            </a:r>
            <a:r>
              <a:rPr lang="cs-CZ" dirty="0"/>
              <a:t> </a:t>
            </a:r>
            <a:r>
              <a:rPr lang="cs-CZ" dirty="0" err="1"/>
              <a:t>contrarias</a:t>
            </a:r>
            <a:r>
              <a:rPr lang="cs-CZ" dirty="0"/>
              <a:t> </a:t>
            </a:r>
            <a:r>
              <a:rPr lang="cs-CZ" dirty="0" err="1"/>
              <a:t>sibi</a:t>
            </a:r>
            <a:r>
              <a:rPr lang="cs-CZ" dirty="0"/>
              <a:t>, </a:t>
            </a:r>
            <a:r>
              <a:rPr lang="cs-CZ" dirty="0" err="1"/>
              <a:t>isdem</a:t>
            </a:r>
            <a:r>
              <a:rPr lang="cs-CZ" dirty="0"/>
              <a:t> </a:t>
            </a:r>
            <a:r>
              <a:rPr lang="cs-CZ" dirty="0" err="1"/>
              <a:t>tamen</a:t>
            </a:r>
            <a:r>
              <a:rPr lang="cs-CZ" dirty="0"/>
              <a:t> ab </a:t>
            </a:r>
            <a:r>
              <a:rPr lang="cs-CZ" dirty="0" err="1"/>
              <a:t>auctoribus</a:t>
            </a:r>
            <a:r>
              <a:rPr lang="cs-CZ" dirty="0"/>
              <a:t> </a:t>
            </a:r>
            <a:r>
              <a:rPr lang="cs-CZ" dirty="0" err="1"/>
              <a:t>profectas</a:t>
            </a:r>
            <a:r>
              <a:rPr lang="cs-CZ" dirty="0"/>
              <a:t>; </a:t>
            </a:r>
            <a:r>
              <a:rPr lang="cs-CZ" dirty="0" err="1"/>
              <a:t>Christianos</a:t>
            </a:r>
            <a:r>
              <a:rPr lang="cs-CZ" dirty="0"/>
              <a:t> ex </a:t>
            </a:r>
            <a:r>
              <a:rPr lang="cs-CZ" dirty="0" err="1"/>
              <a:t>Iudaeis</a:t>
            </a:r>
            <a:r>
              <a:rPr lang="cs-CZ" dirty="0"/>
              <a:t> </a:t>
            </a:r>
            <a:r>
              <a:rPr lang="cs-CZ" dirty="0" err="1"/>
              <a:t>exstitisse</a:t>
            </a:r>
            <a:r>
              <a:rPr lang="cs-CZ" dirty="0"/>
              <a:t>; </a:t>
            </a:r>
            <a:r>
              <a:rPr lang="cs-CZ" u="sng" dirty="0" err="1"/>
              <a:t>radice</a:t>
            </a:r>
            <a:r>
              <a:rPr lang="cs-CZ" dirty="0"/>
              <a:t> </a:t>
            </a:r>
            <a:r>
              <a:rPr lang="cs-CZ" u="sng" dirty="0" err="1"/>
              <a:t>sublata</a:t>
            </a:r>
            <a:r>
              <a:rPr lang="cs-CZ" dirty="0"/>
              <a:t> </a:t>
            </a:r>
            <a:r>
              <a:rPr lang="cs-CZ" u="sng" dirty="0" err="1"/>
              <a:t>stirpem</a:t>
            </a:r>
            <a:r>
              <a:rPr lang="cs-CZ" dirty="0"/>
              <a:t> </a:t>
            </a:r>
            <a:r>
              <a:rPr lang="cs-CZ" u="sng" dirty="0" err="1"/>
              <a:t>facile</a:t>
            </a:r>
            <a:r>
              <a:rPr lang="cs-CZ" dirty="0"/>
              <a:t> </a:t>
            </a:r>
            <a:r>
              <a:rPr lang="cs-CZ" u="sng" dirty="0" err="1"/>
              <a:t>perituram</a:t>
            </a:r>
            <a:r>
              <a:rPr lang="cs-CZ" dirty="0"/>
              <a:t>.</a:t>
            </a:r>
          </a:p>
        </p:txBody>
      </p:sp>
      <p:sp>
        <p:nvSpPr>
          <p:cNvPr id="4" name="Zástupný obsah 3">
            <a:extLst>
              <a:ext uri="{FF2B5EF4-FFF2-40B4-BE49-F238E27FC236}">
                <a16:creationId xmlns:a16="http://schemas.microsoft.com/office/drawing/2014/main" id="{62853B25-40BF-3FD9-DF75-42FD5FB0DFA0}"/>
              </a:ext>
            </a:extLst>
          </p:cNvPr>
          <p:cNvSpPr>
            <a:spLocks noGrp="1"/>
          </p:cNvSpPr>
          <p:nvPr>
            <p:ph sz="half" idx="2"/>
          </p:nvPr>
        </p:nvSpPr>
        <p:spPr/>
        <p:txBody>
          <a:bodyPr/>
          <a:lstStyle/>
          <a:p>
            <a:r>
              <a:rPr lang="cs-CZ" dirty="0"/>
              <a:t>B</a:t>
            </a:r>
            <a:r>
              <a:rPr lang="en-US" dirty="0" err="1"/>
              <a:t>ut</a:t>
            </a:r>
            <a:r>
              <a:rPr lang="en-US" dirty="0"/>
              <a:t> on the opposite side, others and Titus himself thought that the temple ought specially to be overthrown, in order that the religion of the Jews and of the Christians might more thoroughly be subverted; for that these religions, although contrary to each other, had nevertheless proceeded from the same authors; that the Christians had sprung up from among the Jews; and that, if the root were extirpated, the offshoot would speedily perish.</a:t>
            </a:r>
            <a:endParaRPr lang="cs-CZ" dirty="0"/>
          </a:p>
        </p:txBody>
      </p:sp>
    </p:spTree>
    <p:extLst>
      <p:ext uri="{BB962C8B-B14F-4D97-AF65-F5344CB8AC3E}">
        <p14:creationId xmlns:p14="http://schemas.microsoft.com/office/powerpoint/2010/main" val="34702664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DFCEF5C-44EA-7A92-A64D-1F8160532F73}"/>
              </a:ext>
            </a:extLst>
          </p:cNvPr>
          <p:cNvSpPr>
            <a:spLocks noGrp="1"/>
          </p:cNvSpPr>
          <p:nvPr>
            <p:ph type="title"/>
          </p:nvPr>
        </p:nvSpPr>
        <p:spPr/>
        <p:txBody>
          <a:bodyPr/>
          <a:lstStyle/>
          <a:p>
            <a:endParaRPr lang="cs-CZ"/>
          </a:p>
        </p:txBody>
      </p:sp>
      <p:sp>
        <p:nvSpPr>
          <p:cNvPr id="3" name="Zástupný obsah 2">
            <a:extLst>
              <a:ext uri="{FF2B5EF4-FFF2-40B4-BE49-F238E27FC236}">
                <a16:creationId xmlns:a16="http://schemas.microsoft.com/office/drawing/2014/main" id="{C7F4EDAE-01E5-4D80-5E8B-7D9A0D0544D8}"/>
              </a:ext>
            </a:extLst>
          </p:cNvPr>
          <p:cNvSpPr>
            <a:spLocks noGrp="1"/>
          </p:cNvSpPr>
          <p:nvPr>
            <p:ph sz="half" idx="1"/>
          </p:nvPr>
        </p:nvSpPr>
        <p:spPr/>
        <p:txBody>
          <a:bodyPr>
            <a:normAutofit fontScale="92500" lnSpcReduction="10000"/>
          </a:bodyPr>
          <a:lstStyle/>
          <a:p>
            <a:r>
              <a:rPr lang="cs-CZ" dirty="0"/>
              <a:t>D.S. 34.1</a:t>
            </a:r>
          </a:p>
          <a:p>
            <a:r>
              <a:rPr lang="el-GR" dirty="0"/>
              <a:t>Ὡς Ἀντίοχος ὁ βασιλεύς, φησίν, ἐπολιόρκει τὰ Ἱεροσόλυμα, οἱ δὲ Ἰουδαῖοι μέχρι μέν τινος ἀντέσχον, ἐξαναλωθέντων δὲ τῶν ἐπιτηδείων ἁπάντων ἠναγκάσθησαν περὶ διαλύσεως διαπρεσβεύσασθαι. οἱ δὲ πλείους αὐτῷ τῶν φίλων </a:t>
            </a:r>
            <a:r>
              <a:rPr lang="el-GR" u="sng" dirty="0"/>
              <a:t>συνεβούλευον</a:t>
            </a:r>
            <a:r>
              <a:rPr lang="el-GR" dirty="0"/>
              <a:t> κατὰ κράτος αἱρήσειν τὴν πόλιν καὶ τὸ </a:t>
            </a:r>
            <a:r>
              <a:rPr lang="el-GR" u="sng" dirty="0"/>
              <a:t>γένος</a:t>
            </a:r>
            <a:r>
              <a:rPr lang="el-GR" dirty="0"/>
              <a:t> </a:t>
            </a:r>
            <a:r>
              <a:rPr lang="el-GR" u="sng" dirty="0"/>
              <a:t>ἄρδην</a:t>
            </a:r>
            <a:r>
              <a:rPr lang="el-GR" dirty="0"/>
              <a:t> </a:t>
            </a:r>
            <a:r>
              <a:rPr lang="el-GR" u="sng" dirty="0"/>
              <a:t>ἀνελεῖν</a:t>
            </a:r>
            <a:r>
              <a:rPr lang="el-GR" dirty="0"/>
              <a:t> τῶν </a:t>
            </a:r>
            <a:r>
              <a:rPr lang="el-GR" u="sng" dirty="0"/>
              <a:t>Ἰουδαίων</a:t>
            </a:r>
            <a:r>
              <a:rPr lang="el-GR" dirty="0"/>
              <a:t>· μόνους γὰρ ἁπάντων ἐθνῶν </a:t>
            </a:r>
            <a:r>
              <a:rPr lang="el-GR" u="sng" dirty="0"/>
              <a:t>ἀκοινωνήτους</a:t>
            </a:r>
            <a:r>
              <a:rPr lang="el-GR" dirty="0"/>
              <a:t> εἶναι τῆς πρὸς ἄλλο ἔθνος </a:t>
            </a:r>
            <a:r>
              <a:rPr lang="el-GR" u="sng" dirty="0"/>
              <a:t>ἐπιμιξίας</a:t>
            </a:r>
            <a:r>
              <a:rPr lang="el-GR" dirty="0"/>
              <a:t> καὶ </a:t>
            </a:r>
            <a:r>
              <a:rPr lang="el-GR" u="sng" dirty="0"/>
              <a:t>πολεμίους</a:t>
            </a:r>
            <a:r>
              <a:rPr lang="el-GR" dirty="0"/>
              <a:t> </a:t>
            </a:r>
            <a:r>
              <a:rPr lang="el-GR" u="sng" dirty="0"/>
              <a:t>ὑπολαμβάνειν</a:t>
            </a:r>
            <a:r>
              <a:rPr lang="el-GR" dirty="0"/>
              <a:t> </a:t>
            </a:r>
            <a:r>
              <a:rPr lang="el-GR" u="sng" dirty="0"/>
              <a:t>πάντας</a:t>
            </a:r>
            <a:r>
              <a:rPr lang="el-GR" dirty="0"/>
              <a:t>. ἀπεδείκνυον δὲ καὶ τοὺς προγόνους αὐτῶν ὡς </a:t>
            </a:r>
            <a:r>
              <a:rPr lang="el-GR" u="sng" dirty="0"/>
              <a:t>ἀσεβεῖς</a:t>
            </a:r>
            <a:r>
              <a:rPr lang="el-GR" dirty="0"/>
              <a:t> καὶ </a:t>
            </a:r>
            <a:r>
              <a:rPr lang="el-GR" u="sng" dirty="0"/>
              <a:t>μισουμένους</a:t>
            </a:r>
            <a:r>
              <a:rPr lang="el-GR" dirty="0"/>
              <a:t> ὑπὸ τῶν </a:t>
            </a:r>
            <a:r>
              <a:rPr lang="el-GR" u="sng" dirty="0"/>
              <a:t>θεῶν</a:t>
            </a:r>
            <a:r>
              <a:rPr lang="el-GR" dirty="0"/>
              <a:t> ἐξ ἁπάσης τῆς Αἰγύπτου πεφυγαδευμένους.</a:t>
            </a:r>
            <a:endParaRPr lang="cs-CZ" dirty="0"/>
          </a:p>
          <a:p>
            <a:endParaRPr lang="cs-CZ" dirty="0"/>
          </a:p>
        </p:txBody>
      </p:sp>
      <p:sp>
        <p:nvSpPr>
          <p:cNvPr id="4" name="Zástupný obsah 3">
            <a:extLst>
              <a:ext uri="{FF2B5EF4-FFF2-40B4-BE49-F238E27FC236}">
                <a16:creationId xmlns:a16="http://schemas.microsoft.com/office/drawing/2014/main" id="{B08D4717-DD93-E7AA-DFB9-ABEFA25D1C24}"/>
              </a:ext>
            </a:extLst>
          </p:cNvPr>
          <p:cNvSpPr>
            <a:spLocks noGrp="1"/>
          </p:cNvSpPr>
          <p:nvPr>
            <p:ph sz="half" idx="2"/>
          </p:nvPr>
        </p:nvSpPr>
        <p:spPr/>
        <p:txBody>
          <a:bodyPr>
            <a:normAutofit fontScale="92500" lnSpcReduction="10000"/>
          </a:bodyPr>
          <a:lstStyle/>
          <a:p>
            <a:r>
              <a:rPr lang="en-US" dirty="0"/>
              <a:t>King Antiochus besieged Jerusalem. The Jews withstood the siege for some time; but when all their provisions were used up, they were forced to send ambassadors to him, to seek terms for a truce. Many of his friends urged him to storm the city, and to root out the whole nation of the Jews; for they only of all people hated to mix with any other nations, and treated them all as enemies. They suggested to him that the ancestors of the Jews were driven out of Egypt, as impious and hateful to the gods</a:t>
            </a:r>
            <a:endParaRPr lang="cs-CZ" dirty="0"/>
          </a:p>
        </p:txBody>
      </p:sp>
    </p:spTree>
    <p:extLst>
      <p:ext uri="{BB962C8B-B14F-4D97-AF65-F5344CB8AC3E}">
        <p14:creationId xmlns:p14="http://schemas.microsoft.com/office/powerpoint/2010/main" val="13059097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296CFB6-679F-5F20-7C56-954067430295}"/>
              </a:ext>
            </a:extLst>
          </p:cNvPr>
          <p:cNvSpPr>
            <a:spLocks noGrp="1"/>
          </p:cNvSpPr>
          <p:nvPr>
            <p:ph type="title"/>
          </p:nvPr>
        </p:nvSpPr>
        <p:spPr/>
        <p:txBody>
          <a:bodyPr/>
          <a:lstStyle/>
          <a:p>
            <a:r>
              <a:rPr lang="cs-CZ" dirty="0"/>
              <a:t>Judea</a:t>
            </a:r>
          </a:p>
        </p:txBody>
      </p:sp>
      <p:sp>
        <p:nvSpPr>
          <p:cNvPr id="3" name="Zástupný obsah 2">
            <a:extLst>
              <a:ext uri="{FF2B5EF4-FFF2-40B4-BE49-F238E27FC236}">
                <a16:creationId xmlns:a16="http://schemas.microsoft.com/office/drawing/2014/main" id="{3EEA1392-C6E3-8F66-56D0-E908358469FD}"/>
              </a:ext>
            </a:extLst>
          </p:cNvPr>
          <p:cNvSpPr>
            <a:spLocks noGrp="1"/>
          </p:cNvSpPr>
          <p:nvPr>
            <p:ph idx="1"/>
          </p:nvPr>
        </p:nvSpPr>
        <p:spPr/>
        <p:txBody>
          <a:bodyPr>
            <a:normAutofit lnSpcReduction="10000"/>
          </a:bodyPr>
          <a:lstStyle/>
          <a:p>
            <a:r>
              <a:rPr lang="cs-CZ" dirty="0"/>
              <a:t>Zásahy Říma od 63 </a:t>
            </a:r>
            <a:r>
              <a:rPr lang="cs-CZ" dirty="0" err="1"/>
              <a:t>pnl</a:t>
            </a:r>
            <a:endParaRPr lang="cs-CZ" dirty="0"/>
          </a:p>
          <a:p>
            <a:r>
              <a:rPr lang="cs-CZ" dirty="0"/>
              <a:t>Vazal Říma</a:t>
            </a:r>
          </a:p>
          <a:p>
            <a:r>
              <a:rPr lang="cs-CZ" dirty="0"/>
              <a:t>Diaspora</a:t>
            </a:r>
          </a:p>
          <a:p>
            <a:r>
              <a:rPr lang="cs-CZ" dirty="0"/>
              <a:t>Proměna v provincii (správce </a:t>
            </a:r>
            <a:r>
              <a:rPr lang="cs-CZ" i="1" dirty="0" err="1"/>
              <a:t>prefectus</a:t>
            </a:r>
            <a:r>
              <a:rPr lang="cs-CZ" i="1" dirty="0"/>
              <a:t>, </a:t>
            </a:r>
            <a:r>
              <a:rPr lang="cs-CZ" i="1" dirty="0" err="1"/>
              <a:t>procurator</a:t>
            </a:r>
            <a:r>
              <a:rPr lang="cs-CZ" i="1" dirty="0"/>
              <a:t>, </a:t>
            </a:r>
            <a:r>
              <a:rPr lang="cs-CZ" i="1" dirty="0" err="1"/>
              <a:t>legatus</a:t>
            </a:r>
            <a:r>
              <a:rPr lang="cs-CZ" dirty="0"/>
              <a:t>)</a:t>
            </a:r>
          </a:p>
          <a:p>
            <a:r>
              <a:rPr lang="cs-CZ" dirty="0"/>
              <a:t>První židovská válka – 66–73 </a:t>
            </a:r>
            <a:r>
              <a:rPr lang="cs-CZ" dirty="0" err="1"/>
              <a:t>nl</a:t>
            </a:r>
            <a:r>
              <a:rPr lang="cs-CZ" dirty="0"/>
              <a:t>, dobytí Jeruzaléma 70, zničení chrámu</a:t>
            </a:r>
          </a:p>
          <a:p>
            <a:r>
              <a:rPr lang="cs-CZ" dirty="0"/>
              <a:t>Povstání Bar-</a:t>
            </a:r>
            <a:r>
              <a:rPr lang="cs-CZ" dirty="0" err="1"/>
              <a:t>Kochby</a:t>
            </a:r>
            <a:r>
              <a:rPr lang="cs-CZ" dirty="0"/>
              <a:t> – 132–135 </a:t>
            </a:r>
            <a:r>
              <a:rPr lang="cs-CZ" dirty="0" err="1"/>
              <a:t>nl</a:t>
            </a:r>
            <a:r>
              <a:rPr lang="cs-CZ" dirty="0"/>
              <a:t>, zákaz židovského náboženství, město </a:t>
            </a:r>
            <a:r>
              <a:rPr lang="cs-CZ" dirty="0" err="1"/>
              <a:t>Aelia</a:t>
            </a:r>
            <a:r>
              <a:rPr lang="cs-CZ" dirty="0"/>
              <a:t> </a:t>
            </a:r>
            <a:r>
              <a:rPr lang="cs-CZ" dirty="0" err="1"/>
              <a:t>Capitolina</a:t>
            </a:r>
            <a:r>
              <a:rPr lang="cs-CZ" dirty="0"/>
              <a:t> na místě Jeruzaléma, přejmenování provincie na </a:t>
            </a:r>
            <a:r>
              <a:rPr lang="cs-CZ" dirty="0" err="1"/>
              <a:t>Syria</a:t>
            </a:r>
            <a:r>
              <a:rPr lang="cs-CZ" dirty="0"/>
              <a:t> </a:t>
            </a:r>
            <a:r>
              <a:rPr lang="cs-CZ" dirty="0" err="1"/>
              <a:t>Palaestina</a:t>
            </a:r>
            <a:endParaRPr lang="cs-CZ" dirty="0"/>
          </a:p>
          <a:p>
            <a:r>
              <a:rPr lang="cs-CZ" dirty="0"/>
              <a:t>Rozdělení do 3 provincií za </a:t>
            </a:r>
            <a:r>
              <a:rPr lang="cs-CZ" dirty="0" err="1"/>
              <a:t>Diocletiana</a:t>
            </a:r>
            <a:endParaRPr lang="cs-CZ" dirty="0"/>
          </a:p>
          <a:p>
            <a:r>
              <a:rPr lang="cs-CZ" dirty="0"/>
              <a:t>Pokračující neshody Římané x Židé, později i křesťané x Židé</a:t>
            </a:r>
          </a:p>
        </p:txBody>
      </p:sp>
      <p:pic>
        <p:nvPicPr>
          <p:cNvPr id="7" name="Obrázek 6" descr="Obsah obrázku mapa&#10;&#10;Popis byl vytvořen automaticky">
            <a:extLst>
              <a:ext uri="{FF2B5EF4-FFF2-40B4-BE49-F238E27FC236}">
                <a16:creationId xmlns:a16="http://schemas.microsoft.com/office/drawing/2014/main" id="{0C982A69-9676-0C32-28B7-334CB54F90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77840" y="153352"/>
            <a:ext cx="2909385" cy="3618548"/>
          </a:xfrm>
          <a:prstGeom prst="rect">
            <a:avLst/>
          </a:prstGeom>
        </p:spPr>
      </p:pic>
    </p:spTree>
    <p:extLst>
      <p:ext uri="{BB962C8B-B14F-4D97-AF65-F5344CB8AC3E}">
        <p14:creationId xmlns:p14="http://schemas.microsoft.com/office/powerpoint/2010/main" val="22928067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D199DA3-FF46-CDE6-235B-B909D3B6D7B9}"/>
              </a:ext>
            </a:extLst>
          </p:cNvPr>
          <p:cNvSpPr>
            <a:spLocks noGrp="1"/>
          </p:cNvSpPr>
          <p:nvPr>
            <p:ph type="title"/>
          </p:nvPr>
        </p:nvSpPr>
        <p:spPr/>
        <p:txBody>
          <a:bodyPr/>
          <a:lstStyle/>
          <a:p>
            <a:endParaRPr lang="cs-CZ"/>
          </a:p>
        </p:txBody>
      </p:sp>
      <p:sp>
        <p:nvSpPr>
          <p:cNvPr id="3" name="Zástupný obsah 2">
            <a:extLst>
              <a:ext uri="{FF2B5EF4-FFF2-40B4-BE49-F238E27FC236}">
                <a16:creationId xmlns:a16="http://schemas.microsoft.com/office/drawing/2014/main" id="{E48D3017-9E67-AE89-80F6-C7EC8FF7DDA7}"/>
              </a:ext>
            </a:extLst>
          </p:cNvPr>
          <p:cNvSpPr>
            <a:spLocks noGrp="1"/>
          </p:cNvSpPr>
          <p:nvPr>
            <p:ph sz="half" idx="1"/>
          </p:nvPr>
        </p:nvSpPr>
        <p:spPr>
          <a:xfrm>
            <a:off x="674855" y="2447637"/>
            <a:ext cx="5209309" cy="3694546"/>
          </a:xfrm>
        </p:spPr>
        <p:txBody>
          <a:bodyPr>
            <a:normAutofit fontScale="85000" lnSpcReduction="20000"/>
          </a:bodyPr>
          <a:lstStyle/>
          <a:p>
            <a:r>
              <a:rPr lang="el-GR" dirty="0"/>
              <a:t>οῦτο μὲν ὑπέλαβε </a:t>
            </a:r>
            <a:r>
              <a:rPr lang="el-GR" u="sng" dirty="0"/>
              <a:t>Μωυσέως</a:t>
            </a:r>
            <a:r>
              <a:rPr lang="el-GR" dirty="0"/>
              <a:t> εἶναι τοῦ κτίσαντος τὰ Ἱεροσόλυμα καὶ συστησαμένου τὸ ἔθνος, πρὸς δὲ τούτοις </a:t>
            </a:r>
            <a:r>
              <a:rPr lang="el-GR" u="sng" dirty="0"/>
              <a:t>νομοθετήσαντος</a:t>
            </a:r>
            <a:r>
              <a:rPr lang="el-GR" dirty="0"/>
              <a:t> τὰ </a:t>
            </a:r>
            <a:r>
              <a:rPr lang="el-GR" u="sng" dirty="0"/>
              <a:t>μισάνθρωπα</a:t>
            </a:r>
            <a:r>
              <a:rPr lang="el-GR" dirty="0"/>
              <a:t> καὶ </a:t>
            </a:r>
            <a:r>
              <a:rPr lang="el-GR" u="sng" dirty="0"/>
              <a:t>παράνομα</a:t>
            </a:r>
            <a:r>
              <a:rPr lang="el-GR" dirty="0"/>
              <a:t> </a:t>
            </a:r>
            <a:r>
              <a:rPr lang="el-GR" u="sng" dirty="0"/>
              <a:t>ἔθη</a:t>
            </a:r>
            <a:r>
              <a:rPr lang="el-GR" dirty="0"/>
              <a:t> τοῖς Ἰουδαίοις· αὐτὸς δὲ στυγήσας τὴν </a:t>
            </a:r>
            <a:r>
              <a:rPr lang="el-GR" u="sng" dirty="0"/>
              <a:t>μισανθρωπίαν</a:t>
            </a:r>
            <a:r>
              <a:rPr lang="el-GR" dirty="0"/>
              <a:t> πάντων ἐθνῶν ἐφιλοτιμήθη </a:t>
            </a:r>
            <a:r>
              <a:rPr lang="el-GR" u="sng" dirty="0"/>
              <a:t>καταλῦσαι</a:t>
            </a:r>
            <a:r>
              <a:rPr lang="el-GR" dirty="0"/>
              <a:t> τὰ </a:t>
            </a:r>
            <a:r>
              <a:rPr lang="el-GR" u="sng" dirty="0"/>
              <a:t>νόμιμα</a:t>
            </a:r>
            <a:r>
              <a:rPr lang="el-GR" dirty="0"/>
              <a:t>. 4 διὸ τῷ </a:t>
            </a:r>
            <a:r>
              <a:rPr lang="el-GR" u="sng" dirty="0"/>
              <a:t>ἀγάλματι</a:t>
            </a:r>
            <a:r>
              <a:rPr lang="el-GR" dirty="0"/>
              <a:t> τοῦ κτίστου καὶ τῷ ὑπαίθρῳ βωμῷ τοῦ θεοῦ </a:t>
            </a:r>
            <a:r>
              <a:rPr lang="el-GR" u="sng" dirty="0"/>
              <a:t>μεγάλην</a:t>
            </a:r>
            <a:r>
              <a:rPr lang="el-GR" dirty="0"/>
              <a:t> </a:t>
            </a:r>
            <a:r>
              <a:rPr lang="el-GR" u="sng" dirty="0"/>
              <a:t>ὗν</a:t>
            </a:r>
            <a:r>
              <a:rPr lang="el-GR" dirty="0"/>
              <a:t> θύσας, τό τε </a:t>
            </a:r>
            <a:r>
              <a:rPr lang="el-GR" u="sng" dirty="0"/>
              <a:t>αἷμα</a:t>
            </a:r>
            <a:r>
              <a:rPr lang="el-GR" dirty="0"/>
              <a:t> προσέχεεν αὐτοῖς, καὶ τὰ </a:t>
            </a:r>
            <a:r>
              <a:rPr lang="el-GR" u="sng" dirty="0"/>
              <a:t>κρέα</a:t>
            </a:r>
            <a:r>
              <a:rPr lang="el-GR" dirty="0"/>
              <a:t> σκευάσας προσέταξε τῷ μὲν ἀπὸ τούτων ζωμῷ τὰς ἱερὰς αὐτῶν </a:t>
            </a:r>
            <a:r>
              <a:rPr lang="el-GR" u="sng" dirty="0"/>
              <a:t>βίβλους</a:t>
            </a:r>
            <a:r>
              <a:rPr lang="el-GR" dirty="0"/>
              <a:t> καὶ περιεχούσας τὰ </a:t>
            </a:r>
            <a:r>
              <a:rPr lang="el-GR" u="sng" dirty="0"/>
              <a:t>μισόξενα</a:t>
            </a:r>
            <a:r>
              <a:rPr lang="el-GR" dirty="0"/>
              <a:t> </a:t>
            </a:r>
            <a:r>
              <a:rPr lang="el-GR" u="sng" dirty="0"/>
              <a:t>νόμιμα</a:t>
            </a:r>
            <a:r>
              <a:rPr lang="el-GR" dirty="0"/>
              <a:t> καταρρᾶναι, τὸν δὲ ἀθάνατον λεγόμενον παρ' αὐτοῖς λύχνον καὶ καιόμενον ἀδιαλείπτως ἐν τῷ ναῷ κατασβέσαι, τῶν τε </a:t>
            </a:r>
            <a:r>
              <a:rPr lang="el-GR" u="sng" dirty="0"/>
              <a:t>κρεῶν</a:t>
            </a:r>
            <a:r>
              <a:rPr lang="el-GR" dirty="0"/>
              <a:t> </a:t>
            </a:r>
            <a:r>
              <a:rPr lang="el-GR" u="sng" dirty="0"/>
              <a:t>ἀναγκάσαι</a:t>
            </a:r>
            <a:r>
              <a:rPr lang="el-GR" dirty="0"/>
              <a:t> προσενέγκασθαι τὸν ἀρχιερέα καὶ τοὺς ἄλλους Ἰουδαίους. </a:t>
            </a:r>
            <a:endParaRPr lang="cs-CZ" dirty="0"/>
          </a:p>
        </p:txBody>
      </p:sp>
      <p:sp>
        <p:nvSpPr>
          <p:cNvPr id="4" name="Zástupný obsah 3">
            <a:extLst>
              <a:ext uri="{FF2B5EF4-FFF2-40B4-BE49-F238E27FC236}">
                <a16:creationId xmlns:a16="http://schemas.microsoft.com/office/drawing/2014/main" id="{6E13A26B-B700-8770-21FB-259E63B978C2}"/>
              </a:ext>
            </a:extLst>
          </p:cNvPr>
          <p:cNvSpPr>
            <a:spLocks noGrp="1"/>
          </p:cNvSpPr>
          <p:nvPr>
            <p:ph sz="half" idx="2"/>
          </p:nvPr>
        </p:nvSpPr>
        <p:spPr/>
        <p:txBody>
          <a:bodyPr>
            <a:normAutofit fontScale="85000" lnSpcReduction="20000"/>
          </a:bodyPr>
          <a:lstStyle/>
          <a:p>
            <a:r>
              <a:rPr lang="en-US" dirty="0"/>
              <a:t>he took it to be Moses, who built Jerusalem and brought the nation together, and who established by law all their wicked customs and practices, abounding in hatred and enmity to all other men. Antiochus therefore, abhorring their antagonism to all other people, tried his utmost to abolish their laws. 4 To that end he sacrificed a great swine at the image of Moses, and at the altar of God that stood in the outward court, and sprinkled them with the blood of the sacrifice. He commanded likewise that the books, by which they were taught to hate all other nations, should be sprinkled with the broth made of the swine's flesh. And he put out the lamp (called by them immortal) which burns continually in the temple. Lastly he forced the high priest and the other Jews to eat swine's flesh. </a:t>
            </a:r>
            <a:endParaRPr lang="cs-CZ" dirty="0"/>
          </a:p>
        </p:txBody>
      </p:sp>
    </p:spTree>
    <p:extLst>
      <p:ext uri="{BB962C8B-B14F-4D97-AF65-F5344CB8AC3E}">
        <p14:creationId xmlns:p14="http://schemas.microsoft.com/office/powerpoint/2010/main" val="300379189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89D1771-570A-FD64-333F-A25746A8073E}"/>
              </a:ext>
            </a:extLst>
          </p:cNvPr>
          <p:cNvSpPr>
            <a:spLocks noGrp="1"/>
          </p:cNvSpPr>
          <p:nvPr>
            <p:ph type="title"/>
          </p:nvPr>
        </p:nvSpPr>
        <p:spPr/>
        <p:txBody>
          <a:bodyPr/>
          <a:lstStyle/>
          <a:p>
            <a:endParaRPr lang="cs-CZ"/>
          </a:p>
        </p:txBody>
      </p:sp>
      <p:sp>
        <p:nvSpPr>
          <p:cNvPr id="3" name="Zástupný obsah 2">
            <a:extLst>
              <a:ext uri="{FF2B5EF4-FFF2-40B4-BE49-F238E27FC236}">
                <a16:creationId xmlns:a16="http://schemas.microsoft.com/office/drawing/2014/main" id="{8203595C-CD8C-1615-1D07-585DD8AFA754}"/>
              </a:ext>
            </a:extLst>
          </p:cNvPr>
          <p:cNvSpPr>
            <a:spLocks noGrp="1"/>
          </p:cNvSpPr>
          <p:nvPr>
            <p:ph sz="half" idx="1"/>
          </p:nvPr>
        </p:nvSpPr>
        <p:spPr/>
        <p:txBody>
          <a:bodyPr>
            <a:normAutofit lnSpcReduction="10000"/>
          </a:bodyPr>
          <a:lstStyle/>
          <a:p>
            <a:r>
              <a:rPr lang="cs-CZ" dirty="0" err="1"/>
              <a:t>Jos</a:t>
            </a:r>
            <a:r>
              <a:rPr lang="cs-CZ" dirty="0"/>
              <a:t>. </a:t>
            </a:r>
            <a:r>
              <a:rPr lang="cs-CZ" i="1" dirty="0"/>
              <a:t>Ant</a:t>
            </a:r>
            <a:r>
              <a:rPr lang="cs-CZ" dirty="0"/>
              <a:t>. 13.8.2</a:t>
            </a:r>
          </a:p>
          <a:p>
            <a:r>
              <a:rPr lang="el-GR" dirty="0"/>
              <a:t>ὁ δὲ ἀπωσάμενος τὴν ἐπιβουλὴν τῶν μὲν παραινούντων </a:t>
            </a:r>
            <a:r>
              <a:rPr lang="el-GR" u="sng" dirty="0"/>
              <a:t>ἐξελεῖν</a:t>
            </a:r>
            <a:r>
              <a:rPr lang="el-GR" dirty="0"/>
              <a:t> τὸ </a:t>
            </a:r>
            <a:r>
              <a:rPr lang="el-GR" u="sng" dirty="0"/>
              <a:t>ἔθνος</a:t>
            </a:r>
            <a:r>
              <a:rPr lang="el-GR" dirty="0"/>
              <a:t> διὰ τὴν πρὸς ἄλλους αὐτῶν τῆς </a:t>
            </a:r>
            <a:r>
              <a:rPr lang="el-GR" u="sng" dirty="0"/>
              <a:t>διαίτης</a:t>
            </a:r>
            <a:r>
              <a:rPr lang="el-GR" dirty="0"/>
              <a:t> </a:t>
            </a:r>
            <a:r>
              <a:rPr lang="el-GR" u="sng" dirty="0"/>
              <a:t>ἀμιξίαν</a:t>
            </a:r>
            <a:r>
              <a:rPr lang="el-GR" dirty="0"/>
              <a:t> οὐκ ἐφρόντιζεν,</a:t>
            </a:r>
            <a:r>
              <a:rPr lang="cs-CZ" dirty="0"/>
              <a:t> …</a:t>
            </a:r>
          </a:p>
          <a:p>
            <a:endParaRPr lang="cs-CZ" dirty="0"/>
          </a:p>
          <a:p>
            <a:r>
              <a:rPr lang="cs-CZ" i="1" dirty="0" err="1"/>
              <a:t>Súda</a:t>
            </a:r>
            <a:r>
              <a:rPr lang="cs-CZ" i="1" dirty="0"/>
              <a:t> –</a:t>
            </a:r>
            <a:r>
              <a:rPr lang="cs-CZ" dirty="0"/>
              <a:t> </a:t>
            </a:r>
            <a:r>
              <a:rPr lang="cs-CZ" i="1" dirty="0" err="1"/>
              <a:t>Atasthala</a:t>
            </a:r>
            <a:r>
              <a:rPr lang="cs-CZ" dirty="0"/>
              <a:t> (</a:t>
            </a:r>
            <a:r>
              <a:rPr lang="cs-CZ" dirty="0" err="1"/>
              <a:t>Arriános</a:t>
            </a:r>
            <a:r>
              <a:rPr lang="cs-CZ" dirty="0"/>
              <a:t>, </a:t>
            </a:r>
            <a:r>
              <a:rPr lang="cs-CZ" i="1" dirty="0" err="1"/>
              <a:t>Parthika</a:t>
            </a:r>
            <a:r>
              <a:rPr lang="cs-CZ" dirty="0"/>
              <a:t>)</a:t>
            </a:r>
            <a:endParaRPr lang="cs-CZ" i="1" dirty="0"/>
          </a:p>
          <a:p>
            <a:r>
              <a:rPr lang="el-GR" dirty="0"/>
              <a:t>ὁ δὲ Τραϊανὸς ἔγνω μὲν, εἰ παρείκοι, </a:t>
            </a:r>
            <a:r>
              <a:rPr lang="el-GR" u="sng" dirty="0"/>
              <a:t>ἐξελεῖν</a:t>
            </a:r>
            <a:r>
              <a:rPr lang="el-GR" dirty="0"/>
              <a:t> τὸ </a:t>
            </a:r>
            <a:r>
              <a:rPr lang="el-GR" u="sng" dirty="0"/>
              <a:t>ἔθνος</a:t>
            </a:r>
            <a:r>
              <a:rPr lang="el-GR" dirty="0"/>
              <a:t>: εἰ δὲ μὴ, ἀλλὰ </a:t>
            </a:r>
            <a:r>
              <a:rPr lang="el-GR" u="sng" dirty="0"/>
              <a:t>συντρίψας</a:t>
            </a:r>
            <a:r>
              <a:rPr lang="el-GR" dirty="0"/>
              <a:t> γε </a:t>
            </a:r>
            <a:r>
              <a:rPr lang="el-GR" u="sng" dirty="0"/>
              <a:t>παῦσαι</a:t>
            </a:r>
            <a:r>
              <a:rPr lang="el-GR" dirty="0"/>
              <a:t> τῆς ἄγαν </a:t>
            </a:r>
            <a:r>
              <a:rPr lang="el-GR" u="sng" dirty="0"/>
              <a:t>ἀτασθαλίας</a:t>
            </a:r>
            <a:r>
              <a:rPr lang="el-GR" dirty="0"/>
              <a:t>. </a:t>
            </a:r>
            <a:endParaRPr lang="cs-CZ" dirty="0"/>
          </a:p>
        </p:txBody>
      </p:sp>
      <p:sp>
        <p:nvSpPr>
          <p:cNvPr id="4" name="Zástupný obsah 3">
            <a:extLst>
              <a:ext uri="{FF2B5EF4-FFF2-40B4-BE49-F238E27FC236}">
                <a16:creationId xmlns:a16="http://schemas.microsoft.com/office/drawing/2014/main" id="{634C721E-4155-3888-0789-1C359333B9AA}"/>
              </a:ext>
            </a:extLst>
          </p:cNvPr>
          <p:cNvSpPr>
            <a:spLocks noGrp="1"/>
          </p:cNvSpPr>
          <p:nvPr>
            <p:ph sz="half" idx="2"/>
          </p:nvPr>
        </p:nvSpPr>
        <p:spPr/>
        <p:txBody>
          <a:bodyPr>
            <a:normAutofit lnSpcReduction="10000"/>
          </a:bodyPr>
          <a:lstStyle/>
          <a:p>
            <a:r>
              <a:rPr lang="en-US" dirty="0"/>
              <a:t>So he rejected the counsel of those that would have him utterly destroy the nation, by reason of their way of living, which was to others unsociable, </a:t>
            </a:r>
            <a:r>
              <a:rPr lang="cs-CZ" dirty="0"/>
              <a:t>…</a:t>
            </a:r>
          </a:p>
          <a:p>
            <a:endParaRPr lang="cs-CZ" dirty="0"/>
          </a:p>
          <a:p>
            <a:r>
              <a:rPr lang="en-US" dirty="0"/>
              <a:t>"Trajan decided, if it was possible, that he should remove the tribe; but if not, that he should crush them and put an end to their exceeding recklessness."</a:t>
            </a:r>
            <a:endParaRPr lang="cs-CZ" dirty="0"/>
          </a:p>
        </p:txBody>
      </p:sp>
    </p:spTree>
    <p:extLst>
      <p:ext uri="{BB962C8B-B14F-4D97-AF65-F5344CB8AC3E}">
        <p14:creationId xmlns:p14="http://schemas.microsoft.com/office/powerpoint/2010/main" val="259475415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905C2D5-8A07-EA46-0857-8F710D6AA815}"/>
              </a:ext>
            </a:extLst>
          </p:cNvPr>
          <p:cNvSpPr>
            <a:spLocks noGrp="1"/>
          </p:cNvSpPr>
          <p:nvPr>
            <p:ph type="title"/>
          </p:nvPr>
        </p:nvSpPr>
        <p:spPr/>
        <p:txBody>
          <a:bodyPr/>
          <a:lstStyle/>
          <a:p>
            <a:r>
              <a:rPr lang="cs-CZ" dirty="0"/>
              <a:t>Různé poznámky</a:t>
            </a:r>
          </a:p>
        </p:txBody>
      </p:sp>
      <p:sp>
        <p:nvSpPr>
          <p:cNvPr id="3" name="Zástupný obsah 2">
            <a:extLst>
              <a:ext uri="{FF2B5EF4-FFF2-40B4-BE49-F238E27FC236}">
                <a16:creationId xmlns:a16="http://schemas.microsoft.com/office/drawing/2014/main" id="{2094A967-89D4-96FD-7F9D-B375667C0E11}"/>
              </a:ext>
            </a:extLst>
          </p:cNvPr>
          <p:cNvSpPr>
            <a:spLocks noGrp="1"/>
          </p:cNvSpPr>
          <p:nvPr>
            <p:ph sz="half" idx="1"/>
          </p:nvPr>
        </p:nvSpPr>
        <p:spPr>
          <a:xfrm>
            <a:off x="508000" y="2286000"/>
            <a:ext cx="5271007" cy="4023360"/>
          </a:xfrm>
        </p:spPr>
        <p:txBody>
          <a:bodyPr>
            <a:normAutofit fontScale="92500" lnSpcReduction="10000"/>
          </a:bodyPr>
          <a:lstStyle/>
          <a:p>
            <a:r>
              <a:rPr lang="cs-CZ" dirty="0" err="1"/>
              <a:t>Juv</a:t>
            </a:r>
            <a:r>
              <a:rPr lang="cs-CZ" dirty="0"/>
              <a:t>. </a:t>
            </a:r>
            <a:r>
              <a:rPr lang="cs-CZ" i="1" dirty="0" err="1"/>
              <a:t>Sat</a:t>
            </a:r>
            <a:r>
              <a:rPr lang="cs-CZ" dirty="0"/>
              <a:t>. 14.96–106</a:t>
            </a:r>
          </a:p>
          <a:p>
            <a:r>
              <a:rPr lang="cs-CZ" dirty="0" err="1"/>
              <a:t>quidam</a:t>
            </a:r>
            <a:r>
              <a:rPr lang="cs-CZ" dirty="0"/>
              <a:t> </a:t>
            </a:r>
            <a:r>
              <a:rPr lang="cs-CZ" u="sng" dirty="0" err="1"/>
              <a:t>sortiti</a:t>
            </a:r>
            <a:r>
              <a:rPr lang="cs-CZ" dirty="0"/>
              <a:t> </a:t>
            </a:r>
            <a:r>
              <a:rPr lang="cs-CZ" u="sng" dirty="0" err="1"/>
              <a:t>metuentem</a:t>
            </a:r>
            <a:r>
              <a:rPr lang="cs-CZ" dirty="0"/>
              <a:t> </a:t>
            </a:r>
            <a:r>
              <a:rPr lang="cs-CZ" u="sng" dirty="0" err="1"/>
              <a:t>sabbata</a:t>
            </a:r>
            <a:r>
              <a:rPr lang="cs-CZ" dirty="0"/>
              <a:t> patrem</a:t>
            </a:r>
            <a:br>
              <a:rPr lang="cs-CZ" dirty="0"/>
            </a:br>
            <a:r>
              <a:rPr lang="cs-CZ" dirty="0" err="1"/>
              <a:t>nil</a:t>
            </a:r>
            <a:r>
              <a:rPr lang="cs-CZ" dirty="0"/>
              <a:t> </a:t>
            </a:r>
            <a:r>
              <a:rPr lang="cs-CZ" dirty="0" err="1"/>
              <a:t>praeter</a:t>
            </a:r>
            <a:r>
              <a:rPr lang="cs-CZ" dirty="0"/>
              <a:t> </a:t>
            </a:r>
            <a:r>
              <a:rPr lang="cs-CZ" u="sng" dirty="0" err="1"/>
              <a:t>nubes</a:t>
            </a:r>
            <a:r>
              <a:rPr lang="cs-CZ" dirty="0"/>
              <a:t> et </a:t>
            </a:r>
            <a:r>
              <a:rPr lang="cs-CZ" u="sng" dirty="0" err="1"/>
              <a:t>caeli</a:t>
            </a:r>
            <a:r>
              <a:rPr lang="cs-CZ" dirty="0"/>
              <a:t> </a:t>
            </a:r>
            <a:r>
              <a:rPr lang="cs-CZ" u="sng" dirty="0" err="1"/>
              <a:t>numen</a:t>
            </a:r>
            <a:r>
              <a:rPr lang="cs-CZ" dirty="0"/>
              <a:t> </a:t>
            </a:r>
            <a:r>
              <a:rPr lang="cs-CZ" dirty="0" err="1"/>
              <a:t>adorant</a:t>
            </a:r>
            <a:r>
              <a:rPr lang="cs-CZ" dirty="0"/>
              <a:t>,</a:t>
            </a:r>
            <a:br>
              <a:rPr lang="cs-CZ" dirty="0"/>
            </a:br>
            <a:r>
              <a:rPr lang="cs-CZ" dirty="0" err="1"/>
              <a:t>nec</a:t>
            </a:r>
            <a:r>
              <a:rPr lang="cs-CZ" dirty="0"/>
              <a:t> </a:t>
            </a:r>
            <a:r>
              <a:rPr lang="cs-CZ" dirty="0" err="1"/>
              <a:t>distare</a:t>
            </a:r>
            <a:r>
              <a:rPr lang="cs-CZ" dirty="0"/>
              <a:t> </a:t>
            </a:r>
            <a:r>
              <a:rPr lang="cs-CZ" dirty="0" err="1"/>
              <a:t>putant</a:t>
            </a:r>
            <a:r>
              <a:rPr lang="cs-CZ" dirty="0"/>
              <a:t> </a:t>
            </a:r>
            <a:r>
              <a:rPr lang="cs-CZ" u="sng" dirty="0"/>
              <a:t>humana</a:t>
            </a:r>
            <a:r>
              <a:rPr lang="cs-CZ" dirty="0"/>
              <a:t> </a:t>
            </a:r>
            <a:r>
              <a:rPr lang="cs-CZ" u="sng" dirty="0"/>
              <a:t>carne</a:t>
            </a:r>
            <a:r>
              <a:rPr lang="cs-CZ" dirty="0"/>
              <a:t> </a:t>
            </a:r>
            <a:r>
              <a:rPr lang="cs-CZ" u="sng" dirty="0" err="1"/>
              <a:t>suillam</a:t>
            </a:r>
            <a:r>
              <a:rPr lang="cs-CZ" dirty="0"/>
              <a:t>,</a:t>
            </a:r>
            <a:br>
              <a:rPr lang="cs-CZ" dirty="0"/>
            </a:br>
            <a:r>
              <a:rPr lang="cs-CZ" dirty="0" err="1"/>
              <a:t>qua</a:t>
            </a:r>
            <a:r>
              <a:rPr lang="cs-CZ" dirty="0"/>
              <a:t> pater </a:t>
            </a:r>
            <a:r>
              <a:rPr lang="cs-CZ" dirty="0" err="1"/>
              <a:t>abstinuit</a:t>
            </a:r>
            <a:r>
              <a:rPr lang="cs-CZ" dirty="0"/>
              <a:t>, </a:t>
            </a:r>
            <a:r>
              <a:rPr lang="cs-CZ" dirty="0" err="1"/>
              <a:t>mox</a:t>
            </a:r>
            <a:r>
              <a:rPr lang="cs-CZ" dirty="0"/>
              <a:t> et </a:t>
            </a:r>
            <a:r>
              <a:rPr lang="cs-CZ" u="sng" dirty="0" err="1"/>
              <a:t>praeputia</a:t>
            </a:r>
            <a:r>
              <a:rPr lang="cs-CZ" dirty="0"/>
              <a:t> </a:t>
            </a:r>
            <a:r>
              <a:rPr lang="cs-CZ" dirty="0" err="1"/>
              <a:t>ponunt</a:t>
            </a:r>
            <a:r>
              <a:rPr lang="cs-CZ" dirty="0"/>
              <a:t>;</a:t>
            </a:r>
            <a:br>
              <a:rPr lang="cs-CZ" dirty="0"/>
            </a:br>
            <a:r>
              <a:rPr lang="cs-CZ" dirty="0" err="1"/>
              <a:t>Romanas</a:t>
            </a:r>
            <a:r>
              <a:rPr lang="cs-CZ" dirty="0"/>
              <a:t> autem </a:t>
            </a:r>
            <a:r>
              <a:rPr lang="cs-CZ" u="sng" dirty="0"/>
              <a:t>soliti</a:t>
            </a:r>
            <a:r>
              <a:rPr lang="cs-CZ" dirty="0"/>
              <a:t> </a:t>
            </a:r>
            <a:r>
              <a:rPr lang="cs-CZ" u="sng" dirty="0" err="1"/>
              <a:t>contemnere</a:t>
            </a:r>
            <a:r>
              <a:rPr lang="cs-CZ" dirty="0"/>
              <a:t> </a:t>
            </a:r>
            <a:r>
              <a:rPr lang="cs-CZ" dirty="0" err="1"/>
              <a:t>leges</a:t>
            </a:r>
            <a:r>
              <a:rPr lang="cs-CZ" dirty="0"/>
              <a:t>               </a:t>
            </a:r>
            <a:br>
              <a:rPr lang="cs-CZ" dirty="0"/>
            </a:br>
            <a:r>
              <a:rPr lang="cs-CZ" dirty="0" err="1"/>
              <a:t>Iudaicum</a:t>
            </a:r>
            <a:r>
              <a:rPr lang="cs-CZ" dirty="0"/>
              <a:t> </a:t>
            </a:r>
            <a:r>
              <a:rPr lang="cs-CZ" u="sng" dirty="0" err="1"/>
              <a:t>ediscunt</a:t>
            </a:r>
            <a:r>
              <a:rPr lang="cs-CZ" dirty="0"/>
              <a:t> et </a:t>
            </a:r>
            <a:r>
              <a:rPr lang="cs-CZ" u="sng" dirty="0" err="1"/>
              <a:t>seruant</a:t>
            </a:r>
            <a:r>
              <a:rPr lang="cs-CZ" dirty="0"/>
              <a:t> </a:t>
            </a:r>
            <a:r>
              <a:rPr lang="cs-CZ" dirty="0" err="1"/>
              <a:t>ac</a:t>
            </a:r>
            <a:r>
              <a:rPr lang="cs-CZ" dirty="0"/>
              <a:t> </a:t>
            </a:r>
            <a:r>
              <a:rPr lang="cs-CZ" dirty="0" err="1"/>
              <a:t>metuunt</a:t>
            </a:r>
            <a:r>
              <a:rPr lang="cs-CZ" dirty="0"/>
              <a:t> ius,</a:t>
            </a:r>
            <a:br>
              <a:rPr lang="cs-CZ" dirty="0"/>
            </a:br>
            <a:r>
              <a:rPr lang="cs-CZ" u="sng" dirty="0" err="1"/>
              <a:t>tradidit</a:t>
            </a:r>
            <a:r>
              <a:rPr lang="cs-CZ" dirty="0"/>
              <a:t> </a:t>
            </a:r>
            <a:r>
              <a:rPr lang="cs-CZ" u="sng" dirty="0" err="1"/>
              <a:t>arcano</a:t>
            </a:r>
            <a:r>
              <a:rPr lang="cs-CZ" dirty="0"/>
              <a:t> </a:t>
            </a:r>
            <a:r>
              <a:rPr lang="cs-CZ" dirty="0" err="1"/>
              <a:t>quodcumque</a:t>
            </a:r>
            <a:r>
              <a:rPr lang="cs-CZ" dirty="0"/>
              <a:t> </a:t>
            </a:r>
            <a:r>
              <a:rPr lang="cs-CZ" u="sng" dirty="0" err="1"/>
              <a:t>uolumine</a:t>
            </a:r>
            <a:r>
              <a:rPr lang="cs-CZ" dirty="0"/>
              <a:t> </a:t>
            </a:r>
            <a:r>
              <a:rPr lang="cs-CZ" u="sng" dirty="0" err="1"/>
              <a:t>Moyses</a:t>
            </a:r>
            <a:r>
              <a:rPr lang="cs-CZ" dirty="0"/>
              <a:t>:</a:t>
            </a:r>
            <a:br>
              <a:rPr lang="cs-CZ" dirty="0"/>
            </a:br>
            <a:r>
              <a:rPr lang="cs-CZ" u="sng" dirty="0"/>
              <a:t>non </a:t>
            </a:r>
            <a:r>
              <a:rPr lang="cs-CZ" u="sng" dirty="0" err="1"/>
              <a:t>monstrare</a:t>
            </a:r>
            <a:r>
              <a:rPr lang="cs-CZ" u="sng" dirty="0"/>
              <a:t> </a:t>
            </a:r>
            <a:r>
              <a:rPr lang="cs-CZ" u="sng" dirty="0" err="1"/>
              <a:t>uias</a:t>
            </a:r>
            <a:r>
              <a:rPr lang="cs-CZ" u="sng" dirty="0"/>
              <a:t> </a:t>
            </a:r>
            <a:r>
              <a:rPr lang="cs-CZ" u="sng" dirty="0" err="1"/>
              <a:t>eadem</a:t>
            </a:r>
            <a:r>
              <a:rPr lang="cs-CZ" u="sng" dirty="0"/>
              <a:t> </a:t>
            </a:r>
            <a:r>
              <a:rPr lang="cs-CZ" u="sng" dirty="0" err="1"/>
              <a:t>nisi</a:t>
            </a:r>
            <a:r>
              <a:rPr lang="cs-CZ" u="sng" dirty="0"/>
              <a:t> </a:t>
            </a:r>
            <a:r>
              <a:rPr lang="cs-CZ" u="sng" dirty="0" err="1"/>
              <a:t>sacra</a:t>
            </a:r>
            <a:r>
              <a:rPr lang="cs-CZ" u="sng" dirty="0"/>
              <a:t> </a:t>
            </a:r>
            <a:r>
              <a:rPr lang="cs-CZ" u="sng" dirty="0" err="1"/>
              <a:t>colenti</a:t>
            </a:r>
            <a:r>
              <a:rPr lang="cs-CZ" dirty="0"/>
              <a:t>,</a:t>
            </a:r>
            <a:br>
              <a:rPr lang="cs-CZ" dirty="0"/>
            </a:br>
            <a:r>
              <a:rPr lang="cs-CZ" u="sng" dirty="0" err="1"/>
              <a:t>quaesitum</a:t>
            </a:r>
            <a:r>
              <a:rPr lang="cs-CZ" u="sng" dirty="0"/>
              <a:t> ad fontem </a:t>
            </a:r>
            <a:r>
              <a:rPr lang="cs-CZ" u="sng" dirty="0" err="1"/>
              <a:t>solos</a:t>
            </a:r>
            <a:r>
              <a:rPr lang="cs-CZ" u="sng" dirty="0"/>
              <a:t> </a:t>
            </a:r>
            <a:r>
              <a:rPr lang="cs-CZ" u="sng" dirty="0" err="1"/>
              <a:t>deducere</a:t>
            </a:r>
            <a:r>
              <a:rPr lang="cs-CZ" u="sng" dirty="0"/>
              <a:t> </a:t>
            </a:r>
            <a:r>
              <a:rPr lang="cs-CZ" u="sng" dirty="0" err="1"/>
              <a:t>uerpos</a:t>
            </a:r>
            <a:r>
              <a:rPr lang="cs-CZ" dirty="0"/>
              <a:t>.</a:t>
            </a:r>
            <a:br>
              <a:rPr lang="cs-CZ" dirty="0"/>
            </a:br>
            <a:r>
              <a:rPr lang="cs-CZ" dirty="0"/>
              <a:t>sed pater in causa, cui </a:t>
            </a:r>
            <a:r>
              <a:rPr lang="cs-CZ" u="sng" dirty="0"/>
              <a:t>septima</a:t>
            </a:r>
            <a:r>
              <a:rPr lang="cs-CZ" dirty="0"/>
              <a:t> </a:t>
            </a:r>
            <a:r>
              <a:rPr lang="cs-CZ" dirty="0" err="1"/>
              <a:t>quaeque</a:t>
            </a:r>
            <a:r>
              <a:rPr lang="cs-CZ" dirty="0"/>
              <a:t> </a:t>
            </a:r>
            <a:r>
              <a:rPr lang="cs-CZ" dirty="0" err="1"/>
              <a:t>fuit</a:t>
            </a:r>
            <a:r>
              <a:rPr lang="cs-CZ" dirty="0"/>
              <a:t> </a:t>
            </a:r>
            <a:r>
              <a:rPr lang="cs-CZ" u="sng" dirty="0"/>
              <a:t>lux</a:t>
            </a:r>
            <a:r>
              <a:rPr lang="cs-CZ" dirty="0"/>
              <a:t>               </a:t>
            </a:r>
            <a:br>
              <a:rPr lang="cs-CZ" dirty="0"/>
            </a:br>
            <a:r>
              <a:rPr lang="cs-CZ" u="sng" dirty="0" err="1"/>
              <a:t>ignaua</a:t>
            </a:r>
            <a:r>
              <a:rPr lang="cs-CZ" dirty="0"/>
              <a:t> et partem </a:t>
            </a:r>
            <a:r>
              <a:rPr lang="cs-CZ" dirty="0" err="1"/>
              <a:t>uitae</a:t>
            </a:r>
            <a:r>
              <a:rPr lang="cs-CZ" dirty="0"/>
              <a:t> non </a:t>
            </a:r>
            <a:r>
              <a:rPr lang="cs-CZ" dirty="0" err="1"/>
              <a:t>attigit</a:t>
            </a:r>
            <a:r>
              <a:rPr lang="cs-CZ" dirty="0"/>
              <a:t> </a:t>
            </a:r>
            <a:r>
              <a:rPr lang="cs-CZ" dirty="0" err="1"/>
              <a:t>ullam</a:t>
            </a:r>
            <a:r>
              <a:rPr lang="cs-CZ" dirty="0"/>
              <a:t>. </a:t>
            </a:r>
          </a:p>
          <a:p>
            <a:endParaRPr lang="cs-CZ" dirty="0"/>
          </a:p>
          <a:p>
            <a:pPr marL="0" indent="0">
              <a:buNone/>
            </a:pPr>
            <a:endParaRPr lang="cs-CZ" dirty="0"/>
          </a:p>
        </p:txBody>
      </p:sp>
      <p:sp>
        <p:nvSpPr>
          <p:cNvPr id="4" name="Zástupný obsah 3">
            <a:extLst>
              <a:ext uri="{FF2B5EF4-FFF2-40B4-BE49-F238E27FC236}">
                <a16:creationId xmlns:a16="http://schemas.microsoft.com/office/drawing/2014/main" id="{44877584-0B78-2D21-FEDE-1D1B527D3753}"/>
              </a:ext>
            </a:extLst>
          </p:cNvPr>
          <p:cNvSpPr>
            <a:spLocks noGrp="1"/>
          </p:cNvSpPr>
          <p:nvPr>
            <p:ph sz="half" idx="2"/>
          </p:nvPr>
        </p:nvSpPr>
        <p:spPr/>
        <p:txBody>
          <a:bodyPr>
            <a:normAutofit fontScale="92500" lnSpcReduction="10000"/>
          </a:bodyPr>
          <a:lstStyle/>
          <a:p>
            <a:r>
              <a:rPr lang="en-US" dirty="0"/>
              <a:t>Then there are those that, blessed with a father who Reveres the Sabbath, worship only the clouds in the sky And its spirit, who draw no distinction between the pork From which their father had to abstain, and human flesh, And who swiftly rid themselves of even their foreskins. It’s their custom to ignore the laws of Rome, the Judaic Code being that which they study, adhere to, and revere; The Pentateuch, the mystic scroll handed down by Moses: Nor do they reveal the way to anyone but a fellow-believer; Leading only the circumcised, when asked, to the fountain. It’s the father that’s to blame, treating every seventh day As a day of idleness, separate from the rest of daily life. </a:t>
            </a:r>
          </a:p>
          <a:p>
            <a:endParaRPr lang="cs-CZ" dirty="0"/>
          </a:p>
        </p:txBody>
      </p:sp>
    </p:spTree>
    <p:extLst>
      <p:ext uri="{BB962C8B-B14F-4D97-AF65-F5344CB8AC3E}">
        <p14:creationId xmlns:p14="http://schemas.microsoft.com/office/powerpoint/2010/main" val="190087212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sah 2">
            <a:extLst>
              <a:ext uri="{FF2B5EF4-FFF2-40B4-BE49-F238E27FC236}">
                <a16:creationId xmlns:a16="http://schemas.microsoft.com/office/drawing/2014/main" id="{287AF4BE-2EFA-6F3D-C7C5-AA37CFC80271}"/>
              </a:ext>
            </a:extLst>
          </p:cNvPr>
          <p:cNvSpPr>
            <a:spLocks noGrp="1"/>
          </p:cNvSpPr>
          <p:nvPr>
            <p:ph sz="half" idx="1"/>
          </p:nvPr>
        </p:nvSpPr>
        <p:spPr>
          <a:xfrm>
            <a:off x="609600" y="1038167"/>
            <a:ext cx="5077043" cy="5367251"/>
          </a:xfrm>
        </p:spPr>
        <p:txBody>
          <a:bodyPr>
            <a:normAutofit fontScale="85000" lnSpcReduction="20000"/>
          </a:bodyPr>
          <a:lstStyle/>
          <a:p>
            <a:r>
              <a:rPr lang="cs-CZ" dirty="0" err="1"/>
              <a:t>Rutilius</a:t>
            </a:r>
            <a:r>
              <a:rPr lang="cs-CZ" dirty="0"/>
              <a:t> </a:t>
            </a:r>
            <a:r>
              <a:rPr lang="cs-CZ" dirty="0" err="1"/>
              <a:t>Namatianus</a:t>
            </a:r>
            <a:r>
              <a:rPr lang="cs-CZ" dirty="0"/>
              <a:t>, de </a:t>
            </a:r>
            <a:r>
              <a:rPr lang="cs-CZ" dirty="0" err="1"/>
              <a:t>Reditu</a:t>
            </a:r>
            <a:r>
              <a:rPr lang="cs-CZ" dirty="0"/>
              <a:t> </a:t>
            </a:r>
            <a:r>
              <a:rPr lang="cs-CZ" dirty="0" err="1"/>
              <a:t>suo</a:t>
            </a:r>
            <a:r>
              <a:rPr lang="cs-CZ" dirty="0"/>
              <a:t> 1.387–398</a:t>
            </a:r>
          </a:p>
          <a:p>
            <a:endParaRPr lang="cs-CZ" dirty="0"/>
          </a:p>
          <a:p>
            <a:r>
              <a:rPr lang="cs-CZ" dirty="0" err="1"/>
              <a:t>reddimus</a:t>
            </a:r>
            <a:r>
              <a:rPr lang="cs-CZ" dirty="0"/>
              <a:t> </a:t>
            </a:r>
            <a:r>
              <a:rPr lang="cs-CZ" u="sng" dirty="0" err="1"/>
              <a:t>obscaenae</a:t>
            </a:r>
            <a:r>
              <a:rPr lang="cs-CZ" dirty="0"/>
              <a:t> </a:t>
            </a:r>
            <a:r>
              <a:rPr lang="cs-CZ" u="sng" dirty="0" err="1"/>
              <a:t>convicia</a:t>
            </a:r>
            <a:r>
              <a:rPr lang="cs-CZ" dirty="0"/>
              <a:t> </a:t>
            </a:r>
            <a:r>
              <a:rPr lang="cs-CZ" u="sng" dirty="0" err="1"/>
              <a:t>debita</a:t>
            </a:r>
            <a:r>
              <a:rPr lang="cs-CZ" dirty="0"/>
              <a:t> </a:t>
            </a:r>
            <a:r>
              <a:rPr lang="cs-CZ" u="sng" dirty="0" err="1"/>
              <a:t>genti</a:t>
            </a:r>
            <a:r>
              <a:rPr lang="cs-CZ" dirty="0"/>
              <a:t> </a:t>
            </a:r>
          </a:p>
          <a:p>
            <a:r>
              <a:rPr lang="cs-CZ" dirty="0" err="1"/>
              <a:t>quae</a:t>
            </a:r>
            <a:r>
              <a:rPr lang="cs-CZ" dirty="0"/>
              <a:t> </a:t>
            </a:r>
            <a:r>
              <a:rPr lang="cs-CZ" u="sng" dirty="0" err="1"/>
              <a:t>genitale</a:t>
            </a:r>
            <a:r>
              <a:rPr lang="cs-CZ" dirty="0"/>
              <a:t> </a:t>
            </a:r>
            <a:r>
              <a:rPr lang="cs-CZ" u="sng" dirty="0" err="1"/>
              <a:t>caput</a:t>
            </a:r>
            <a:r>
              <a:rPr lang="cs-CZ" dirty="0"/>
              <a:t> </a:t>
            </a:r>
            <a:r>
              <a:rPr lang="cs-CZ" u="sng" dirty="0" err="1"/>
              <a:t>propudiosa</a:t>
            </a:r>
            <a:r>
              <a:rPr lang="cs-CZ" dirty="0"/>
              <a:t> </a:t>
            </a:r>
            <a:r>
              <a:rPr lang="cs-CZ" dirty="0" err="1"/>
              <a:t>metit</a:t>
            </a:r>
            <a:r>
              <a:rPr lang="cs-CZ" dirty="0"/>
              <a:t>: </a:t>
            </a:r>
          </a:p>
          <a:p>
            <a:r>
              <a:rPr lang="cs-CZ" u="sng" dirty="0"/>
              <a:t>radix</a:t>
            </a:r>
            <a:r>
              <a:rPr lang="cs-CZ" dirty="0"/>
              <a:t> </a:t>
            </a:r>
            <a:r>
              <a:rPr lang="cs-CZ" u="sng" dirty="0" err="1"/>
              <a:t>stultitiae</a:t>
            </a:r>
            <a:r>
              <a:rPr lang="cs-CZ" dirty="0"/>
              <a:t>, cui </a:t>
            </a:r>
            <a:r>
              <a:rPr lang="cs-CZ" u="sng" dirty="0" err="1"/>
              <a:t>frigida</a:t>
            </a:r>
            <a:r>
              <a:rPr lang="cs-CZ" dirty="0"/>
              <a:t> </a:t>
            </a:r>
            <a:r>
              <a:rPr lang="cs-CZ" u="sng" dirty="0" err="1"/>
              <a:t>sabbata</a:t>
            </a:r>
            <a:r>
              <a:rPr lang="cs-CZ" dirty="0"/>
              <a:t> </a:t>
            </a:r>
            <a:r>
              <a:rPr lang="cs-CZ" u="sng" dirty="0" err="1"/>
              <a:t>cordi</a:t>
            </a:r>
            <a:r>
              <a:rPr lang="cs-CZ" dirty="0"/>
              <a:t>, </a:t>
            </a:r>
          </a:p>
          <a:p>
            <a:r>
              <a:rPr lang="cs-CZ" u="sng" dirty="0"/>
              <a:t>sed </a:t>
            </a:r>
            <a:r>
              <a:rPr lang="cs-CZ" u="sng" dirty="0" err="1"/>
              <a:t>cor</a:t>
            </a:r>
            <a:r>
              <a:rPr lang="cs-CZ" u="sng" dirty="0"/>
              <a:t> </a:t>
            </a:r>
            <a:r>
              <a:rPr lang="cs-CZ" u="sng" dirty="0" err="1"/>
              <a:t>frigidius</a:t>
            </a:r>
            <a:r>
              <a:rPr lang="cs-CZ" u="sng" dirty="0"/>
              <a:t> religione sua</a:t>
            </a:r>
            <a:r>
              <a:rPr lang="cs-CZ" dirty="0"/>
              <a:t>. </a:t>
            </a:r>
          </a:p>
          <a:p>
            <a:r>
              <a:rPr lang="cs-CZ" u="sng" dirty="0"/>
              <a:t>septima</a:t>
            </a:r>
            <a:r>
              <a:rPr lang="cs-CZ" dirty="0"/>
              <a:t> </a:t>
            </a:r>
            <a:r>
              <a:rPr lang="cs-CZ" dirty="0" err="1"/>
              <a:t>quaeque</a:t>
            </a:r>
            <a:r>
              <a:rPr lang="cs-CZ" dirty="0"/>
              <a:t> </a:t>
            </a:r>
            <a:r>
              <a:rPr lang="cs-CZ" u="sng" dirty="0" err="1"/>
              <a:t>dies</a:t>
            </a:r>
            <a:r>
              <a:rPr lang="cs-CZ" dirty="0"/>
              <a:t> </a:t>
            </a:r>
            <a:r>
              <a:rPr lang="cs-CZ" dirty="0" err="1"/>
              <a:t>turpi</a:t>
            </a:r>
            <a:r>
              <a:rPr lang="cs-CZ" dirty="0"/>
              <a:t> </a:t>
            </a:r>
            <a:r>
              <a:rPr lang="cs-CZ" u="sng" dirty="0" err="1"/>
              <a:t>damnata</a:t>
            </a:r>
            <a:r>
              <a:rPr lang="cs-CZ" dirty="0"/>
              <a:t> </a:t>
            </a:r>
            <a:r>
              <a:rPr lang="cs-CZ" u="sng" dirty="0" err="1"/>
              <a:t>veterno</a:t>
            </a:r>
            <a:r>
              <a:rPr lang="cs-CZ" dirty="0"/>
              <a:t>, </a:t>
            </a:r>
          </a:p>
          <a:p>
            <a:r>
              <a:rPr lang="cs-CZ" dirty="0" err="1"/>
              <a:t>tamquam</a:t>
            </a:r>
            <a:r>
              <a:rPr lang="cs-CZ" dirty="0"/>
              <a:t> </a:t>
            </a:r>
            <a:r>
              <a:rPr lang="cs-CZ" u="sng" dirty="0" err="1"/>
              <a:t>lassati</a:t>
            </a:r>
            <a:r>
              <a:rPr lang="cs-CZ" dirty="0"/>
              <a:t> </a:t>
            </a:r>
            <a:r>
              <a:rPr lang="cs-CZ" u="sng" dirty="0" err="1"/>
              <a:t>mollis</a:t>
            </a:r>
            <a:r>
              <a:rPr lang="cs-CZ" dirty="0"/>
              <a:t> </a:t>
            </a:r>
            <a:r>
              <a:rPr lang="cs-CZ" u="sng" dirty="0"/>
              <a:t>imago</a:t>
            </a:r>
            <a:r>
              <a:rPr lang="cs-CZ" dirty="0"/>
              <a:t> </a:t>
            </a:r>
            <a:r>
              <a:rPr lang="cs-CZ" u="sng" dirty="0"/>
              <a:t>dei</a:t>
            </a:r>
            <a:r>
              <a:rPr lang="cs-CZ" dirty="0"/>
              <a:t>. </a:t>
            </a:r>
          </a:p>
          <a:p>
            <a:r>
              <a:rPr lang="cs-CZ" dirty="0" err="1"/>
              <a:t>cetera</a:t>
            </a:r>
            <a:r>
              <a:rPr lang="cs-CZ" dirty="0"/>
              <a:t> </a:t>
            </a:r>
            <a:r>
              <a:rPr lang="cs-CZ" dirty="0" err="1"/>
              <a:t>mendacis</a:t>
            </a:r>
            <a:r>
              <a:rPr lang="cs-CZ" dirty="0"/>
              <a:t> </a:t>
            </a:r>
            <a:r>
              <a:rPr lang="cs-CZ" dirty="0" err="1"/>
              <a:t>deliramenta</a:t>
            </a:r>
            <a:r>
              <a:rPr lang="cs-CZ" dirty="0"/>
              <a:t> </a:t>
            </a:r>
            <a:r>
              <a:rPr lang="cs-CZ" dirty="0" err="1"/>
              <a:t>catastae</a:t>
            </a:r>
            <a:r>
              <a:rPr lang="cs-CZ" dirty="0"/>
              <a:t> </a:t>
            </a:r>
          </a:p>
          <a:p>
            <a:r>
              <a:rPr lang="cs-CZ" dirty="0" err="1"/>
              <a:t>nec</a:t>
            </a:r>
            <a:r>
              <a:rPr lang="cs-CZ" dirty="0"/>
              <a:t> </a:t>
            </a:r>
            <a:r>
              <a:rPr lang="cs-CZ" dirty="0" err="1"/>
              <a:t>puerum</a:t>
            </a:r>
            <a:r>
              <a:rPr lang="cs-CZ" dirty="0"/>
              <a:t> in </a:t>
            </a:r>
            <a:r>
              <a:rPr lang="cs-CZ" dirty="0" err="1"/>
              <a:t>somnis</a:t>
            </a:r>
            <a:r>
              <a:rPr lang="cs-CZ" dirty="0"/>
              <a:t>​ </a:t>
            </a:r>
            <a:r>
              <a:rPr lang="cs-CZ" dirty="0" err="1"/>
              <a:t>credere</a:t>
            </a:r>
            <a:r>
              <a:rPr lang="cs-CZ" dirty="0"/>
              <a:t> </a:t>
            </a:r>
            <a:r>
              <a:rPr lang="cs-CZ" dirty="0" err="1"/>
              <a:t>posse</a:t>
            </a:r>
            <a:r>
              <a:rPr lang="cs-CZ" dirty="0"/>
              <a:t> </a:t>
            </a:r>
            <a:r>
              <a:rPr lang="cs-CZ" dirty="0" err="1"/>
              <a:t>reor</a:t>
            </a:r>
            <a:r>
              <a:rPr lang="cs-CZ" dirty="0"/>
              <a:t>. </a:t>
            </a:r>
          </a:p>
          <a:p>
            <a:r>
              <a:rPr lang="cs-CZ" dirty="0" err="1"/>
              <a:t>atque</a:t>
            </a:r>
            <a:r>
              <a:rPr lang="cs-CZ" dirty="0"/>
              <a:t> </a:t>
            </a:r>
            <a:r>
              <a:rPr lang="cs-CZ" dirty="0" err="1"/>
              <a:t>utinam</a:t>
            </a:r>
            <a:r>
              <a:rPr lang="cs-CZ" dirty="0"/>
              <a:t> </a:t>
            </a:r>
            <a:r>
              <a:rPr lang="cs-CZ" u="sng" dirty="0" err="1"/>
              <a:t>numquam</a:t>
            </a:r>
            <a:r>
              <a:rPr lang="cs-CZ" dirty="0"/>
              <a:t> </a:t>
            </a:r>
            <a:r>
              <a:rPr lang="cs-CZ" dirty="0" err="1"/>
              <a:t>Iudaea</a:t>
            </a:r>
            <a:r>
              <a:rPr lang="cs-CZ" dirty="0"/>
              <a:t> </a:t>
            </a:r>
            <a:r>
              <a:rPr lang="cs-CZ" u="sng" dirty="0" err="1"/>
              <a:t>subacta</a:t>
            </a:r>
            <a:r>
              <a:rPr lang="cs-CZ" dirty="0"/>
              <a:t>​ </a:t>
            </a:r>
            <a:r>
              <a:rPr lang="cs-CZ" u="sng" dirty="0" err="1"/>
              <a:t>fuisset</a:t>
            </a:r>
            <a:r>
              <a:rPr lang="cs-CZ" dirty="0"/>
              <a:t> </a:t>
            </a:r>
          </a:p>
          <a:p>
            <a:r>
              <a:rPr lang="cs-CZ" dirty="0"/>
              <a:t>Pompeii </a:t>
            </a:r>
            <a:r>
              <a:rPr lang="cs-CZ" dirty="0" err="1"/>
              <a:t>bellis</a:t>
            </a:r>
            <a:r>
              <a:rPr lang="cs-CZ" dirty="0"/>
              <a:t> </a:t>
            </a:r>
            <a:r>
              <a:rPr lang="cs-CZ" dirty="0" err="1"/>
              <a:t>imperiisque</a:t>
            </a:r>
            <a:r>
              <a:rPr lang="cs-CZ" dirty="0"/>
              <a:t>​ </a:t>
            </a:r>
            <a:r>
              <a:rPr lang="cs-CZ" dirty="0" err="1"/>
              <a:t>Titi</a:t>
            </a:r>
            <a:r>
              <a:rPr lang="cs-CZ" dirty="0"/>
              <a:t>! </a:t>
            </a:r>
          </a:p>
          <a:p>
            <a:r>
              <a:rPr lang="cs-CZ" u="sng" dirty="0" err="1"/>
              <a:t>latius</a:t>
            </a:r>
            <a:r>
              <a:rPr lang="cs-CZ" u="sng" dirty="0"/>
              <a:t> </a:t>
            </a:r>
            <a:r>
              <a:rPr lang="cs-CZ" u="sng" dirty="0" err="1"/>
              <a:t>excisae</a:t>
            </a:r>
            <a:r>
              <a:rPr lang="cs-CZ" u="sng" dirty="0"/>
              <a:t> </a:t>
            </a:r>
            <a:r>
              <a:rPr lang="cs-CZ" u="sng" dirty="0" err="1"/>
              <a:t>pestis</a:t>
            </a:r>
            <a:r>
              <a:rPr lang="cs-CZ" u="sng" dirty="0"/>
              <a:t> </a:t>
            </a:r>
            <a:r>
              <a:rPr lang="cs-CZ" u="sng" dirty="0" err="1"/>
              <a:t>contagia</a:t>
            </a:r>
            <a:r>
              <a:rPr lang="cs-CZ" u="sng" dirty="0"/>
              <a:t> </a:t>
            </a:r>
            <a:r>
              <a:rPr lang="cs-CZ" u="sng" dirty="0" err="1"/>
              <a:t>serpunt</a:t>
            </a:r>
            <a:r>
              <a:rPr lang="cs-CZ" dirty="0"/>
              <a:t>, </a:t>
            </a:r>
          </a:p>
          <a:p>
            <a:r>
              <a:rPr lang="cs-CZ" u="sng" dirty="0" err="1"/>
              <a:t>victoresque</a:t>
            </a:r>
            <a:r>
              <a:rPr lang="cs-CZ" u="sng" dirty="0"/>
              <a:t> </a:t>
            </a:r>
            <a:r>
              <a:rPr lang="cs-CZ" u="sng" dirty="0" err="1"/>
              <a:t>suos</a:t>
            </a:r>
            <a:r>
              <a:rPr lang="cs-CZ" u="sng" dirty="0"/>
              <a:t> </a:t>
            </a:r>
            <a:r>
              <a:rPr lang="cs-CZ" u="sng" dirty="0" err="1"/>
              <a:t>natio</a:t>
            </a:r>
            <a:r>
              <a:rPr lang="cs-CZ" u="sng" dirty="0"/>
              <a:t> </a:t>
            </a:r>
            <a:r>
              <a:rPr lang="cs-CZ" u="sng" dirty="0" err="1"/>
              <a:t>victa</a:t>
            </a:r>
            <a:r>
              <a:rPr lang="cs-CZ" u="sng" dirty="0"/>
              <a:t> </a:t>
            </a:r>
            <a:r>
              <a:rPr lang="cs-CZ" u="sng" dirty="0" err="1"/>
              <a:t>premit</a:t>
            </a:r>
            <a:r>
              <a:rPr lang="cs-CZ" dirty="0"/>
              <a:t>. </a:t>
            </a:r>
          </a:p>
          <a:p>
            <a:endParaRPr lang="cs-CZ" dirty="0"/>
          </a:p>
          <a:p>
            <a:endParaRPr lang="cs-CZ" dirty="0"/>
          </a:p>
        </p:txBody>
      </p:sp>
      <p:sp>
        <p:nvSpPr>
          <p:cNvPr id="4" name="Zástupný obsah 3">
            <a:extLst>
              <a:ext uri="{FF2B5EF4-FFF2-40B4-BE49-F238E27FC236}">
                <a16:creationId xmlns:a16="http://schemas.microsoft.com/office/drawing/2014/main" id="{EDFA3083-DC59-B9CF-8B17-13CAEE24E29B}"/>
              </a:ext>
            </a:extLst>
          </p:cNvPr>
          <p:cNvSpPr>
            <a:spLocks noGrp="1"/>
          </p:cNvSpPr>
          <p:nvPr>
            <p:ph sz="half" idx="2"/>
          </p:nvPr>
        </p:nvSpPr>
        <p:spPr/>
        <p:txBody>
          <a:bodyPr>
            <a:normAutofit fontScale="85000" lnSpcReduction="20000"/>
          </a:bodyPr>
          <a:lstStyle/>
          <a:p>
            <a:r>
              <a:rPr lang="en-US" dirty="0"/>
              <a:t>We pay the abuse due to the filthy race that infamously </a:t>
            </a:r>
            <a:r>
              <a:rPr lang="en-US" dirty="0" err="1"/>
              <a:t>practises</a:t>
            </a:r>
            <a:r>
              <a:rPr lang="en-US" dirty="0"/>
              <a:t> circumcision: a root of silliness they are: chill Sabbaths are after their own heart, yet their heart is chillier than their creed. Each seventh day is condemned to ignoble sloth, as 'twere an effeminate picture of a god fatigued.​ The other wild ravings from their lying bazaar methinks not even a child in his sleep could believe. And would that Judaea had never been subdued by Pompey's wars and Titus' military power.​ The infection of this plague, though excised, still creeps abroad the more: and 'tis their own conquerors that a conquered race keeps down</a:t>
            </a:r>
            <a:endParaRPr lang="cs-CZ" dirty="0"/>
          </a:p>
        </p:txBody>
      </p:sp>
    </p:spTree>
    <p:extLst>
      <p:ext uri="{BB962C8B-B14F-4D97-AF65-F5344CB8AC3E}">
        <p14:creationId xmlns:p14="http://schemas.microsoft.com/office/powerpoint/2010/main" val="395385329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8AFA6DD-AA89-5F90-061D-EEC07270C74D}"/>
              </a:ext>
            </a:extLst>
          </p:cNvPr>
          <p:cNvSpPr>
            <a:spLocks noGrp="1"/>
          </p:cNvSpPr>
          <p:nvPr>
            <p:ph type="title"/>
          </p:nvPr>
        </p:nvSpPr>
        <p:spPr/>
        <p:txBody>
          <a:bodyPr/>
          <a:lstStyle/>
          <a:p>
            <a:r>
              <a:rPr lang="cs-CZ" dirty="0"/>
              <a:t>křesťanství</a:t>
            </a:r>
          </a:p>
        </p:txBody>
      </p:sp>
      <p:sp>
        <p:nvSpPr>
          <p:cNvPr id="3" name="Zástupný obsah 2">
            <a:extLst>
              <a:ext uri="{FF2B5EF4-FFF2-40B4-BE49-F238E27FC236}">
                <a16:creationId xmlns:a16="http://schemas.microsoft.com/office/drawing/2014/main" id="{9416A944-5539-314D-ACA5-435BFD19C5AB}"/>
              </a:ext>
            </a:extLst>
          </p:cNvPr>
          <p:cNvSpPr>
            <a:spLocks noGrp="1"/>
          </p:cNvSpPr>
          <p:nvPr>
            <p:ph sz="half" idx="1"/>
          </p:nvPr>
        </p:nvSpPr>
        <p:spPr/>
        <p:txBody>
          <a:bodyPr/>
          <a:lstStyle/>
          <a:p>
            <a:r>
              <a:rPr lang="cs-CZ" dirty="0" err="1"/>
              <a:t>Suet</a:t>
            </a:r>
            <a:r>
              <a:rPr lang="cs-CZ" dirty="0"/>
              <a:t>. </a:t>
            </a:r>
            <a:r>
              <a:rPr lang="cs-CZ" i="1" dirty="0"/>
              <a:t>Cl</a:t>
            </a:r>
            <a:r>
              <a:rPr lang="cs-CZ" dirty="0"/>
              <a:t>. 25.4</a:t>
            </a:r>
          </a:p>
          <a:p>
            <a:r>
              <a:rPr lang="cs-CZ" u="sng" dirty="0"/>
              <a:t>Iudaeos</a:t>
            </a:r>
            <a:r>
              <a:rPr lang="cs-CZ" dirty="0"/>
              <a:t> </a:t>
            </a:r>
            <a:r>
              <a:rPr lang="cs-CZ" u="sng" dirty="0" err="1"/>
              <a:t>impulsore</a:t>
            </a:r>
            <a:r>
              <a:rPr lang="cs-CZ" dirty="0"/>
              <a:t> </a:t>
            </a:r>
            <a:r>
              <a:rPr lang="cs-CZ" u="sng" dirty="0" err="1"/>
              <a:t>Chresto</a:t>
            </a:r>
            <a:r>
              <a:rPr lang="cs-CZ" dirty="0"/>
              <a:t> </a:t>
            </a:r>
            <a:r>
              <a:rPr lang="cs-CZ" u="sng" dirty="0" err="1"/>
              <a:t>assidue</a:t>
            </a:r>
            <a:r>
              <a:rPr lang="cs-CZ" dirty="0"/>
              <a:t> </a:t>
            </a:r>
            <a:r>
              <a:rPr lang="cs-CZ" u="sng" dirty="0" err="1"/>
              <a:t>tumultuantis</a:t>
            </a:r>
            <a:r>
              <a:rPr lang="cs-CZ" dirty="0"/>
              <a:t> Roma </a:t>
            </a:r>
            <a:r>
              <a:rPr lang="cs-CZ" dirty="0" err="1"/>
              <a:t>expulit</a:t>
            </a:r>
            <a:r>
              <a:rPr lang="cs-CZ" dirty="0"/>
              <a:t>. </a:t>
            </a:r>
          </a:p>
        </p:txBody>
      </p:sp>
      <p:sp>
        <p:nvSpPr>
          <p:cNvPr id="4" name="Zástupný obsah 3">
            <a:extLst>
              <a:ext uri="{FF2B5EF4-FFF2-40B4-BE49-F238E27FC236}">
                <a16:creationId xmlns:a16="http://schemas.microsoft.com/office/drawing/2014/main" id="{6E75BC1A-22F0-6C87-86CB-AC56F078BACA}"/>
              </a:ext>
            </a:extLst>
          </p:cNvPr>
          <p:cNvSpPr>
            <a:spLocks noGrp="1"/>
          </p:cNvSpPr>
          <p:nvPr>
            <p:ph sz="half" idx="2"/>
          </p:nvPr>
        </p:nvSpPr>
        <p:spPr/>
        <p:txBody>
          <a:bodyPr/>
          <a:lstStyle/>
          <a:p>
            <a:r>
              <a:rPr lang="en-US" dirty="0"/>
              <a:t>Since the Jews constantly made disturbances at the instigation of </a:t>
            </a:r>
            <a:r>
              <a:rPr lang="en-US" dirty="0" err="1"/>
              <a:t>Chrestus</a:t>
            </a:r>
            <a:r>
              <a:rPr lang="en-US" dirty="0"/>
              <a:t>,​ he expelled them from Rome.</a:t>
            </a:r>
            <a:endParaRPr lang="cs-CZ" dirty="0"/>
          </a:p>
        </p:txBody>
      </p:sp>
    </p:spTree>
    <p:extLst>
      <p:ext uri="{BB962C8B-B14F-4D97-AF65-F5344CB8AC3E}">
        <p14:creationId xmlns:p14="http://schemas.microsoft.com/office/powerpoint/2010/main" val="267203699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188E3CE-64D0-2DB4-18A8-5AE692BE63AD}"/>
              </a:ext>
            </a:extLst>
          </p:cNvPr>
          <p:cNvSpPr>
            <a:spLocks noGrp="1"/>
          </p:cNvSpPr>
          <p:nvPr>
            <p:ph type="title"/>
          </p:nvPr>
        </p:nvSpPr>
        <p:spPr/>
        <p:txBody>
          <a:bodyPr/>
          <a:lstStyle/>
          <a:p>
            <a:r>
              <a:rPr lang="cs-CZ" dirty="0"/>
              <a:t>křesťanství</a:t>
            </a:r>
          </a:p>
        </p:txBody>
      </p:sp>
      <p:sp>
        <p:nvSpPr>
          <p:cNvPr id="3" name="Zástupný obsah 2">
            <a:extLst>
              <a:ext uri="{FF2B5EF4-FFF2-40B4-BE49-F238E27FC236}">
                <a16:creationId xmlns:a16="http://schemas.microsoft.com/office/drawing/2014/main" id="{8CD895C8-76E3-144B-770A-FE9ACB18DF3A}"/>
              </a:ext>
            </a:extLst>
          </p:cNvPr>
          <p:cNvSpPr>
            <a:spLocks noGrp="1"/>
          </p:cNvSpPr>
          <p:nvPr>
            <p:ph sz="half" idx="1"/>
          </p:nvPr>
        </p:nvSpPr>
        <p:spPr/>
        <p:txBody>
          <a:bodyPr>
            <a:normAutofit fontScale="92500"/>
          </a:bodyPr>
          <a:lstStyle/>
          <a:p>
            <a:r>
              <a:rPr lang="cs-CZ" dirty="0" err="1"/>
              <a:t>Tac</a:t>
            </a:r>
            <a:r>
              <a:rPr lang="cs-CZ" dirty="0"/>
              <a:t>. </a:t>
            </a:r>
            <a:r>
              <a:rPr lang="cs-CZ" i="1" dirty="0"/>
              <a:t>Ann</a:t>
            </a:r>
            <a:r>
              <a:rPr lang="cs-CZ" dirty="0"/>
              <a:t>. 15.44</a:t>
            </a:r>
          </a:p>
          <a:p>
            <a:r>
              <a:rPr lang="cs-CZ" dirty="0"/>
              <a:t>ergo </a:t>
            </a:r>
            <a:r>
              <a:rPr lang="cs-CZ" dirty="0" err="1"/>
              <a:t>abolendo</a:t>
            </a:r>
            <a:r>
              <a:rPr lang="cs-CZ" dirty="0"/>
              <a:t> </a:t>
            </a:r>
            <a:r>
              <a:rPr lang="cs-CZ" dirty="0" err="1"/>
              <a:t>rumori</a:t>
            </a:r>
            <a:r>
              <a:rPr lang="cs-CZ" dirty="0"/>
              <a:t> Nero </a:t>
            </a:r>
            <a:r>
              <a:rPr lang="cs-CZ" dirty="0" err="1"/>
              <a:t>subdidit</a:t>
            </a:r>
            <a:r>
              <a:rPr lang="cs-CZ" dirty="0"/>
              <a:t> </a:t>
            </a:r>
            <a:r>
              <a:rPr lang="cs-CZ" dirty="0" err="1"/>
              <a:t>reos</a:t>
            </a:r>
            <a:r>
              <a:rPr lang="cs-CZ" dirty="0"/>
              <a:t> et </a:t>
            </a:r>
            <a:r>
              <a:rPr lang="cs-CZ" dirty="0" err="1"/>
              <a:t>quaesitissimis</a:t>
            </a:r>
            <a:r>
              <a:rPr lang="cs-CZ" dirty="0"/>
              <a:t> </a:t>
            </a:r>
            <a:r>
              <a:rPr lang="cs-CZ" dirty="0" err="1"/>
              <a:t>poenis</a:t>
            </a:r>
            <a:r>
              <a:rPr lang="cs-CZ" dirty="0"/>
              <a:t> </a:t>
            </a:r>
            <a:r>
              <a:rPr lang="cs-CZ" dirty="0" err="1"/>
              <a:t>adfecit</a:t>
            </a:r>
            <a:r>
              <a:rPr lang="cs-CZ" dirty="0"/>
              <a:t> </a:t>
            </a:r>
            <a:r>
              <a:rPr lang="cs-CZ" dirty="0" err="1"/>
              <a:t>quos</a:t>
            </a:r>
            <a:r>
              <a:rPr lang="cs-CZ" dirty="0"/>
              <a:t> per </a:t>
            </a:r>
            <a:r>
              <a:rPr lang="cs-CZ" u="sng" dirty="0" err="1"/>
              <a:t>flagitia</a:t>
            </a:r>
            <a:r>
              <a:rPr lang="cs-CZ" dirty="0"/>
              <a:t> </a:t>
            </a:r>
            <a:r>
              <a:rPr lang="cs-CZ" u="sng" dirty="0" err="1"/>
              <a:t>invisos</a:t>
            </a:r>
            <a:r>
              <a:rPr lang="cs-CZ" dirty="0"/>
              <a:t> </a:t>
            </a:r>
            <a:r>
              <a:rPr lang="cs-CZ" u="sng" dirty="0" err="1"/>
              <a:t>vulgus</a:t>
            </a:r>
            <a:r>
              <a:rPr lang="cs-CZ" dirty="0"/>
              <a:t> </a:t>
            </a:r>
            <a:r>
              <a:rPr lang="cs-CZ" u="sng" dirty="0" err="1"/>
              <a:t>Christianos</a:t>
            </a:r>
            <a:r>
              <a:rPr lang="cs-CZ" dirty="0"/>
              <a:t> </a:t>
            </a:r>
            <a:r>
              <a:rPr lang="cs-CZ" u="sng" dirty="0" err="1"/>
              <a:t>appellabat</a:t>
            </a:r>
            <a:r>
              <a:rPr lang="cs-CZ" dirty="0"/>
              <a:t>. </a:t>
            </a:r>
            <a:r>
              <a:rPr lang="cs-CZ" u="sng" dirty="0" err="1"/>
              <a:t>auctor</a:t>
            </a:r>
            <a:r>
              <a:rPr lang="cs-CZ" dirty="0"/>
              <a:t> </a:t>
            </a:r>
            <a:r>
              <a:rPr lang="cs-CZ" dirty="0" err="1"/>
              <a:t>nominis</a:t>
            </a:r>
            <a:r>
              <a:rPr lang="cs-CZ" dirty="0"/>
              <a:t> </a:t>
            </a:r>
            <a:r>
              <a:rPr lang="cs-CZ" dirty="0" err="1"/>
              <a:t>eius</a:t>
            </a:r>
            <a:r>
              <a:rPr lang="cs-CZ" dirty="0"/>
              <a:t> </a:t>
            </a:r>
            <a:r>
              <a:rPr lang="cs-CZ" u="sng" dirty="0" err="1"/>
              <a:t>Christus</a:t>
            </a:r>
            <a:r>
              <a:rPr lang="cs-CZ" dirty="0"/>
              <a:t> </a:t>
            </a:r>
            <a:r>
              <a:rPr lang="cs-CZ" dirty="0" err="1"/>
              <a:t>Tiberio</a:t>
            </a:r>
            <a:r>
              <a:rPr lang="cs-CZ" dirty="0"/>
              <a:t> </a:t>
            </a:r>
            <a:r>
              <a:rPr lang="cs-CZ" dirty="0" err="1"/>
              <a:t>imperitante</a:t>
            </a:r>
            <a:r>
              <a:rPr lang="cs-CZ" dirty="0"/>
              <a:t> per </a:t>
            </a:r>
            <a:r>
              <a:rPr lang="cs-CZ" dirty="0" err="1"/>
              <a:t>procuratorem</a:t>
            </a:r>
            <a:r>
              <a:rPr lang="cs-CZ" dirty="0"/>
              <a:t> </a:t>
            </a:r>
            <a:r>
              <a:rPr lang="cs-CZ" dirty="0" err="1"/>
              <a:t>Pontium</a:t>
            </a:r>
            <a:r>
              <a:rPr lang="cs-CZ" dirty="0"/>
              <a:t> </a:t>
            </a:r>
            <a:r>
              <a:rPr lang="cs-CZ" dirty="0" err="1"/>
              <a:t>Pilatum</a:t>
            </a:r>
            <a:r>
              <a:rPr lang="cs-CZ" dirty="0"/>
              <a:t> </a:t>
            </a:r>
            <a:r>
              <a:rPr lang="cs-CZ" dirty="0" err="1"/>
              <a:t>supplicio</a:t>
            </a:r>
            <a:r>
              <a:rPr lang="cs-CZ" dirty="0"/>
              <a:t> </a:t>
            </a:r>
            <a:r>
              <a:rPr lang="cs-CZ" u="sng" dirty="0" err="1"/>
              <a:t>adfectus</a:t>
            </a:r>
            <a:r>
              <a:rPr lang="cs-CZ" dirty="0"/>
              <a:t> </a:t>
            </a:r>
            <a:r>
              <a:rPr lang="cs-CZ" u="sng" dirty="0" err="1"/>
              <a:t>erat</a:t>
            </a:r>
            <a:r>
              <a:rPr lang="cs-CZ" dirty="0"/>
              <a:t>; </a:t>
            </a:r>
            <a:r>
              <a:rPr lang="cs-CZ" u="sng" dirty="0" err="1"/>
              <a:t>repressaque</a:t>
            </a:r>
            <a:r>
              <a:rPr lang="cs-CZ" dirty="0"/>
              <a:t> </a:t>
            </a:r>
            <a:r>
              <a:rPr lang="cs-CZ" u="sng" dirty="0"/>
              <a:t>in</a:t>
            </a:r>
            <a:r>
              <a:rPr lang="cs-CZ" dirty="0"/>
              <a:t> </a:t>
            </a:r>
            <a:r>
              <a:rPr lang="cs-CZ" u="sng" dirty="0" err="1"/>
              <a:t>praesens</a:t>
            </a:r>
            <a:r>
              <a:rPr lang="cs-CZ" dirty="0"/>
              <a:t> </a:t>
            </a:r>
            <a:r>
              <a:rPr lang="cs-CZ" u="sng" dirty="0" err="1"/>
              <a:t>exitiabilis</a:t>
            </a:r>
            <a:r>
              <a:rPr lang="cs-CZ" dirty="0"/>
              <a:t> </a:t>
            </a:r>
            <a:r>
              <a:rPr lang="cs-CZ" u="sng" dirty="0" err="1"/>
              <a:t>superstitio</a:t>
            </a:r>
            <a:r>
              <a:rPr lang="cs-CZ" dirty="0"/>
              <a:t> </a:t>
            </a:r>
            <a:r>
              <a:rPr lang="cs-CZ" dirty="0" err="1"/>
              <a:t>rursum</a:t>
            </a:r>
            <a:r>
              <a:rPr lang="cs-CZ" dirty="0"/>
              <a:t> </a:t>
            </a:r>
            <a:r>
              <a:rPr lang="cs-CZ" u="sng" dirty="0" err="1"/>
              <a:t>erumpebat</a:t>
            </a:r>
            <a:r>
              <a:rPr lang="cs-CZ" dirty="0"/>
              <a:t>, non </a:t>
            </a:r>
            <a:r>
              <a:rPr lang="cs-CZ" dirty="0" err="1"/>
              <a:t>modo</a:t>
            </a:r>
            <a:r>
              <a:rPr lang="cs-CZ" dirty="0"/>
              <a:t> per </a:t>
            </a:r>
            <a:r>
              <a:rPr lang="cs-CZ" dirty="0" err="1"/>
              <a:t>Iudaeam</a:t>
            </a:r>
            <a:r>
              <a:rPr lang="cs-CZ" dirty="0"/>
              <a:t>, </a:t>
            </a:r>
            <a:r>
              <a:rPr lang="cs-CZ" u="sng" dirty="0" err="1"/>
              <a:t>originem</a:t>
            </a:r>
            <a:r>
              <a:rPr lang="cs-CZ" u="sng" dirty="0"/>
              <a:t> </a:t>
            </a:r>
            <a:r>
              <a:rPr lang="cs-CZ" u="sng" dirty="0" err="1"/>
              <a:t>eius</a:t>
            </a:r>
            <a:r>
              <a:rPr lang="cs-CZ" u="sng" dirty="0"/>
              <a:t> </a:t>
            </a:r>
            <a:r>
              <a:rPr lang="cs-CZ" u="sng" dirty="0" err="1"/>
              <a:t>mali</a:t>
            </a:r>
            <a:r>
              <a:rPr lang="cs-CZ" dirty="0"/>
              <a:t>, sed per </a:t>
            </a:r>
            <a:r>
              <a:rPr lang="cs-CZ" u="sng" dirty="0" err="1"/>
              <a:t>urbem</a:t>
            </a:r>
            <a:r>
              <a:rPr lang="cs-CZ" dirty="0"/>
              <a:t> </a:t>
            </a:r>
            <a:r>
              <a:rPr lang="cs-CZ" u="sng" dirty="0" err="1"/>
              <a:t>etiam</a:t>
            </a:r>
            <a:r>
              <a:rPr lang="cs-CZ" dirty="0"/>
              <a:t> quo </a:t>
            </a:r>
            <a:r>
              <a:rPr lang="cs-CZ" u="sng" dirty="0" err="1"/>
              <a:t>cuncta</a:t>
            </a:r>
            <a:r>
              <a:rPr lang="cs-CZ" dirty="0"/>
              <a:t> </a:t>
            </a:r>
            <a:r>
              <a:rPr lang="cs-CZ" u="sng" dirty="0" err="1"/>
              <a:t>undique</a:t>
            </a:r>
            <a:r>
              <a:rPr lang="cs-CZ" dirty="0"/>
              <a:t> </a:t>
            </a:r>
            <a:r>
              <a:rPr lang="cs-CZ" u="sng" dirty="0" err="1"/>
              <a:t>atrocia</a:t>
            </a:r>
            <a:r>
              <a:rPr lang="cs-CZ" dirty="0"/>
              <a:t> aut </a:t>
            </a:r>
            <a:r>
              <a:rPr lang="cs-CZ" u="sng" dirty="0" err="1"/>
              <a:t>pudenda</a:t>
            </a:r>
            <a:r>
              <a:rPr lang="cs-CZ" dirty="0"/>
              <a:t> </a:t>
            </a:r>
            <a:r>
              <a:rPr lang="cs-CZ" dirty="0" err="1"/>
              <a:t>confluunt</a:t>
            </a:r>
            <a:r>
              <a:rPr lang="cs-CZ" dirty="0"/>
              <a:t> </a:t>
            </a:r>
            <a:r>
              <a:rPr lang="cs-CZ" dirty="0" err="1"/>
              <a:t>celebranturque</a:t>
            </a:r>
            <a:r>
              <a:rPr lang="cs-CZ" dirty="0"/>
              <a:t>.</a:t>
            </a:r>
          </a:p>
        </p:txBody>
      </p:sp>
      <p:sp>
        <p:nvSpPr>
          <p:cNvPr id="4" name="Zástupný obsah 3">
            <a:extLst>
              <a:ext uri="{FF2B5EF4-FFF2-40B4-BE49-F238E27FC236}">
                <a16:creationId xmlns:a16="http://schemas.microsoft.com/office/drawing/2014/main" id="{9C0B6538-110F-A612-1F98-3C6B88361169}"/>
              </a:ext>
            </a:extLst>
          </p:cNvPr>
          <p:cNvSpPr>
            <a:spLocks noGrp="1"/>
          </p:cNvSpPr>
          <p:nvPr>
            <p:ph sz="half" idx="2"/>
          </p:nvPr>
        </p:nvSpPr>
        <p:spPr/>
        <p:txBody>
          <a:bodyPr>
            <a:normAutofit fontScale="92500"/>
          </a:bodyPr>
          <a:lstStyle/>
          <a:p>
            <a:r>
              <a:rPr lang="en-US" dirty="0"/>
              <a:t>Therefore, to scotch the </a:t>
            </a:r>
            <a:r>
              <a:rPr lang="en-US" dirty="0" err="1"/>
              <a:t>rumour</a:t>
            </a:r>
            <a:r>
              <a:rPr lang="en-US" dirty="0"/>
              <a:t>, Nero substituted as culprits, and punished with the utmost refinements of cruelty, a class of men, loathed for their vices,​ whom the crowd styled Christians.​ Christus, the founder of the name, had undergone the death penalty in the reign of Tiberius, by sentence of the procurator Pontius Pilatus,​ and the pernicious superstition was checked for a moment, only to break out once more, not merely in Judaea, the home of the disease, but in the capital itself, where all things horrible or shameful in the world collect and find a vogue</a:t>
            </a:r>
            <a:endParaRPr lang="cs-CZ" dirty="0"/>
          </a:p>
        </p:txBody>
      </p:sp>
    </p:spTree>
    <p:extLst>
      <p:ext uri="{BB962C8B-B14F-4D97-AF65-F5344CB8AC3E}">
        <p14:creationId xmlns:p14="http://schemas.microsoft.com/office/powerpoint/2010/main" val="351087433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FDF09E8-30D0-8539-D9B5-D6F3A3E21A7D}"/>
              </a:ext>
            </a:extLst>
          </p:cNvPr>
          <p:cNvSpPr>
            <a:spLocks noGrp="1"/>
          </p:cNvSpPr>
          <p:nvPr>
            <p:ph type="title"/>
          </p:nvPr>
        </p:nvSpPr>
        <p:spPr/>
        <p:txBody>
          <a:bodyPr/>
          <a:lstStyle/>
          <a:p>
            <a:r>
              <a:rPr lang="cs-CZ" dirty="0"/>
              <a:t>Literatura</a:t>
            </a:r>
          </a:p>
        </p:txBody>
      </p:sp>
      <p:sp>
        <p:nvSpPr>
          <p:cNvPr id="3" name="Zástupný obsah 2">
            <a:extLst>
              <a:ext uri="{FF2B5EF4-FFF2-40B4-BE49-F238E27FC236}">
                <a16:creationId xmlns:a16="http://schemas.microsoft.com/office/drawing/2014/main" id="{DA6A06F5-771D-9132-75C0-59549F3DB624}"/>
              </a:ext>
            </a:extLst>
          </p:cNvPr>
          <p:cNvSpPr>
            <a:spLocks noGrp="1"/>
          </p:cNvSpPr>
          <p:nvPr>
            <p:ph idx="1"/>
          </p:nvPr>
        </p:nvSpPr>
        <p:spPr/>
        <p:txBody>
          <a:bodyPr/>
          <a:lstStyle/>
          <a:p>
            <a:r>
              <a:rPr lang="cs-CZ" dirty="0" err="1"/>
              <a:t>Bloch</a:t>
            </a:r>
            <a:r>
              <a:rPr lang="cs-CZ" dirty="0"/>
              <a:t>, R. (2000). </a:t>
            </a:r>
            <a:r>
              <a:rPr lang="en-US" dirty="0"/>
              <a:t>Geography without Territory: Tacitus’ Digression on the Jews and its Ethnographic Context.</a:t>
            </a:r>
            <a:r>
              <a:rPr lang="cs-CZ" dirty="0"/>
              <a:t> In </a:t>
            </a:r>
          </a:p>
          <a:p>
            <a:r>
              <a:rPr lang="en-US" dirty="0"/>
              <a:t>Feldman, L. (1988). Pro-Jewish Intimations in Anti-Jewish Remarks Cited in Josephus’ “Against </a:t>
            </a:r>
            <a:r>
              <a:rPr lang="en-US" dirty="0" err="1"/>
              <a:t>Apion</a:t>
            </a:r>
            <a:r>
              <a:rPr lang="en-US" dirty="0"/>
              <a:t>.” </a:t>
            </a:r>
            <a:r>
              <a:rPr lang="en-US" i="1" dirty="0"/>
              <a:t>The Jewish Quarterly Review</a:t>
            </a:r>
            <a:r>
              <a:rPr lang="en-US" dirty="0"/>
              <a:t>, </a:t>
            </a:r>
            <a:r>
              <a:rPr lang="en-US" i="1" dirty="0"/>
              <a:t>78</a:t>
            </a:r>
            <a:r>
              <a:rPr lang="en-US" dirty="0"/>
              <a:t>(3/4), 187–251.</a:t>
            </a:r>
            <a:endParaRPr lang="cs-CZ" dirty="0"/>
          </a:p>
          <a:p>
            <a:r>
              <a:rPr lang="cs-CZ" dirty="0"/>
              <a:t>Stern, M. (1974–1984). </a:t>
            </a:r>
            <a:r>
              <a:rPr lang="cs-CZ" i="1" dirty="0" err="1"/>
              <a:t>Greek</a:t>
            </a:r>
            <a:r>
              <a:rPr lang="cs-CZ" i="1" dirty="0"/>
              <a:t> and Latin </a:t>
            </a:r>
            <a:r>
              <a:rPr lang="cs-CZ" i="1" dirty="0" err="1"/>
              <a:t>Authors</a:t>
            </a:r>
            <a:r>
              <a:rPr lang="cs-CZ" i="1" dirty="0"/>
              <a:t> on </a:t>
            </a:r>
            <a:r>
              <a:rPr lang="cs-CZ" i="1" dirty="0" err="1"/>
              <a:t>Jews</a:t>
            </a:r>
            <a:r>
              <a:rPr lang="cs-CZ" i="1" dirty="0"/>
              <a:t> and </a:t>
            </a:r>
            <a:r>
              <a:rPr lang="cs-CZ" i="1" dirty="0" err="1"/>
              <a:t>Judaism</a:t>
            </a:r>
            <a:r>
              <a:rPr lang="cs-CZ" dirty="0"/>
              <a:t>. 3 </a:t>
            </a:r>
            <a:r>
              <a:rPr lang="cs-CZ" dirty="0" err="1"/>
              <a:t>Vols</a:t>
            </a:r>
            <a:r>
              <a:rPr lang="cs-CZ" dirty="0"/>
              <a:t>. Jerusalem: </a:t>
            </a:r>
            <a:r>
              <a:rPr lang="cs-CZ" dirty="0" err="1"/>
              <a:t>Israel</a:t>
            </a:r>
            <a:r>
              <a:rPr lang="cs-CZ" dirty="0"/>
              <a:t> </a:t>
            </a:r>
            <a:r>
              <a:rPr lang="cs-CZ" dirty="0" err="1"/>
              <a:t>Academy</a:t>
            </a:r>
            <a:r>
              <a:rPr lang="cs-CZ" dirty="0"/>
              <a:t> </a:t>
            </a:r>
            <a:r>
              <a:rPr lang="cs-CZ" dirty="0" err="1"/>
              <a:t>of</a:t>
            </a:r>
            <a:r>
              <a:rPr lang="cs-CZ" dirty="0"/>
              <a:t> </a:t>
            </a:r>
            <a:r>
              <a:rPr lang="cs-CZ" dirty="0" err="1"/>
              <a:t>Sciences</a:t>
            </a:r>
            <a:r>
              <a:rPr lang="cs-CZ" dirty="0"/>
              <a:t> and </a:t>
            </a:r>
            <a:r>
              <a:rPr lang="cs-CZ" dirty="0" err="1"/>
              <a:t>Humanities</a:t>
            </a:r>
            <a:r>
              <a:rPr lang="cs-CZ" dirty="0"/>
              <a:t>. </a:t>
            </a:r>
            <a:endParaRPr lang="en-US" dirty="0"/>
          </a:p>
          <a:p>
            <a:r>
              <a:rPr lang="cs-CZ" dirty="0" err="1"/>
              <a:t>Schäfer</a:t>
            </a:r>
            <a:r>
              <a:rPr lang="cs-CZ" dirty="0"/>
              <a:t>, P. (1997). </a:t>
            </a:r>
            <a:r>
              <a:rPr lang="cs-CZ" i="1" dirty="0" err="1"/>
              <a:t>Judeophobia</a:t>
            </a:r>
            <a:r>
              <a:rPr lang="cs-CZ" i="1" dirty="0"/>
              <a:t>: </a:t>
            </a:r>
            <a:r>
              <a:rPr lang="cs-CZ" i="1" dirty="0" err="1"/>
              <a:t>Attitudes</a:t>
            </a:r>
            <a:r>
              <a:rPr lang="cs-CZ" i="1" dirty="0"/>
              <a:t> </a:t>
            </a:r>
            <a:r>
              <a:rPr lang="cs-CZ" i="1" dirty="0" err="1"/>
              <a:t>towards</a:t>
            </a:r>
            <a:r>
              <a:rPr lang="cs-CZ" i="1" dirty="0"/>
              <a:t> </a:t>
            </a:r>
            <a:r>
              <a:rPr lang="cs-CZ" i="1" dirty="0" err="1"/>
              <a:t>the</a:t>
            </a:r>
            <a:r>
              <a:rPr lang="cs-CZ" i="1" dirty="0"/>
              <a:t> </a:t>
            </a:r>
            <a:r>
              <a:rPr lang="cs-CZ" i="1" dirty="0" err="1"/>
              <a:t>Jews</a:t>
            </a:r>
            <a:r>
              <a:rPr lang="cs-CZ" i="1" dirty="0"/>
              <a:t> in </a:t>
            </a:r>
            <a:r>
              <a:rPr lang="cs-CZ" i="1" dirty="0" err="1"/>
              <a:t>the</a:t>
            </a:r>
            <a:r>
              <a:rPr lang="cs-CZ" i="1" dirty="0"/>
              <a:t> </a:t>
            </a:r>
            <a:r>
              <a:rPr lang="cs-CZ" i="1" dirty="0" err="1"/>
              <a:t>Ancient</a:t>
            </a:r>
            <a:r>
              <a:rPr lang="cs-CZ" i="1" dirty="0"/>
              <a:t> </a:t>
            </a:r>
            <a:r>
              <a:rPr lang="cs-CZ" i="1" dirty="0" err="1"/>
              <a:t>World</a:t>
            </a:r>
            <a:r>
              <a:rPr lang="cs-CZ" dirty="0"/>
              <a:t>. Cambridge: Harvard University </a:t>
            </a:r>
            <a:r>
              <a:rPr lang="cs-CZ" dirty="0" err="1"/>
              <a:t>Press</a:t>
            </a:r>
            <a:r>
              <a:rPr lang="cs-CZ" dirty="0"/>
              <a:t>. </a:t>
            </a:r>
          </a:p>
        </p:txBody>
      </p:sp>
    </p:spTree>
    <p:extLst>
      <p:ext uri="{BB962C8B-B14F-4D97-AF65-F5344CB8AC3E}">
        <p14:creationId xmlns:p14="http://schemas.microsoft.com/office/powerpoint/2010/main" val="29418738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E685202-B3AB-6816-B174-60E52985645C}"/>
              </a:ext>
            </a:extLst>
          </p:cNvPr>
          <p:cNvSpPr>
            <a:spLocks noGrp="1"/>
          </p:cNvSpPr>
          <p:nvPr>
            <p:ph type="title"/>
          </p:nvPr>
        </p:nvSpPr>
        <p:spPr/>
        <p:txBody>
          <a:bodyPr/>
          <a:lstStyle/>
          <a:p>
            <a:r>
              <a:rPr lang="cs-CZ" dirty="0" err="1"/>
              <a:t>Hellenizace</a:t>
            </a:r>
            <a:endParaRPr lang="cs-CZ" dirty="0"/>
          </a:p>
        </p:txBody>
      </p:sp>
      <p:sp>
        <p:nvSpPr>
          <p:cNvPr id="3" name="Zástupný obsah 2">
            <a:extLst>
              <a:ext uri="{FF2B5EF4-FFF2-40B4-BE49-F238E27FC236}">
                <a16:creationId xmlns:a16="http://schemas.microsoft.com/office/drawing/2014/main" id="{05017B76-A631-3FC5-DBE5-C0B37200D3FE}"/>
              </a:ext>
            </a:extLst>
          </p:cNvPr>
          <p:cNvSpPr>
            <a:spLocks noGrp="1"/>
          </p:cNvSpPr>
          <p:nvPr>
            <p:ph idx="1"/>
          </p:nvPr>
        </p:nvSpPr>
        <p:spPr/>
        <p:txBody>
          <a:bodyPr/>
          <a:lstStyle/>
          <a:p>
            <a:r>
              <a:rPr lang="cs-CZ" dirty="0"/>
              <a:t>Během nadvlády Ptolemaiovců, </a:t>
            </a:r>
            <a:r>
              <a:rPr lang="cs-CZ" dirty="0" err="1"/>
              <a:t>Seleukovců</a:t>
            </a:r>
            <a:endParaRPr lang="cs-CZ" dirty="0"/>
          </a:p>
          <a:p>
            <a:r>
              <a:rPr lang="cs-CZ" dirty="0"/>
              <a:t>Přijetí řeckých jmen, oděvu, jazyka, gymnasion, výuka</a:t>
            </a:r>
          </a:p>
          <a:p>
            <a:r>
              <a:rPr lang="cs-CZ" dirty="0"/>
              <a:t>Část obyvatel, elita</a:t>
            </a:r>
          </a:p>
          <a:p>
            <a:r>
              <a:rPr lang="cs-CZ" dirty="0"/>
              <a:t>Centra – Alexandrie (Egypt), Antiochie na </a:t>
            </a:r>
            <a:r>
              <a:rPr lang="cs-CZ" dirty="0" err="1"/>
              <a:t>Orontu</a:t>
            </a:r>
            <a:endParaRPr lang="cs-CZ" dirty="0"/>
          </a:p>
          <a:p>
            <a:r>
              <a:rPr lang="cs-CZ" dirty="0"/>
              <a:t>Překlad Starého zákona – Septuaginta, Nový zákon – </a:t>
            </a:r>
            <a:r>
              <a:rPr lang="cs-CZ" i="1" dirty="0"/>
              <a:t>koiné</a:t>
            </a:r>
            <a:r>
              <a:rPr lang="cs-CZ" dirty="0"/>
              <a:t> řečtina</a:t>
            </a:r>
          </a:p>
        </p:txBody>
      </p:sp>
      <p:pic>
        <p:nvPicPr>
          <p:cNvPr id="5" name="Obrázek 4" descr="Obsah obrázku text&#10;&#10;Popis byl vytvořen automaticky">
            <a:extLst>
              <a:ext uri="{FF2B5EF4-FFF2-40B4-BE49-F238E27FC236}">
                <a16:creationId xmlns:a16="http://schemas.microsoft.com/office/drawing/2014/main" id="{29727C78-3CAE-0188-F713-1AE81AAEC09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24925" y="151829"/>
            <a:ext cx="2905125" cy="4067175"/>
          </a:xfrm>
          <a:prstGeom prst="rect">
            <a:avLst/>
          </a:prstGeom>
        </p:spPr>
      </p:pic>
    </p:spTree>
    <p:extLst>
      <p:ext uri="{BB962C8B-B14F-4D97-AF65-F5344CB8AC3E}">
        <p14:creationId xmlns:p14="http://schemas.microsoft.com/office/powerpoint/2010/main" val="26384268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302B11C-5EF8-509C-8C4B-6459BE5975BB}"/>
              </a:ext>
            </a:extLst>
          </p:cNvPr>
          <p:cNvSpPr>
            <a:spLocks noGrp="1"/>
          </p:cNvSpPr>
          <p:nvPr>
            <p:ph type="title"/>
          </p:nvPr>
        </p:nvSpPr>
        <p:spPr/>
        <p:txBody>
          <a:bodyPr/>
          <a:lstStyle/>
          <a:p>
            <a:r>
              <a:rPr lang="cs-CZ" dirty="0"/>
              <a:t>Autoři </a:t>
            </a:r>
          </a:p>
        </p:txBody>
      </p:sp>
      <p:sp>
        <p:nvSpPr>
          <p:cNvPr id="3" name="Zástupný obsah 2">
            <a:extLst>
              <a:ext uri="{FF2B5EF4-FFF2-40B4-BE49-F238E27FC236}">
                <a16:creationId xmlns:a16="http://schemas.microsoft.com/office/drawing/2014/main" id="{DF243217-0839-7E78-F4FE-34B6F82E76AF}"/>
              </a:ext>
            </a:extLst>
          </p:cNvPr>
          <p:cNvSpPr>
            <a:spLocks noGrp="1"/>
          </p:cNvSpPr>
          <p:nvPr>
            <p:ph idx="1"/>
          </p:nvPr>
        </p:nvSpPr>
        <p:spPr/>
        <p:txBody>
          <a:bodyPr/>
          <a:lstStyle/>
          <a:p>
            <a:r>
              <a:rPr lang="cs-CZ" dirty="0"/>
              <a:t>Vládci – </a:t>
            </a:r>
            <a:r>
              <a:rPr lang="cs-CZ" dirty="0" err="1"/>
              <a:t>Antigonos</a:t>
            </a:r>
            <a:r>
              <a:rPr lang="cs-CZ" dirty="0"/>
              <a:t> II. </a:t>
            </a:r>
            <a:r>
              <a:rPr lang="cs-CZ" dirty="0" err="1"/>
              <a:t>Mattathiás</a:t>
            </a:r>
            <a:r>
              <a:rPr lang="cs-CZ" dirty="0"/>
              <a:t>, kněží – </a:t>
            </a:r>
            <a:r>
              <a:rPr lang="cs-CZ" dirty="0" err="1"/>
              <a:t>Meneláos</a:t>
            </a:r>
            <a:r>
              <a:rPr lang="cs-CZ" dirty="0"/>
              <a:t>, </a:t>
            </a:r>
            <a:r>
              <a:rPr lang="cs-CZ" dirty="0" err="1"/>
              <a:t>Iásón</a:t>
            </a:r>
            <a:endParaRPr lang="cs-CZ" dirty="0"/>
          </a:p>
          <a:p>
            <a:r>
              <a:rPr lang="cs-CZ" dirty="0" err="1"/>
              <a:t>Aristobúlos</a:t>
            </a:r>
            <a:r>
              <a:rPr lang="cs-CZ" dirty="0"/>
              <a:t> z Alexandrie</a:t>
            </a:r>
          </a:p>
          <a:p>
            <a:r>
              <a:rPr lang="cs-CZ" dirty="0" err="1"/>
              <a:t>Filón</a:t>
            </a:r>
            <a:r>
              <a:rPr lang="cs-CZ" dirty="0"/>
              <a:t> z Alexandrie – snaha o propojení řecké a židovské filosofie</a:t>
            </a:r>
          </a:p>
          <a:p>
            <a:r>
              <a:rPr lang="cs-CZ" dirty="0"/>
              <a:t>Flavius </a:t>
            </a:r>
            <a:r>
              <a:rPr lang="cs-CZ" dirty="0" err="1"/>
              <a:t>Josephus</a:t>
            </a:r>
            <a:r>
              <a:rPr lang="cs-CZ" dirty="0"/>
              <a:t> – </a:t>
            </a:r>
            <a:r>
              <a:rPr lang="cs-CZ" i="1" dirty="0"/>
              <a:t>Židovské starožitnosti</a:t>
            </a:r>
            <a:r>
              <a:rPr lang="cs-CZ" dirty="0"/>
              <a:t>, </a:t>
            </a:r>
            <a:r>
              <a:rPr lang="cs-CZ" i="1" dirty="0"/>
              <a:t>Židovská válka</a:t>
            </a:r>
          </a:p>
          <a:p>
            <a:endParaRPr lang="cs-CZ" i="1" dirty="0"/>
          </a:p>
          <a:p>
            <a:r>
              <a:rPr lang="cs-CZ" dirty="0" err="1"/>
              <a:t>Apión</a:t>
            </a:r>
            <a:r>
              <a:rPr lang="cs-CZ" i="1" dirty="0"/>
              <a:t> – Proti Židům (</a:t>
            </a:r>
            <a:r>
              <a:rPr lang="cs-CZ" dirty="0"/>
              <a:t>část</a:t>
            </a:r>
            <a:r>
              <a:rPr lang="cs-CZ" i="1" dirty="0"/>
              <a:t> Dějin Egypta) x </a:t>
            </a:r>
            <a:r>
              <a:rPr lang="cs-CZ" dirty="0" err="1"/>
              <a:t>Josephus</a:t>
            </a:r>
            <a:r>
              <a:rPr lang="cs-CZ" i="1" dirty="0"/>
              <a:t> – </a:t>
            </a:r>
            <a:r>
              <a:rPr lang="cs-CZ" i="1" dirty="0" err="1"/>
              <a:t>Contra</a:t>
            </a:r>
            <a:r>
              <a:rPr lang="cs-CZ" i="1" dirty="0"/>
              <a:t> </a:t>
            </a:r>
            <a:r>
              <a:rPr lang="cs-CZ" i="1" dirty="0" err="1"/>
              <a:t>Apionem</a:t>
            </a:r>
            <a:endParaRPr lang="cs-CZ" i="1" dirty="0"/>
          </a:p>
          <a:p>
            <a:r>
              <a:rPr lang="cs-CZ" dirty="0" err="1"/>
              <a:t>Tacitus</a:t>
            </a:r>
            <a:r>
              <a:rPr lang="cs-CZ" dirty="0"/>
              <a:t> – </a:t>
            </a:r>
            <a:r>
              <a:rPr lang="cs-CZ" i="1" dirty="0"/>
              <a:t>Dějiny</a:t>
            </a:r>
            <a:r>
              <a:rPr lang="cs-CZ" dirty="0"/>
              <a:t> – 13 kapitol v páté knize</a:t>
            </a:r>
          </a:p>
          <a:p>
            <a:r>
              <a:rPr lang="cs-CZ" dirty="0" err="1"/>
              <a:t>Apollónios</a:t>
            </a:r>
            <a:r>
              <a:rPr lang="cs-CZ" dirty="0"/>
              <a:t> </a:t>
            </a:r>
            <a:r>
              <a:rPr lang="cs-CZ" dirty="0" err="1"/>
              <a:t>Molón</a:t>
            </a:r>
            <a:r>
              <a:rPr lang="cs-CZ" dirty="0"/>
              <a:t>, Alexandr Polyhistor, </a:t>
            </a:r>
            <a:r>
              <a:rPr lang="cs-CZ" dirty="0" err="1"/>
              <a:t>Porfyrios</a:t>
            </a:r>
            <a:r>
              <a:rPr lang="cs-CZ" dirty="0"/>
              <a:t>, </a:t>
            </a:r>
            <a:r>
              <a:rPr lang="cs-CZ" dirty="0" err="1"/>
              <a:t>Kelsos</a:t>
            </a:r>
            <a:r>
              <a:rPr lang="cs-CZ" dirty="0"/>
              <a:t> (x </a:t>
            </a:r>
            <a:r>
              <a:rPr lang="cs-CZ" dirty="0" err="1"/>
              <a:t>Origenés</a:t>
            </a:r>
            <a:r>
              <a:rPr lang="cs-CZ" dirty="0"/>
              <a:t>)</a:t>
            </a:r>
          </a:p>
        </p:txBody>
      </p:sp>
    </p:spTree>
    <p:extLst>
      <p:ext uri="{BB962C8B-B14F-4D97-AF65-F5344CB8AC3E}">
        <p14:creationId xmlns:p14="http://schemas.microsoft.com/office/powerpoint/2010/main" val="1011791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F8FE400-2402-73DE-CCE8-5040DB7D1A38}"/>
              </a:ext>
            </a:extLst>
          </p:cNvPr>
          <p:cNvSpPr>
            <a:spLocks noGrp="1"/>
          </p:cNvSpPr>
          <p:nvPr>
            <p:ph type="title"/>
          </p:nvPr>
        </p:nvSpPr>
        <p:spPr/>
        <p:txBody>
          <a:bodyPr/>
          <a:lstStyle/>
          <a:p>
            <a:r>
              <a:rPr lang="cs-CZ" dirty="0"/>
              <a:t>Dějiny - původ</a:t>
            </a:r>
          </a:p>
        </p:txBody>
      </p:sp>
      <p:sp>
        <p:nvSpPr>
          <p:cNvPr id="3" name="Zástupný obsah 2">
            <a:extLst>
              <a:ext uri="{FF2B5EF4-FFF2-40B4-BE49-F238E27FC236}">
                <a16:creationId xmlns:a16="http://schemas.microsoft.com/office/drawing/2014/main" id="{EFA238AF-5347-E2E2-A053-AE3BD7B3C469}"/>
              </a:ext>
            </a:extLst>
          </p:cNvPr>
          <p:cNvSpPr>
            <a:spLocks noGrp="1"/>
          </p:cNvSpPr>
          <p:nvPr>
            <p:ph sz="half" idx="1"/>
          </p:nvPr>
        </p:nvSpPr>
        <p:spPr/>
        <p:txBody>
          <a:bodyPr/>
          <a:lstStyle/>
          <a:p>
            <a:r>
              <a:rPr lang="cs-CZ" dirty="0" err="1"/>
              <a:t>Tacitus</a:t>
            </a:r>
            <a:endParaRPr lang="cs-CZ" dirty="0"/>
          </a:p>
          <a:p>
            <a:r>
              <a:rPr lang="cs-CZ" dirty="0" err="1"/>
              <a:t>Tac</a:t>
            </a:r>
            <a:r>
              <a:rPr lang="cs-CZ" dirty="0"/>
              <a:t>. </a:t>
            </a:r>
            <a:r>
              <a:rPr lang="cs-CZ" i="1" dirty="0" err="1"/>
              <a:t>Hist</a:t>
            </a:r>
            <a:r>
              <a:rPr lang="cs-CZ" dirty="0"/>
              <a:t>. 5.2</a:t>
            </a:r>
          </a:p>
          <a:p>
            <a:r>
              <a:rPr lang="cs-CZ" dirty="0"/>
              <a:t>Z Kréty</a:t>
            </a:r>
          </a:p>
          <a:p>
            <a:r>
              <a:rPr lang="cs-CZ" u="sng" dirty="0"/>
              <a:t>Iudaeos</a:t>
            </a:r>
            <a:r>
              <a:rPr lang="cs-CZ" dirty="0"/>
              <a:t> </a:t>
            </a:r>
            <a:r>
              <a:rPr lang="cs-CZ" u="sng" dirty="0" err="1"/>
              <a:t>Creta</a:t>
            </a:r>
            <a:r>
              <a:rPr lang="cs-CZ" dirty="0"/>
              <a:t> </a:t>
            </a:r>
            <a:r>
              <a:rPr lang="cs-CZ" dirty="0" err="1"/>
              <a:t>insula</a:t>
            </a:r>
            <a:r>
              <a:rPr lang="cs-CZ" dirty="0"/>
              <a:t> </a:t>
            </a:r>
            <a:r>
              <a:rPr lang="cs-CZ" dirty="0" err="1"/>
              <a:t>profugos</a:t>
            </a:r>
            <a:r>
              <a:rPr lang="cs-CZ" dirty="0"/>
              <a:t> </a:t>
            </a:r>
            <a:r>
              <a:rPr lang="cs-CZ" dirty="0" err="1"/>
              <a:t>novissima</a:t>
            </a:r>
            <a:r>
              <a:rPr lang="cs-CZ" dirty="0"/>
              <a:t> </a:t>
            </a:r>
            <a:r>
              <a:rPr lang="cs-CZ" dirty="0" err="1"/>
              <a:t>Libyae</a:t>
            </a:r>
            <a:r>
              <a:rPr lang="cs-CZ" dirty="0"/>
              <a:t> </a:t>
            </a:r>
            <a:r>
              <a:rPr lang="cs-CZ" dirty="0" err="1"/>
              <a:t>insedisse</a:t>
            </a:r>
            <a:r>
              <a:rPr lang="cs-CZ" dirty="0"/>
              <a:t> </a:t>
            </a:r>
            <a:r>
              <a:rPr lang="cs-CZ" dirty="0" err="1"/>
              <a:t>memorant</a:t>
            </a:r>
            <a:r>
              <a:rPr lang="cs-CZ" dirty="0"/>
              <a:t>, </a:t>
            </a:r>
            <a:r>
              <a:rPr lang="cs-CZ" dirty="0" err="1"/>
              <a:t>qua</a:t>
            </a:r>
            <a:r>
              <a:rPr lang="cs-CZ" dirty="0"/>
              <a:t> </a:t>
            </a:r>
            <a:r>
              <a:rPr lang="cs-CZ" dirty="0" err="1"/>
              <a:t>tempestate</a:t>
            </a:r>
            <a:r>
              <a:rPr lang="cs-CZ" dirty="0"/>
              <a:t> Saturnus </a:t>
            </a:r>
            <a:r>
              <a:rPr lang="cs-CZ" dirty="0" err="1"/>
              <a:t>vi</a:t>
            </a:r>
            <a:r>
              <a:rPr lang="cs-CZ" dirty="0"/>
              <a:t> </a:t>
            </a:r>
            <a:r>
              <a:rPr lang="cs-CZ" dirty="0" err="1"/>
              <a:t>Iovis</a:t>
            </a:r>
            <a:r>
              <a:rPr lang="cs-CZ" dirty="0"/>
              <a:t> </a:t>
            </a:r>
            <a:r>
              <a:rPr lang="cs-CZ" dirty="0" err="1"/>
              <a:t>pulsus</a:t>
            </a:r>
            <a:r>
              <a:rPr lang="cs-CZ" dirty="0"/>
              <a:t> </a:t>
            </a:r>
            <a:r>
              <a:rPr lang="cs-CZ" dirty="0" err="1"/>
              <a:t>cesserit</a:t>
            </a:r>
            <a:r>
              <a:rPr lang="cs-CZ" dirty="0"/>
              <a:t> </a:t>
            </a:r>
            <a:r>
              <a:rPr lang="cs-CZ" dirty="0" err="1"/>
              <a:t>regnis</a:t>
            </a:r>
            <a:r>
              <a:rPr lang="cs-CZ" dirty="0"/>
              <a:t>. </a:t>
            </a:r>
            <a:r>
              <a:rPr lang="cs-CZ" dirty="0" err="1"/>
              <a:t>Argumentum</a:t>
            </a:r>
            <a:r>
              <a:rPr lang="cs-CZ" dirty="0"/>
              <a:t> e </a:t>
            </a:r>
            <a:r>
              <a:rPr lang="cs-CZ" dirty="0" err="1"/>
              <a:t>nomine</a:t>
            </a:r>
            <a:r>
              <a:rPr lang="cs-CZ" dirty="0"/>
              <a:t> </a:t>
            </a:r>
            <a:r>
              <a:rPr lang="cs-CZ" dirty="0" err="1"/>
              <a:t>petitur</a:t>
            </a:r>
            <a:r>
              <a:rPr lang="cs-CZ" dirty="0"/>
              <a:t>: </a:t>
            </a:r>
            <a:r>
              <a:rPr lang="cs-CZ" dirty="0" err="1"/>
              <a:t>inclutum</a:t>
            </a:r>
            <a:r>
              <a:rPr lang="cs-CZ" dirty="0"/>
              <a:t> in </a:t>
            </a:r>
            <a:r>
              <a:rPr lang="cs-CZ" dirty="0" err="1"/>
              <a:t>Creta</a:t>
            </a:r>
            <a:r>
              <a:rPr lang="cs-CZ" dirty="0"/>
              <a:t> </a:t>
            </a:r>
            <a:r>
              <a:rPr lang="cs-CZ" u="sng" dirty="0" err="1"/>
              <a:t>Idam</a:t>
            </a:r>
            <a:r>
              <a:rPr lang="cs-CZ" dirty="0"/>
              <a:t> </a:t>
            </a:r>
            <a:r>
              <a:rPr lang="cs-CZ" u="sng" dirty="0" err="1"/>
              <a:t>montem</a:t>
            </a:r>
            <a:r>
              <a:rPr lang="cs-CZ" dirty="0"/>
              <a:t>, </a:t>
            </a:r>
            <a:r>
              <a:rPr lang="cs-CZ" dirty="0" err="1"/>
              <a:t>accolas</a:t>
            </a:r>
            <a:r>
              <a:rPr lang="cs-CZ" dirty="0"/>
              <a:t> </a:t>
            </a:r>
            <a:r>
              <a:rPr lang="cs-CZ" u="sng" dirty="0" err="1"/>
              <a:t>Idaeos</a:t>
            </a:r>
            <a:r>
              <a:rPr lang="cs-CZ" dirty="0"/>
              <a:t> </a:t>
            </a:r>
            <a:r>
              <a:rPr lang="cs-CZ" dirty="0" err="1"/>
              <a:t>aucto</a:t>
            </a:r>
            <a:r>
              <a:rPr lang="cs-CZ" dirty="0"/>
              <a:t> in </a:t>
            </a:r>
            <a:r>
              <a:rPr lang="cs-CZ" u="sng" dirty="0" err="1"/>
              <a:t>barbarum</a:t>
            </a:r>
            <a:r>
              <a:rPr lang="cs-CZ" dirty="0"/>
              <a:t> </a:t>
            </a:r>
            <a:r>
              <a:rPr lang="cs-CZ" u="sng" dirty="0" err="1"/>
              <a:t>cognomento</a:t>
            </a:r>
            <a:r>
              <a:rPr lang="cs-CZ" dirty="0"/>
              <a:t> </a:t>
            </a:r>
            <a:r>
              <a:rPr lang="cs-CZ" u="sng" dirty="0"/>
              <a:t>Iudaeos</a:t>
            </a:r>
            <a:r>
              <a:rPr lang="cs-CZ" dirty="0"/>
              <a:t> </a:t>
            </a:r>
            <a:r>
              <a:rPr lang="cs-CZ" dirty="0" err="1"/>
              <a:t>vocitari</a:t>
            </a:r>
            <a:r>
              <a:rPr lang="cs-CZ" dirty="0"/>
              <a:t>.</a:t>
            </a:r>
          </a:p>
        </p:txBody>
      </p:sp>
      <p:sp>
        <p:nvSpPr>
          <p:cNvPr id="4" name="Zástupný obsah 3">
            <a:extLst>
              <a:ext uri="{FF2B5EF4-FFF2-40B4-BE49-F238E27FC236}">
                <a16:creationId xmlns:a16="http://schemas.microsoft.com/office/drawing/2014/main" id="{A7686626-785B-61D1-7D2C-DE5E26457165}"/>
              </a:ext>
            </a:extLst>
          </p:cNvPr>
          <p:cNvSpPr>
            <a:spLocks noGrp="1"/>
          </p:cNvSpPr>
          <p:nvPr>
            <p:ph sz="half" idx="2"/>
          </p:nvPr>
        </p:nvSpPr>
        <p:spPr/>
        <p:txBody>
          <a:bodyPr/>
          <a:lstStyle/>
          <a:p>
            <a:r>
              <a:rPr lang="en-US" dirty="0"/>
              <a:t>It is said that the Jews were originally exiles from the island of Crete who settled in the farthest parts of Libya at the time when Saturn had been deposed and expelled by Jove. An argument in </a:t>
            </a:r>
            <a:r>
              <a:rPr lang="en-US" dirty="0" err="1"/>
              <a:t>favour</a:t>
            </a:r>
            <a:r>
              <a:rPr lang="en-US" dirty="0"/>
              <a:t> of this is derived from the name: there is a famous mountain in Crete called Ida, and hence the inhabitants were called the </a:t>
            </a:r>
            <a:r>
              <a:rPr lang="en-US" dirty="0" err="1"/>
              <a:t>Idaei</a:t>
            </a:r>
            <a:r>
              <a:rPr lang="en-US" dirty="0"/>
              <a:t>, which was later lengthened into the barbarous form </a:t>
            </a:r>
            <a:r>
              <a:rPr lang="en-US" dirty="0" err="1"/>
              <a:t>Iudaei</a:t>
            </a:r>
            <a:r>
              <a:rPr lang="en-US" dirty="0"/>
              <a:t>.</a:t>
            </a:r>
            <a:endParaRPr lang="cs-CZ" dirty="0"/>
          </a:p>
        </p:txBody>
      </p:sp>
      <p:pic>
        <p:nvPicPr>
          <p:cNvPr id="6" name="Obrázek 5" descr="Obsah obrázku hora, exteriér, obloha, příroda&#10;&#10;Popis byl vytvořen automaticky">
            <a:extLst>
              <a:ext uri="{FF2B5EF4-FFF2-40B4-BE49-F238E27FC236}">
                <a16:creationId xmlns:a16="http://schemas.microsoft.com/office/drawing/2014/main" id="{9D70C7F6-754B-70CF-A0AA-B61AA3D2461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56502" y="176969"/>
            <a:ext cx="3012671" cy="2008447"/>
          </a:xfrm>
          <a:prstGeom prst="rect">
            <a:avLst/>
          </a:prstGeom>
        </p:spPr>
      </p:pic>
    </p:spTree>
    <p:extLst>
      <p:ext uri="{BB962C8B-B14F-4D97-AF65-F5344CB8AC3E}">
        <p14:creationId xmlns:p14="http://schemas.microsoft.com/office/powerpoint/2010/main" val="3351753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a:extLst>
              <a:ext uri="{FF2B5EF4-FFF2-40B4-BE49-F238E27FC236}">
                <a16:creationId xmlns:a16="http://schemas.microsoft.com/office/drawing/2014/main" id="{E9AD3F56-8BE7-A02A-075C-D6C93F17DA7F}"/>
              </a:ext>
            </a:extLst>
          </p:cNvPr>
          <p:cNvSpPr>
            <a:spLocks noGrp="1"/>
          </p:cNvSpPr>
          <p:nvPr>
            <p:ph type="title"/>
          </p:nvPr>
        </p:nvSpPr>
        <p:spPr/>
        <p:txBody>
          <a:bodyPr/>
          <a:lstStyle/>
          <a:p>
            <a:r>
              <a:rPr lang="cs-CZ" dirty="0"/>
              <a:t>Původ</a:t>
            </a:r>
          </a:p>
        </p:txBody>
      </p:sp>
      <p:sp>
        <p:nvSpPr>
          <p:cNvPr id="5" name="Zástupný obsah 4">
            <a:extLst>
              <a:ext uri="{FF2B5EF4-FFF2-40B4-BE49-F238E27FC236}">
                <a16:creationId xmlns:a16="http://schemas.microsoft.com/office/drawing/2014/main" id="{5C95914F-78DF-9252-159A-85B604F409C0}"/>
              </a:ext>
            </a:extLst>
          </p:cNvPr>
          <p:cNvSpPr>
            <a:spLocks noGrp="1"/>
          </p:cNvSpPr>
          <p:nvPr>
            <p:ph sz="half" idx="1"/>
          </p:nvPr>
        </p:nvSpPr>
        <p:spPr/>
        <p:txBody>
          <a:bodyPr>
            <a:normAutofit fontScale="85000" lnSpcReduction="20000"/>
          </a:bodyPr>
          <a:lstStyle/>
          <a:p>
            <a:r>
              <a:rPr lang="cs-CZ" dirty="0"/>
              <a:t>Z Egypta</a:t>
            </a:r>
          </a:p>
          <a:p>
            <a:r>
              <a:rPr lang="cs-CZ" dirty="0" err="1"/>
              <a:t>Tac</a:t>
            </a:r>
            <a:r>
              <a:rPr lang="cs-CZ" dirty="0"/>
              <a:t>. </a:t>
            </a:r>
            <a:r>
              <a:rPr lang="cs-CZ" i="1" dirty="0" err="1"/>
              <a:t>Hist</a:t>
            </a:r>
            <a:r>
              <a:rPr lang="cs-CZ" dirty="0"/>
              <a:t>. 5.2</a:t>
            </a:r>
          </a:p>
          <a:p>
            <a:r>
              <a:rPr lang="cs-CZ" dirty="0" err="1"/>
              <a:t>Quidam</a:t>
            </a:r>
            <a:r>
              <a:rPr lang="cs-CZ" dirty="0"/>
              <a:t> </a:t>
            </a:r>
            <a:r>
              <a:rPr lang="cs-CZ" u="sng" dirty="0" err="1"/>
              <a:t>regnante</a:t>
            </a:r>
            <a:r>
              <a:rPr lang="cs-CZ" dirty="0"/>
              <a:t> </a:t>
            </a:r>
            <a:r>
              <a:rPr lang="cs-CZ" u="sng" dirty="0" err="1"/>
              <a:t>Iside</a:t>
            </a:r>
            <a:r>
              <a:rPr lang="cs-CZ" dirty="0"/>
              <a:t> </a:t>
            </a:r>
            <a:r>
              <a:rPr lang="cs-CZ" dirty="0" err="1"/>
              <a:t>exundantem</a:t>
            </a:r>
            <a:r>
              <a:rPr lang="cs-CZ" dirty="0"/>
              <a:t> per </a:t>
            </a:r>
            <a:r>
              <a:rPr lang="cs-CZ" u="sng" dirty="0" err="1"/>
              <a:t>Aegyptum</a:t>
            </a:r>
            <a:r>
              <a:rPr lang="cs-CZ" dirty="0"/>
              <a:t> </a:t>
            </a:r>
            <a:r>
              <a:rPr lang="cs-CZ" dirty="0" err="1"/>
              <a:t>multitudinem</a:t>
            </a:r>
            <a:r>
              <a:rPr lang="cs-CZ" dirty="0"/>
              <a:t> </a:t>
            </a:r>
            <a:r>
              <a:rPr lang="cs-CZ" dirty="0" err="1"/>
              <a:t>ducibus</a:t>
            </a:r>
            <a:r>
              <a:rPr lang="cs-CZ" dirty="0"/>
              <a:t> </a:t>
            </a:r>
            <a:r>
              <a:rPr lang="cs-CZ" u="sng" dirty="0" err="1"/>
              <a:t>Hierosolymo</a:t>
            </a:r>
            <a:r>
              <a:rPr lang="cs-CZ" dirty="0"/>
              <a:t> ac </a:t>
            </a:r>
            <a:r>
              <a:rPr lang="cs-CZ" u="sng" dirty="0" err="1"/>
              <a:t>Iuda</a:t>
            </a:r>
            <a:r>
              <a:rPr lang="cs-CZ" dirty="0"/>
              <a:t> </a:t>
            </a:r>
            <a:r>
              <a:rPr lang="cs-CZ" dirty="0" err="1"/>
              <a:t>proximas</a:t>
            </a:r>
            <a:r>
              <a:rPr lang="cs-CZ" dirty="0"/>
              <a:t> in </a:t>
            </a:r>
            <a:r>
              <a:rPr lang="cs-CZ" dirty="0" err="1"/>
              <a:t>terras</a:t>
            </a:r>
            <a:r>
              <a:rPr lang="cs-CZ" dirty="0"/>
              <a:t> </a:t>
            </a:r>
            <a:r>
              <a:rPr lang="cs-CZ" dirty="0" err="1"/>
              <a:t>exoneratam</a:t>
            </a:r>
            <a:r>
              <a:rPr lang="cs-CZ" dirty="0"/>
              <a:t>; </a:t>
            </a:r>
            <a:r>
              <a:rPr lang="cs-CZ" dirty="0" err="1"/>
              <a:t>plerique</a:t>
            </a:r>
            <a:r>
              <a:rPr lang="cs-CZ" dirty="0"/>
              <a:t> </a:t>
            </a:r>
            <a:r>
              <a:rPr lang="cs-CZ" dirty="0" err="1"/>
              <a:t>Aethiopum</a:t>
            </a:r>
            <a:r>
              <a:rPr lang="cs-CZ" dirty="0"/>
              <a:t> </a:t>
            </a:r>
            <a:r>
              <a:rPr lang="cs-CZ" dirty="0" err="1"/>
              <a:t>prolem</a:t>
            </a:r>
            <a:r>
              <a:rPr lang="cs-CZ" dirty="0"/>
              <a:t>, </a:t>
            </a:r>
            <a:r>
              <a:rPr lang="cs-CZ" dirty="0" err="1"/>
              <a:t>quos</a:t>
            </a:r>
            <a:r>
              <a:rPr lang="cs-CZ" dirty="0"/>
              <a:t> </a:t>
            </a:r>
            <a:r>
              <a:rPr lang="cs-CZ" dirty="0" err="1"/>
              <a:t>rege</a:t>
            </a:r>
            <a:r>
              <a:rPr lang="cs-CZ" dirty="0"/>
              <a:t> </a:t>
            </a:r>
            <a:r>
              <a:rPr lang="cs-CZ" dirty="0" err="1"/>
              <a:t>Cepheo</a:t>
            </a:r>
            <a:r>
              <a:rPr lang="cs-CZ" dirty="0"/>
              <a:t> </a:t>
            </a:r>
            <a:r>
              <a:rPr lang="cs-CZ" u="sng" dirty="0" err="1"/>
              <a:t>metus</a:t>
            </a:r>
            <a:r>
              <a:rPr lang="cs-CZ" dirty="0"/>
              <a:t> </a:t>
            </a:r>
            <a:r>
              <a:rPr lang="cs-CZ" dirty="0" err="1"/>
              <a:t>atque</a:t>
            </a:r>
            <a:r>
              <a:rPr lang="cs-CZ" dirty="0"/>
              <a:t> </a:t>
            </a:r>
            <a:r>
              <a:rPr lang="cs-CZ" u="sng" dirty="0" err="1"/>
              <a:t>odium</a:t>
            </a:r>
            <a:r>
              <a:rPr lang="cs-CZ" dirty="0"/>
              <a:t> </a:t>
            </a:r>
            <a:r>
              <a:rPr lang="cs-CZ" dirty="0" err="1"/>
              <a:t>mutare</a:t>
            </a:r>
            <a:r>
              <a:rPr lang="cs-CZ" dirty="0"/>
              <a:t> </a:t>
            </a:r>
            <a:r>
              <a:rPr lang="cs-CZ" dirty="0" err="1"/>
              <a:t>sedis</a:t>
            </a:r>
            <a:r>
              <a:rPr lang="cs-CZ" dirty="0"/>
              <a:t> </a:t>
            </a:r>
            <a:r>
              <a:rPr lang="cs-CZ" dirty="0" err="1"/>
              <a:t>perpulerit</a:t>
            </a:r>
            <a:r>
              <a:rPr lang="cs-CZ" dirty="0"/>
              <a:t>.</a:t>
            </a:r>
          </a:p>
          <a:p>
            <a:r>
              <a:rPr lang="cs-CZ" dirty="0"/>
              <a:t>Str. 16.2.35</a:t>
            </a:r>
          </a:p>
          <a:p>
            <a:r>
              <a:rPr lang="el-GR" u="sng" dirty="0"/>
              <a:t>μωσῆς</a:t>
            </a:r>
            <a:r>
              <a:rPr lang="el-GR" dirty="0"/>
              <a:t> γάρ τις τῶν </a:t>
            </a:r>
            <a:r>
              <a:rPr lang="el-GR" u="sng" dirty="0"/>
              <a:t>Αἰγυπτίων</a:t>
            </a:r>
            <a:r>
              <a:rPr lang="el-GR" dirty="0"/>
              <a:t> </a:t>
            </a:r>
            <a:r>
              <a:rPr lang="el-GR" u="sng" dirty="0"/>
              <a:t>ἱερέων</a:t>
            </a:r>
            <a:r>
              <a:rPr lang="el-GR" dirty="0"/>
              <a:t> ἔχων τι μέρος τῆς κάτω καλουμένης χώρας, ἀπῆρεν ἐκεῖσε ἐνθένδε δυσχεράνας τὰ καθεστῶτα, καὶ συνεξῆραν αὐτῷ πολλοὶ </a:t>
            </a:r>
            <a:r>
              <a:rPr lang="el-GR" u="sng" dirty="0"/>
              <a:t>τιμῶντες</a:t>
            </a:r>
            <a:r>
              <a:rPr lang="el-GR" dirty="0"/>
              <a:t> τὸ </a:t>
            </a:r>
            <a:r>
              <a:rPr lang="el-GR" u="sng" dirty="0"/>
              <a:t>θεῖον</a:t>
            </a:r>
            <a:r>
              <a:rPr lang="el-GR" dirty="0"/>
              <a:t>.</a:t>
            </a:r>
            <a:endParaRPr lang="cs-CZ" dirty="0"/>
          </a:p>
          <a:p>
            <a:r>
              <a:rPr lang="cs-CZ" dirty="0"/>
              <a:t>D.S. 40.3</a:t>
            </a:r>
          </a:p>
          <a:p>
            <a:endParaRPr lang="cs-CZ" dirty="0"/>
          </a:p>
        </p:txBody>
      </p:sp>
      <p:sp>
        <p:nvSpPr>
          <p:cNvPr id="6" name="Zástupný obsah 5">
            <a:extLst>
              <a:ext uri="{FF2B5EF4-FFF2-40B4-BE49-F238E27FC236}">
                <a16:creationId xmlns:a16="http://schemas.microsoft.com/office/drawing/2014/main" id="{E5CD7E64-739B-2299-8980-DFDC1278CEB6}"/>
              </a:ext>
            </a:extLst>
          </p:cNvPr>
          <p:cNvSpPr>
            <a:spLocks noGrp="1"/>
          </p:cNvSpPr>
          <p:nvPr>
            <p:ph sz="half" idx="2"/>
          </p:nvPr>
        </p:nvSpPr>
        <p:spPr/>
        <p:txBody>
          <a:bodyPr>
            <a:normAutofit fontScale="85000" lnSpcReduction="20000"/>
          </a:bodyPr>
          <a:lstStyle/>
          <a:p>
            <a:r>
              <a:rPr lang="en-US" dirty="0"/>
              <a:t>Some hold that in the reign of Isis the superfluous population of Egypt, under the leader­ship of </a:t>
            </a:r>
            <a:r>
              <a:rPr lang="en-US" dirty="0" err="1"/>
              <a:t>Hierosolymus</a:t>
            </a:r>
            <a:r>
              <a:rPr lang="en-US" dirty="0"/>
              <a:t> and </a:t>
            </a:r>
            <a:r>
              <a:rPr lang="en-US" dirty="0" err="1"/>
              <a:t>Iuda</a:t>
            </a:r>
            <a:r>
              <a:rPr lang="en-US" dirty="0"/>
              <a:t>, discharged itself on the </a:t>
            </a:r>
            <a:r>
              <a:rPr lang="en-US" dirty="0" err="1"/>
              <a:t>neighbouring</a:t>
            </a:r>
            <a:r>
              <a:rPr lang="en-US" dirty="0"/>
              <a:t> lands; many others think that they were an Egyptian stock, which in the reign of Cepheus was forced to migrate by fear and hatred.</a:t>
            </a:r>
            <a:endParaRPr lang="cs-CZ" dirty="0"/>
          </a:p>
          <a:p>
            <a:r>
              <a:rPr lang="en-US" dirty="0"/>
              <a:t>An Egyptian priest named Moses, who possessed a portion of the country called the Lower [Egypt] , being dissatisfied with the established institutions there, left it and came to </a:t>
            </a:r>
            <a:r>
              <a:rPr lang="en-US" dirty="0" err="1"/>
              <a:t>Judæa</a:t>
            </a:r>
            <a:r>
              <a:rPr lang="en-US" dirty="0"/>
              <a:t> with a large body of people who worshipped the Divinity.</a:t>
            </a:r>
            <a:endParaRPr lang="cs-CZ" dirty="0"/>
          </a:p>
        </p:txBody>
      </p:sp>
    </p:spTree>
    <p:extLst>
      <p:ext uri="{BB962C8B-B14F-4D97-AF65-F5344CB8AC3E}">
        <p14:creationId xmlns:p14="http://schemas.microsoft.com/office/powerpoint/2010/main" val="384045292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ál">
  <a:themeElements>
    <a:clrScheme name="Integrál">
      <a:dk1>
        <a:srgbClr val="2E2B21"/>
      </a:dk1>
      <a:lt1>
        <a:srgbClr val="FFFFFF"/>
      </a:lt1>
      <a:dk2>
        <a:srgbClr val="605B4F"/>
      </a:dk2>
      <a:lt2>
        <a:srgbClr val="D8D6BE"/>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Integrá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á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4825F1AF-8DBC-4E3D-9F3D-688338DA83FC}"/>
    </a:ext>
  </a:extLst>
</a:theme>
</file>

<file path=docProps/app.xml><?xml version="1.0" encoding="utf-8"?>
<Properties xmlns="http://schemas.openxmlformats.org/officeDocument/2006/extended-properties" xmlns:vt="http://schemas.openxmlformats.org/officeDocument/2006/docPropsVTypes">
  <Template>Integral</Template>
  <TotalTime>670</TotalTime>
  <Words>7411</Words>
  <Application>Microsoft Office PowerPoint</Application>
  <PresentationFormat>Širokoúhlá obrazovka</PresentationFormat>
  <Paragraphs>379</Paragraphs>
  <Slides>56</Slides>
  <Notes>0</Notes>
  <HiddenSlides>0</HiddenSlides>
  <MMClips>0</MMClips>
  <ScaleCrop>false</ScaleCrop>
  <HeadingPairs>
    <vt:vector size="6" baseType="variant">
      <vt:variant>
        <vt:lpstr>Použitá písma</vt:lpstr>
      </vt:variant>
      <vt:variant>
        <vt:i4>5</vt:i4>
      </vt:variant>
      <vt:variant>
        <vt:lpstr>Motiv</vt:lpstr>
      </vt:variant>
      <vt:variant>
        <vt:i4>1</vt:i4>
      </vt:variant>
      <vt:variant>
        <vt:lpstr>Nadpisy snímků</vt:lpstr>
      </vt:variant>
      <vt:variant>
        <vt:i4>56</vt:i4>
      </vt:variant>
    </vt:vector>
  </HeadingPairs>
  <TitlesOfParts>
    <vt:vector size="62" baseType="lpstr">
      <vt:lpstr>Arial Unicode MS</vt:lpstr>
      <vt:lpstr>Calibri</vt:lpstr>
      <vt:lpstr>Tw Cen MT</vt:lpstr>
      <vt:lpstr>Tw Cen MT Condensed</vt:lpstr>
      <vt:lpstr>Wingdings 3</vt:lpstr>
      <vt:lpstr>Integrál</vt:lpstr>
      <vt:lpstr>DSBcB49 Starověká ekumena - antické zprávy o Asii a Africe</vt:lpstr>
      <vt:lpstr>Etymologie</vt:lpstr>
      <vt:lpstr>Izrael, Palestina</vt:lpstr>
      <vt:lpstr>Judea</vt:lpstr>
      <vt:lpstr>Judea</vt:lpstr>
      <vt:lpstr>Hellenizace</vt:lpstr>
      <vt:lpstr>Autoři </vt:lpstr>
      <vt:lpstr>Dějiny - původ</vt:lpstr>
      <vt:lpstr>Původ</vt:lpstr>
      <vt:lpstr>Původ</vt:lpstr>
      <vt:lpstr>Původ</vt:lpstr>
      <vt:lpstr>Exodus</vt:lpstr>
      <vt:lpstr>Další dějiny</vt:lpstr>
      <vt:lpstr>Filosofové, mudrci</vt:lpstr>
      <vt:lpstr>Mojžíš</vt:lpstr>
      <vt:lpstr>Asociální, nepřátelé lidstva, všechny nenávidí</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Náboženství</vt:lpstr>
      <vt:lpstr>Prezentace aplikace PowerPoint</vt:lpstr>
      <vt:lpstr>Prezentace aplikace PowerPoint</vt:lpstr>
      <vt:lpstr>superstitio</vt:lpstr>
      <vt:lpstr>Superstitio</vt:lpstr>
      <vt:lpstr>Zvyky - Šabat</vt:lpstr>
      <vt:lpstr>Šabat</vt:lpstr>
      <vt:lpstr>ŠABAT</vt:lpstr>
      <vt:lpstr>Šabat</vt:lpstr>
      <vt:lpstr>vepřové</vt:lpstr>
      <vt:lpstr>vepřové</vt:lpstr>
      <vt:lpstr>vepřové</vt:lpstr>
      <vt:lpstr>obřízka</vt:lpstr>
      <vt:lpstr>obřízka</vt:lpstr>
      <vt:lpstr>obřízka</vt:lpstr>
      <vt:lpstr>Socha v chrámu</vt:lpstr>
      <vt:lpstr>Uctívání osla</vt:lpstr>
      <vt:lpstr>Konvertité (prosylétismus)</vt:lpstr>
      <vt:lpstr>žebráci</vt:lpstr>
      <vt:lpstr>Lidské oběti, kanibalismus</vt:lpstr>
      <vt:lpstr>Lidské oběti, kanibalismus</vt:lpstr>
      <vt:lpstr>Prezentace aplikace PowerPoint</vt:lpstr>
      <vt:lpstr>Žádný přínos pro lidstvo</vt:lpstr>
      <vt:lpstr>Prezentace aplikace PowerPoint</vt:lpstr>
      <vt:lpstr>Prezentace aplikace PowerPoint</vt:lpstr>
      <vt:lpstr>Vyhlazení, zničení</vt:lpstr>
      <vt:lpstr>Prezentace aplikace PowerPoint</vt:lpstr>
      <vt:lpstr>Prezentace aplikace PowerPoint</vt:lpstr>
      <vt:lpstr>Prezentace aplikace PowerPoint</vt:lpstr>
      <vt:lpstr>Různé poznámky</vt:lpstr>
      <vt:lpstr>Prezentace aplikace PowerPoint</vt:lpstr>
      <vt:lpstr>křesťanství</vt:lpstr>
      <vt:lpstr>křesťanství</vt:lpstr>
      <vt:lpstr>Literatura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DSBcB49 Starověká ekumena - antické zprávy o Asii a Africe</dc:title>
  <dc:creator>Libor Pruša</dc:creator>
  <cp:lastModifiedBy>Libor Pruša</cp:lastModifiedBy>
  <cp:revision>263</cp:revision>
  <dcterms:created xsi:type="dcterms:W3CDTF">2022-07-25T15:19:05Z</dcterms:created>
  <dcterms:modified xsi:type="dcterms:W3CDTF">2022-10-04T08:32:41Z</dcterms:modified>
</cp:coreProperties>
</file>