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2" r:id="rId35"/>
    <p:sldId id="293" r:id="rId36"/>
    <p:sldId id="294" r:id="rId37"/>
    <p:sldId id="295" r:id="rId38"/>
    <p:sldId id="296" r:id="rId39"/>
    <p:sldId id="299" r:id="rId40"/>
    <p:sldId id="297" r:id="rId41"/>
    <p:sldId id="300" r:id="rId42"/>
    <p:sldId id="301" r:id="rId43"/>
    <p:sldId id="302" r:id="rId44"/>
    <p:sldId id="303" r:id="rId45"/>
    <p:sldId id="304" r:id="rId46"/>
    <p:sldId id="307" r:id="rId47"/>
    <p:sldId id="306" r:id="rId48"/>
    <p:sldId id="305" r:id="rId49"/>
    <p:sldId id="298" r:id="rId50"/>
    <p:sldId id="308" r:id="rId51"/>
    <p:sldId id="309" r:id="rId52"/>
    <p:sldId id="310" r:id="rId53"/>
    <p:sldId id="29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956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7CAA5B0F-836F-414F-9DAF-8CB90B75D10D}" type="datetimeFigureOut">
              <a:rPr lang="cs-CZ" smtClean="0"/>
              <a:t>18.10.2022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45463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55901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37307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82376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8188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375591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4622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86589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35764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18.10.2022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5677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CAA5B0F-836F-414F-9DAF-8CB90B75D10D}" type="datetimeFigureOut">
              <a:rPr lang="cs-CZ" smtClean="0"/>
              <a:t>18.10.2022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424427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CAA5B0F-836F-414F-9DAF-8CB90B75D10D}" type="datetimeFigureOut">
              <a:rPr lang="cs-CZ" smtClean="0"/>
              <a:t>18.10.2022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94824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CAA5B0F-836F-414F-9DAF-8CB90B75D10D}" type="datetimeFigureOut">
              <a:rPr lang="cs-CZ" smtClean="0"/>
              <a:t>18.10.2022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80984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A5B0F-836F-414F-9DAF-8CB90B75D10D}" type="datetimeFigureOut">
              <a:rPr lang="cs-CZ" smtClean="0"/>
              <a:t>18.10.2022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56055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CAA5B0F-836F-414F-9DAF-8CB90B75D10D}" type="datetimeFigureOut">
              <a:rPr lang="cs-CZ" smtClean="0"/>
              <a:t>18.10.2022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65491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CAA5B0F-836F-414F-9DAF-8CB90B75D10D}" type="datetimeFigureOut">
              <a:rPr lang="cs-CZ" smtClean="0"/>
              <a:t>18.10.2022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05422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CAA5B0F-836F-414F-9DAF-8CB90B75D10D}" type="datetimeFigureOut">
              <a:rPr lang="cs-CZ" smtClean="0"/>
              <a:t>18.10.2022</a:t>
            </a:fld>
            <a:endParaRPr lang="cs-C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cs-C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AC8D826-973C-41EB-9251-571CA295181B}" type="slidenum">
              <a:rPr lang="cs-CZ" smtClean="0"/>
              <a:t>‹#›</a:t>
            </a:fld>
            <a:endParaRPr lang="cs-CZ"/>
          </a:p>
        </p:txBody>
      </p:sp>
    </p:spTree>
    <p:extLst>
      <p:ext uri="{BB962C8B-B14F-4D97-AF65-F5344CB8AC3E}">
        <p14:creationId xmlns:p14="http://schemas.microsoft.com/office/powerpoint/2010/main" val="2534732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erseus.tufts.edu/hopper/text?doc=Apollod.+2.5.11#note8"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74614-F127-8057-5A27-F6507BDF0ED6}"/>
              </a:ext>
            </a:extLst>
          </p:cNvPr>
          <p:cNvSpPr>
            <a:spLocks noGrp="1"/>
          </p:cNvSpPr>
          <p:nvPr>
            <p:ph type="ctrTitle"/>
          </p:nvPr>
        </p:nvSpPr>
        <p:spPr/>
        <p:txBody>
          <a:bodyPr>
            <a:normAutofit fontScale="90000"/>
          </a:bodyPr>
          <a:lstStyle/>
          <a:p>
            <a:r>
              <a:rPr lang="cs-CZ" sz="6000" b="1" dirty="0"/>
              <a:t>DSBcB49 Starověká </a:t>
            </a:r>
            <a:r>
              <a:rPr lang="cs-CZ" sz="6000" b="1" dirty="0" err="1"/>
              <a:t>ekumena</a:t>
            </a:r>
            <a:r>
              <a:rPr lang="cs-CZ" sz="6000" b="1" dirty="0"/>
              <a:t> - antické zprávy o Asii a Africe</a:t>
            </a:r>
            <a:endParaRPr lang="cs-CZ" dirty="0"/>
          </a:p>
        </p:txBody>
      </p:sp>
      <p:sp>
        <p:nvSpPr>
          <p:cNvPr id="3" name="Podnadpis 2">
            <a:extLst>
              <a:ext uri="{FF2B5EF4-FFF2-40B4-BE49-F238E27FC236}">
                <a16:creationId xmlns:a16="http://schemas.microsoft.com/office/drawing/2014/main" id="{1EA185CA-69D6-35BC-23E8-7F24212D0A08}"/>
              </a:ext>
            </a:extLst>
          </p:cNvPr>
          <p:cNvSpPr>
            <a:spLocks noGrp="1"/>
          </p:cNvSpPr>
          <p:nvPr>
            <p:ph type="subTitle" idx="1"/>
          </p:nvPr>
        </p:nvSpPr>
        <p:spPr/>
        <p:txBody>
          <a:bodyPr/>
          <a:lstStyle/>
          <a:p>
            <a:r>
              <a:rPr lang="cs-CZ" dirty="0"/>
              <a:t>Egypt #2</a:t>
            </a:r>
          </a:p>
        </p:txBody>
      </p:sp>
      <p:sp>
        <p:nvSpPr>
          <p:cNvPr id="5" name="TextovéPole 4">
            <a:extLst>
              <a:ext uri="{FF2B5EF4-FFF2-40B4-BE49-F238E27FC236}">
                <a16:creationId xmlns:a16="http://schemas.microsoft.com/office/drawing/2014/main" id="{0A422823-F6C5-B334-099E-1DDB1744C7D0}"/>
              </a:ext>
            </a:extLst>
          </p:cNvPr>
          <p:cNvSpPr txBox="1"/>
          <p:nvPr/>
        </p:nvSpPr>
        <p:spPr>
          <a:xfrm>
            <a:off x="3143672" y="5301208"/>
            <a:ext cx="6105236" cy="369332"/>
          </a:xfrm>
          <a:prstGeom prst="rect">
            <a:avLst/>
          </a:prstGeom>
          <a:noFill/>
        </p:spPr>
        <p:txBody>
          <a:bodyPr wrap="square">
            <a:spAutoFit/>
          </a:bodyPr>
          <a:lstStyle/>
          <a:p>
            <a:r>
              <a:rPr lang="el-GR" dirty="0"/>
              <a:t>καὶ τὸ μέγιστον γυναικὶ ἀντ᾽ ἀνδρὸς δουλεύοντες</a:t>
            </a:r>
            <a:endParaRPr lang="cs-CZ" dirty="0"/>
          </a:p>
        </p:txBody>
      </p:sp>
    </p:spTree>
    <p:extLst>
      <p:ext uri="{BB962C8B-B14F-4D97-AF65-F5344CB8AC3E}">
        <p14:creationId xmlns:p14="http://schemas.microsoft.com/office/powerpoint/2010/main" val="197307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3CCBF-334F-5B1B-4243-0CDC74FB379E}"/>
              </a:ext>
            </a:extLst>
          </p:cNvPr>
          <p:cNvSpPr>
            <a:spLocks noGrp="1"/>
          </p:cNvSpPr>
          <p:nvPr>
            <p:ph type="title"/>
          </p:nvPr>
        </p:nvSpPr>
        <p:spPr/>
        <p:txBody>
          <a:bodyPr/>
          <a:lstStyle/>
          <a:p>
            <a:r>
              <a:rPr lang="cs-CZ" dirty="0"/>
              <a:t>Zvyky – vše naopak</a:t>
            </a:r>
          </a:p>
        </p:txBody>
      </p:sp>
      <p:sp>
        <p:nvSpPr>
          <p:cNvPr id="3" name="Zástupný obsah 2">
            <a:extLst>
              <a:ext uri="{FF2B5EF4-FFF2-40B4-BE49-F238E27FC236}">
                <a16:creationId xmlns:a16="http://schemas.microsoft.com/office/drawing/2014/main" id="{1DFC3083-C272-F5CA-1A9C-06A6B18E320E}"/>
              </a:ext>
            </a:extLst>
          </p:cNvPr>
          <p:cNvSpPr>
            <a:spLocks noGrp="1"/>
          </p:cNvSpPr>
          <p:nvPr>
            <p:ph sz="half" idx="1"/>
          </p:nvPr>
        </p:nvSpPr>
        <p:spPr>
          <a:xfrm>
            <a:off x="375505" y="620687"/>
            <a:ext cx="5195765" cy="3968411"/>
          </a:xfrm>
        </p:spPr>
        <p:txBody>
          <a:bodyPr>
            <a:normAutofit fontScale="70000" lnSpcReduction="20000"/>
          </a:bodyPr>
          <a:lstStyle/>
          <a:p>
            <a:r>
              <a:rPr lang="cs-CZ" dirty="0" err="1"/>
              <a:t>Hdt</a:t>
            </a:r>
            <a:r>
              <a:rPr lang="cs-CZ" dirty="0"/>
              <a:t>. 2.35–37</a:t>
            </a:r>
          </a:p>
          <a:p>
            <a:r>
              <a:rPr lang="el-GR" dirty="0"/>
              <a:t>Αἰγύπτιοι ἅμα τῷ </a:t>
            </a:r>
            <a:r>
              <a:rPr lang="el-GR" u="sng" dirty="0"/>
              <a:t>οὐρανῷ</a:t>
            </a:r>
            <a:r>
              <a:rPr lang="el-GR" dirty="0"/>
              <a:t> τῷ κατὰ σφέας ἐόντι ἑτεροίῳ καὶ τῷ ποταμῷ φύσιν ἀλλοίην παρεχομένῳ ἢ οἱ ἄλλοι ποταμοί, τὰ πολλὰ πάντα </a:t>
            </a:r>
            <a:r>
              <a:rPr lang="el-GR" u="sng" dirty="0"/>
              <a:t>ἔμπαλιν</a:t>
            </a:r>
            <a:r>
              <a:rPr lang="el-GR" dirty="0"/>
              <a:t> τοῖσι </a:t>
            </a:r>
            <a:r>
              <a:rPr lang="el-GR" u="sng" dirty="0"/>
              <a:t>ἄλλοισι</a:t>
            </a:r>
            <a:r>
              <a:rPr lang="el-GR" dirty="0"/>
              <a:t> </a:t>
            </a:r>
            <a:r>
              <a:rPr lang="el-GR" u="sng" dirty="0"/>
              <a:t>ἀνθρώποισι</a:t>
            </a:r>
            <a:r>
              <a:rPr lang="el-GR" dirty="0"/>
              <a:t> </a:t>
            </a:r>
            <a:r>
              <a:rPr lang="el-GR" u="sng" dirty="0"/>
              <a:t>ἐστήσαντο</a:t>
            </a:r>
            <a:r>
              <a:rPr lang="el-GR" dirty="0"/>
              <a:t> </a:t>
            </a:r>
            <a:r>
              <a:rPr lang="el-GR" u="sng" dirty="0"/>
              <a:t>ἤθεά</a:t>
            </a:r>
            <a:r>
              <a:rPr lang="el-GR" dirty="0"/>
              <a:t> τε καὶ </a:t>
            </a:r>
            <a:r>
              <a:rPr lang="el-GR" u="sng" dirty="0"/>
              <a:t>νόμους</a:t>
            </a:r>
            <a:r>
              <a:rPr lang="el-GR" dirty="0"/>
              <a:t>· ἐν τοῖσι αἱ μὲν </a:t>
            </a:r>
            <a:r>
              <a:rPr lang="el-GR" u="sng" dirty="0"/>
              <a:t>γυναῖκες</a:t>
            </a:r>
            <a:r>
              <a:rPr lang="el-GR" dirty="0"/>
              <a:t> </a:t>
            </a:r>
            <a:r>
              <a:rPr lang="el-GR" u="sng" dirty="0"/>
              <a:t>ἀγοράζουσι</a:t>
            </a:r>
            <a:r>
              <a:rPr lang="el-GR" dirty="0"/>
              <a:t> καὶ </a:t>
            </a:r>
            <a:r>
              <a:rPr lang="el-GR" u="sng" dirty="0"/>
              <a:t>καπηλεύουσι</a:t>
            </a:r>
            <a:r>
              <a:rPr lang="el-GR" dirty="0"/>
              <a:t>, οἱ δὲ </a:t>
            </a:r>
            <a:r>
              <a:rPr lang="el-GR" u="sng" dirty="0"/>
              <a:t>ἄνδρες</a:t>
            </a:r>
            <a:r>
              <a:rPr lang="el-GR" dirty="0"/>
              <a:t> κατ’ οἴκους ἐόντες </a:t>
            </a:r>
            <a:r>
              <a:rPr lang="el-GR" u="sng" dirty="0"/>
              <a:t>ὑφαίνουσι</a:t>
            </a:r>
            <a:r>
              <a:rPr lang="el-GR" dirty="0"/>
              <a:t>· ὑφαίνουσι δὲ οἱ μὲν ἄλλοι </a:t>
            </a:r>
            <a:r>
              <a:rPr lang="el-GR" u="sng" dirty="0"/>
              <a:t>ἄνω</a:t>
            </a:r>
            <a:r>
              <a:rPr lang="el-GR" dirty="0"/>
              <a:t> τὴν κρόκην ὠθέοντες, Αἰγύπτιοι δὲ </a:t>
            </a:r>
            <a:r>
              <a:rPr lang="el-GR" u="sng" dirty="0"/>
              <a:t>κάτω</a:t>
            </a:r>
            <a:r>
              <a:rPr lang="el-GR" dirty="0"/>
              <a:t>. τὰ </a:t>
            </a:r>
            <a:r>
              <a:rPr lang="el-GR" u="sng" dirty="0"/>
              <a:t>ἄχθεα</a:t>
            </a:r>
            <a:r>
              <a:rPr lang="el-GR" dirty="0"/>
              <a:t> οἱ μὲν ἄνδρες </a:t>
            </a:r>
            <a:r>
              <a:rPr lang="el-GR" u="sng" dirty="0"/>
              <a:t>ἐπὶ</a:t>
            </a:r>
            <a:r>
              <a:rPr lang="el-GR" dirty="0"/>
              <a:t> τῶν </a:t>
            </a:r>
            <a:r>
              <a:rPr lang="el-GR" u="sng" dirty="0"/>
              <a:t>κεφαλέων</a:t>
            </a:r>
            <a:r>
              <a:rPr lang="el-GR" dirty="0"/>
              <a:t> φορέουσι, αἱ δὲ γυναῖκες </a:t>
            </a:r>
            <a:r>
              <a:rPr lang="el-GR" u="sng" dirty="0"/>
              <a:t>ἐπὶ</a:t>
            </a:r>
            <a:r>
              <a:rPr lang="el-GR" dirty="0"/>
              <a:t> τῶν </a:t>
            </a:r>
            <a:r>
              <a:rPr lang="el-GR" u="sng" dirty="0"/>
              <a:t>ὤμων</a:t>
            </a:r>
            <a:r>
              <a:rPr lang="el-GR" dirty="0"/>
              <a:t>. </a:t>
            </a:r>
            <a:r>
              <a:rPr lang="el-GR" u="sng" dirty="0"/>
              <a:t>οὐρέουσι</a:t>
            </a:r>
            <a:r>
              <a:rPr lang="el-GR" dirty="0"/>
              <a:t> αἱ μὲν </a:t>
            </a:r>
            <a:r>
              <a:rPr lang="el-GR" u="sng" dirty="0"/>
              <a:t>γυναῖκες</a:t>
            </a:r>
            <a:r>
              <a:rPr lang="el-GR" dirty="0"/>
              <a:t> </a:t>
            </a:r>
            <a:r>
              <a:rPr lang="el-GR" u="sng" dirty="0"/>
              <a:t>ὀρθαί</a:t>
            </a:r>
            <a:r>
              <a:rPr lang="el-GR" dirty="0"/>
              <a:t>, οἱ δὲ </a:t>
            </a:r>
            <a:r>
              <a:rPr lang="el-GR" u="sng" dirty="0"/>
              <a:t>ἄνδρες</a:t>
            </a:r>
            <a:r>
              <a:rPr lang="el-GR" dirty="0"/>
              <a:t> </a:t>
            </a:r>
            <a:r>
              <a:rPr lang="el-GR" u="sng" dirty="0"/>
              <a:t>κατήμενοι</a:t>
            </a:r>
            <a:r>
              <a:rPr lang="el-GR" dirty="0"/>
              <a:t>. </a:t>
            </a:r>
            <a:r>
              <a:rPr lang="el-GR" u="sng" dirty="0"/>
              <a:t>εὐμαρείῃ</a:t>
            </a:r>
            <a:r>
              <a:rPr lang="el-GR" dirty="0"/>
              <a:t> χρέωνται ἐν τοῖσι </a:t>
            </a:r>
            <a:r>
              <a:rPr lang="el-GR" u="sng" dirty="0"/>
              <a:t>οἴκοισι</a:t>
            </a:r>
            <a:r>
              <a:rPr lang="el-GR" dirty="0"/>
              <a:t>, </a:t>
            </a:r>
            <a:r>
              <a:rPr lang="el-GR" u="sng" dirty="0"/>
              <a:t>ἐσθίουσι</a:t>
            </a:r>
            <a:r>
              <a:rPr lang="el-GR" dirty="0"/>
              <a:t> δὲ </a:t>
            </a:r>
            <a:r>
              <a:rPr lang="el-GR" u="sng" dirty="0"/>
              <a:t>ἔξω</a:t>
            </a:r>
            <a:r>
              <a:rPr lang="el-GR" dirty="0"/>
              <a:t> ἐν τῇσι ὁδοῖσι ἐπιλέγοντες ὡς τὰ μὲν αἰσχρὰ ἀναγκαῖα δὲ ἐν ἀποκρύφῳ ἐστὶ ποιέειν χρεόν, τὰ δὲ μὴ αἰσχρὰ ἀναφανδόν. </a:t>
            </a:r>
            <a:r>
              <a:rPr lang="el-GR" u="sng" dirty="0"/>
              <a:t>ἱρᾶται</a:t>
            </a:r>
            <a:r>
              <a:rPr lang="el-GR" dirty="0"/>
              <a:t> </a:t>
            </a:r>
            <a:r>
              <a:rPr lang="el-GR" u="sng" dirty="0"/>
              <a:t>γυνὴ</a:t>
            </a:r>
            <a:r>
              <a:rPr lang="el-GR" dirty="0"/>
              <a:t> μὲν </a:t>
            </a:r>
            <a:r>
              <a:rPr lang="el-GR" u="sng" dirty="0"/>
              <a:t>οὐδεμία</a:t>
            </a:r>
            <a:r>
              <a:rPr lang="el-GR" dirty="0"/>
              <a:t> οὔτε ἔρσενος θεοῦ οὔτε θηλέης, ἄνδρες δὲ πάντων τε καὶ πασέων. τρέφειν τοὺς τοκέας τοῖσι μὲν παισὶ οὐδεμία ἀνάγκη μὴ βουλομένοισι, τῇσι δὲ θυγατράσι πᾶσα ἀνάγκη καὶ μὴ βουλομένῃσι.</a:t>
            </a:r>
            <a:endParaRPr lang="cs-CZ" dirty="0"/>
          </a:p>
          <a:p>
            <a:endParaRPr lang="cs-CZ" dirty="0"/>
          </a:p>
        </p:txBody>
      </p:sp>
      <p:sp>
        <p:nvSpPr>
          <p:cNvPr id="4" name="Zástupný obsah 3">
            <a:extLst>
              <a:ext uri="{FF2B5EF4-FFF2-40B4-BE49-F238E27FC236}">
                <a16:creationId xmlns:a16="http://schemas.microsoft.com/office/drawing/2014/main" id="{72DA091D-D3EB-C449-DC54-934DDE007472}"/>
              </a:ext>
            </a:extLst>
          </p:cNvPr>
          <p:cNvSpPr>
            <a:spLocks noGrp="1"/>
          </p:cNvSpPr>
          <p:nvPr>
            <p:ph sz="half" idx="2"/>
          </p:nvPr>
        </p:nvSpPr>
        <p:spPr>
          <a:xfrm>
            <a:off x="5591944" y="188640"/>
            <a:ext cx="6456040" cy="4832507"/>
          </a:xfrm>
        </p:spPr>
        <p:txBody>
          <a:bodyPr>
            <a:normAutofit fontScale="70000" lnSpcReduction="20000"/>
          </a:bodyPr>
          <a:lstStyle/>
          <a:p>
            <a:r>
              <a:rPr lang="en-US" dirty="0"/>
              <a:t>As the Egyptians have a climate peculiar to themselves, and their river is different in its nature from all other rivers, so have they made all their customs and laws of a kind contrary for the most part to those of all other men. Among them, the women buy and sell, the men abide at home and weave; and whereas in weaving all others push the woof upwards, the Egyptians push it downwards. Men carry burdens on their heads, women on their shoulders. Women make water standing, men sitting. They relieve nature indoors, and eat out of doors in the streets, giving the reason, that things unseemly but necessary should be done in secret, things not unseemly should be done openly. No woman is dedicated to the service of any god or goddess; men are dedicated to all deities male or female. Sons are not compelled against their will to support their parents, but daughters must do so though they be unwilling.</a:t>
            </a:r>
            <a:endParaRPr lang="cs-CZ" dirty="0"/>
          </a:p>
        </p:txBody>
      </p:sp>
      <p:pic>
        <p:nvPicPr>
          <p:cNvPr id="6" name="Obrázek 5" descr="Obsah obrázku text, kniha&#10;&#10;Popis byl vytvořen automaticky">
            <a:extLst>
              <a:ext uri="{FF2B5EF4-FFF2-40B4-BE49-F238E27FC236}">
                <a16:creationId xmlns:a16="http://schemas.microsoft.com/office/drawing/2014/main" id="{20C46263-366C-5D3A-34E5-9630AA6F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319" y="4584270"/>
            <a:ext cx="2101766" cy="1847006"/>
          </a:xfrm>
          <a:prstGeom prst="rect">
            <a:avLst/>
          </a:prstGeom>
        </p:spPr>
      </p:pic>
    </p:spTree>
    <p:extLst>
      <p:ext uri="{BB962C8B-B14F-4D97-AF65-F5344CB8AC3E}">
        <p14:creationId xmlns:p14="http://schemas.microsoft.com/office/powerpoint/2010/main" val="415470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4F0594-5B83-F56A-0A0C-D741A0F1F2A6}"/>
              </a:ext>
            </a:extLst>
          </p:cNvPr>
          <p:cNvSpPr>
            <a:spLocks noGrp="1"/>
          </p:cNvSpPr>
          <p:nvPr>
            <p:ph type="title"/>
          </p:nvPr>
        </p:nvSpPr>
        <p:spPr/>
        <p:txBody>
          <a:bodyPr/>
          <a:lstStyle/>
          <a:p>
            <a:r>
              <a:rPr lang="cs-CZ" dirty="0"/>
              <a:t>zvyky</a:t>
            </a:r>
          </a:p>
        </p:txBody>
      </p:sp>
      <p:sp>
        <p:nvSpPr>
          <p:cNvPr id="3" name="Zástupný obsah 2">
            <a:extLst>
              <a:ext uri="{FF2B5EF4-FFF2-40B4-BE49-F238E27FC236}">
                <a16:creationId xmlns:a16="http://schemas.microsoft.com/office/drawing/2014/main" id="{053BC355-DDC3-8B03-E8F3-10901C1A9092}"/>
              </a:ext>
            </a:extLst>
          </p:cNvPr>
          <p:cNvSpPr>
            <a:spLocks noGrp="1"/>
          </p:cNvSpPr>
          <p:nvPr>
            <p:ph sz="half" idx="1"/>
          </p:nvPr>
        </p:nvSpPr>
        <p:spPr/>
        <p:txBody>
          <a:bodyPr>
            <a:normAutofit fontScale="85000" lnSpcReduction="20000"/>
          </a:bodyPr>
          <a:lstStyle/>
          <a:p>
            <a:r>
              <a:rPr lang="el-GR" dirty="0"/>
              <a:t>Οἱ </a:t>
            </a:r>
            <a:r>
              <a:rPr lang="el-GR" u="sng" dirty="0"/>
              <a:t>ἱρέες</a:t>
            </a:r>
            <a:r>
              <a:rPr lang="el-GR" dirty="0"/>
              <a:t> τῶν θεῶν τῇ μὲν ἄλλῃ </a:t>
            </a:r>
            <a:r>
              <a:rPr lang="el-GR" u="sng" dirty="0"/>
              <a:t>κομέουσι</a:t>
            </a:r>
            <a:r>
              <a:rPr lang="el-GR" dirty="0"/>
              <a:t>, ἐν Αἰγύπτῳ δὲ </a:t>
            </a:r>
            <a:r>
              <a:rPr lang="el-GR" u="sng" dirty="0"/>
              <a:t>ξυρῶνται</a:t>
            </a:r>
            <a:r>
              <a:rPr lang="el-GR" dirty="0"/>
              <a:t>. τοῖσι ἄλλοισι ἀνθρώποισι νόμος ἅμα </a:t>
            </a:r>
            <a:r>
              <a:rPr lang="el-GR" u="sng" dirty="0"/>
              <a:t>κήδεϊ</a:t>
            </a:r>
            <a:r>
              <a:rPr lang="el-GR" dirty="0"/>
              <a:t> </a:t>
            </a:r>
            <a:r>
              <a:rPr lang="el-GR" u="sng" dirty="0"/>
              <a:t>κεκάρθαι</a:t>
            </a:r>
            <a:r>
              <a:rPr lang="el-GR" dirty="0"/>
              <a:t> τὰς </a:t>
            </a:r>
            <a:r>
              <a:rPr lang="el-GR" u="sng" dirty="0"/>
              <a:t>κεφαλὰς</a:t>
            </a:r>
            <a:r>
              <a:rPr lang="el-GR" dirty="0"/>
              <a:t> τοὺς ἱκνέεται, Αἰγύπτιοι δὲ ὑπὸ τοὺς θανάτους </a:t>
            </a:r>
            <a:r>
              <a:rPr lang="el-GR" u="sng" dirty="0"/>
              <a:t>ἀνιεῖσι</a:t>
            </a:r>
            <a:r>
              <a:rPr lang="el-GR" dirty="0"/>
              <a:t> τὰς </a:t>
            </a:r>
            <a:r>
              <a:rPr lang="el-GR" u="sng" dirty="0"/>
              <a:t>τρίχας</a:t>
            </a:r>
            <a:r>
              <a:rPr lang="el-GR" dirty="0"/>
              <a:t> </a:t>
            </a:r>
            <a:r>
              <a:rPr lang="el-GR" u="sng" dirty="0"/>
              <a:t>αὔξεσθαι</a:t>
            </a:r>
            <a:r>
              <a:rPr lang="el-GR" dirty="0"/>
              <a:t> τάς τε ἐν τῇ κεφαλῇ καὶ τῷ γενείῳ, τέως ἐξυρημένοι. τοῖσι μὲν ἄλλοισι ἀνθρώποισι χωρὶς </a:t>
            </a:r>
            <a:r>
              <a:rPr lang="el-GR" u="sng" dirty="0"/>
              <a:t>θηρίων</a:t>
            </a:r>
            <a:r>
              <a:rPr lang="el-GR" dirty="0"/>
              <a:t> ἡ </a:t>
            </a:r>
            <a:r>
              <a:rPr lang="el-GR" u="sng" dirty="0"/>
              <a:t>δίαιτα</a:t>
            </a:r>
            <a:r>
              <a:rPr lang="el-GR" dirty="0"/>
              <a:t> </a:t>
            </a:r>
            <a:r>
              <a:rPr lang="el-GR" u="sng" dirty="0"/>
              <a:t>ἀποκέκριται</a:t>
            </a:r>
            <a:r>
              <a:rPr lang="el-GR" dirty="0"/>
              <a:t>, Αἰγυπτίοισι δὲ </a:t>
            </a:r>
            <a:r>
              <a:rPr lang="el-GR" u="sng" dirty="0"/>
              <a:t>ὁμοῦ</a:t>
            </a:r>
            <a:r>
              <a:rPr lang="el-GR" dirty="0"/>
              <a:t> </a:t>
            </a:r>
            <a:r>
              <a:rPr lang="el-GR" u="sng" dirty="0"/>
              <a:t>θηρίοισι</a:t>
            </a:r>
            <a:r>
              <a:rPr lang="el-GR" dirty="0"/>
              <a:t> ἡ </a:t>
            </a:r>
            <a:r>
              <a:rPr lang="el-GR" u="sng" dirty="0"/>
              <a:t>δίαιτα</a:t>
            </a:r>
            <a:r>
              <a:rPr lang="el-GR" dirty="0"/>
              <a:t> ἐστί. ἀπὸ </a:t>
            </a:r>
            <a:r>
              <a:rPr lang="el-GR" u="sng" dirty="0"/>
              <a:t>πυρῶν</a:t>
            </a:r>
            <a:r>
              <a:rPr lang="el-GR" dirty="0"/>
              <a:t> καὶ </a:t>
            </a:r>
            <a:r>
              <a:rPr lang="el-GR" u="sng" dirty="0"/>
              <a:t>κριθέων</a:t>
            </a:r>
            <a:r>
              <a:rPr lang="el-GR" dirty="0"/>
              <a:t> ὧλλοι ζώουσι, Αἰγυπτίων δὲ τῷ ποιευμένῳ ἀπὸ τούτων τὴν ζόην </a:t>
            </a:r>
            <a:r>
              <a:rPr lang="el-GR" u="sng" dirty="0"/>
              <a:t>ὄνειδος</a:t>
            </a:r>
            <a:r>
              <a:rPr lang="el-GR" dirty="0"/>
              <a:t> </a:t>
            </a:r>
            <a:r>
              <a:rPr lang="el-GR" u="sng" dirty="0"/>
              <a:t>μέγιστον</a:t>
            </a:r>
            <a:r>
              <a:rPr lang="el-GR" dirty="0"/>
              <a:t> ἐστί, ἀλλὰ ἀπὸ </a:t>
            </a:r>
            <a:r>
              <a:rPr lang="el-GR" u="sng" dirty="0"/>
              <a:t>ὀλυρέων</a:t>
            </a:r>
            <a:r>
              <a:rPr lang="el-GR" dirty="0"/>
              <a:t> ποιεῦνται </a:t>
            </a:r>
            <a:r>
              <a:rPr lang="el-GR" u="sng" dirty="0"/>
              <a:t>σιτία</a:t>
            </a:r>
            <a:r>
              <a:rPr lang="el-GR" dirty="0"/>
              <a:t>,</a:t>
            </a:r>
            <a:r>
              <a:rPr lang="cs-CZ" dirty="0"/>
              <a:t> </a:t>
            </a:r>
            <a:r>
              <a:rPr lang="el-GR" dirty="0"/>
              <a:t>τὰς </a:t>
            </a:r>
            <a:r>
              <a:rPr lang="el-GR" u="sng" dirty="0"/>
              <a:t>ζειὰς</a:t>
            </a:r>
            <a:r>
              <a:rPr lang="el-GR" dirty="0"/>
              <a:t> μετεξέτεροι καλέουσι. </a:t>
            </a:r>
            <a:r>
              <a:rPr lang="el-GR" u="sng" dirty="0"/>
              <a:t>φυρῶσι</a:t>
            </a:r>
            <a:r>
              <a:rPr lang="el-GR" dirty="0"/>
              <a:t> τὸ μὲν σταῖς τοῖσι </a:t>
            </a:r>
            <a:r>
              <a:rPr lang="el-GR" u="sng" dirty="0"/>
              <a:t>ποσί</a:t>
            </a:r>
            <a:r>
              <a:rPr lang="el-GR" dirty="0"/>
              <a:t>, τὸν δὲ </a:t>
            </a:r>
            <a:r>
              <a:rPr lang="el-GR" u="sng" dirty="0"/>
              <a:t>πηλὸν</a:t>
            </a:r>
            <a:r>
              <a:rPr lang="el-GR" dirty="0"/>
              <a:t> τῇσι </a:t>
            </a:r>
            <a:r>
              <a:rPr lang="el-GR" u="sng" dirty="0"/>
              <a:t>χερσί</a:t>
            </a:r>
            <a:r>
              <a:rPr lang="el-GR" dirty="0"/>
              <a:t>, καὶ τὴν </a:t>
            </a:r>
            <a:r>
              <a:rPr lang="el-GR" u="sng" dirty="0"/>
              <a:t>κόπρον</a:t>
            </a:r>
            <a:r>
              <a:rPr lang="el-GR" dirty="0"/>
              <a:t> ἀναιρέονται.</a:t>
            </a:r>
            <a:endParaRPr lang="cs-CZ" dirty="0"/>
          </a:p>
        </p:txBody>
      </p:sp>
      <p:sp>
        <p:nvSpPr>
          <p:cNvPr id="4" name="Zástupný obsah 3">
            <a:extLst>
              <a:ext uri="{FF2B5EF4-FFF2-40B4-BE49-F238E27FC236}">
                <a16:creationId xmlns:a16="http://schemas.microsoft.com/office/drawing/2014/main" id="{F651BF0D-4045-7D50-0385-4954E60217E8}"/>
              </a:ext>
            </a:extLst>
          </p:cNvPr>
          <p:cNvSpPr>
            <a:spLocks noGrp="1"/>
          </p:cNvSpPr>
          <p:nvPr>
            <p:ph sz="half" idx="2"/>
          </p:nvPr>
        </p:nvSpPr>
        <p:spPr/>
        <p:txBody>
          <a:bodyPr>
            <a:normAutofit fontScale="85000" lnSpcReduction="20000"/>
          </a:bodyPr>
          <a:lstStyle/>
          <a:p>
            <a:r>
              <a:rPr lang="en-US" dirty="0"/>
              <a:t>Everywhere else, priests of the gods wear their hair long; in Egypt they are shaven. With all other men, in mourning for the dead those most nearly concerned have their heads shaven; Egyptians are shaven at other times, but after a death they let their hair and beard grow. The Egyptians are the only people who keep their animals with them in the house. Whereas all others live on wheat and barley, it is the greatest disgrace for an Egyptian so to live; they make food from a coarse grain which some call spelt. They knead dough with their feet, and gather mud and dung with their hands.</a:t>
            </a:r>
            <a:endParaRPr lang="cs-CZ" dirty="0"/>
          </a:p>
        </p:txBody>
      </p:sp>
    </p:spTree>
    <p:extLst>
      <p:ext uri="{BB962C8B-B14F-4D97-AF65-F5344CB8AC3E}">
        <p14:creationId xmlns:p14="http://schemas.microsoft.com/office/powerpoint/2010/main" val="208502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BC77F-4350-F3AA-D42F-F32F7BA52792}"/>
              </a:ext>
            </a:extLst>
          </p:cNvPr>
          <p:cNvSpPr>
            <a:spLocks noGrp="1"/>
          </p:cNvSpPr>
          <p:nvPr>
            <p:ph type="title"/>
          </p:nvPr>
        </p:nvSpPr>
        <p:spPr/>
        <p:txBody>
          <a:bodyPr/>
          <a:lstStyle/>
          <a:p>
            <a:r>
              <a:rPr lang="cs-CZ" dirty="0"/>
              <a:t>zvyky</a:t>
            </a:r>
          </a:p>
        </p:txBody>
      </p:sp>
      <p:sp>
        <p:nvSpPr>
          <p:cNvPr id="3" name="Zástupný obsah 2">
            <a:extLst>
              <a:ext uri="{FF2B5EF4-FFF2-40B4-BE49-F238E27FC236}">
                <a16:creationId xmlns:a16="http://schemas.microsoft.com/office/drawing/2014/main" id="{2F1DF5F4-F1D0-0913-69C7-F28681912CAE}"/>
              </a:ext>
            </a:extLst>
          </p:cNvPr>
          <p:cNvSpPr>
            <a:spLocks noGrp="1"/>
          </p:cNvSpPr>
          <p:nvPr>
            <p:ph sz="half" idx="1"/>
          </p:nvPr>
        </p:nvSpPr>
        <p:spPr/>
        <p:txBody>
          <a:bodyPr>
            <a:normAutofit fontScale="92500" lnSpcReduction="20000"/>
          </a:bodyPr>
          <a:lstStyle/>
          <a:p>
            <a:r>
              <a:rPr lang="el-GR" dirty="0"/>
              <a:t>τὰ </a:t>
            </a:r>
            <a:r>
              <a:rPr lang="el-GR" u="sng" dirty="0"/>
              <a:t>αἰδοῖα</a:t>
            </a:r>
            <a:r>
              <a:rPr lang="el-GR" dirty="0"/>
              <a:t> ὧλλοι μὲν ἔωσι ὡς ἐγένοντο, πλὴν ὅσοι ἀπὸ τούτων ἔμαθον, Αἰγύπτιοι δὲ </a:t>
            </a:r>
            <a:r>
              <a:rPr lang="el-GR" u="sng" dirty="0"/>
              <a:t>περιτάμνονται</a:t>
            </a:r>
            <a:r>
              <a:rPr lang="el-GR" dirty="0"/>
              <a:t>. εἵματα τῶν μὲν ἀνδρῶν ἕκαστος ἔχει δύο, τῷ δὲ γυναικῶν ἓν ἑκάστη. τῶν ἱστίων τοὺς κρίκους καὶ τοὺς κάλους οἱ μὲν ἄλλοι ἔξωθεν προσδέουσι, Αἰγύπτιοι δὲ ἔσωθεν. </a:t>
            </a:r>
            <a:r>
              <a:rPr lang="el-GR" u="sng" dirty="0"/>
              <a:t>γράμματα</a:t>
            </a:r>
            <a:r>
              <a:rPr lang="el-GR" dirty="0"/>
              <a:t> </a:t>
            </a:r>
            <a:r>
              <a:rPr lang="el-GR" u="sng" dirty="0"/>
              <a:t>γράφουσι</a:t>
            </a:r>
            <a:r>
              <a:rPr lang="el-GR" dirty="0"/>
              <a:t> καὶ </a:t>
            </a:r>
            <a:r>
              <a:rPr lang="el-GR" u="sng" dirty="0"/>
              <a:t>λογίζονται</a:t>
            </a:r>
            <a:r>
              <a:rPr lang="el-GR" dirty="0"/>
              <a:t> </a:t>
            </a:r>
            <a:r>
              <a:rPr lang="el-GR" u="sng" dirty="0"/>
              <a:t>ψήφοισι</a:t>
            </a:r>
            <a:r>
              <a:rPr lang="el-GR" dirty="0"/>
              <a:t> Ἕλληνες μὲν ἀπὸ τῶν </a:t>
            </a:r>
            <a:r>
              <a:rPr lang="el-GR" u="sng" dirty="0"/>
              <a:t>ἀριστερῶν</a:t>
            </a:r>
            <a:r>
              <a:rPr lang="el-GR" dirty="0"/>
              <a:t> ἐπὶ τὰ </a:t>
            </a:r>
            <a:r>
              <a:rPr lang="el-GR" u="sng" dirty="0"/>
              <a:t>δεξιὰ</a:t>
            </a:r>
            <a:r>
              <a:rPr lang="el-GR" dirty="0"/>
              <a:t> φέροντες τὴν χεῖρα, Αἰγύπτιοι δὲ </a:t>
            </a:r>
            <a:r>
              <a:rPr lang="el-GR" u="sng" dirty="0"/>
              <a:t>ἀπὸ</a:t>
            </a:r>
            <a:r>
              <a:rPr lang="el-GR" dirty="0"/>
              <a:t> τῶν </a:t>
            </a:r>
            <a:r>
              <a:rPr lang="el-GR" u="sng" dirty="0"/>
              <a:t>δεξιῶν</a:t>
            </a:r>
            <a:r>
              <a:rPr lang="el-GR" dirty="0"/>
              <a:t> ἐπὶ τὰ </a:t>
            </a:r>
            <a:r>
              <a:rPr lang="el-GR" u="sng" dirty="0"/>
              <a:t>ἀριστερά</a:t>
            </a:r>
            <a:r>
              <a:rPr lang="el-GR" dirty="0"/>
              <a:t>· καὶ ποιεῦντες ταῦτα αὐτοὶ μὲν φασὶ ἐπὶ δεξιὰ ποιέειν, Ἕλληνας δὲ ἐπ’ ἀριστερά. διφασίοισι δὲ γράμμασι χρέωνται, καὶ τὰ μὲν αὐτῶν </a:t>
            </a:r>
            <a:r>
              <a:rPr lang="el-GR" u="sng" dirty="0"/>
              <a:t>ἱρὰ</a:t>
            </a:r>
            <a:r>
              <a:rPr lang="el-GR" dirty="0"/>
              <a:t> τὰ δὲ </a:t>
            </a:r>
            <a:r>
              <a:rPr lang="el-GR" u="sng" dirty="0"/>
              <a:t>δημοτικὰ</a:t>
            </a:r>
            <a:r>
              <a:rPr lang="el-GR" dirty="0"/>
              <a:t> καλέεται.</a:t>
            </a:r>
            <a:endParaRPr lang="cs-CZ" dirty="0"/>
          </a:p>
        </p:txBody>
      </p:sp>
      <p:sp>
        <p:nvSpPr>
          <p:cNvPr id="4" name="Zástupný obsah 3">
            <a:extLst>
              <a:ext uri="{FF2B5EF4-FFF2-40B4-BE49-F238E27FC236}">
                <a16:creationId xmlns:a16="http://schemas.microsoft.com/office/drawing/2014/main" id="{E280DBDB-1F3C-DE5C-62C9-94B548F66C0E}"/>
              </a:ext>
            </a:extLst>
          </p:cNvPr>
          <p:cNvSpPr>
            <a:spLocks noGrp="1"/>
          </p:cNvSpPr>
          <p:nvPr>
            <p:ph sz="half" idx="2"/>
          </p:nvPr>
        </p:nvSpPr>
        <p:spPr/>
        <p:txBody>
          <a:bodyPr>
            <a:normAutofit fontScale="92500" lnSpcReduction="20000"/>
          </a:bodyPr>
          <a:lstStyle/>
          <a:p>
            <a:r>
              <a:rPr lang="en-US" dirty="0"/>
              <a:t>The Egyptians​ and those who have learnt it from them are the only people who </a:t>
            </a:r>
            <a:r>
              <a:rPr lang="en-US" dirty="0" err="1"/>
              <a:t>practise</a:t>
            </a:r>
            <a:r>
              <a:rPr lang="en-US" dirty="0"/>
              <a:t> circumcision. Every man has two garments, every woman only one. The rings and sheets of sails are made fast elsewhere outside the boat, but inside it in Egypt. The Greeks write and calculate by moving the hand from left to right; the Egyptians do contrariwise;​ yet they say that their way of writing is towards the right, and the Greek way towards the left. They use two kinds of writing; one is called sacred, the other common.</a:t>
            </a:r>
            <a:endParaRPr lang="cs-CZ" dirty="0"/>
          </a:p>
        </p:txBody>
      </p:sp>
    </p:spTree>
    <p:extLst>
      <p:ext uri="{BB962C8B-B14F-4D97-AF65-F5344CB8AC3E}">
        <p14:creationId xmlns:p14="http://schemas.microsoft.com/office/powerpoint/2010/main" val="179886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FABAE0-01C3-45FC-12B3-F449A9D293E8}"/>
              </a:ext>
            </a:extLst>
          </p:cNvPr>
          <p:cNvSpPr>
            <a:spLocks noGrp="1"/>
          </p:cNvSpPr>
          <p:nvPr>
            <p:ph type="title"/>
          </p:nvPr>
        </p:nvSpPr>
        <p:spPr/>
        <p:txBody>
          <a:bodyPr/>
          <a:lstStyle/>
          <a:p>
            <a:r>
              <a:rPr lang="cs-CZ" dirty="0"/>
              <a:t>zvyky</a:t>
            </a:r>
          </a:p>
        </p:txBody>
      </p:sp>
      <p:sp>
        <p:nvSpPr>
          <p:cNvPr id="3" name="Zástupný obsah 2">
            <a:extLst>
              <a:ext uri="{FF2B5EF4-FFF2-40B4-BE49-F238E27FC236}">
                <a16:creationId xmlns:a16="http://schemas.microsoft.com/office/drawing/2014/main" id="{F379C672-2A5D-47CD-81C5-0C0A0F9CC1E2}"/>
              </a:ext>
            </a:extLst>
          </p:cNvPr>
          <p:cNvSpPr>
            <a:spLocks noGrp="1"/>
          </p:cNvSpPr>
          <p:nvPr>
            <p:ph sz="half" idx="1"/>
          </p:nvPr>
        </p:nvSpPr>
        <p:spPr/>
        <p:txBody>
          <a:bodyPr>
            <a:normAutofit lnSpcReduction="10000"/>
          </a:bodyPr>
          <a:lstStyle/>
          <a:p>
            <a:r>
              <a:rPr lang="el-GR" u="sng" dirty="0"/>
              <a:t>Θεοσεβέες</a:t>
            </a:r>
            <a:r>
              <a:rPr lang="el-GR" dirty="0"/>
              <a:t> δὲ περισσῶς ἐόντες </a:t>
            </a:r>
            <a:r>
              <a:rPr lang="el-GR" u="sng" dirty="0"/>
              <a:t>μάλιστα</a:t>
            </a:r>
            <a:r>
              <a:rPr lang="el-GR" dirty="0"/>
              <a:t> πάντων ἀνθρώπων νόμοισι τοιοῖσιδε χρέωνται.</a:t>
            </a:r>
            <a:r>
              <a:rPr lang="cs-CZ" dirty="0"/>
              <a:t> … </a:t>
            </a:r>
            <a:r>
              <a:rPr lang="el-GR" dirty="0"/>
              <a:t>ἄλλας τε </a:t>
            </a:r>
            <a:r>
              <a:rPr lang="el-GR" u="sng" dirty="0"/>
              <a:t>θρησκηίας</a:t>
            </a:r>
            <a:r>
              <a:rPr lang="el-GR" dirty="0"/>
              <a:t> ἐπιτελέουσι </a:t>
            </a:r>
            <a:r>
              <a:rPr lang="el-GR" u="sng" dirty="0"/>
              <a:t>μυρίας</a:t>
            </a:r>
            <a:r>
              <a:rPr lang="el-GR" dirty="0"/>
              <a:t> ὡς εἰπεῖν λόγῳ.</a:t>
            </a:r>
            <a:r>
              <a:rPr lang="cs-CZ" dirty="0"/>
              <a:t> … </a:t>
            </a:r>
            <a:r>
              <a:rPr lang="el-GR" u="sng" dirty="0"/>
              <a:t>ἰχθύων</a:t>
            </a:r>
            <a:r>
              <a:rPr lang="el-GR" dirty="0"/>
              <a:t> δὲ οὔ σφι </a:t>
            </a:r>
            <a:r>
              <a:rPr lang="el-GR" u="sng" dirty="0"/>
              <a:t>ἔξεστι</a:t>
            </a:r>
            <a:r>
              <a:rPr lang="el-GR" dirty="0"/>
              <a:t> </a:t>
            </a:r>
            <a:r>
              <a:rPr lang="el-GR" u="sng" dirty="0"/>
              <a:t>πάσασθαι</a:t>
            </a:r>
            <a:r>
              <a:rPr lang="el-GR" dirty="0"/>
              <a:t>. </a:t>
            </a:r>
            <a:r>
              <a:rPr lang="el-GR" u="sng" dirty="0"/>
              <a:t>κυάμους</a:t>
            </a:r>
            <a:r>
              <a:rPr lang="el-GR" dirty="0"/>
              <a:t> δὲ οὔτε τι μάλα </a:t>
            </a:r>
            <a:r>
              <a:rPr lang="el-GR" u="sng" dirty="0"/>
              <a:t>σπείρουσι</a:t>
            </a:r>
            <a:r>
              <a:rPr lang="el-GR" dirty="0"/>
              <a:t> Αἰγύπτιοι ἐν τῇ χώρῃ, τούς τε γινομένους οὔτε τρώγουσι οὔτε ἕψοντες πατέονται, οἱ δὲ δὴ </a:t>
            </a:r>
            <a:r>
              <a:rPr lang="el-GR" u="sng" dirty="0"/>
              <a:t>ἱρέες</a:t>
            </a:r>
            <a:r>
              <a:rPr lang="el-GR" dirty="0"/>
              <a:t> οὐδὲ </a:t>
            </a:r>
            <a:r>
              <a:rPr lang="el-GR" u="sng" dirty="0"/>
              <a:t>ὁρέοντες</a:t>
            </a:r>
            <a:r>
              <a:rPr lang="el-GR" dirty="0"/>
              <a:t> ἀνέχονται, νομίζοντες </a:t>
            </a:r>
            <a:r>
              <a:rPr lang="el-GR" u="sng" dirty="0"/>
              <a:t>οὐ</a:t>
            </a:r>
            <a:r>
              <a:rPr lang="el-GR" dirty="0"/>
              <a:t> </a:t>
            </a:r>
            <a:r>
              <a:rPr lang="el-GR" u="sng" dirty="0"/>
              <a:t>καθαρὸν</a:t>
            </a:r>
            <a:r>
              <a:rPr lang="el-GR" dirty="0"/>
              <a:t> εἶναί μιν </a:t>
            </a:r>
            <a:r>
              <a:rPr lang="el-GR" u="sng" dirty="0"/>
              <a:t>ὄσπριον</a:t>
            </a:r>
            <a:r>
              <a:rPr lang="el-GR" dirty="0"/>
              <a:t>.</a:t>
            </a:r>
            <a:endParaRPr lang="cs-CZ" dirty="0"/>
          </a:p>
        </p:txBody>
      </p:sp>
      <p:sp>
        <p:nvSpPr>
          <p:cNvPr id="4" name="Zástupný obsah 3">
            <a:extLst>
              <a:ext uri="{FF2B5EF4-FFF2-40B4-BE49-F238E27FC236}">
                <a16:creationId xmlns:a16="http://schemas.microsoft.com/office/drawing/2014/main" id="{64E5AD47-EFE6-B426-FE04-1D4825CBFC85}"/>
              </a:ext>
            </a:extLst>
          </p:cNvPr>
          <p:cNvSpPr>
            <a:spLocks noGrp="1"/>
          </p:cNvSpPr>
          <p:nvPr>
            <p:ph sz="half" idx="2"/>
          </p:nvPr>
        </p:nvSpPr>
        <p:spPr/>
        <p:txBody>
          <a:bodyPr>
            <a:normAutofit lnSpcReduction="10000"/>
          </a:bodyPr>
          <a:lstStyle/>
          <a:p>
            <a:r>
              <a:rPr lang="en-US" dirty="0"/>
              <a:t>They are beyond measure religious, more than any other nation; and these are among their customs:</a:t>
            </a:r>
            <a:r>
              <a:rPr lang="cs-CZ" dirty="0"/>
              <a:t> … </a:t>
            </a:r>
            <a:r>
              <a:rPr lang="en-US" dirty="0"/>
              <a:t>Their religious observances are, one may say, innumerable.</a:t>
            </a:r>
            <a:r>
              <a:rPr lang="cs-CZ" dirty="0"/>
              <a:t> … </a:t>
            </a:r>
            <a:r>
              <a:rPr lang="en-US" dirty="0"/>
              <a:t>They may not eat fish. The Egyptians sow no beans in their country; if any grow, they will not eat them either raw or cooked; the priests cannot endure even to see them, considering beans an unclean kind of pulse. </a:t>
            </a:r>
            <a:endParaRPr lang="cs-CZ" dirty="0"/>
          </a:p>
        </p:txBody>
      </p:sp>
    </p:spTree>
    <p:extLst>
      <p:ext uri="{BB962C8B-B14F-4D97-AF65-F5344CB8AC3E}">
        <p14:creationId xmlns:p14="http://schemas.microsoft.com/office/powerpoint/2010/main" val="297469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AD20E0-D902-3CD5-2B82-99C765CEC1B2}"/>
              </a:ext>
            </a:extLst>
          </p:cNvPr>
          <p:cNvSpPr>
            <a:spLocks noGrp="1"/>
          </p:cNvSpPr>
          <p:nvPr>
            <p:ph type="title"/>
          </p:nvPr>
        </p:nvSpPr>
        <p:spPr/>
        <p:txBody>
          <a:bodyPr/>
          <a:lstStyle/>
          <a:p>
            <a:r>
              <a:rPr lang="cs-CZ" dirty="0"/>
              <a:t>zvyky</a:t>
            </a:r>
          </a:p>
        </p:txBody>
      </p:sp>
      <p:sp>
        <p:nvSpPr>
          <p:cNvPr id="3" name="Zástupný obsah 2">
            <a:extLst>
              <a:ext uri="{FF2B5EF4-FFF2-40B4-BE49-F238E27FC236}">
                <a16:creationId xmlns:a16="http://schemas.microsoft.com/office/drawing/2014/main" id="{DC783017-CEE6-F029-4F30-A96449B65D95}"/>
              </a:ext>
            </a:extLst>
          </p:cNvPr>
          <p:cNvSpPr>
            <a:spLocks noGrp="1"/>
          </p:cNvSpPr>
          <p:nvPr>
            <p:ph sz="half" idx="1"/>
          </p:nvPr>
        </p:nvSpPr>
        <p:spPr/>
        <p:txBody>
          <a:bodyPr/>
          <a:lstStyle/>
          <a:p>
            <a:r>
              <a:rPr lang="cs-CZ" dirty="0"/>
              <a:t>D.S. 1.71–80 – spravedlivé soudy, rozumné daně, některé zákony přejaté Řeky, dobré zákony</a:t>
            </a:r>
          </a:p>
        </p:txBody>
      </p:sp>
      <p:sp>
        <p:nvSpPr>
          <p:cNvPr id="4" name="Zástupný obsah 3">
            <a:extLst>
              <a:ext uri="{FF2B5EF4-FFF2-40B4-BE49-F238E27FC236}">
                <a16:creationId xmlns:a16="http://schemas.microsoft.com/office/drawing/2014/main" id="{DA729A81-B461-7B92-FCD1-7C16AFD3029E}"/>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402399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53C68E-DA7C-5CDD-C10F-4163FDD51C57}"/>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AECA0602-1927-0148-02D5-8C552FCFC0D4}"/>
              </a:ext>
            </a:extLst>
          </p:cNvPr>
          <p:cNvSpPr>
            <a:spLocks noGrp="1"/>
          </p:cNvSpPr>
          <p:nvPr>
            <p:ph sz="half" idx="1"/>
          </p:nvPr>
        </p:nvSpPr>
        <p:spPr/>
        <p:txBody>
          <a:bodyPr/>
          <a:lstStyle/>
          <a:p>
            <a:r>
              <a:rPr lang="cs-CZ" dirty="0"/>
              <a:t>Sedm skupin obyvatel – </a:t>
            </a:r>
            <a:r>
              <a:rPr lang="cs-CZ" dirty="0" err="1"/>
              <a:t>Hdt</a:t>
            </a:r>
            <a:r>
              <a:rPr lang="cs-CZ" dirty="0"/>
              <a:t>. 2.164</a:t>
            </a:r>
          </a:p>
          <a:p>
            <a:r>
              <a:rPr lang="el-GR" dirty="0"/>
              <a:t>Ἔστι δὲ Αἰγυπτίων </a:t>
            </a:r>
            <a:r>
              <a:rPr lang="el-GR" u="sng" dirty="0"/>
              <a:t>ἑπτὰ</a:t>
            </a:r>
            <a:r>
              <a:rPr lang="el-GR" dirty="0"/>
              <a:t> γένεα, καὶ τούτων οἳ μὲν </a:t>
            </a:r>
            <a:r>
              <a:rPr lang="el-GR" u="sng" dirty="0"/>
              <a:t>ἱρέες</a:t>
            </a:r>
            <a:r>
              <a:rPr lang="el-GR" dirty="0"/>
              <a:t> οἳ δὲ </a:t>
            </a:r>
            <a:r>
              <a:rPr lang="el-GR" u="sng" dirty="0"/>
              <a:t>μάχιμοι</a:t>
            </a:r>
            <a:r>
              <a:rPr lang="el-GR" dirty="0"/>
              <a:t> κεκλέαται, οἳ δὲ </a:t>
            </a:r>
            <a:r>
              <a:rPr lang="el-GR" u="sng" dirty="0"/>
              <a:t>βουκόλοι</a:t>
            </a:r>
            <a:r>
              <a:rPr lang="el-GR" dirty="0"/>
              <a:t> οἳ δὲ </a:t>
            </a:r>
            <a:r>
              <a:rPr lang="el-GR" u="sng" dirty="0"/>
              <a:t>συβῶται</a:t>
            </a:r>
            <a:r>
              <a:rPr lang="el-GR" dirty="0"/>
              <a:t>, οἵ δὲ </a:t>
            </a:r>
            <a:r>
              <a:rPr lang="el-GR" u="sng" dirty="0"/>
              <a:t>κάπηλοι</a:t>
            </a:r>
            <a:r>
              <a:rPr lang="el-GR" dirty="0"/>
              <a:t>, οἳ δὲ </a:t>
            </a:r>
            <a:r>
              <a:rPr lang="el-GR" u="sng" dirty="0"/>
              <a:t>ἑρμηνέες</a:t>
            </a:r>
            <a:r>
              <a:rPr lang="el-GR" dirty="0"/>
              <a:t>, οἳ δὲ </a:t>
            </a:r>
            <a:r>
              <a:rPr lang="el-GR" u="sng" dirty="0"/>
              <a:t>κυβερνῆται</a:t>
            </a:r>
            <a:r>
              <a:rPr lang="el-GR" dirty="0"/>
              <a:t>.</a:t>
            </a:r>
            <a:endParaRPr lang="cs-CZ" dirty="0"/>
          </a:p>
        </p:txBody>
      </p:sp>
      <p:sp>
        <p:nvSpPr>
          <p:cNvPr id="4" name="Zástupný obsah 3">
            <a:extLst>
              <a:ext uri="{FF2B5EF4-FFF2-40B4-BE49-F238E27FC236}">
                <a16:creationId xmlns:a16="http://schemas.microsoft.com/office/drawing/2014/main" id="{7CD6C7F0-F7BE-45CA-D240-38BA9EDFB0F7}"/>
              </a:ext>
            </a:extLst>
          </p:cNvPr>
          <p:cNvSpPr>
            <a:spLocks noGrp="1"/>
          </p:cNvSpPr>
          <p:nvPr>
            <p:ph sz="half" idx="2"/>
          </p:nvPr>
        </p:nvSpPr>
        <p:spPr/>
        <p:txBody>
          <a:bodyPr/>
          <a:lstStyle/>
          <a:p>
            <a:r>
              <a:rPr lang="en-US" dirty="0"/>
              <a:t>The Egyptians are divided into seven classes, severally entitled priests, warriors, cowherds, swineherds, hucksters, interpreters, and pilots.</a:t>
            </a:r>
            <a:endParaRPr lang="cs-CZ" dirty="0"/>
          </a:p>
        </p:txBody>
      </p:sp>
    </p:spTree>
    <p:extLst>
      <p:ext uri="{BB962C8B-B14F-4D97-AF65-F5344CB8AC3E}">
        <p14:creationId xmlns:p14="http://schemas.microsoft.com/office/powerpoint/2010/main" val="198564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38A76-22FA-8133-CB3B-B087EF28A7C8}"/>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5DD7B251-DCD8-5B07-B51D-329648A9C111}"/>
              </a:ext>
            </a:extLst>
          </p:cNvPr>
          <p:cNvSpPr>
            <a:spLocks noGrp="1"/>
          </p:cNvSpPr>
          <p:nvPr>
            <p:ph sz="half" idx="1"/>
          </p:nvPr>
        </p:nvSpPr>
        <p:spPr/>
        <p:txBody>
          <a:bodyPr/>
          <a:lstStyle/>
          <a:p>
            <a:r>
              <a:rPr lang="cs-CZ" dirty="0"/>
              <a:t>D.S. 1.73 </a:t>
            </a:r>
            <a:r>
              <a:rPr lang="el-GR" dirty="0">
                <a:latin typeface="Arial Unicode MS"/>
              </a:rPr>
              <a:t>Τῆς Αἰγύπτου δὲ πάσης εἰς πλείω μέρη διῃρημένης, ὧν ἕκαστον κατὰ τὴν Ἑλληνικὴν διάλεκτον ὀνομάζεται </a:t>
            </a:r>
            <a:r>
              <a:rPr lang="el-GR" u="sng" dirty="0">
                <a:latin typeface="Arial Unicode MS"/>
              </a:rPr>
              <a:t>νομός</a:t>
            </a:r>
            <a:r>
              <a:rPr lang="el-GR" dirty="0">
                <a:latin typeface="Arial Unicode MS"/>
              </a:rPr>
              <a:t>, ἐφ´ ἑκάστῳ τέτακται </a:t>
            </a:r>
            <a:r>
              <a:rPr lang="el-GR" u="sng" dirty="0">
                <a:latin typeface="Arial Unicode MS"/>
              </a:rPr>
              <a:t>νομάρχης</a:t>
            </a:r>
            <a:r>
              <a:rPr lang="el-GR" dirty="0">
                <a:latin typeface="Arial Unicode MS"/>
              </a:rPr>
              <a:t> ὁ τὴν ἁπάντων ἔχων ἐπιμέλειάν τε καὶ φροντίδα.</a:t>
            </a:r>
            <a:endParaRPr lang="cs-CZ" dirty="0"/>
          </a:p>
        </p:txBody>
      </p:sp>
      <p:sp>
        <p:nvSpPr>
          <p:cNvPr id="4" name="Zástupný obsah 3">
            <a:extLst>
              <a:ext uri="{FF2B5EF4-FFF2-40B4-BE49-F238E27FC236}">
                <a16:creationId xmlns:a16="http://schemas.microsoft.com/office/drawing/2014/main" id="{E0AEBE9A-B48D-C5DA-8534-D292AA26795E}"/>
              </a:ext>
            </a:extLst>
          </p:cNvPr>
          <p:cNvSpPr>
            <a:spLocks noGrp="1"/>
          </p:cNvSpPr>
          <p:nvPr>
            <p:ph sz="half" idx="2"/>
          </p:nvPr>
        </p:nvSpPr>
        <p:spPr/>
        <p:txBody>
          <a:bodyPr/>
          <a:lstStyle/>
          <a:p>
            <a:r>
              <a:rPr lang="en-US" dirty="0"/>
              <a:t>And since Egypt as a whole is divided into several parts which in Greek are called </a:t>
            </a:r>
            <a:r>
              <a:rPr lang="en-US" dirty="0" err="1"/>
              <a:t>nomes</a:t>
            </a:r>
            <a:r>
              <a:rPr lang="en-US" dirty="0"/>
              <a:t>, over each of these a nomarch is appointed who is charged with both the oversight and care of all its affairs.</a:t>
            </a:r>
            <a:endParaRPr lang="cs-CZ" dirty="0"/>
          </a:p>
        </p:txBody>
      </p:sp>
    </p:spTree>
    <p:extLst>
      <p:ext uri="{BB962C8B-B14F-4D97-AF65-F5344CB8AC3E}">
        <p14:creationId xmlns:p14="http://schemas.microsoft.com/office/powerpoint/2010/main" val="448534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99ECA6-8422-D267-B826-1A31D83D9B2B}"/>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64230895-DD3D-821D-3569-363F4FA910B3}"/>
              </a:ext>
            </a:extLst>
          </p:cNvPr>
          <p:cNvSpPr>
            <a:spLocks noGrp="1"/>
          </p:cNvSpPr>
          <p:nvPr>
            <p:ph sz="half" idx="1"/>
          </p:nvPr>
        </p:nvSpPr>
        <p:spPr/>
        <p:txBody>
          <a:bodyPr/>
          <a:lstStyle/>
          <a:p>
            <a:r>
              <a:rPr lang="cs-CZ" dirty="0" err="1"/>
              <a:t>Hdt</a:t>
            </a:r>
            <a:r>
              <a:rPr lang="cs-CZ" dirty="0"/>
              <a:t>. 2.147 </a:t>
            </a:r>
            <a:r>
              <a:rPr lang="el-GR" u="sng" dirty="0"/>
              <a:t>Ἐλευθερωθέντες</a:t>
            </a:r>
            <a:r>
              <a:rPr lang="el-GR" dirty="0"/>
              <a:t> Αἰγύπτιοι μετὰ τὸν ἱρέα τοῦ Ἡφαίστου βασιλεύσαντα, οὐδένα γὰρ χρόνον οἷοί τε ἦσαν </a:t>
            </a:r>
            <a:r>
              <a:rPr lang="el-GR" u="sng" dirty="0"/>
              <a:t>ἄνευ</a:t>
            </a:r>
            <a:r>
              <a:rPr lang="el-GR" dirty="0"/>
              <a:t> </a:t>
            </a:r>
            <a:r>
              <a:rPr lang="el-GR" u="sng" dirty="0"/>
              <a:t>βασιλέος</a:t>
            </a:r>
            <a:r>
              <a:rPr lang="el-GR" dirty="0"/>
              <a:t> </a:t>
            </a:r>
            <a:r>
              <a:rPr lang="el-GR" u="sng" dirty="0"/>
              <a:t>διαιτᾶσθαι</a:t>
            </a:r>
            <a:r>
              <a:rPr lang="el-GR" dirty="0"/>
              <a:t>, ἐστήσαντο δυώδεκα βασιλέας, δυώδεκα μοίρας δασάμενοι Αἴγυπτον πᾶσαν.</a:t>
            </a:r>
            <a:endParaRPr lang="cs-CZ" dirty="0"/>
          </a:p>
        </p:txBody>
      </p:sp>
      <p:sp>
        <p:nvSpPr>
          <p:cNvPr id="4" name="Zástupný obsah 3">
            <a:extLst>
              <a:ext uri="{FF2B5EF4-FFF2-40B4-BE49-F238E27FC236}">
                <a16:creationId xmlns:a16="http://schemas.microsoft.com/office/drawing/2014/main" id="{30A477A7-7D84-41AA-C4EF-6B4D90FE488B}"/>
              </a:ext>
            </a:extLst>
          </p:cNvPr>
          <p:cNvSpPr>
            <a:spLocks noGrp="1"/>
          </p:cNvSpPr>
          <p:nvPr>
            <p:ph sz="half" idx="2"/>
          </p:nvPr>
        </p:nvSpPr>
        <p:spPr/>
        <p:txBody>
          <a:bodyPr/>
          <a:lstStyle/>
          <a:p>
            <a:r>
              <a:rPr lang="en-US" dirty="0"/>
              <a:t>After the reign of the priest of Hephaestus the Egyptians were made free. But they could never live without a king, so they divided Egypt into twelve portions and set up twelve kings.</a:t>
            </a:r>
            <a:endParaRPr lang="cs-CZ" dirty="0"/>
          </a:p>
        </p:txBody>
      </p:sp>
    </p:spTree>
    <p:extLst>
      <p:ext uri="{BB962C8B-B14F-4D97-AF65-F5344CB8AC3E}">
        <p14:creationId xmlns:p14="http://schemas.microsoft.com/office/powerpoint/2010/main" val="219721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60289F-5DEB-7D2E-868B-E3B0C79161EB}"/>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9BAA6963-89CF-9B71-2A53-ADC2B6E3BD39}"/>
              </a:ext>
            </a:extLst>
          </p:cNvPr>
          <p:cNvSpPr>
            <a:spLocks noGrp="1"/>
          </p:cNvSpPr>
          <p:nvPr>
            <p:ph sz="half" idx="1"/>
          </p:nvPr>
        </p:nvSpPr>
        <p:spPr/>
        <p:txBody>
          <a:bodyPr/>
          <a:lstStyle/>
          <a:p>
            <a:r>
              <a:rPr lang="cs-CZ" dirty="0" err="1"/>
              <a:t>Aristot</a:t>
            </a:r>
            <a:r>
              <a:rPr lang="cs-CZ" dirty="0"/>
              <a:t>. </a:t>
            </a:r>
            <a:r>
              <a:rPr lang="cs-CZ" i="1" dirty="0"/>
              <a:t>Pol</a:t>
            </a:r>
            <a:r>
              <a:rPr lang="cs-CZ" dirty="0"/>
              <a:t>. 1313b</a:t>
            </a:r>
          </a:p>
          <a:p>
            <a:r>
              <a:rPr lang="el-GR" dirty="0"/>
              <a:t>καὶ τὸ πένητας ποιεῖν τοὺς ἀρχομένους </a:t>
            </a:r>
            <a:r>
              <a:rPr lang="el-GR" u="sng" dirty="0"/>
              <a:t>τυραννικόν</a:t>
            </a:r>
            <a:r>
              <a:rPr lang="el-GR" dirty="0"/>
              <a:t>, ὅπως μήτε φυλακὴ [20] τρέφηται καὶ πρὸς τῷ καθ᾽ </a:t>
            </a:r>
            <a:r>
              <a:rPr lang="el-GR" u="sng" dirty="0"/>
              <a:t>ἡμέραν</a:t>
            </a:r>
            <a:r>
              <a:rPr lang="el-GR" dirty="0"/>
              <a:t> ὄντες </a:t>
            </a:r>
            <a:r>
              <a:rPr lang="el-GR" u="sng" dirty="0"/>
              <a:t>ἄσχολοι</a:t>
            </a:r>
            <a:r>
              <a:rPr lang="el-GR" dirty="0"/>
              <a:t> ὦσιν </a:t>
            </a:r>
            <a:r>
              <a:rPr lang="el-GR" u="sng" dirty="0"/>
              <a:t>ἐπιβουλεύειν</a:t>
            </a:r>
            <a:r>
              <a:rPr lang="el-GR" dirty="0"/>
              <a:t>. παράδειγμα δὲ τούτου αἵ τε </a:t>
            </a:r>
            <a:r>
              <a:rPr lang="el-GR" u="sng" dirty="0"/>
              <a:t>πυραμίδες</a:t>
            </a:r>
            <a:r>
              <a:rPr lang="el-GR" dirty="0"/>
              <a:t> αἱ περὶ </a:t>
            </a:r>
            <a:r>
              <a:rPr lang="el-GR" u="sng" dirty="0"/>
              <a:t>Αἴγυπτον</a:t>
            </a:r>
            <a:endParaRPr lang="cs-CZ" u="sng" dirty="0"/>
          </a:p>
        </p:txBody>
      </p:sp>
      <p:sp>
        <p:nvSpPr>
          <p:cNvPr id="4" name="Zástupný obsah 3">
            <a:extLst>
              <a:ext uri="{FF2B5EF4-FFF2-40B4-BE49-F238E27FC236}">
                <a16:creationId xmlns:a16="http://schemas.microsoft.com/office/drawing/2014/main" id="{FDC9711A-9C4C-1876-F11E-8D93C1E379F4}"/>
              </a:ext>
            </a:extLst>
          </p:cNvPr>
          <p:cNvSpPr>
            <a:spLocks noGrp="1"/>
          </p:cNvSpPr>
          <p:nvPr>
            <p:ph sz="half" idx="2"/>
          </p:nvPr>
        </p:nvSpPr>
        <p:spPr/>
        <p:txBody>
          <a:bodyPr/>
          <a:lstStyle/>
          <a:p>
            <a:r>
              <a:rPr lang="en-US" dirty="0"/>
              <a:t>And it is a device of tyranny to make the subjects poor, so that a guard [20] may not be kept, and also that the people being busy with their daily affairs may not have leisure to plot against their ruler. Instances of this are the pyramids in Egypt</a:t>
            </a:r>
            <a:endParaRPr lang="cs-CZ" dirty="0"/>
          </a:p>
        </p:txBody>
      </p:sp>
    </p:spTree>
    <p:extLst>
      <p:ext uri="{BB962C8B-B14F-4D97-AF65-F5344CB8AC3E}">
        <p14:creationId xmlns:p14="http://schemas.microsoft.com/office/powerpoint/2010/main" val="387394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21ED57-D3E5-1FF3-FD04-845824983D39}"/>
              </a:ext>
            </a:extLst>
          </p:cNvPr>
          <p:cNvSpPr>
            <a:spLocks noGrp="1"/>
          </p:cNvSpPr>
          <p:nvPr>
            <p:ph type="title"/>
          </p:nvPr>
        </p:nvSpPr>
        <p:spPr/>
        <p:txBody>
          <a:bodyPr/>
          <a:lstStyle/>
          <a:p>
            <a:r>
              <a:rPr lang="cs-CZ" dirty="0"/>
              <a:t>Zvyky - negativní</a:t>
            </a:r>
          </a:p>
        </p:txBody>
      </p:sp>
      <p:sp>
        <p:nvSpPr>
          <p:cNvPr id="3" name="Zástupný obsah 2">
            <a:extLst>
              <a:ext uri="{FF2B5EF4-FFF2-40B4-BE49-F238E27FC236}">
                <a16:creationId xmlns:a16="http://schemas.microsoft.com/office/drawing/2014/main" id="{BFE73214-816E-1241-823F-48AD9BB6A136}"/>
              </a:ext>
            </a:extLst>
          </p:cNvPr>
          <p:cNvSpPr>
            <a:spLocks noGrp="1"/>
          </p:cNvSpPr>
          <p:nvPr>
            <p:ph sz="half" idx="1"/>
          </p:nvPr>
        </p:nvSpPr>
        <p:spPr/>
        <p:txBody>
          <a:bodyPr>
            <a:normAutofit fontScale="92500"/>
          </a:bodyPr>
          <a:lstStyle/>
          <a:p>
            <a:r>
              <a:rPr lang="cs-CZ" dirty="0"/>
              <a:t>D.S. 1.90 </a:t>
            </a:r>
            <a:r>
              <a:rPr lang="el-GR" dirty="0">
                <a:latin typeface="Arial Unicode MS"/>
              </a:rPr>
              <a:t>Διὰ δὲ τὰς αὐτὰς αἰτίας δοκοῦσιν Αἰγύπτιοι τοὺς </a:t>
            </a:r>
            <a:r>
              <a:rPr lang="el-GR" u="sng" dirty="0">
                <a:latin typeface="Arial Unicode MS"/>
              </a:rPr>
              <a:t>ἑαυτῶν</a:t>
            </a:r>
            <a:r>
              <a:rPr lang="el-GR" dirty="0">
                <a:latin typeface="Arial Unicode MS"/>
              </a:rPr>
              <a:t> </a:t>
            </a:r>
            <a:r>
              <a:rPr lang="el-GR" u="sng" dirty="0">
                <a:latin typeface="Arial Unicode MS"/>
              </a:rPr>
              <a:t>βασιλεῖς</a:t>
            </a:r>
            <a:r>
              <a:rPr lang="el-GR" dirty="0">
                <a:latin typeface="Arial Unicode MS"/>
              </a:rPr>
              <a:t> </a:t>
            </a:r>
            <a:r>
              <a:rPr lang="el-GR" u="sng" dirty="0">
                <a:latin typeface="Arial Unicode MS"/>
              </a:rPr>
              <a:t>προσκυνεῖν</a:t>
            </a:r>
            <a:r>
              <a:rPr lang="el-GR" dirty="0">
                <a:latin typeface="Arial Unicode MS"/>
              </a:rPr>
              <a:t> τε καὶ </a:t>
            </a:r>
            <a:r>
              <a:rPr lang="el-GR" u="sng" dirty="0">
                <a:latin typeface="Arial Unicode MS"/>
              </a:rPr>
              <a:t>τιμᾶν</a:t>
            </a:r>
            <a:r>
              <a:rPr lang="el-GR" dirty="0">
                <a:latin typeface="Arial Unicode MS"/>
              </a:rPr>
              <a:t> </a:t>
            </a:r>
            <a:r>
              <a:rPr lang="el-GR" u="sng" dirty="0">
                <a:latin typeface="Arial Unicode MS"/>
              </a:rPr>
              <a:t>ὡς</a:t>
            </a:r>
            <a:r>
              <a:rPr lang="el-GR" dirty="0">
                <a:latin typeface="Arial Unicode MS"/>
              </a:rPr>
              <a:t> πρὸς ἀλήθειαν ὄντας </a:t>
            </a:r>
            <a:r>
              <a:rPr lang="el-GR" u="sng" dirty="0">
                <a:latin typeface="Arial Unicode MS"/>
              </a:rPr>
              <a:t>θεούς</a:t>
            </a:r>
            <a:r>
              <a:rPr lang="el-GR" dirty="0">
                <a:latin typeface="Arial Unicode MS"/>
              </a:rPr>
              <a:t>, ἅμα μὲν οὐκ ἄνευ δαιμονίου τινὸς προνοίας νομίζοντες αὐτοὺς τετευχέναι τῆς τῶν ὅλων ἐξουσίας, ἅμα δὲ τοὺς βουλομένους τε καὶ δυναμένους τὰ μέγιστ´ εὐεργετεῖν ἡγούμενοι θείας μετέχειν φύσεως.</a:t>
            </a:r>
            <a:endParaRPr lang="cs-CZ" dirty="0"/>
          </a:p>
        </p:txBody>
      </p:sp>
      <p:sp>
        <p:nvSpPr>
          <p:cNvPr id="4" name="Zástupný obsah 3">
            <a:extLst>
              <a:ext uri="{FF2B5EF4-FFF2-40B4-BE49-F238E27FC236}">
                <a16:creationId xmlns:a16="http://schemas.microsoft.com/office/drawing/2014/main" id="{1A686D00-A931-DCC9-4EAC-B42BA4121E44}"/>
              </a:ext>
            </a:extLst>
          </p:cNvPr>
          <p:cNvSpPr>
            <a:spLocks noGrp="1"/>
          </p:cNvSpPr>
          <p:nvPr>
            <p:ph sz="half" idx="2"/>
          </p:nvPr>
        </p:nvSpPr>
        <p:spPr/>
        <p:txBody>
          <a:bodyPr>
            <a:normAutofit fontScale="92500"/>
          </a:bodyPr>
          <a:lstStyle/>
          <a:p>
            <a:r>
              <a:rPr lang="en-US" dirty="0"/>
              <a:t>And it is apparently on these grounds that the Egyptians prostrate themselves before their kings and </a:t>
            </a:r>
            <a:r>
              <a:rPr lang="en-US" dirty="0" err="1"/>
              <a:t>honour</a:t>
            </a:r>
            <a:r>
              <a:rPr lang="en-US" dirty="0"/>
              <a:t> them as being in truth very gods, holding, on the one hand, that it was not without the influence of some divine providence that these men have attained to the supreme power, and feeling, also, that such as have the will and the strength to confer the greatest benefactions share in the divine nature. </a:t>
            </a:r>
            <a:endParaRPr lang="cs-CZ" dirty="0"/>
          </a:p>
        </p:txBody>
      </p:sp>
    </p:spTree>
    <p:extLst>
      <p:ext uri="{BB962C8B-B14F-4D97-AF65-F5344CB8AC3E}">
        <p14:creationId xmlns:p14="http://schemas.microsoft.com/office/powerpoint/2010/main" val="70433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4BF8D6-F294-944F-4CE6-92E6FF4D8BCF}"/>
              </a:ext>
            </a:extLst>
          </p:cNvPr>
          <p:cNvSpPr>
            <a:spLocks noGrp="1"/>
          </p:cNvSpPr>
          <p:nvPr>
            <p:ph type="title"/>
          </p:nvPr>
        </p:nvSpPr>
        <p:spPr/>
        <p:txBody>
          <a:bodyPr/>
          <a:lstStyle/>
          <a:p>
            <a:r>
              <a:rPr lang="cs-CZ" dirty="0"/>
              <a:t>Lidé a zvyky</a:t>
            </a:r>
          </a:p>
        </p:txBody>
      </p:sp>
      <p:sp>
        <p:nvSpPr>
          <p:cNvPr id="3" name="Zástupný obsah 2">
            <a:extLst>
              <a:ext uri="{FF2B5EF4-FFF2-40B4-BE49-F238E27FC236}">
                <a16:creationId xmlns:a16="http://schemas.microsoft.com/office/drawing/2014/main" id="{73278B6D-1E70-93F3-85E7-6C8757055192}"/>
              </a:ext>
            </a:extLst>
          </p:cNvPr>
          <p:cNvSpPr>
            <a:spLocks noGrp="1"/>
          </p:cNvSpPr>
          <p:nvPr>
            <p:ph idx="1"/>
          </p:nvPr>
        </p:nvSpPr>
        <p:spPr/>
        <p:txBody>
          <a:bodyPr/>
          <a:lstStyle/>
          <a:p>
            <a:r>
              <a:rPr lang="cs-CZ" dirty="0"/>
              <a:t>Extrémně zbožní</a:t>
            </a:r>
          </a:p>
          <a:p>
            <a:r>
              <a:rPr lang="cs-CZ" dirty="0"/>
              <a:t>Úcta ke zvířatům</a:t>
            </a:r>
          </a:p>
          <a:p>
            <a:r>
              <a:rPr lang="cs-CZ" dirty="0"/>
              <a:t>Mnoho věcí (bohové, zákony, …) pochází z Egypta</a:t>
            </a:r>
          </a:p>
          <a:p>
            <a:r>
              <a:rPr lang="cs-CZ" dirty="0"/>
              <a:t>Starodávný původ, dlouhé dějiny</a:t>
            </a:r>
          </a:p>
          <a:p>
            <a:endParaRPr lang="cs-CZ" dirty="0"/>
          </a:p>
        </p:txBody>
      </p:sp>
    </p:spTree>
    <p:extLst>
      <p:ext uri="{BB962C8B-B14F-4D97-AF65-F5344CB8AC3E}">
        <p14:creationId xmlns:p14="http://schemas.microsoft.com/office/powerpoint/2010/main" val="353861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D41EB-1122-E356-813B-E5C4136624C3}"/>
              </a:ext>
            </a:extLst>
          </p:cNvPr>
          <p:cNvSpPr>
            <a:spLocks noGrp="1"/>
          </p:cNvSpPr>
          <p:nvPr>
            <p:ph type="title"/>
          </p:nvPr>
        </p:nvSpPr>
        <p:spPr/>
        <p:txBody>
          <a:bodyPr/>
          <a:lstStyle/>
          <a:p>
            <a:r>
              <a:rPr lang="cs-CZ" dirty="0"/>
              <a:t>Historie - negativní</a:t>
            </a:r>
          </a:p>
        </p:txBody>
      </p:sp>
      <p:sp>
        <p:nvSpPr>
          <p:cNvPr id="3" name="Zástupný obsah 2">
            <a:extLst>
              <a:ext uri="{FF2B5EF4-FFF2-40B4-BE49-F238E27FC236}">
                <a16:creationId xmlns:a16="http://schemas.microsoft.com/office/drawing/2014/main" id="{23D631D1-6E40-ABD3-8BDA-681B712FD8A6}"/>
              </a:ext>
            </a:extLst>
          </p:cNvPr>
          <p:cNvSpPr>
            <a:spLocks noGrp="1"/>
          </p:cNvSpPr>
          <p:nvPr>
            <p:ph sz="half" idx="1"/>
          </p:nvPr>
        </p:nvSpPr>
        <p:spPr/>
        <p:txBody>
          <a:bodyPr>
            <a:normAutofit fontScale="92500" lnSpcReduction="10000"/>
          </a:bodyPr>
          <a:lstStyle/>
          <a:p>
            <a:r>
              <a:rPr lang="cs-CZ" dirty="0"/>
              <a:t>D.S. 1.67 </a:t>
            </a:r>
            <a:r>
              <a:rPr lang="el-GR" dirty="0">
                <a:latin typeface="Arial Unicode MS"/>
              </a:rPr>
              <a:t>Οἱ μὲν γὰρ πρὸ τούτου δυναστεύσαντες ἄβατον ἐποίουν τοῖς </a:t>
            </a:r>
            <a:r>
              <a:rPr lang="el-GR" u="sng" dirty="0">
                <a:latin typeface="Arial Unicode MS"/>
              </a:rPr>
              <a:t>ξένοις</a:t>
            </a:r>
            <a:r>
              <a:rPr lang="el-GR" dirty="0">
                <a:latin typeface="Arial Unicode MS"/>
              </a:rPr>
              <a:t> τὴν Αἴγυπτον, τοὺς μὲν </a:t>
            </a:r>
            <a:r>
              <a:rPr lang="el-GR" u="sng" dirty="0">
                <a:latin typeface="Arial Unicode MS"/>
              </a:rPr>
              <a:t>φονεύοντες</a:t>
            </a:r>
            <a:r>
              <a:rPr lang="el-GR" dirty="0">
                <a:latin typeface="Arial Unicode MS"/>
              </a:rPr>
              <a:t>, τοὺς δὲ </a:t>
            </a:r>
            <a:r>
              <a:rPr lang="el-GR" u="sng" dirty="0">
                <a:latin typeface="Arial Unicode MS"/>
              </a:rPr>
              <a:t>καταδουλούμενοι</a:t>
            </a:r>
            <a:r>
              <a:rPr lang="el-GR" dirty="0">
                <a:latin typeface="Arial Unicode MS"/>
              </a:rPr>
              <a:t> τῶν καταπλεόντων. Καὶ γὰρ ἡ περὶ τὸν </a:t>
            </a:r>
            <a:r>
              <a:rPr lang="el-GR" u="sng" dirty="0">
                <a:latin typeface="Arial Unicode MS"/>
              </a:rPr>
              <a:t>Βούσιριν</a:t>
            </a:r>
            <a:r>
              <a:rPr lang="el-GR" dirty="0">
                <a:latin typeface="Arial Unicode MS"/>
              </a:rPr>
              <a:t> ἀσέβεια διὰ τὴν τῶν ἐγχωρίων </a:t>
            </a:r>
            <a:r>
              <a:rPr lang="el-GR" u="sng" dirty="0">
                <a:latin typeface="Arial Unicode MS"/>
              </a:rPr>
              <a:t>ἀξενίαν</a:t>
            </a:r>
            <a:r>
              <a:rPr lang="el-GR" dirty="0">
                <a:latin typeface="Arial Unicode MS"/>
              </a:rPr>
              <a:t> διεβοήθη παρὰ τοῖς Ἕλλησιν, οὐκ οὖσα μὲν πρὸς ἀλήθειαν, διὰ δὲ τὴν ὑπερβολὴν τῆς ἀνομίας εἰς μύθου πλάσμα καταχωρισθεῖσα.</a:t>
            </a:r>
            <a:endParaRPr lang="cs-CZ" dirty="0"/>
          </a:p>
        </p:txBody>
      </p:sp>
      <p:sp>
        <p:nvSpPr>
          <p:cNvPr id="4" name="Zástupný obsah 3">
            <a:extLst>
              <a:ext uri="{FF2B5EF4-FFF2-40B4-BE49-F238E27FC236}">
                <a16:creationId xmlns:a16="http://schemas.microsoft.com/office/drawing/2014/main" id="{F0B4AFDA-FC2E-1712-0ED8-55B871C20571}"/>
              </a:ext>
            </a:extLst>
          </p:cNvPr>
          <p:cNvSpPr>
            <a:spLocks noGrp="1"/>
          </p:cNvSpPr>
          <p:nvPr>
            <p:ph sz="half" idx="2"/>
          </p:nvPr>
        </p:nvSpPr>
        <p:spPr/>
        <p:txBody>
          <a:bodyPr>
            <a:normAutofit fontScale="92500" lnSpcReduction="10000"/>
          </a:bodyPr>
          <a:lstStyle/>
          <a:p>
            <a:r>
              <a:rPr lang="en-US" dirty="0"/>
              <a:t>For his predecessors in power had consistently closed Egypt to strangers, either killing or enslaving any who touched its shores. 11 Indeed, it was because of the objection to strangers on the part of the people that the impiety of </a:t>
            </a:r>
            <a:r>
              <a:rPr lang="en-US" dirty="0" err="1"/>
              <a:t>Busiris</a:t>
            </a:r>
            <a:r>
              <a:rPr lang="en-US" dirty="0"/>
              <a:t> became a byword among the Greeks, although this impiety was not actually such as it was described, but was made into a fictitious myth because of the exceptional disrespect of the Egyptians for ordinary customs. </a:t>
            </a:r>
            <a:endParaRPr lang="cs-CZ" dirty="0"/>
          </a:p>
        </p:txBody>
      </p:sp>
    </p:spTree>
    <p:extLst>
      <p:ext uri="{BB962C8B-B14F-4D97-AF65-F5344CB8AC3E}">
        <p14:creationId xmlns:p14="http://schemas.microsoft.com/office/powerpoint/2010/main" val="176081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3C0546-A88B-6955-F147-1AD16611BF3B}"/>
              </a:ext>
            </a:extLst>
          </p:cNvPr>
          <p:cNvSpPr>
            <a:spLocks noGrp="1"/>
          </p:cNvSpPr>
          <p:nvPr>
            <p:ph type="title"/>
          </p:nvPr>
        </p:nvSpPr>
        <p:spPr/>
        <p:txBody>
          <a:bodyPr/>
          <a:lstStyle/>
          <a:p>
            <a:r>
              <a:rPr lang="cs-CZ" dirty="0"/>
              <a:t>Historie - </a:t>
            </a:r>
            <a:r>
              <a:rPr lang="cs-CZ" dirty="0" err="1"/>
              <a:t>búsíris</a:t>
            </a:r>
            <a:endParaRPr lang="cs-CZ" dirty="0"/>
          </a:p>
        </p:txBody>
      </p:sp>
      <p:sp>
        <p:nvSpPr>
          <p:cNvPr id="3" name="Zástupný obsah 2">
            <a:extLst>
              <a:ext uri="{FF2B5EF4-FFF2-40B4-BE49-F238E27FC236}">
                <a16:creationId xmlns:a16="http://schemas.microsoft.com/office/drawing/2014/main" id="{A9DA4466-FEA6-F5B8-0A29-E8784DDFCE84}"/>
              </a:ext>
            </a:extLst>
          </p:cNvPr>
          <p:cNvSpPr>
            <a:spLocks noGrp="1"/>
          </p:cNvSpPr>
          <p:nvPr>
            <p:ph sz="half" idx="1"/>
          </p:nvPr>
        </p:nvSpPr>
        <p:spPr/>
        <p:txBody>
          <a:bodyPr/>
          <a:lstStyle/>
          <a:p>
            <a:r>
              <a:rPr lang="cs-CZ" dirty="0"/>
              <a:t>D.S. 1.45 </a:t>
            </a:r>
            <a:r>
              <a:rPr lang="el-GR" dirty="0">
                <a:latin typeface="Arial Unicode MS"/>
              </a:rPr>
              <a:t>Μετὰ δὲ ταῦτα κατασταθέντος βασιλέως </a:t>
            </a:r>
            <a:r>
              <a:rPr lang="el-GR" u="sng" dirty="0">
                <a:latin typeface="Arial Unicode MS"/>
              </a:rPr>
              <a:t>Βουσίριδος</a:t>
            </a:r>
            <a:r>
              <a:rPr lang="el-GR" dirty="0">
                <a:latin typeface="Arial Unicode MS"/>
              </a:rPr>
              <a:t> καὶ τῶν τούτου πάλιν ἐκγόνων ὀκτώ, τὸν τελευταῖον ὁμώνυμον ὄντα τῷ πρώτῳ φασὶ κτίσαι τὴν ὑπὸ μὲν τῶν Αἰγυπτίων καλουμένην </a:t>
            </a:r>
            <a:r>
              <a:rPr lang="el-GR" u="sng" dirty="0">
                <a:latin typeface="Arial Unicode MS"/>
              </a:rPr>
              <a:t>Διὸς πόλιν τὴν μεγάλην</a:t>
            </a:r>
            <a:r>
              <a:rPr lang="el-GR" dirty="0">
                <a:latin typeface="Arial Unicode MS"/>
              </a:rPr>
              <a:t>, ὑπὸ δὲ τῶν Ἑλλήνων </a:t>
            </a:r>
            <a:r>
              <a:rPr lang="el-GR" u="sng" dirty="0">
                <a:latin typeface="Arial Unicode MS"/>
              </a:rPr>
              <a:t>Θήβας</a:t>
            </a:r>
            <a:r>
              <a:rPr lang="el-GR" dirty="0">
                <a:latin typeface="Arial Unicode MS"/>
              </a:rPr>
              <a:t>.</a:t>
            </a:r>
            <a:endParaRPr lang="cs-CZ" dirty="0"/>
          </a:p>
        </p:txBody>
      </p:sp>
      <p:sp>
        <p:nvSpPr>
          <p:cNvPr id="4" name="Zástupný obsah 3">
            <a:extLst>
              <a:ext uri="{FF2B5EF4-FFF2-40B4-BE49-F238E27FC236}">
                <a16:creationId xmlns:a16="http://schemas.microsoft.com/office/drawing/2014/main" id="{AAAA87D3-3EBF-97E3-68A7-C3FBF5880B9E}"/>
              </a:ext>
            </a:extLst>
          </p:cNvPr>
          <p:cNvSpPr>
            <a:spLocks noGrp="1"/>
          </p:cNvSpPr>
          <p:nvPr>
            <p:ph sz="half" idx="2"/>
          </p:nvPr>
        </p:nvSpPr>
        <p:spPr/>
        <p:txBody>
          <a:bodyPr/>
          <a:lstStyle/>
          <a:p>
            <a:r>
              <a:rPr lang="en-US" dirty="0"/>
              <a:t>Subsequently, when </a:t>
            </a:r>
            <a:r>
              <a:rPr lang="en-US" dirty="0" err="1"/>
              <a:t>Busiris</a:t>
            </a:r>
            <a:r>
              <a:rPr lang="en-US" dirty="0"/>
              <a:t> became king and his descendants in turn, eight in name, the last of the line, who bore the same name as the first, founded, they say, the city which the Egyptians call </a:t>
            </a:r>
            <a:r>
              <a:rPr lang="en-US" dirty="0" err="1"/>
              <a:t>Diospolis</a:t>
            </a:r>
            <a:r>
              <a:rPr lang="en-US" dirty="0"/>
              <a:t>​ the Great, though the Greeks call it Thebes.</a:t>
            </a:r>
            <a:endParaRPr lang="cs-CZ" dirty="0"/>
          </a:p>
        </p:txBody>
      </p:sp>
    </p:spTree>
    <p:extLst>
      <p:ext uri="{BB962C8B-B14F-4D97-AF65-F5344CB8AC3E}">
        <p14:creationId xmlns:p14="http://schemas.microsoft.com/office/powerpoint/2010/main" val="1137064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B879F-FF95-EFF2-94DA-3509F5FE957A}"/>
              </a:ext>
            </a:extLst>
          </p:cNvPr>
          <p:cNvSpPr>
            <a:spLocks noGrp="1"/>
          </p:cNvSpPr>
          <p:nvPr>
            <p:ph type="title"/>
          </p:nvPr>
        </p:nvSpPr>
        <p:spPr/>
        <p:txBody>
          <a:bodyPr/>
          <a:lstStyle/>
          <a:p>
            <a:r>
              <a:rPr lang="cs-CZ" dirty="0" err="1"/>
              <a:t>búsíris</a:t>
            </a:r>
            <a:endParaRPr lang="cs-CZ" dirty="0"/>
          </a:p>
        </p:txBody>
      </p:sp>
      <p:sp>
        <p:nvSpPr>
          <p:cNvPr id="3" name="Zástupný obsah 2">
            <a:extLst>
              <a:ext uri="{FF2B5EF4-FFF2-40B4-BE49-F238E27FC236}">
                <a16:creationId xmlns:a16="http://schemas.microsoft.com/office/drawing/2014/main" id="{457A6D78-87E1-11BC-7F84-EAD8DFC713A7}"/>
              </a:ext>
            </a:extLst>
          </p:cNvPr>
          <p:cNvSpPr>
            <a:spLocks noGrp="1"/>
          </p:cNvSpPr>
          <p:nvPr>
            <p:ph sz="half" idx="1"/>
          </p:nvPr>
        </p:nvSpPr>
        <p:spPr/>
        <p:txBody>
          <a:bodyPr/>
          <a:lstStyle/>
          <a:p>
            <a:r>
              <a:rPr lang="cs-CZ" dirty="0" err="1"/>
              <a:t>Hdt</a:t>
            </a:r>
            <a:r>
              <a:rPr lang="cs-CZ" dirty="0"/>
              <a:t>. 2.45 </a:t>
            </a:r>
            <a:r>
              <a:rPr lang="el-GR" dirty="0"/>
              <a:t>λέγουσι δὲ πολλὰ καὶ ἄλλα ἀνεπισκέπτως οἱ Ἕλληνες, εὐήθης δὲ αὐτῶν καὶ ὅδε ὁ μῦθος ἐστὶ τὸν περὶ τοῦ Ἡρακλέος λέγουσι, ὡς αὐτὸν </a:t>
            </a:r>
            <a:r>
              <a:rPr lang="el-GR" u="sng" dirty="0"/>
              <a:t>ἀπικόμενον</a:t>
            </a:r>
            <a:r>
              <a:rPr lang="el-GR" dirty="0"/>
              <a:t> </a:t>
            </a:r>
            <a:r>
              <a:rPr lang="el-GR" u="sng" dirty="0"/>
              <a:t>ἐς</a:t>
            </a:r>
            <a:r>
              <a:rPr lang="el-GR" dirty="0"/>
              <a:t> </a:t>
            </a:r>
            <a:r>
              <a:rPr lang="el-GR" u="sng" dirty="0"/>
              <a:t>Αἴγυπτον</a:t>
            </a:r>
            <a:r>
              <a:rPr lang="el-GR" dirty="0"/>
              <a:t> στέψαντες οἱ Αἰγύπτιοι ὑπὸ πομπῆς ἐξῆγον ὡς </a:t>
            </a:r>
            <a:r>
              <a:rPr lang="el-GR" u="sng" dirty="0"/>
              <a:t>θύσοντες</a:t>
            </a:r>
            <a:r>
              <a:rPr lang="el-GR" dirty="0"/>
              <a:t> τῷ </a:t>
            </a:r>
            <a:r>
              <a:rPr lang="el-GR" u="sng" dirty="0"/>
              <a:t>Διί</a:t>
            </a:r>
            <a:r>
              <a:rPr lang="el-GR" dirty="0"/>
              <a:t>: τὸν δὲ τέως μὲν ἡσυχίην ἔχειν, ἐπεὶ δὲ αὐτοῦ πρὸς τῷ </a:t>
            </a:r>
            <a:r>
              <a:rPr lang="el-GR" u="sng" dirty="0"/>
              <a:t>βωμῷ</a:t>
            </a:r>
            <a:r>
              <a:rPr lang="el-GR" dirty="0"/>
              <a:t> </a:t>
            </a:r>
            <a:r>
              <a:rPr lang="el-GR" u="sng" dirty="0"/>
              <a:t>κατάρχοντο</a:t>
            </a:r>
            <a:r>
              <a:rPr lang="el-GR" dirty="0"/>
              <a:t>, ἐς ἀλκὴν τραπόμενον </a:t>
            </a:r>
            <a:r>
              <a:rPr lang="el-GR" u="sng" dirty="0"/>
              <a:t>πάντας</a:t>
            </a:r>
            <a:r>
              <a:rPr lang="el-GR" dirty="0"/>
              <a:t> σφέας </a:t>
            </a:r>
            <a:r>
              <a:rPr lang="el-GR" u="sng" dirty="0"/>
              <a:t>καταφονεῦσαι</a:t>
            </a:r>
            <a:r>
              <a:rPr lang="el-GR" dirty="0"/>
              <a:t>.</a:t>
            </a:r>
            <a:endParaRPr lang="cs-CZ" dirty="0"/>
          </a:p>
        </p:txBody>
      </p:sp>
      <p:sp>
        <p:nvSpPr>
          <p:cNvPr id="4" name="Zástupný obsah 3">
            <a:extLst>
              <a:ext uri="{FF2B5EF4-FFF2-40B4-BE49-F238E27FC236}">
                <a16:creationId xmlns:a16="http://schemas.microsoft.com/office/drawing/2014/main" id="{79594B6F-9024-D1C8-46EF-6642628C56FE}"/>
              </a:ext>
            </a:extLst>
          </p:cNvPr>
          <p:cNvSpPr>
            <a:spLocks noGrp="1"/>
          </p:cNvSpPr>
          <p:nvPr>
            <p:ph sz="half" idx="2"/>
          </p:nvPr>
        </p:nvSpPr>
        <p:spPr/>
        <p:txBody>
          <a:bodyPr/>
          <a:lstStyle/>
          <a:p>
            <a:r>
              <a:rPr lang="en-US" dirty="0"/>
              <a:t>And the Greeks say many other ill-considered things, too; among them, this is a silly story which they tell about Heracles: that when he came to Egypt, the Egyptians crowned him and led him out in a procession to sacrifice him to Zeus; and for a while (they say) he followed quietly, but when they started in on him at the altar, he resisted and killed them all.</a:t>
            </a:r>
            <a:endParaRPr lang="cs-CZ" dirty="0"/>
          </a:p>
        </p:txBody>
      </p:sp>
      <p:pic>
        <p:nvPicPr>
          <p:cNvPr id="6" name="Obrázek 5" descr="Obsah obrázku text, interiér, malované, sklenice&#10;&#10;Popis byl vytvořen automaticky">
            <a:extLst>
              <a:ext uri="{FF2B5EF4-FFF2-40B4-BE49-F238E27FC236}">
                <a16:creationId xmlns:a16="http://schemas.microsoft.com/office/drawing/2014/main" id="{1AB7B428-B54F-9132-0C3B-1239FF4B0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476" y="4437112"/>
            <a:ext cx="3719736" cy="2035905"/>
          </a:xfrm>
          <a:prstGeom prst="rect">
            <a:avLst/>
          </a:prstGeom>
        </p:spPr>
      </p:pic>
    </p:spTree>
    <p:extLst>
      <p:ext uri="{BB962C8B-B14F-4D97-AF65-F5344CB8AC3E}">
        <p14:creationId xmlns:p14="http://schemas.microsoft.com/office/powerpoint/2010/main" val="155865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816163-A477-5A92-F4F0-4A35286F484F}"/>
              </a:ext>
            </a:extLst>
          </p:cNvPr>
          <p:cNvSpPr>
            <a:spLocks noGrp="1"/>
          </p:cNvSpPr>
          <p:nvPr>
            <p:ph type="title"/>
          </p:nvPr>
        </p:nvSpPr>
        <p:spPr/>
        <p:txBody>
          <a:bodyPr/>
          <a:lstStyle/>
          <a:p>
            <a:r>
              <a:rPr lang="cs-CZ" dirty="0" err="1"/>
              <a:t>Búsíris</a:t>
            </a:r>
            <a:r>
              <a:rPr lang="cs-CZ" dirty="0"/>
              <a:t> (také </a:t>
            </a:r>
            <a:r>
              <a:rPr lang="cs-CZ" dirty="0" err="1"/>
              <a:t>ísokratés</a:t>
            </a:r>
            <a:r>
              <a:rPr lang="cs-CZ" dirty="0"/>
              <a:t> – </a:t>
            </a:r>
            <a:r>
              <a:rPr lang="cs-CZ" dirty="0" err="1"/>
              <a:t>búrísis</a:t>
            </a:r>
            <a:r>
              <a:rPr lang="cs-CZ" dirty="0"/>
              <a:t>)</a:t>
            </a:r>
          </a:p>
        </p:txBody>
      </p:sp>
      <p:sp>
        <p:nvSpPr>
          <p:cNvPr id="3" name="Zástupný obsah 2">
            <a:extLst>
              <a:ext uri="{FF2B5EF4-FFF2-40B4-BE49-F238E27FC236}">
                <a16:creationId xmlns:a16="http://schemas.microsoft.com/office/drawing/2014/main" id="{AA58F6B3-8C72-BE8A-732F-F757C22E35F8}"/>
              </a:ext>
            </a:extLst>
          </p:cNvPr>
          <p:cNvSpPr>
            <a:spLocks noGrp="1"/>
          </p:cNvSpPr>
          <p:nvPr>
            <p:ph sz="half" idx="1"/>
          </p:nvPr>
        </p:nvSpPr>
        <p:spPr/>
        <p:txBody>
          <a:bodyPr>
            <a:normAutofit fontScale="85000" lnSpcReduction="20000"/>
          </a:bodyPr>
          <a:lstStyle/>
          <a:p>
            <a:r>
              <a:rPr lang="cs-CZ" dirty="0" err="1"/>
              <a:t>Apollod</a:t>
            </a:r>
            <a:r>
              <a:rPr lang="cs-CZ" dirty="0"/>
              <a:t>. 2.5.11 </a:t>
            </a:r>
            <a:r>
              <a:rPr lang="el-GR" dirty="0"/>
              <a:t>μετὰ Λιβύην δὲ Αἴγυπτον διεξῄει. ταύτης </a:t>
            </a:r>
            <a:r>
              <a:rPr lang="el-GR" u="sng" dirty="0"/>
              <a:t>ἐβασίλευε</a:t>
            </a:r>
            <a:r>
              <a:rPr lang="el-GR" dirty="0"/>
              <a:t> </a:t>
            </a:r>
            <a:r>
              <a:rPr lang="el-GR" u="sng" dirty="0"/>
              <a:t>Βούσιρις</a:t>
            </a:r>
            <a:r>
              <a:rPr lang="el-GR" dirty="0"/>
              <a:t> Ποσειδῶνος παῖς καὶ Λυσιανάσσης τῆς Ἐπάφου. </a:t>
            </a:r>
            <a:r>
              <a:rPr lang="el-GR" u="sng" dirty="0"/>
              <a:t>οὗτος τοὺς ξένους ἔθυεν </a:t>
            </a:r>
            <a:r>
              <a:rPr lang="el-GR" dirty="0"/>
              <a:t>ἐπὶ βωμῷ Διὸς κατά τι λόγιον: ἐννέα γὰρ ἔτη ἀφορία τὴν Αἴγυπτον κατέλαβε, Φρασίος δὲ ἐλθὼν ἐκ Κύπρου, μάντις τὴν ἐπιστήμην, ἔφη </a:t>
            </a:r>
            <a:r>
              <a:rPr lang="el-GR" u="sng" dirty="0"/>
              <a:t>τὴν ἀφορίαν παύσασθαι ἐὰν ξένον ἄνδρα τῷ Διὶ σφάξωσι κατ᾽ ἔτος</a:t>
            </a:r>
            <a:r>
              <a:rPr lang="el-GR" dirty="0"/>
              <a:t>. Βούσιρις δὲ ἐκεῖνον πρῶτον σφάξας τὸν μάντιν τοὺς κατιόντας </a:t>
            </a:r>
            <a:r>
              <a:rPr lang="el-GR" u="sng" dirty="0"/>
              <a:t>ξένους ἔσφαζε</a:t>
            </a:r>
            <a:r>
              <a:rPr lang="el-GR" dirty="0"/>
              <a:t>. συλληφθεὶς οὖν καὶ Ἡρακλῆς τοῖς βωμοῖς προσεφέρετο τὰ δὲ δεσμὰ διαρρήξας τόν τε Βούσιριν καὶ τὸν ἐκείνου παῖδα Ἀμφιδάμαντα ἀπέκτεινε. </a:t>
            </a:r>
            <a:endParaRPr lang="cs-CZ" dirty="0"/>
          </a:p>
        </p:txBody>
      </p:sp>
      <p:sp>
        <p:nvSpPr>
          <p:cNvPr id="4" name="Zástupný obsah 3">
            <a:extLst>
              <a:ext uri="{FF2B5EF4-FFF2-40B4-BE49-F238E27FC236}">
                <a16:creationId xmlns:a16="http://schemas.microsoft.com/office/drawing/2014/main" id="{BF9D43E6-FB61-A7B5-516B-7AAAD851D71F}"/>
              </a:ext>
            </a:extLst>
          </p:cNvPr>
          <p:cNvSpPr>
            <a:spLocks noGrp="1"/>
          </p:cNvSpPr>
          <p:nvPr>
            <p:ph sz="half" idx="2"/>
          </p:nvPr>
        </p:nvSpPr>
        <p:spPr/>
        <p:txBody>
          <a:bodyPr>
            <a:normAutofit fontScale="85000" lnSpcReduction="20000"/>
          </a:bodyPr>
          <a:lstStyle/>
          <a:p>
            <a:r>
              <a:rPr lang="en-US" dirty="0"/>
              <a:t>After Libya he traversed Egypt. That country was then ruled by Busiris,</a:t>
            </a:r>
            <a:r>
              <a:rPr lang="en-US" baseline="30000" dirty="0">
                <a:hlinkClick r:id="rId2"/>
              </a:rPr>
              <a:t>8</a:t>
            </a:r>
            <a:r>
              <a:rPr lang="en-US" dirty="0"/>
              <a:t> a son of Poseidon by </a:t>
            </a:r>
            <a:r>
              <a:rPr lang="en-US" dirty="0" err="1"/>
              <a:t>Lysianassa</a:t>
            </a:r>
            <a:r>
              <a:rPr lang="en-US" dirty="0"/>
              <a:t>, daughter of Epaphus. This </a:t>
            </a:r>
            <a:r>
              <a:rPr lang="en-US" dirty="0" err="1"/>
              <a:t>Busiris</a:t>
            </a:r>
            <a:r>
              <a:rPr lang="en-US" dirty="0"/>
              <a:t> used to sacrifice strangers on an altar of Zeus in accordance with a certain oracle. For Egypt was visited with dearth for nine years, and </a:t>
            </a:r>
            <a:r>
              <a:rPr lang="en-US" dirty="0" err="1"/>
              <a:t>Phrasius</a:t>
            </a:r>
            <a:r>
              <a:rPr lang="en-US" dirty="0"/>
              <a:t>, a learned seer who had come from Cyprus, said that the dearth would cease if they slaughtered a stranger man in honor of Zeus every year. </a:t>
            </a:r>
            <a:r>
              <a:rPr lang="en-US" dirty="0" err="1"/>
              <a:t>Busiris</a:t>
            </a:r>
            <a:r>
              <a:rPr lang="en-US" dirty="0"/>
              <a:t> began by slaughtering the seer himself and continued to slaughter the strangers who landed. So Hercules also was seized and haled to the altars, but he burst his bonds and slew both </a:t>
            </a:r>
            <a:r>
              <a:rPr lang="en-US" dirty="0" err="1"/>
              <a:t>Busiris</a:t>
            </a:r>
            <a:r>
              <a:rPr lang="en-US" dirty="0"/>
              <a:t> and his son </a:t>
            </a:r>
            <a:r>
              <a:rPr lang="en-US" dirty="0" err="1"/>
              <a:t>Amphidamas</a:t>
            </a:r>
            <a:r>
              <a:rPr lang="en-US" dirty="0"/>
              <a:t>.</a:t>
            </a:r>
            <a:endParaRPr lang="cs-CZ" dirty="0"/>
          </a:p>
        </p:txBody>
      </p:sp>
      <p:pic>
        <p:nvPicPr>
          <p:cNvPr id="8" name="Obrázek 7" descr="Obsah obrázku hrníček, stůl, káva, malované&#10;&#10;Popis byl vytvořen automaticky">
            <a:extLst>
              <a:ext uri="{FF2B5EF4-FFF2-40B4-BE49-F238E27FC236}">
                <a16:creationId xmlns:a16="http://schemas.microsoft.com/office/drawing/2014/main" id="{AE6748A2-D135-5B8B-0039-5404666C0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858" y="4273250"/>
            <a:ext cx="1778042" cy="2458440"/>
          </a:xfrm>
          <a:prstGeom prst="rect">
            <a:avLst/>
          </a:prstGeom>
        </p:spPr>
      </p:pic>
    </p:spTree>
    <p:extLst>
      <p:ext uri="{BB962C8B-B14F-4D97-AF65-F5344CB8AC3E}">
        <p14:creationId xmlns:p14="http://schemas.microsoft.com/office/powerpoint/2010/main" val="301855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10967-4BCB-344D-DDEF-50B5B291D379}"/>
              </a:ext>
            </a:extLst>
          </p:cNvPr>
          <p:cNvSpPr>
            <a:spLocks noGrp="1"/>
          </p:cNvSpPr>
          <p:nvPr>
            <p:ph type="title"/>
          </p:nvPr>
        </p:nvSpPr>
        <p:spPr/>
        <p:txBody>
          <a:bodyPr/>
          <a:lstStyle/>
          <a:p>
            <a:r>
              <a:rPr lang="cs-CZ" dirty="0"/>
              <a:t>Kult zvířat</a:t>
            </a:r>
          </a:p>
        </p:txBody>
      </p:sp>
      <p:sp>
        <p:nvSpPr>
          <p:cNvPr id="3" name="Zástupný obsah 2">
            <a:extLst>
              <a:ext uri="{FF2B5EF4-FFF2-40B4-BE49-F238E27FC236}">
                <a16:creationId xmlns:a16="http://schemas.microsoft.com/office/drawing/2014/main" id="{1070C8DA-E886-3838-017D-45EFA6C5A904}"/>
              </a:ext>
            </a:extLst>
          </p:cNvPr>
          <p:cNvSpPr>
            <a:spLocks noGrp="1"/>
          </p:cNvSpPr>
          <p:nvPr>
            <p:ph sz="half" idx="1"/>
          </p:nvPr>
        </p:nvSpPr>
        <p:spPr/>
        <p:txBody>
          <a:bodyPr>
            <a:normAutofit fontScale="77500" lnSpcReduction="20000"/>
          </a:bodyPr>
          <a:lstStyle/>
          <a:p>
            <a:r>
              <a:rPr lang="cs-CZ" dirty="0" err="1"/>
              <a:t>Ath</a:t>
            </a:r>
            <a:r>
              <a:rPr lang="cs-CZ" dirty="0"/>
              <a:t>. 7.55</a:t>
            </a:r>
          </a:p>
          <a:p>
            <a:r>
              <a:rPr lang="cs-CZ" dirty="0"/>
              <a:t> </a:t>
            </a:r>
            <a:r>
              <a:rPr lang="el-GR" dirty="0"/>
              <a:t>οὐκ ἂν δυναίμην </a:t>
            </a:r>
            <a:r>
              <a:rPr lang="el-GR" u="sng" dirty="0"/>
              <a:t>συμμαχεῖν</a:t>
            </a:r>
            <a:r>
              <a:rPr lang="el-GR" dirty="0"/>
              <a:t> </a:t>
            </a:r>
            <a:r>
              <a:rPr lang="el-GR" u="sng" dirty="0"/>
              <a:t>ὑμῖν</a:t>
            </a:r>
            <a:r>
              <a:rPr lang="el-GR" dirty="0"/>
              <a:t> ἐγώ:</a:t>
            </a:r>
            <a:br>
              <a:rPr lang="el-GR" dirty="0"/>
            </a:br>
            <a:r>
              <a:rPr lang="el-GR" dirty="0"/>
              <a:t>οὔθ᾽ οἱ </a:t>
            </a:r>
            <a:r>
              <a:rPr lang="el-GR" u="sng" dirty="0"/>
              <a:t>τρόποι</a:t>
            </a:r>
            <a:r>
              <a:rPr lang="el-GR" dirty="0"/>
              <a:t> γὰρ </a:t>
            </a:r>
            <a:r>
              <a:rPr lang="el-GR" u="sng" dirty="0"/>
              <a:t>ὁμονοοῦσ</a:t>
            </a:r>
            <a:r>
              <a:rPr lang="el-GR" dirty="0"/>
              <a:t>᾽ οὔθ᾽ οἱ </a:t>
            </a:r>
            <a:r>
              <a:rPr lang="el-GR" u="sng" dirty="0"/>
              <a:t>νόμοι</a:t>
            </a:r>
            <a:br>
              <a:rPr lang="el-GR" dirty="0"/>
            </a:br>
            <a:r>
              <a:rPr lang="el-GR" dirty="0"/>
              <a:t>ἡμῶν, ἀπ᾽ ἀλλήλων δὲ διέχουσιν πολύ.</a:t>
            </a:r>
            <a:br>
              <a:rPr lang="el-GR" dirty="0"/>
            </a:br>
            <a:r>
              <a:rPr lang="el-GR" u="sng" dirty="0"/>
              <a:t>βοῦν προσκυνεῖς</a:t>
            </a:r>
            <a:r>
              <a:rPr lang="el-GR" dirty="0"/>
              <a:t>, ἐγὼ δὲ </a:t>
            </a:r>
            <a:r>
              <a:rPr lang="el-GR" u="sng" dirty="0"/>
              <a:t>θύω</a:t>
            </a:r>
            <a:r>
              <a:rPr lang="el-GR" dirty="0"/>
              <a:t> τοῖς θεοῖς:</a:t>
            </a:r>
            <a:br>
              <a:rPr lang="el-GR" dirty="0"/>
            </a:br>
            <a:r>
              <a:rPr lang="el-GR" dirty="0"/>
              <a:t>τὴν </a:t>
            </a:r>
            <a:r>
              <a:rPr lang="el-GR" u="sng" dirty="0"/>
              <a:t>ἔγχελυν</a:t>
            </a:r>
            <a:r>
              <a:rPr lang="el-GR" dirty="0"/>
              <a:t> </a:t>
            </a:r>
            <a:r>
              <a:rPr lang="el-GR" u="sng" dirty="0"/>
              <a:t>μέγιστον</a:t>
            </a:r>
            <a:r>
              <a:rPr lang="el-GR" dirty="0"/>
              <a:t> ἡγεῖ </a:t>
            </a:r>
            <a:r>
              <a:rPr lang="el-GR" u="sng" dirty="0"/>
              <a:t>δαίμονα</a:t>
            </a:r>
            <a:r>
              <a:rPr lang="el-GR" dirty="0"/>
              <a:t>,</a:t>
            </a:r>
            <a:br>
              <a:rPr lang="el-GR" dirty="0"/>
            </a:br>
            <a:r>
              <a:rPr lang="el-GR" dirty="0"/>
              <a:t>ἡμεῖς δὲ τῶν </a:t>
            </a:r>
            <a:r>
              <a:rPr lang="el-GR" u="sng" dirty="0"/>
              <a:t>ὄψων</a:t>
            </a:r>
            <a:r>
              <a:rPr lang="el-GR" dirty="0"/>
              <a:t> </a:t>
            </a:r>
            <a:r>
              <a:rPr lang="el-GR" u="sng" dirty="0"/>
              <a:t>μέγιστον</a:t>
            </a:r>
            <a:r>
              <a:rPr lang="el-GR" dirty="0"/>
              <a:t> παρὰ πολύ:</a:t>
            </a:r>
            <a:br>
              <a:rPr lang="el-GR" dirty="0"/>
            </a:br>
            <a:r>
              <a:rPr lang="el-GR" u="sng" dirty="0"/>
              <a:t>οὐκ ἐσθίεις ὕει</a:t>
            </a:r>
            <a:r>
              <a:rPr lang="el-GR" dirty="0"/>
              <a:t>᾽, ἐγὼ δέ γ᾽ </a:t>
            </a:r>
            <a:r>
              <a:rPr lang="el-GR" u="sng" dirty="0"/>
              <a:t>ἥδομαι</a:t>
            </a:r>
            <a:br>
              <a:rPr lang="el-GR" dirty="0"/>
            </a:br>
            <a:r>
              <a:rPr lang="el-GR" dirty="0"/>
              <a:t>μάλιστα τούτοις: </a:t>
            </a:r>
            <a:r>
              <a:rPr lang="el-GR" u="sng" dirty="0"/>
              <a:t>κύνα σέβεις</a:t>
            </a:r>
            <a:r>
              <a:rPr lang="el-GR" dirty="0"/>
              <a:t>, </a:t>
            </a:r>
            <a:r>
              <a:rPr lang="el-GR" u="sng" dirty="0"/>
              <a:t>τύπτω</a:t>
            </a:r>
            <a:r>
              <a:rPr lang="el-GR" dirty="0"/>
              <a:t> δ᾽ ἐγώ,</a:t>
            </a:r>
            <a:br>
              <a:rPr lang="el-GR" dirty="0"/>
            </a:br>
            <a:r>
              <a:rPr lang="el-GR" dirty="0"/>
              <a:t>τοὔψον κατεσθίουσαν ἡνίκ᾽ ἂν λάβω.</a:t>
            </a:r>
            <a:br>
              <a:rPr lang="el-GR" dirty="0"/>
            </a:br>
            <a:r>
              <a:rPr lang="el-GR" dirty="0"/>
              <a:t>τοὺς ἱερέας ἐνθάδε μὲν </a:t>
            </a:r>
            <a:r>
              <a:rPr lang="el-GR" u="sng" dirty="0"/>
              <a:t>ὁλοκλήρους</a:t>
            </a:r>
            <a:r>
              <a:rPr lang="el-GR" dirty="0"/>
              <a:t> νόμος</a:t>
            </a:r>
            <a:br>
              <a:rPr lang="el-GR" dirty="0"/>
            </a:br>
            <a:r>
              <a:rPr lang="el-GR" dirty="0"/>
              <a:t>εἶναι, παρ᾽ ὑμῖν δ᾽, ὡς ἔοικ᾽, </a:t>
            </a:r>
            <a:r>
              <a:rPr lang="el-GR" u="sng" dirty="0"/>
              <a:t>ἀπηργμένους</a:t>
            </a:r>
            <a:r>
              <a:rPr lang="el-GR" dirty="0"/>
              <a:t>.</a:t>
            </a:r>
            <a:br>
              <a:rPr lang="el-GR" dirty="0"/>
            </a:br>
            <a:r>
              <a:rPr lang="el-GR" dirty="0"/>
              <a:t>τὸν </a:t>
            </a:r>
            <a:r>
              <a:rPr lang="el-GR" u="sng" dirty="0"/>
              <a:t>αἰέλουρον</a:t>
            </a:r>
            <a:r>
              <a:rPr lang="el-GR" dirty="0"/>
              <a:t> </a:t>
            </a:r>
            <a:r>
              <a:rPr lang="el-GR" u="sng" dirty="0"/>
              <a:t>κακὸν</a:t>
            </a:r>
            <a:r>
              <a:rPr lang="el-GR" dirty="0"/>
              <a:t> ἔχοντ᾽ ἐὰν ἴδῃς</a:t>
            </a:r>
            <a:br>
              <a:rPr lang="el-GR" dirty="0"/>
            </a:br>
            <a:r>
              <a:rPr lang="el-GR" u="sng" dirty="0"/>
              <a:t>κλαίεις</a:t>
            </a:r>
            <a:r>
              <a:rPr lang="el-GR" dirty="0"/>
              <a:t>, ἐγὼ δ᾽ ἥδιστ᾽ </a:t>
            </a:r>
            <a:r>
              <a:rPr lang="el-GR" u="sng" dirty="0"/>
              <a:t>ἀποκτείνας</a:t>
            </a:r>
            <a:r>
              <a:rPr lang="el-GR" dirty="0"/>
              <a:t> </a:t>
            </a:r>
            <a:r>
              <a:rPr lang="el-GR" u="sng" dirty="0"/>
              <a:t>δέρω</a:t>
            </a:r>
            <a:r>
              <a:rPr lang="el-GR" dirty="0"/>
              <a:t>.</a:t>
            </a:r>
            <a:br>
              <a:rPr lang="el-GR" dirty="0"/>
            </a:br>
            <a:r>
              <a:rPr lang="el-GR" dirty="0"/>
              <a:t>δύναται παρ᾽ ὑμῖν </a:t>
            </a:r>
            <a:r>
              <a:rPr lang="el-GR" u="sng" dirty="0"/>
              <a:t>μυγαλῆ</a:t>
            </a:r>
            <a:r>
              <a:rPr lang="el-GR" dirty="0"/>
              <a:t>, παρ᾽ ἐμοὶ δέ γ᾽ </a:t>
            </a:r>
            <a:r>
              <a:rPr lang="el-GR" u="sng" dirty="0"/>
              <a:t>οὔ</a:t>
            </a:r>
            <a:r>
              <a:rPr lang="el-GR" dirty="0"/>
              <a:t>.</a:t>
            </a:r>
            <a:endParaRPr lang="cs-CZ" dirty="0"/>
          </a:p>
        </p:txBody>
      </p:sp>
      <p:sp>
        <p:nvSpPr>
          <p:cNvPr id="4" name="Zástupný obsah 3">
            <a:extLst>
              <a:ext uri="{FF2B5EF4-FFF2-40B4-BE49-F238E27FC236}">
                <a16:creationId xmlns:a16="http://schemas.microsoft.com/office/drawing/2014/main" id="{7FC896C7-D3E1-2AB6-5843-01AEF9D23CA8}"/>
              </a:ext>
            </a:extLst>
          </p:cNvPr>
          <p:cNvSpPr>
            <a:spLocks noGrp="1"/>
          </p:cNvSpPr>
          <p:nvPr>
            <p:ph sz="half" idx="2"/>
          </p:nvPr>
        </p:nvSpPr>
        <p:spPr/>
        <p:txBody>
          <a:bodyPr>
            <a:normAutofit fontScale="77500" lnSpcReduction="20000"/>
          </a:bodyPr>
          <a:lstStyle/>
          <a:p>
            <a:r>
              <a:rPr lang="en-US" dirty="0"/>
              <a:t>I never could myself your comrade be,</a:t>
            </a:r>
            <a:br>
              <a:rPr lang="en-US" dirty="0"/>
            </a:br>
            <a:r>
              <a:rPr lang="en-US" dirty="0"/>
              <a:t>For neither </a:t>
            </a:r>
            <a:r>
              <a:rPr lang="en-US" dirty="0" err="1"/>
              <a:t>do'our</a:t>
            </a:r>
            <a:r>
              <a:rPr lang="en-US" dirty="0"/>
              <a:t> manners nor our laws</a:t>
            </a:r>
            <a:br>
              <a:rPr lang="en-US" dirty="0"/>
            </a:br>
            <a:r>
              <a:rPr lang="en-US" dirty="0"/>
              <a:t>Agree with yours, but they are wholly different.</a:t>
            </a:r>
            <a:br>
              <a:rPr lang="en-US" dirty="0"/>
            </a:br>
            <a:r>
              <a:rPr lang="en-US" dirty="0"/>
              <a:t>You do adore an ox; I sacrifice him</a:t>
            </a:r>
            <a:br>
              <a:rPr lang="en-US" dirty="0"/>
            </a:br>
            <a:r>
              <a:rPr lang="en-US" dirty="0"/>
              <a:t>To the great Gods of heaven. You do think</a:t>
            </a:r>
            <a:br>
              <a:rPr lang="en-US" dirty="0"/>
            </a:br>
            <a:r>
              <a:rPr lang="en-US" dirty="0"/>
              <a:t>An eel the mightiest of deities;</a:t>
            </a:r>
            <a:br>
              <a:rPr lang="en-US" dirty="0"/>
            </a:br>
            <a:r>
              <a:rPr lang="en-US" dirty="0"/>
              <a:t>But we do eat him as the best of fish.</a:t>
            </a:r>
            <a:br>
              <a:rPr lang="en-US" dirty="0"/>
            </a:br>
            <a:r>
              <a:rPr lang="en-US" dirty="0"/>
              <a:t>You eat no pork; I like it above all things.</a:t>
            </a:r>
            <a:br>
              <a:rPr lang="en-US" dirty="0"/>
            </a:br>
            <a:r>
              <a:rPr lang="en-US" dirty="0"/>
              <a:t>You do adore a dog; but I do beat him</a:t>
            </a:r>
            <a:br>
              <a:rPr lang="en-US" dirty="0"/>
            </a:br>
            <a:r>
              <a:rPr lang="en-US" dirty="0"/>
              <a:t>If e'er I catch him stealing any meat.</a:t>
            </a:r>
            <a:br>
              <a:rPr lang="en-US" dirty="0"/>
            </a:br>
            <a:r>
              <a:rPr lang="en-US" dirty="0"/>
              <a:t>Then our laws enjoin the priests to be</a:t>
            </a:r>
            <a:br>
              <a:rPr lang="en-US" dirty="0"/>
            </a:br>
            <a:r>
              <a:rPr lang="en-US" dirty="0"/>
              <a:t>Most perfect men; but yours are mutilated.</a:t>
            </a:r>
            <a:br>
              <a:rPr lang="en-US" dirty="0"/>
            </a:br>
            <a:r>
              <a:rPr lang="en-US" dirty="0"/>
              <a:t>If you do see a cat in any grief</a:t>
            </a:r>
            <a:br>
              <a:rPr lang="en-US" dirty="0"/>
            </a:br>
            <a:r>
              <a:rPr lang="en-US" dirty="0"/>
              <a:t>You weep; but I first kill him and then skin him.</a:t>
            </a:r>
            <a:br>
              <a:rPr lang="en-US" dirty="0"/>
            </a:br>
            <a:r>
              <a:rPr lang="en-US" dirty="0"/>
              <a:t>You have a great opinion of the shrew-mouse;</a:t>
            </a:r>
            <a:br>
              <a:rPr lang="en-US" dirty="0"/>
            </a:br>
            <a:r>
              <a:rPr lang="en-US" dirty="0"/>
              <a:t>But I have none at all.</a:t>
            </a:r>
            <a:endParaRPr lang="cs-CZ" dirty="0"/>
          </a:p>
        </p:txBody>
      </p:sp>
    </p:spTree>
    <p:extLst>
      <p:ext uri="{BB962C8B-B14F-4D97-AF65-F5344CB8AC3E}">
        <p14:creationId xmlns:p14="http://schemas.microsoft.com/office/powerpoint/2010/main" val="281764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F06361-7FB9-1461-E75E-26C644CA5929}"/>
              </a:ext>
            </a:extLst>
          </p:cNvPr>
          <p:cNvSpPr>
            <a:spLocks noGrp="1"/>
          </p:cNvSpPr>
          <p:nvPr>
            <p:ph type="title"/>
          </p:nvPr>
        </p:nvSpPr>
        <p:spPr/>
        <p:txBody>
          <a:bodyPr/>
          <a:lstStyle/>
          <a:p>
            <a:r>
              <a:rPr lang="cs-CZ" dirty="0"/>
              <a:t>zbožnost</a:t>
            </a:r>
          </a:p>
        </p:txBody>
      </p:sp>
      <p:sp>
        <p:nvSpPr>
          <p:cNvPr id="3" name="Zástupný obsah 2">
            <a:extLst>
              <a:ext uri="{FF2B5EF4-FFF2-40B4-BE49-F238E27FC236}">
                <a16:creationId xmlns:a16="http://schemas.microsoft.com/office/drawing/2014/main" id="{18682540-18FD-53B1-61F1-D679C12C2213}"/>
              </a:ext>
            </a:extLst>
          </p:cNvPr>
          <p:cNvSpPr>
            <a:spLocks noGrp="1"/>
          </p:cNvSpPr>
          <p:nvPr>
            <p:ph sz="half" idx="1"/>
          </p:nvPr>
        </p:nvSpPr>
        <p:spPr/>
        <p:txBody>
          <a:bodyPr/>
          <a:lstStyle/>
          <a:p>
            <a:r>
              <a:rPr lang="cs-CZ" dirty="0"/>
              <a:t>D.C. 42.34.2 </a:t>
            </a:r>
            <a:r>
              <a:rPr lang="el-GR" dirty="0"/>
              <a:t>καὶ δεινῶς φέροντες ὅτι</a:t>
            </a:r>
            <a:r>
              <a:rPr lang="cs-CZ" dirty="0"/>
              <a:t> </a:t>
            </a:r>
            <a:r>
              <a:rPr lang="el-GR" dirty="0"/>
              <a:t>μηδὲ τῶν ιερῶν τις ἀπείχετο ῾θρησκεύουσί τε γὰρ πολλὰ </a:t>
            </a:r>
            <a:r>
              <a:rPr lang="el-GR" u="sng" dirty="0"/>
              <a:t>περισσότατα</a:t>
            </a:r>
            <a:r>
              <a:rPr lang="el-GR" dirty="0"/>
              <a:t> ἀνθρώπων, καὶ </a:t>
            </a:r>
            <a:r>
              <a:rPr lang="el-GR" u="sng" dirty="0"/>
              <a:t>πολέμους</a:t>
            </a:r>
            <a:r>
              <a:rPr lang="el-GR" dirty="0"/>
              <a:t> ὑπὲρ </a:t>
            </a:r>
            <a:r>
              <a:rPr lang="el-GR" u="sng" dirty="0"/>
              <a:t>αὐτῶν</a:t>
            </a:r>
            <a:r>
              <a:rPr lang="el-GR" dirty="0"/>
              <a:t> καὶ πρὸς </a:t>
            </a:r>
            <a:r>
              <a:rPr lang="el-GR" u="sng" dirty="0"/>
              <a:t>ἀλλήλους</a:t>
            </a:r>
            <a:r>
              <a:rPr lang="cs-CZ" dirty="0"/>
              <a:t>, </a:t>
            </a:r>
            <a:r>
              <a:rPr lang="el-GR" dirty="0"/>
              <a:t>ἅτε μὴ καθ᾽ ἓν ἀλλὰ καὶ ἐκ τοῦ ἐναντιωτάτου καὶ αὑτοῖς τιμῶντές τινα,</a:t>
            </a:r>
            <a:endParaRPr lang="cs-CZ" dirty="0"/>
          </a:p>
        </p:txBody>
      </p:sp>
      <p:sp>
        <p:nvSpPr>
          <p:cNvPr id="4" name="Zástupný obsah 3">
            <a:extLst>
              <a:ext uri="{FF2B5EF4-FFF2-40B4-BE49-F238E27FC236}">
                <a16:creationId xmlns:a16="http://schemas.microsoft.com/office/drawing/2014/main" id="{70B99C48-BED8-8371-75B9-39C27398166A}"/>
              </a:ext>
            </a:extLst>
          </p:cNvPr>
          <p:cNvSpPr>
            <a:spLocks noGrp="1"/>
          </p:cNvSpPr>
          <p:nvPr>
            <p:ph sz="half" idx="2"/>
          </p:nvPr>
        </p:nvSpPr>
        <p:spPr/>
        <p:txBody>
          <a:bodyPr/>
          <a:lstStyle/>
          <a:p>
            <a:r>
              <a:rPr lang="en-US" dirty="0"/>
              <a:t>For they are the most religious people on earth in many respects and wage wars even against one another on account of their beliefs, since they are not all agreed in their worship, but are diametrically opposed to each other in some matters.</a:t>
            </a:r>
            <a:endParaRPr lang="cs-CZ" dirty="0"/>
          </a:p>
        </p:txBody>
      </p:sp>
    </p:spTree>
    <p:extLst>
      <p:ext uri="{BB962C8B-B14F-4D97-AF65-F5344CB8AC3E}">
        <p14:creationId xmlns:p14="http://schemas.microsoft.com/office/powerpoint/2010/main" val="109081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47DF6F-2A87-F214-B1E2-9DDECA46A926}"/>
              </a:ext>
            </a:extLst>
          </p:cNvPr>
          <p:cNvSpPr>
            <a:spLocks noGrp="1"/>
          </p:cNvSpPr>
          <p:nvPr>
            <p:ph type="title"/>
          </p:nvPr>
        </p:nvSpPr>
        <p:spPr/>
        <p:txBody>
          <a:bodyPr/>
          <a:lstStyle/>
          <a:p>
            <a:r>
              <a:rPr lang="cs-CZ" dirty="0"/>
              <a:t>zbožnost</a:t>
            </a:r>
          </a:p>
        </p:txBody>
      </p:sp>
      <p:sp>
        <p:nvSpPr>
          <p:cNvPr id="3" name="Zástupný obsah 2">
            <a:extLst>
              <a:ext uri="{FF2B5EF4-FFF2-40B4-BE49-F238E27FC236}">
                <a16:creationId xmlns:a16="http://schemas.microsoft.com/office/drawing/2014/main" id="{FCA35028-484D-5EAF-CCEF-FC1E1756A630}"/>
              </a:ext>
            </a:extLst>
          </p:cNvPr>
          <p:cNvSpPr>
            <a:spLocks noGrp="1"/>
          </p:cNvSpPr>
          <p:nvPr>
            <p:ph sz="half" idx="1"/>
          </p:nvPr>
        </p:nvSpPr>
        <p:spPr/>
        <p:txBody>
          <a:bodyPr/>
          <a:lstStyle/>
          <a:p>
            <a:r>
              <a:rPr lang="cs-CZ" dirty="0" err="1"/>
              <a:t>Philostr</a:t>
            </a:r>
            <a:r>
              <a:rPr lang="cs-CZ" dirty="0"/>
              <a:t>. </a:t>
            </a:r>
            <a:r>
              <a:rPr lang="cs-CZ" i="1" dirty="0"/>
              <a:t>VA</a:t>
            </a:r>
            <a:r>
              <a:rPr lang="cs-CZ" dirty="0"/>
              <a:t>. 3.32 </a:t>
            </a:r>
            <a:r>
              <a:rPr lang="el-GR" dirty="0"/>
              <a:t>‘κἀγώ,’ ἔφη ‘ὦ βασιλεῦ, ἐγίγνωσκον, ὅτι σοι τὰ ὦτα διέφθορεν ὑπὸ τῶν Αἰγυπτίων τούτων,</a:t>
            </a:r>
            <a:r>
              <a:rPr lang="cs-CZ" dirty="0"/>
              <a:t> </a:t>
            </a:r>
          </a:p>
          <a:p>
            <a:endParaRPr lang="cs-CZ" dirty="0"/>
          </a:p>
        </p:txBody>
      </p:sp>
      <p:sp>
        <p:nvSpPr>
          <p:cNvPr id="4" name="Zástupný obsah 3">
            <a:extLst>
              <a:ext uri="{FF2B5EF4-FFF2-40B4-BE49-F238E27FC236}">
                <a16:creationId xmlns:a16="http://schemas.microsoft.com/office/drawing/2014/main" id="{ADCB752E-4325-8B7B-3ABA-7214FE240E8D}"/>
              </a:ext>
            </a:extLst>
          </p:cNvPr>
          <p:cNvSpPr>
            <a:spLocks noGrp="1"/>
          </p:cNvSpPr>
          <p:nvPr>
            <p:ph sz="half" idx="2"/>
          </p:nvPr>
        </p:nvSpPr>
        <p:spPr/>
        <p:txBody>
          <a:bodyPr/>
          <a:lstStyle/>
          <a:p>
            <a:r>
              <a:rPr lang="en-US" dirty="0"/>
              <a:t>I too, O king, was aware that your mind had been poisoned by these Egyptians;</a:t>
            </a:r>
            <a:endParaRPr lang="cs-CZ" dirty="0"/>
          </a:p>
        </p:txBody>
      </p:sp>
    </p:spTree>
    <p:extLst>
      <p:ext uri="{BB962C8B-B14F-4D97-AF65-F5344CB8AC3E}">
        <p14:creationId xmlns:p14="http://schemas.microsoft.com/office/powerpoint/2010/main" val="410803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91478-D345-8EA1-55D6-89AD4C0A4023}"/>
              </a:ext>
            </a:extLst>
          </p:cNvPr>
          <p:cNvSpPr>
            <a:spLocks noGrp="1"/>
          </p:cNvSpPr>
          <p:nvPr>
            <p:ph type="title"/>
          </p:nvPr>
        </p:nvSpPr>
        <p:spPr/>
        <p:txBody>
          <a:bodyPr/>
          <a:lstStyle/>
          <a:p>
            <a:r>
              <a:rPr lang="cs-CZ" dirty="0"/>
              <a:t>Zrádní, podvodníci</a:t>
            </a:r>
          </a:p>
        </p:txBody>
      </p:sp>
      <p:sp>
        <p:nvSpPr>
          <p:cNvPr id="3" name="Zástupný obsah 2">
            <a:extLst>
              <a:ext uri="{FF2B5EF4-FFF2-40B4-BE49-F238E27FC236}">
                <a16:creationId xmlns:a16="http://schemas.microsoft.com/office/drawing/2014/main" id="{4674DAA0-4D35-6408-B937-C08C5B4E120F}"/>
              </a:ext>
            </a:extLst>
          </p:cNvPr>
          <p:cNvSpPr>
            <a:spLocks noGrp="1"/>
          </p:cNvSpPr>
          <p:nvPr>
            <p:ph sz="half" idx="1"/>
          </p:nvPr>
        </p:nvSpPr>
        <p:spPr/>
        <p:txBody>
          <a:bodyPr/>
          <a:lstStyle/>
          <a:p>
            <a:r>
              <a:rPr lang="cs-CZ" dirty="0" err="1"/>
              <a:t>Aristoph</a:t>
            </a:r>
            <a:r>
              <a:rPr lang="cs-CZ" dirty="0"/>
              <a:t>. </a:t>
            </a:r>
            <a:r>
              <a:rPr lang="cs-CZ" i="1" dirty="0" err="1"/>
              <a:t>Thes</a:t>
            </a:r>
            <a:r>
              <a:rPr lang="cs-CZ" dirty="0"/>
              <a:t>. 920–922 </a:t>
            </a:r>
          </a:p>
          <a:p>
            <a:r>
              <a:rPr lang="el-GR" dirty="0"/>
              <a:t>οἴμ᾽ ὡς </a:t>
            </a:r>
            <a:r>
              <a:rPr lang="el-GR" u="sng" dirty="0"/>
              <a:t>πανοῦργος</a:t>
            </a:r>
            <a:r>
              <a:rPr lang="el-GR" dirty="0"/>
              <a:t> καὐτὸς εἶναί μοι δοκεῖς </a:t>
            </a:r>
            <a:br>
              <a:rPr lang="el-GR" dirty="0"/>
            </a:br>
            <a:r>
              <a:rPr lang="el-GR" dirty="0"/>
              <a:t>καὶ τοῦδέ τις ξύμβουλος. οὐκ ἐτὸς πάλαι </a:t>
            </a:r>
            <a:br>
              <a:rPr lang="el-GR" dirty="0"/>
            </a:br>
            <a:r>
              <a:rPr lang="el-GR" u="sng" dirty="0"/>
              <a:t>ᾐγυπτιάζετ</a:t>
            </a:r>
            <a:r>
              <a:rPr lang="el-GR" dirty="0"/>
              <a:t>᾽. ἀλλ᾽ ὅδε μὲν δώσει δίκην. </a:t>
            </a:r>
            <a:endParaRPr lang="cs-CZ" dirty="0"/>
          </a:p>
        </p:txBody>
      </p:sp>
      <p:sp>
        <p:nvSpPr>
          <p:cNvPr id="4" name="Zástupný obsah 3">
            <a:extLst>
              <a:ext uri="{FF2B5EF4-FFF2-40B4-BE49-F238E27FC236}">
                <a16:creationId xmlns:a16="http://schemas.microsoft.com/office/drawing/2014/main" id="{86797EA6-58B6-D165-362D-DED8E5E0E02A}"/>
              </a:ext>
            </a:extLst>
          </p:cNvPr>
          <p:cNvSpPr>
            <a:spLocks noGrp="1"/>
          </p:cNvSpPr>
          <p:nvPr>
            <p:ph sz="half" idx="2"/>
          </p:nvPr>
        </p:nvSpPr>
        <p:spPr/>
        <p:txBody>
          <a:bodyPr/>
          <a:lstStyle/>
          <a:p>
            <a:r>
              <a:rPr lang="en-US" dirty="0"/>
              <a:t>You seem to me to be a cunning rascal too; you are in collusion with this man, and it wasn't for nothing that you kept babbling about Egypt.</a:t>
            </a:r>
            <a:endParaRPr lang="cs-CZ" dirty="0"/>
          </a:p>
        </p:txBody>
      </p:sp>
    </p:spTree>
    <p:extLst>
      <p:ext uri="{BB962C8B-B14F-4D97-AF65-F5344CB8AC3E}">
        <p14:creationId xmlns:p14="http://schemas.microsoft.com/office/powerpoint/2010/main" val="181893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309A4-F8B6-7738-305D-639B9BF68665}"/>
              </a:ext>
            </a:extLst>
          </p:cNvPr>
          <p:cNvSpPr>
            <a:spLocks noGrp="1"/>
          </p:cNvSpPr>
          <p:nvPr>
            <p:ph type="title"/>
          </p:nvPr>
        </p:nvSpPr>
        <p:spPr/>
        <p:txBody>
          <a:bodyPr/>
          <a:lstStyle/>
          <a:p>
            <a:r>
              <a:rPr lang="cs-CZ" dirty="0"/>
              <a:t>Zrádní, podvodníci</a:t>
            </a:r>
          </a:p>
        </p:txBody>
      </p:sp>
      <p:sp>
        <p:nvSpPr>
          <p:cNvPr id="3" name="Zástupný obsah 2">
            <a:extLst>
              <a:ext uri="{FF2B5EF4-FFF2-40B4-BE49-F238E27FC236}">
                <a16:creationId xmlns:a16="http://schemas.microsoft.com/office/drawing/2014/main" id="{B1445DBF-4729-9223-3F3F-30D1BCB4EA07}"/>
              </a:ext>
            </a:extLst>
          </p:cNvPr>
          <p:cNvSpPr>
            <a:spLocks noGrp="1"/>
          </p:cNvSpPr>
          <p:nvPr>
            <p:ph sz="half" idx="1"/>
          </p:nvPr>
        </p:nvSpPr>
        <p:spPr>
          <a:xfrm>
            <a:off x="186266" y="685800"/>
            <a:ext cx="5621867" cy="3615267"/>
          </a:xfrm>
        </p:spPr>
        <p:txBody>
          <a:bodyPr/>
          <a:lstStyle/>
          <a:p>
            <a:r>
              <a:rPr lang="cs-CZ" dirty="0" err="1"/>
              <a:t>Propert</a:t>
            </a:r>
            <a:r>
              <a:rPr lang="cs-CZ" dirty="0"/>
              <a:t>. 3.11.33–37 </a:t>
            </a:r>
          </a:p>
          <a:p>
            <a:r>
              <a:rPr lang="cs-CZ" u="sng" dirty="0" err="1"/>
              <a:t>noxia</a:t>
            </a:r>
            <a:r>
              <a:rPr lang="cs-CZ" dirty="0"/>
              <a:t> Alexandria, </a:t>
            </a:r>
            <a:r>
              <a:rPr lang="cs-CZ" u="sng" dirty="0" err="1"/>
              <a:t>dolis</a:t>
            </a:r>
            <a:r>
              <a:rPr lang="cs-CZ" dirty="0"/>
              <a:t> </a:t>
            </a:r>
            <a:r>
              <a:rPr lang="cs-CZ" u="sng" dirty="0" err="1"/>
              <a:t>aptissima</a:t>
            </a:r>
            <a:r>
              <a:rPr lang="cs-CZ" dirty="0"/>
              <a:t> </a:t>
            </a:r>
            <a:r>
              <a:rPr lang="cs-CZ" u="sng" dirty="0" err="1"/>
              <a:t>tellus</a:t>
            </a:r>
            <a:r>
              <a:rPr lang="cs-CZ" dirty="0"/>
              <a:t>,</a:t>
            </a:r>
            <a:br>
              <a:rPr lang="cs-CZ" dirty="0"/>
            </a:br>
            <a:r>
              <a:rPr lang="cs-CZ" dirty="0"/>
              <a:t>    et </a:t>
            </a:r>
            <a:r>
              <a:rPr lang="cs-CZ" dirty="0" err="1"/>
              <a:t>totiens</a:t>
            </a:r>
            <a:r>
              <a:rPr lang="cs-CZ" dirty="0"/>
              <a:t> nostro </a:t>
            </a:r>
            <a:r>
              <a:rPr lang="cs-CZ" dirty="0" err="1"/>
              <a:t>Memphi</a:t>
            </a:r>
            <a:r>
              <a:rPr lang="cs-CZ" dirty="0"/>
              <a:t> </a:t>
            </a:r>
            <a:r>
              <a:rPr lang="cs-CZ" u="sng" dirty="0" err="1"/>
              <a:t>cruenta</a:t>
            </a:r>
            <a:r>
              <a:rPr lang="cs-CZ" dirty="0"/>
              <a:t> </a:t>
            </a:r>
            <a:r>
              <a:rPr lang="cs-CZ" dirty="0" err="1"/>
              <a:t>malo</a:t>
            </a:r>
            <a:r>
              <a:rPr lang="cs-CZ" dirty="0"/>
              <a:t>,</a:t>
            </a:r>
            <a:br>
              <a:rPr lang="cs-CZ" dirty="0"/>
            </a:br>
            <a:r>
              <a:rPr lang="cs-CZ" dirty="0" err="1"/>
              <a:t>tris</a:t>
            </a:r>
            <a:r>
              <a:rPr lang="cs-CZ" dirty="0"/>
              <a:t> </a:t>
            </a:r>
            <a:r>
              <a:rPr lang="cs-CZ" dirty="0" err="1"/>
              <a:t>ubi</a:t>
            </a:r>
            <a:r>
              <a:rPr lang="cs-CZ" dirty="0"/>
              <a:t> </a:t>
            </a:r>
            <a:r>
              <a:rPr lang="cs-CZ" dirty="0" err="1"/>
              <a:t>Pompeio</a:t>
            </a:r>
            <a:r>
              <a:rPr lang="cs-CZ" dirty="0"/>
              <a:t> </a:t>
            </a:r>
            <a:r>
              <a:rPr lang="cs-CZ" dirty="0" err="1"/>
              <a:t>detraxit</a:t>
            </a:r>
            <a:r>
              <a:rPr lang="cs-CZ" dirty="0"/>
              <a:t> </a:t>
            </a:r>
            <a:r>
              <a:rPr lang="cs-CZ" dirty="0" err="1"/>
              <a:t>harena</a:t>
            </a:r>
            <a:r>
              <a:rPr lang="cs-CZ" dirty="0"/>
              <a:t> </a:t>
            </a:r>
            <a:r>
              <a:rPr lang="cs-CZ" dirty="0" err="1"/>
              <a:t>triumphos</a:t>
            </a:r>
            <a:r>
              <a:rPr lang="cs-CZ" dirty="0"/>
              <a:t>--</a:t>
            </a:r>
            <a:br>
              <a:rPr lang="cs-CZ" dirty="0"/>
            </a:br>
            <a:r>
              <a:rPr lang="cs-CZ" dirty="0"/>
              <a:t>    </a:t>
            </a:r>
            <a:r>
              <a:rPr lang="cs-CZ" dirty="0" err="1"/>
              <a:t>tollet</a:t>
            </a:r>
            <a:r>
              <a:rPr lang="cs-CZ" dirty="0"/>
              <a:t> </a:t>
            </a:r>
            <a:r>
              <a:rPr lang="cs-CZ" dirty="0" err="1"/>
              <a:t>nulla</a:t>
            </a:r>
            <a:r>
              <a:rPr lang="cs-CZ" dirty="0"/>
              <a:t> </a:t>
            </a:r>
            <a:r>
              <a:rPr lang="cs-CZ" dirty="0" err="1"/>
              <a:t>dies</a:t>
            </a:r>
            <a:r>
              <a:rPr lang="cs-CZ" dirty="0"/>
              <a:t> </a:t>
            </a:r>
            <a:r>
              <a:rPr lang="cs-CZ" dirty="0" err="1"/>
              <a:t>hanc</a:t>
            </a:r>
            <a:r>
              <a:rPr lang="cs-CZ" dirty="0"/>
              <a:t> </a:t>
            </a:r>
            <a:r>
              <a:rPr lang="cs-CZ" dirty="0" err="1"/>
              <a:t>tibi</a:t>
            </a:r>
            <a:r>
              <a:rPr lang="cs-CZ" dirty="0"/>
              <a:t>, Roma, </a:t>
            </a:r>
            <a:r>
              <a:rPr lang="cs-CZ" dirty="0" err="1"/>
              <a:t>notam</a:t>
            </a:r>
            <a:endParaRPr lang="cs-CZ" dirty="0"/>
          </a:p>
        </p:txBody>
      </p:sp>
      <p:sp>
        <p:nvSpPr>
          <p:cNvPr id="4" name="Zástupný obsah 3">
            <a:extLst>
              <a:ext uri="{FF2B5EF4-FFF2-40B4-BE49-F238E27FC236}">
                <a16:creationId xmlns:a16="http://schemas.microsoft.com/office/drawing/2014/main" id="{C7FF0864-E1B0-2B56-1EEA-9DCEEE46CA96}"/>
              </a:ext>
            </a:extLst>
          </p:cNvPr>
          <p:cNvSpPr>
            <a:spLocks noGrp="1"/>
          </p:cNvSpPr>
          <p:nvPr>
            <p:ph sz="half" idx="2"/>
          </p:nvPr>
        </p:nvSpPr>
        <p:spPr/>
        <p:txBody>
          <a:bodyPr/>
          <a:lstStyle/>
          <a:p>
            <a:r>
              <a:rPr lang="en-US" dirty="0"/>
              <a:t>Noxious Alexandria place so skilled in deceit and Memphis so often bloody with our grief where the sand robbed Pompey of his three triumphs? Rome, no day will ever wipe away the stain.</a:t>
            </a:r>
            <a:endParaRPr lang="cs-CZ" dirty="0"/>
          </a:p>
        </p:txBody>
      </p:sp>
    </p:spTree>
    <p:extLst>
      <p:ext uri="{BB962C8B-B14F-4D97-AF65-F5344CB8AC3E}">
        <p14:creationId xmlns:p14="http://schemas.microsoft.com/office/powerpoint/2010/main" val="339370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EB82D-65C3-511A-9286-3B44401C9A36}"/>
              </a:ext>
            </a:extLst>
          </p:cNvPr>
          <p:cNvSpPr>
            <a:spLocks noGrp="1"/>
          </p:cNvSpPr>
          <p:nvPr>
            <p:ph type="title"/>
          </p:nvPr>
        </p:nvSpPr>
        <p:spPr/>
        <p:txBody>
          <a:bodyPr/>
          <a:lstStyle/>
          <a:p>
            <a:r>
              <a:rPr lang="cs-CZ" dirty="0"/>
              <a:t>zrádní</a:t>
            </a:r>
          </a:p>
        </p:txBody>
      </p:sp>
      <p:sp>
        <p:nvSpPr>
          <p:cNvPr id="3" name="Zástupný obsah 2">
            <a:extLst>
              <a:ext uri="{FF2B5EF4-FFF2-40B4-BE49-F238E27FC236}">
                <a16:creationId xmlns:a16="http://schemas.microsoft.com/office/drawing/2014/main" id="{837B5EC9-D9AE-F636-40DA-B47DEB70EBDE}"/>
              </a:ext>
            </a:extLst>
          </p:cNvPr>
          <p:cNvSpPr>
            <a:spLocks noGrp="1"/>
          </p:cNvSpPr>
          <p:nvPr>
            <p:ph sz="half" idx="1"/>
          </p:nvPr>
        </p:nvSpPr>
        <p:spPr/>
        <p:txBody>
          <a:bodyPr/>
          <a:lstStyle/>
          <a:p>
            <a:r>
              <a:rPr lang="cs-CZ" dirty="0" err="1"/>
              <a:t>Caes</a:t>
            </a:r>
            <a:r>
              <a:rPr lang="cs-CZ" dirty="0"/>
              <a:t>. </a:t>
            </a:r>
            <a:r>
              <a:rPr lang="cs-CZ" i="1" dirty="0"/>
              <a:t>Civ</a:t>
            </a:r>
            <a:r>
              <a:rPr lang="cs-CZ" dirty="0"/>
              <a:t>. 7.2 </a:t>
            </a:r>
          </a:p>
          <a:p>
            <a:r>
              <a:rPr lang="cs-CZ" dirty="0"/>
              <a:t>at </a:t>
            </a:r>
            <a:r>
              <a:rPr lang="cs-CZ" dirty="0" err="1"/>
              <a:t>mihi</a:t>
            </a:r>
            <a:r>
              <a:rPr lang="cs-CZ" dirty="0"/>
              <a:t> si </a:t>
            </a:r>
            <a:r>
              <a:rPr lang="cs-CZ" dirty="0" err="1"/>
              <a:t>defendendi</a:t>
            </a:r>
            <a:r>
              <a:rPr lang="cs-CZ" dirty="0"/>
              <a:t> </a:t>
            </a:r>
            <a:r>
              <a:rPr lang="cs-CZ" dirty="0" err="1"/>
              <a:t>essent</a:t>
            </a:r>
            <a:r>
              <a:rPr lang="cs-CZ" dirty="0"/>
              <a:t> </a:t>
            </a:r>
            <a:r>
              <a:rPr lang="cs-CZ" u="sng" dirty="0" err="1"/>
              <a:t>Alexandrini</a:t>
            </a:r>
            <a:r>
              <a:rPr lang="cs-CZ" u="sng" dirty="0"/>
              <a:t> </a:t>
            </a:r>
            <a:r>
              <a:rPr lang="cs-CZ" u="sng" dirty="0" err="1"/>
              <a:t>neque</a:t>
            </a:r>
            <a:r>
              <a:rPr lang="cs-CZ" u="sng" dirty="0"/>
              <a:t> </a:t>
            </a:r>
            <a:r>
              <a:rPr lang="cs-CZ" u="sng" dirty="0" err="1"/>
              <a:t>fallaces</a:t>
            </a:r>
            <a:r>
              <a:rPr lang="cs-CZ" u="sng" dirty="0"/>
              <a:t> </a:t>
            </a:r>
            <a:r>
              <a:rPr lang="cs-CZ" u="sng" dirty="0" err="1"/>
              <a:t>esse</a:t>
            </a:r>
            <a:r>
              <a:rPr lang="cs-CZ" u="sng" dirty="0"/>
              <a:t> </a:t>
            </a:r>
            <a:r>
              <a:rPr lang="cs-CZ" u="sng" dirty="0" err="1"/>
              <a:t>neque</a:t>
            </a:r>
            <a:r>
              <a:rPr lang="cs-CZ" u="sng" dirty="0"/>
              <a:t> </a:t>
            </a:r>
            <a:r>
              <a:rPr lang="cs-CZ" u="sng" dirty="0" err="1"/>
              <a:t>temerarii</a:t>
            </a:r>
            <a:r>
              <a:rPr lang="cs-CZ" dirty="0"/>
              <a:t>, </a:t>
            </a:r>
            <a:r>
              <a:rPr lang="cs-CZ" u="sng" dirty="0" err="1"/>
              <a:t>multa</a:t>
            </a:r>
            <a:r>
              <a:rPr lang="cs-CZ" u="sng" dirty="0"/>
              <a:t> </a:t>
            </a:r>
            <a:r>
              <a:rPr lang="cs-CZ" u="sng" dirty="0" err="1"/>
              <a:t>oratio</a:t>
            </a:r>
            <a:r>
              <a:rPr lang="cs-CZ" u="sng" dirty="0"/>
              <a:t> </a:t>
            </a:r>
            <a:r>
              <a:rPr lang="cs-CZ" u="sng" dirty="0" err="1"/>
              <a:t>frustra</a:t>
            </a:r>
            <a:r>
              <a:rPr lang="cs-CZ" dirty="0"/>
              <a:t> </a:t>
            </a:r>
            <a:r>
              <a:rPr lang="cs-CZ" dirty="0" err="1"/>
              <a:t>absumeretur</a:t>
            </a:r>
            <a:r>
              <a:rPr lang="cs-CZ" dirty="0"/>
              <a:t>; </a:t>
            </a:r>
            <a:r>
              <a:rPr lang="cs-CZ" dirty="0" err="1"/>
              <a:t>cum</a:t>
            </a:r>
            <a:r>
              <a:rPr lang="cs-CZ" dirty="0"/>
              <a:t> vero </a:t>
            </a:r>
            <a:r>
              <a:rPr lang="cs-CZ" dirty="0" err="1"/>
              <a:t>uno</a:t>
            </a:r>
            <a:r>
              <a:rPr lang="cs-CZ" dirty="0"/>
              <a:t> </a:t>
            </a:r>
            <a:r>
              <a:rPr lang="cs-CZ" dirty="0" err="1"/>
              <a:t>tempore</a:t>
            </a:r>
            <a:r>
              <a:rPr lang="cs-CZ" dirty="0"/>
              <a:t> et </a:t>
            </a:r>
            <a:r>
              <a:rPr lang="cs-CZ" dirty="0" err="1"/>
              <a:t>natio</a:t>
            </a:r>
            <a:r>
              <a:rPr lang="cs-CZ" dirty="0"/>
              <a:t> </a:t>
            </a:r>
            <a:r>
              <a:rPr lang="cs-CZ" dirty="0" err="1"/>
              <a:t>eorum</a:t>
            </a:r>
            <a:r>
              <a:rPr lang="cs-CZ" dirty="0"/>
              <a:t> et natura </a:t>
            </a:r>
            <a:r>
              <a:rPr lang="cs-CZ" dirty="0" err="1"/>
              <a:t>cognoscatur</a:t>
            </a:r>
            <a:r>
              <a:rPr lang="cs-CZ" dirty="0"/>
              <a:t>, </a:t>
            </a:r>
            <a:r>
              <a:rPr lang="cs-CZ" u="sng" dirty="0" err="1"/>
              <a:t>aptissimum</a:t>
            </a:r>
            <a:r>
              <a:rPr lang="cs-CZ" dirty="0"/>
              <a:t> </a:t>
            </a:r>
            <a:r>
              <a:rPr lang="cs-CZ" dirty="0" err="1"/>
              <a:t>esse</a:t>
            </a:r>
            <a:r>
              <a:rPr lang="cs-CZ" dirty="0"/>
              <a:t> hoc </a:t>
            </a:r>
            <a:r>
              <a:rPr lang="cs-CZ" u="sng" dirty="0"/>
              <a:t>genus ad </a:t>
            </a:r>
            <a:r>
              <a:rPr lang="cs-CZ" u="sng" dirty="0" err="1"/>
              <a:t>proditionem</a:t>
            </a:r>
            <a:r>
              <a:rPr lang="cs-CZ" u="sng" dirty="0"/>
              <a:t> </a:t>
            </a:r>
            <a:r>
              <a:rPr lang="cs-CZ" dirty="0" err="1"/>
              <a:t>dubitare</a:t>
            </a:r>
            <a:r>
              <a:rPr lang="cs-CZ" dirty="0"/>
              <a:t> </a:t>
            </a:r>
            <a:r>
              <a:rPr lang="cs-CZ" dirty="0" err="1"/>
              <a:t>nemo</a:t>
            </a:r>
            <a:r>
              <a:rPr lang="cs-CZ" dirty="0"/>
              <a:t> </a:t>
            </a:r>
            <a:r>
              <a:rPr lang="cs-CZ" dirty="0" err="1"/>
              <a:t>potest</a:t>
            </a:r>
            <a:r>
              <a:rPr lang="cs-CZ" dirty="0"/>
              <a:t>. </a:t>
            </a:r>
          </a:p>
        </p:txBody>
      </p:sp>
      <p:sp>
        <p:nvSpPr>
          <p:cNvPr id="4" name="Zástupný obsah 3">
            <a:extLst>
              <a:ext uri="{FF2B5EF4-FFF2-40B4-BE49-F238E27FC236}">
                <a16:creationId xmlns:a16="http://schemas.microsoft.com/office/drawing/2014/main" id="{FCCB215A-8915-FD26-12FB-6B82B3187011}"/>
              </a:ext>
            </a:extLst>
          </p:cNvPr>
          <p:cNvSpPr>
            <a:spLocks noGrp="1"/>
          </p:cNvSpPr>
          <p:nvPr>
            <p:ph sz="half" idx="2"/>
          </p:nvPr>
        </p:nvSpPr>
        <p:spPr/>
        <p:txBody>
          <a:bodyPr/>
          <a:lstStyle/>
          <a:p>
            <a:r>
              <a:rPr lang="en-US" dirty="0"/>
              <a:t>But to offer here a defense either of the sincerity or conduct of these Alexandrians, would be only labor in vain, since all who know the genius and temper of the people must be satisfied that they are the fittest instruments in the world for treason.</a:t>
            </a:r>
            <a:endParaRPr lang="cs-CZ" dirty="0"/>
          </a:p>
        </p:txBody>
      </p:sp>
    </p:spTree>
    <p:extLst>
      <p:ext uri="{BB962C8B-B14F-4D97-AF65-F5344CB8AC3E}">
        <p14:creationId xmlns:p14="http://schemas.microsoft.com/office/powerpoint/2010/main" val="29416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B418F2-5B92-44E3-6DA1-23501810783A}"/>
              </a:ext>
            </a:extLst>
          </p:cNvPr>
          <p:cNvSpPr>
            <a:spLocks noGrp="1"/>
          </p:cNvSpPr>
          <p:nvPr>
            <p:ph type="title"/>
          </p:nvPr>
        </p:nvSpPr>
        <p:spPr/>
        <p:txBody>
          <a:bodyPr/>
          <a:lstStyle/>
          <a:p>
            <a:r>
              <a:rPr lang="cs-CZ" dirty="0"/>
              <a:t>Lidé</a:t>
            </a:r>
          </a:p>
        </p:txBody>
      </p:sp>
      <p:sp>
        <p:nvSpPr>
          <p:cNvPr id="3" name="Zástupný obsah 2">
            <a:extLst>
              <a:ext uri="{FF2B5EF4-FFF2-40B4-BE49-F238E27FC236}">
                <a16:creationId xmlns:a16="http://schemas.microsoft.com/office/drawing/2014/main" id="{CD00AA30-0694-E980-9D62-340E147FE2D8}"/>
              </a:ext>
            </a:extLst>
          </p:cNvPr>
          <p:cNvSpPr>
            <a:spLocks noGrp="1"/>
          </p:cNvSpPr>
          <p:nvPr>
            <p:ph idx="1"/>
          </p:nvPr>
        </p:nvSpPr>
        <p:spPr/>
        <p:txBody>
          <a:bodyPr/>
          <a:lstStyle/>
          <a:p>
            <a:r>
              <a:rPr lang="cs-CZ" dirty="0"/>
              <a:t>V jiném „pásu“ než Řekové</a:t>
            </a:r>
          </a:p>
          <a:p>
            <a:r>
              <a:rPr lang="cs-CZ" dirty="0"/>
              <a:t>Protiklad – Skythové</a:t>
            </a:r>
          </a:p>
          <a:p>
            <a:r>
              <a:rPr lang="cs-CZ" i="1" dirty="0" err="1"/>
              <a:t>Airs</a:t>
            </a:r>
            <a:r>
              <a:rPr lang="cs-CZ" dirty="0"/>
              <a:t> 12 – podnebí Evropy a Asie – dostatek všeho, ideální střed – osídlený Řeky</a:t>
            </a:r>
          </a:p>
        </p:txBody>
      </p:sp>
    </p:spTree>
    <p:extLst>
      <p:ext uri="{BB962C8B-B14F-4D97-AF65-F5344CB8AC3E}">
        <p14:creationId xmlns:p14="http://schemas.microsoft.com/office/powerpoint/2010/main" val="3603135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247F6-82B4-5163-FC78-E431358BE8E2}"/>
              </a:ext>
            </a:extLst>
          </p:cNvPr>
          <p:cNvSpPr>
            <a:spLocks noGrp="1"/>
          </p:cNvSpPr>
          <p:nvPr>
            <p:ph type="title"/>
          </p:nvPr>
        </p:nvSpPr>
        <p:spPr/>
        <p:txBody>
          <a:bodyPr/>
          <a:lstStyle/>
          <a:p>
            <a:r>
              <a:rPr lang="cs-CZ" dirty="0"/>
              <a:t>zrádní</a:t>
            </a:r>
          </a:p>
        </p:txBody>
      </p:sp>
      <p:sp>
        <p:nvSpPr>
          <p:cNvPr id="3" name="Zástupný obsah 2">
            <a:extLst>
              <a:ext uri="{FF2B5EF4-FFF2-40B4-BE49-F238E27FC236}">
                <a16:creationId xmlns:a16="http://schemas.microsoft.com/office/drawing/2014/main" id="{C6BACDCD-30D7-6496-5C22-03E0536401D9}"/>
              </a:ext>
            </a:extLst>
          </p:cNvPr>
          <p:cNvSpPr>
            <a:spLocks noGrp="1"/>
          </p:cNvSpPr>
          <p:nvPr>
            <p:ph sz="half" idx="1"/>
          </p:nvPr>
        </p:nvSpPr>
        <p:spPr/>
        <p:txBody>
          <a:bodyPr/>
          <a:lstStyle/>
          <a:p>
            <a:r>
              <a:rPr lang="cs-CZ" dirty="0" err="1"/>
              <a:t>Caes</a:t>
            </a:r>
            <a:r>
              <a:rPr lang="cs-CZ" dirty="0"/>
              <a:t>. </a:t>
            </a:r>
            <a:r>
              <a:rPr lang="cs-CZ" i="1" dirty="0"/>
              <a:t>Civ</a:t>
            </a:r>
            <a:r>
              <a:rPr lang="cs-CZ" dirty="0"/>
              <a:t>. 24</a:t>
            </a:r>
          </a:p>
          <a:p>
            <a:r>
              <a:rPr lang="cs-CZ" dirty="0"/>
              <a:t>Caesar </a:t>
            </a:r>
            <a:r>
              <a:rPr lang="cs-CZ" u="sng" dirty="0" err="1"/>
              <a:t>etsi</a:t>
            </a:r>
            <a:r>
              <a:rPr lang="cs-CZ" u="sng" dirty="0"/>
              <a:t> </a:t>
            </a:r>
            <a:r>
              <a:rPr lang="cs-CZ" u="sng" dirty="0" err="1"/>
              <a:t>fallacem</a:t>
            </a:r>
            <a:r>
              <a:rPr lang="cs-CZ" u="sng" dirty="0"/>
              <a:t> </a:t>
            </a:r>
            <a:r>
              <a:rPr lang="cs-CZ" u="sng" dirty="0" err="1"/>
              <a:t>gentem</a:t>
            </a:r>
            <a:r>
              <a:rPr lang="cs-CZ" u="sng" dirty="0"/>
              <a:t> </a:t>
            </a:r>
            <a:r>
              <a:rPr lang="cs-CZ" u="sng" dirty="0" err="1"/>
              <a:t>semperque</a:t>
            </a:r>
            <a:r>
              <a:rPr lang="cs-CZ" u="sng" dirty="0"/>
              <a:t> </a:t>
            </a:r>
            <a:r>
              <a:rPr lang="cs-CZ" u="sng" dirty="0" err="1"/>
              <a:t>alia</a:t>
            </a:r>
            <a:r>
              <a:rPr lang="cs-CZ" u="sng" dirty="0"/>
              <a:t> </a:t>
            </a:r>
            <a:r>
              <a:rPr lang="cs-CZ" u="sng" dirty="0" err="1"/>
              <a:t>cogitantem</a:t>
            </a:r>
            <a:r>
              <a:rPr lang="cs-CZ" u="sng" dirty="0"/>
              <a:t>, </a:t>
            </a:r>
            <a:r>
              <a:rPr lang="cs-CZ" u="sng" dirty="0" err="1"/>
              <a:t>alia</a:t>
            </a:r>
            <a:r>
              <a:rPr lang="cs-CZ" u="sng" dirty="0"/>
              <a:t> simulantem bene </a:t>
            </a:r>
            <a:r>
              <a:rPr lang="cs-CZ" u="sng" dirty="0" err="1"/>
              <a:t>cognitam</a:t>
            </a:r>
            <a:r>
              <a:rPr lang="cs-CZ" u="sng" dirty="0"/>
              <a:t> </a:t>
            </a:r>
            <a:r>
              <a:rPr lang="cs-CZ" u="sng" dirty="0" err="1"/>
              <a:t>habebat</a:t>
            </a:r>
            <a:r>
              <a:rPr lang="cs-CZ" dirty="0"/>
              <a:t>, </a:t>
            </a:r>
            <a:r>
              <a:rPr lang="cs-CZ" dirty="0" err="1"/>
              <a:t>tamen</a:t>
            </a:r>
            <a:r>
              <a:rPr lang="cs-CZ" dirty="0"/>
              <a:t> </a:t>
            </a:r>
            <a:r>
              <a:rPr lang="cs-CZ" dirty="0" err="1"/>
              <a:t>petentibus</a:t>
            </a:r>
            <a:r>
              <a:rPr lang="cs-CZ" dirty="0"/>
              <a:t> dare </a:t>
            </a:r>
            <a:r>
              <a:rPr lang="cs-CZ" dirty="0" err="1"/>
              <a:t>veniam</a:t>
            </a:r>
            <a:r>
              <a:rPr lang="cs-CZ" dirty="0"/>
              <a:t> </a:t>
            </a:r>
            <a:r>
              <a:rPr lang="cs-CZ" dirty="0" err="1"/>
              <a:t>utile</a:t>
            </a:r>
            <a:r>
              <a:rPr lang="cs-CZ" dirty="0"/>
              <a:t> </a:t>
            </a:r>
            <a:r>
              <a:rPr lang="cs-CZ" dirty="0" err="1"/>
              <a:t>esse</a:t>
            </a:r>
            <a:r>
              <a:rPr lang="cs-CZ" dirty="0"/>
              <a:t> </a:t>
            </a:r>
            <a:r>
              <a:rPr lang="cs-CZ" dirty="0" err="1"/>
              <a:t>statuit</a:t>
            </a:r>
            <a:endParaRPr lang="cs-CZ" dirty="0"/>
          </a:p>
          <a:p>
            <a:endParaRPr lang="cs-CZ" dirty="0"/>
          </a:p>
        </p:txBody>
      </p:sp>
      <p:sp>
        <p:nvSpPr>
          <p:cNvPr id="4" name="Zástupný obsah 3">
            <a:extLst>
              <a:ext uri="{FF2B5EF4-FFF2-40B4-BE49-F238E27FC236}">
                <a16:creationId xmlns:a16="http://schemas.microsoft.com/office/drawing/2014/main" id="{D0C1E59A-C62F-F0E9-6777-5DA864194632}"/>
              </a:ext>
            </a:extLst>
          </p:cNvPr>
          <p:cNvSpPr>
            <a:spLocks noGrp="1"/>
          </p:cNvSpPr>
          <p:nvPr>
            <p:ph sz="half" idx="2"/>
          </p:nvPr>
        </p:nvSpPr>
        <p:spPr/>
        <p:txBody>
          <a:bodyPr/>
          <a:lstStyle/>
          <a:p>
            <a:r>
              <a:rPr lang="en-US" dirty="0"/>
              <a:t>Though Caesar knew the nation to be false and perfidious, seldom speaking as they really thought, yet he judged it best to comply with their desire.</a:t>
            </a:r>
            <a:endParaRPr lang="cs-CZ" dirty="0"/>
          </a:p>
        </p:txBody>
      </p:sp>
      <p:pic>
        <p:nvPicPr>
          <p:cNvPr id="6" name="Obrázek 5" descr="Obsah obrázku text, exteriér, osoba, pózování&#10;&#10;Popis byl vytvořen automaticky">
            <a:extLst>
              <a:ext uri="{FF2B5EF4-FFF2-40B4-BE49-F238E27FC236}">
                <a16:creationId xmlns:a16="http://schemas.microsoft.com/office/drawing/2014/main" id="{0951D36A-681F-3F65-8AD6-48F8946FB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224" y="3429000"/>
            <a:ext cx="3219921" cy="3147599"/>
          </a:xfrm>
          <a:prstGeom prst="rect">
            <a:avLst/>
          </a:prstGeom>
        </p:spPr>
      </p:pic>
    </p:spTree>
    <p:extLst>
      <p:ext uri="{BB962C8B-B14F-4D97-AF65-F5344CB8AC3E}">
        <p14:creationId xmlns:p14="http://schemas.microsoft.com/office/powerpoint/2010/main" val="2851200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DD4B1C-D881-3E55-FDEB-C1CBC0CE08EE}"/>
              </a:ext>
            </a:extLst>
          </p:cNvPr>
          <p:cNvSpPr>
            <a:spLocks noGrp="1"/>
          </p:cNvSpPr>
          <p:nvPr>
            <p:ph type="title"/>
          </p:nvPr>
        </p:nvSpPr>
        <p:spPr/>
        <p:txBody>
          <a:bodyPr/>
          <a:lstStyle/>
          <a:p>
            <a:r>
              <a:rPr lang="cs-CZ" dirty="0"/>
              <a:t>Alexandrie</a:t>
            </a:r>
          </a:p>
        </p:txBody>
      </p:sp>
      <p:sp>
        <p:nvSpPr>
          <p:cNvPr id="3" name="Zástupný obsah 2">
            <a:extLst>
              <a:ext uri="{FF2B5EF4-FFF2-40B4-BE49-F238E27FC236}">
                <a16:creationId xmlns:a16="http://schemas.microsoft.com/office/drawing/2014/main" id="{622C246A-D69C-3AC8-CCBD-D704E90BD7A2}"/>
              </a:ext>
            </a:extLst>
          </p:cNvPr>
          <p:cNvSpPr>
            <a:spLocks noGrp="1"/>
          </p:cNvSpPr>
          <p:nvPr>
            <p:ph sz="half" idx="1"/>
          </p:nvPr>
        </p:nvSpPr>
        <p:spPr/>
        <p:txBody>
          <a:bodyPr/>
          <a:lstStyle/>
          <a:p>
            <a:r>
              <a:rPr lang="cs-CZ" dirty="0" err="1"/>
              <a:t>Plb</a:t>
            </a:r>
            <a:r>
              <a:rPr lang="cs-CZ" dirty="0"/>
              <a:t>. 15.24–33</a:t>
            </a:r>
          </a:p>
          <a:p>
            <a:r>
              <a:rPr lang="el-GR" dirty="0"/>
              <a:t>παραδοθέντων δὲ πάντων ὁμοῦ τοῖς ὄχλοις, οἱ μὲν ἔδακνον, οἱ δ᾽ ἐκέντουν, οἱ δὲ τοὺς ὀφθαλμοὺς ἐξέκοπτον: ἀεὶ δὲ τοῦ πεσόντος τὰ μέλη διέσπων, ἕως ὅτου κατελώβησαν πάντας αὐτούς: [10] </a:t>
            </a:r>
            <a:r>
              <a:rPr lang="el-GR" u="sng" dirty="0"/>
              <a:t>δεινὴ</a:t>
            </a:r>
            <a:r>
              <a:rPr lang="el-GR" dirty="0"/>
              <a:t> γάρ τις ἡ περὶ τοὺς </a:t>
            </a:r>
            <a:r>
              <a:rPr lang="el-GR" u="sng" dirty="0"/>
              <a:t>θυμοὺς</a:t>
            </a:r>
            <a:r>
              <a:rPr lang="el-GR" dirty="0"/>
              <a:t> </a:t>
            </a:r>
            <a:r>
              <a:rPr lang="el-GR" u="sng" dirty="0"/>
              <a:t>ὠμότης</a:t>
            </a:r>
            <a:r>
              <a:rPr lang="el-GR" dirty="0"/>
              <a:t> γίνεται τῶν κατὰ τὴν </a:t>
            </a:r>
            <a:r>
              <a:rPr lang="el-GR" u="sng" dirty="0"/>
              <a:t>Αἴγυπτον</a:t>
            </a:r>
            <a:r>
              <a:rPr lang="el-GR" dirty="0"/>
              <a:t> ἀνθρώπων. </a:t>
            </a:r>
            <a:endParaRPr lang="cs-CZ" dirty="0"/>
          </a:p>
          <a:p>
            <a:endParaRPr lang="cs-CZ" dirty="0"/>
          </a:p>
        </p:txBody>
      </p:sp>
      <p:sp>
        <p:nvSpPr>
          <p:cNvPr id="4" name="Zástupný obsah 3">
            <a:extLst>
              <a:ext uri="{FF2B5EF4-FFF2-40B4-BE49-F238E27FC236}">
                <a16:creationId xmlns:a16="http://schemas.microsoft.com/office/drawing/2014/main" id="{A3060D4E-FEFC-A0CD-3DB4-6450F6528C0D}"/>
              </a:ext>
            </a:extLst>
          </p:cNvPr>
          <p:cNvSpPr>
            <a:spLocks noGrp="1"/>
          </p:cNvSpPr>
          <p:nvPr>
            <p:ph sz="half" idx="2"/>
          </p:nvPr>
        </p:nvSpPr>
        <p:spPr/>
        <p:txBody>
          <a:bodyPr/>
          <a:lstStyle/>
          <a:p>
            <a:r>
              <a:rPr lang="en-US" dirty="0"/>
              <a:t>They were all given up to the populace, who bit, and stabbed them, and knocked out their eyes, and, as soon as any one of them fell, tore him limb from limb, until they had utterly annihilated them all: for the savagery of the Egyptians when their passions are roused is indeed terrible. </a:t>
            </a:r>
            <a:endParaRPr lang="cs-CZ" dirty="0"/>
          </a:p>
        </p:txBody>
      </p:sp>
    </p:spTree>
    <p:extLst>
      <p:ext uri="{BB962C8B-B14F-4D97-AF65-F5344CB8AC3E}">
        <p14:creationId xmlns:p14="http://schemas.microsoft.com/office/powerpoint/2010/main" val="421017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1D5294-0328-E873-F81F-3EBB37AFFE4F}"/>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080E427A-0B3D-3D91-971B-0162B0494C13}"/>
              </a:ext>
            </a:extLst>
          </p:cNvPr>
          <p:cNvSpPr>
            <a:spLocks noGrp="1"/>
          </p:cNvSpPr>
          <p:nvPr>
            <p:ph sz="half" idx="1"/>
          </p:nvPr>
        </p:nvSpPr>
        <p:spPr/>
        <p:txBody>
          <a:bodyPr/>
          <a:lstStyle/>
          <a:p>
            <a:r>
              <a:rPr lang="cs-CZ" dirty="0" err="1"/>
              <a:t>Verg</a:t>
            </a:r>
            <a:r>
              <a:rPr lang="cs-CZ" dirty="0"/>
              <a:t>. </a:t>
            </a:r>
            <a:r>
              <a:rPr lang="cs-CZ" i="1" dirty="0"/>
              <a:t>A</a:t>
            </a:r>
            <a:r>
              <a:rPr lang="cs-CZ" dirty="0"/>
              <a:t>. 8.685–688</a:t>
            </a:r>
          </a:p>
          <a:p>
            <a:r>
              <a:rPr lang="cs-CZ" dirty="0" err="1"/>
              <a:t>hinc</a:t>
            </a:r>
            <a:r>
              <a:rPr lang="cs-CZ" dirty="0"/>
              <a:t> ope </a:t>
            </a:r>
            <a:r>
              <a:rPr lang="cs-CZ" u="sng" dirty="0" err="1"/>
              <a:t>barbarica</a:t>
            </a:r>
            <a:r>
              <a:rPr lang="cs-CZ" dirty="0"/>
              <a:t> </a:t>
            </a:r>
            <a:r>
              <a:rPr lang="cs-CZ" dirty="0" err="1"/>
              <a:t>variisque</a:t>
            </a:r>
            <a:r>
              <a:rPr lang="cs-CZ" dirty="0"/>
              <a:t> Antonius </a:t>
            </a:r>
            <a:r>
              <a:rPr lang="cs-CZ" u="sng" dirty="0" err="1"/>
              <a:t>armis</a:t>
            </a:r>
            <a:r>
              <a:rPr lang="cs-CZ" dirty="0"/>
              <a:t>,              </a:t>
            </a:r>
            <a:br>
              <a:rPr lang="cs-CZ" dirty="0"/>
            </a:br>
            <a:r>
              <a:rPr lang="cs-CZ" dirty="0" err="1"/>
              <a:t>victor</a:t>
            </a:r>
            <a:r>
              <a:rPr lang="cs-CZ" dirty="0"/>
              <a:t> ab </a:t>
            </a:r>
            <a:r>
              <a:rPr lang="cs-CZ" dirty="0" err="1"/>
              <a:t>Aurorae</a:t>
            </a:r>
            <a:r>
              <a:rPr lang="cs-CZ" dirty="0"/>
              <a:t> </a:t>
            </a:r>
            <a:r>
              <a:rPr lang="cs-CZ" dirty="0" err="1"/>
              <a:t>populis</a:t>
            </a:r>
            <a:r>
              <a:rPr lang="cs-CZ" dirty="0"/>
              <a:t> et </a:t>
            </a:r>
            <a:r>
              <a:rPr lang="cs-CZ" dirty="0" err="1"/>
              <a:t>litore</a:t>
            </a:r>
            <a:r>
              <a:rPr lang="cs-CZ" dirty="0"/>
              <a:t> </a:t>
            </a:r>
            <a:r>
              <a:rPr lang="cs-CZ" dirty="0" err="1"/>
              <a:t>rubro</a:t>
            </a:r>
            <a:r>
              <a:rPr lang="cs-CZ" dirty="0"/>
              <a:t>,</a:t>
            </a:r>
            <a:br>
              <a:rPr lang="cs-CZ" dirty="0"/>
            </a:br>
            <a:r>
              <a:rPr lang="cs-CZ" dirty="0" err="1"/>
              <a:t>Aegyptum</a:t>
            </a:r>
            <a:r>
              <a:rPr lang="cs-CZ" dirty="0"/>
              <a:t> </a:t>
            </a:r>
            <a:r>
              <a:rPr lang="cs-CZ" dirty="0" err="1"/>
              <a:t>virisque</a:t>
            </a:r>
            <a:r>
              <a:rPr lang="cs-CZ" dirty="0"/>
              <a:t> </a:t>
            </a:r>
            <a:r>
              <a:rPr lang="cs-CZ" dirty="0" err="1"/>
              <a:t>Orientis</a:t>
            </a:r>
            <a:r>
              <a:rPr lang="cs-CZ" dirty="0"/>
              <a:t> et ultima </a:t>
            </a:r>
            <a:r>
              <a:rPr lang="cs-CZ" dirty="0" err="1"/>
              <a:t>secum</a:t>
            </a:r>
            <a:br>
              <a:rPr lang="cs-CZ" dirty="0"/>
            </a:br>
            <a:r>
              <a:rPr lang="cs-CZ" dirty="0" err="1"/>
              <a:t>Bactra</a:t>
            </a:r>
            <a:r>
              <a:rPr lang="cs-CZ" dirty="0"/>
              <a:t> </a:t>
            </a:r>
            <a:r>
              <a:rPr lang="cs-CZ" dirty="0" err="1"/>
              <a:t>vehit</a:t>
            </a:r>
            <a:r>
              <a:rPr lang="cs-CZ" dirty="0"/>
              <a:t>, </a:t>
            </a:r>
            <a:r>
              <a:rPr lang="cs-CZ" dirty="0" err="1"/>
              <a:t>sequiturque</a:t>
            </a:r>
            <a:r>
              <a:rPr lang="cs-CZ" dirty="0"/>
              <a:t> (</a:t>
            </a:r>
            <a:r>
              <a:rPr lang="cs-CZ" dirty="0" err="1"/>
              <a:t>nefas</a:t>
            </a:r>
            <a:r>
              <a:rPr lang="cs-CZ" dirty="0"/>
              <a:t>) </a:t>
            </a:r>
            <a:r>
              <a:rPr lang="cs-CZ" u="sng" dirty="0" err="1"/>
              <a:t>Aegyptia</a:t>
            </a:r>
            <a:r>
              <a:rPr lang="cs-CZ" u="sng" dirty="0"/>
              <a:t> </a:t>
            </a:r>
            <a:r>
              <a:rPr lang="cs-CZ" u="sng" dirty="0" err="1"/>
              <a:t>coniunx</a:t>
            </a:r>
            <a:r>
              <a:rPr lang="cs-CZ" dirty="0"/>
              <a:t>.</a:t>
            </a:r>
          </a:p>
        </p:txBody>
      </p:sp>
      <p:sp>
        <p:nvSpPr>
          <p:cNvPr id="4" name="Zástupný obsah 3">
            <a:extLst>
              <a:ext uri="{FF2B5EF4-FFF2-40B4-BE49-F238E27FC236}">
                <a16:creationId xmlns:a16="http://schemas.microsoft.com/office/drawing/2014/main" id="{A9CAF3E2-6BFA-3E08-FC67-4B32CDD67FC3}"/>
              </a:ext>
            </a:extLst>
          </p:cNvPr>
          <p:cNvSpPr>
            <a:spLocks noGrp="1"/>
          </p:cNvSpPr>
          <p:nvPr>
            <p:ph sz="half" idx="2"/>
          </p:nvPr>
        </p:nvSpPr>
        <p:spPr/>
        <p:txBody>
          <a:bodyPr/>
          <a:lstStyle/>
          <a:p>
            <a:r>
              <a:rPr lang="en-US" dirty="0"/>
              <a:t>Opposing, in barbaric splendor shine</a:t>
            </a:r>
            <a:br>
              <a:rPr lang="en-US" dirty="0"/>
            </a:br>
            <a:r>
              <a:rPr lang="en-US" dirty="0"/>
              <a:t>the arms of Antony: in victor's garb</a:t>
            </a:r>
            <a:br>
              <a:rPr lang="en-US" dirty="0"/>
            </a:br>
            <a:r>
              <a:rPr lang="en-US" dirty="0"/>
              <a:t>from nations in the land of morn he rides,</a:t>
            </a:r>
            <a:br>
              <a:rPr lang="en-US" dirty="0"/>
            </a:br>
            <a:r>
              <a:rPr lang="en-US" dirty="0"/>
              <a:t>and from the Red Sea, bringing in his train</a:t>
            </a:r>
            <a:br>
              <a:rPr lang="en-US" dirty="0"/>
            </a:br>
            <a:r>
              <a:rPr lang="en-US" dirty="0"/>
              <a:t>Egypt and Syria, utmost Bactria's horde,</a:t>
            </a:r>
            <a:br>
              <a:rPr lang="en-US" dirty="0"/>
            </a:br>
            <a:r>
              <a:rPr lang="en-US" dirty="0"/>
              <a:t>and last—O shameless!—his Egyptian spouse.</a:t>
            </a:r>
            <a:endParaRPr lang="cs-CZ" dirty="0"/>
          </a:p>
        </p:txBody>
      </p:sp>
    </p:spTree>
    <p:extLst>
      <p:ext uri="{BB962C8B-B14F-4D97-AF65-F5344CB8AC3E}">
        <p14:creationId xmlns:p14="http://schemas.microsoft.com/office/powerpoint/2010/main" val="776008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9FD1DB-6EFB-3E3C-E219-FDC799AD2B40}"/>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C5194D78-6576-3C42-660A-37CABD45F647}"/>
              </a:ext>
            </a:extLst>
          </p:cNvPr>
          <p:cNvSpPr>
            <a:spLocks noGrp="1"/>
          </p:cNvSpPr>
          <p:nvPr>
            <p:ph sz="half" idx="1"/>
          </p:nvPr>
        </p:nvSpPr>
        <p:spPr>
          <a:xfrm>
            <a:off x="430991" y="590929"/>
            <a:ext cx="5195765" cy="3896403"/>
          </a:xfrm>
        </p:spPr>
        <p:txBody>
          <a:bodyPr>
            <a:normAutofit fontScale="85000" lnSpcReduction="10000"/>
          </a:bodyPr>
          <a:lstStyle/>
          <a:p>
            <a:r>
              <a:rPr lang="cs-CZ" dirty="0" err="1"/>
              <a:t>Propert</a:t>
            </a:r>
            <a:r>
              <a:rPr lang="cs-CZ" dirty="0"/>
              <a:t>. 3.11.26–35</a:t>
            </a:r>
          </a:p>
          <a:p>
            <a:r>
              <a:rPr lang="cs-CZ" dirty="0" err="1"/>
              <a:t>nam</a:t>
            </a:r>
            <a:r>
              <a:rPr lang="cs-CZ" dirty="0"/>
              <a:t> </a:t>
            </a:r>
            <a:r>
              <a:rPr lang="cs-CZ" dirty="0" err="1"/>
              <a:t>quid</a:t>
            </a:r>
            <a:r>
              <a:rPr lang="cs-CZ" dirty="0"/>
              <a:t> ego </a:t>
            </a:r>
            <a:r>
              <a:rPr lang="cs-CZ" dirty="0" err="1"/>
              <a:t>heroas</a:t>
            </a:r>
            <a:r>
              <a:rPr lang="cs-CZ" dirty="0"/>
              <a:t>, </a:t>
            </a:r>
            <a:r>
              <a:rPr lang="cs-CZ" dirty="0" err="1"/>
              <a:t>quid</a:t>
            </a:r>
            <a:r>
              <a:rPr lang="cs-CZ" dirty="0"/>
              <a:t> raptem in </a:t>
            </a:r>
            <a:r>
              <a:rPr lang="cs-CZ" dirty="0" err="1"/>
              <a:t>crimina</a:t>
            </a:r>
            <a:r>
              <a:rPr lang="cs-CZ" dirty="0"/>
              <a:t> </a:t>
            </a:r>
            <a:r>
              <a:rPr lang="cs-CZ" dirty="0" err="1"/>
              <a:t>divos</a:t>
            </a:r>
            <a:r>
              <a:rPr lang="cs-CZ" dirty="0"/>
              <a:t>?</a:t>
            </a:r>
            <a:br>
              <a:rPr lang="cs-CZ" dirty="0"/>
            </a:br>
            <a:r>
              <a:rPr lang="cs-CZ" dirty="0"/>
              <a:t>    </a:t>
            </a:r>
            <a:r>
              <a:rPr lang="cs-CZ" dirty="0" err="1"/>
              <a:t>Iuppiter</a:t>
            </a:r>
            <a:r>
              <a:rPr lang="cs-CZ" dirty="0"/>
              <a:t> </a:t>
            </a:r>
            <a:r>
              <a:rPr lang="cs-CZ" dirty="0" err="1"/>
              <a:t>infamat</a:t>
            </a:r>
            <a:r>
              <a:rPr lang="cs-CZ" dirty="0"/>
              <a:t> </a:t>
            </a:r>
            <a:r>
              <a:rPr lang="cs-CZ" dirty="0" err="1"/>
              <a:t>seque</a:t>
            </a:r>
            <a:r>
              <a:rPr lang="cs-CZ" dirty="0"/>
              <a:t> </a:t>
            </a:r>
            <a:r>
              <a:rPr lang="cs-CZ" dirty="0" err="1"/>
              <a:t>suamque</a:t>
            </a:r>
            <a:r>
              <a:rPr lang="cs-CZ" dirty="0"/>
              <a:t> </a:t>
            </a:r>
            <a:r>
              <a:rPr lang="cs-CZ" dirty="0" err="1"/>
              <a:t>domum</a:t>
            </a:r>
            <a:r>
              <a:rPr lang="cs-CZ" dirty="0"/>
              <a:t>.</a:t>
            </a:r>
            <a:br>
              <a:rPr lang="cs-CZ" dirty="0"/>
            </a:br>
            <a:r>
              <a:rPr lang="cs-CZ" dirty="0" err="1"/>
              <a:t>quid</a:t>
            </a:r>
            <a:r>
              <a:rPr lang="cs-CZ" dirty="0"/>
              <a:t>, </a:t>
            </a:r>
            <a:r>
              <a:rPr lang="cs-CZ" dirty="0" err="1"/>
              <a:t>modo</a:t>
            </a:r>
            <a:r>
              <a:rPr lang="cs-CZ" dirty="0"/>
              <a:t> </a:t>
            </a:r>
            <a:r>
              <a:rPr lang="cs-CZ" dirty="0" err="1"/>
              <a:t>quae</a:t>
            </a:r>
            <a:r>
              <a:rPr lang="cs-CZ" dirty="0"/>
              <a:t> </a:t>
            </a:r>
            <a:r>
              <a:rPr lang="cs-CZ" dirty="0" err="1"/>
              <a:t>nostris</a:t>
            </a:r>
            <a:r>
              <a:rPr lang="cs-CZ" dirty="0"/>
              <a:t> </a:t>
            </a:r>
            <a:r>
              <a:rPr lang="cs-CZ" u="sng" dirty="0" err="1"/>
              <a:t>opprobria</a:t>
            </a:r>
            <a:r>
              <a:rPr lang="cs-CZ" dirty="0"/>
              <a:t> </a:t>
            </a:r>
            <a:r>
              <a:rPr lang="cs-CZ" u="sng" dirty="0" err="1"/>
              <a:t>nexerit</a:t>
            </a:r>
            <a:r>
              <a:rPr lang="cs-CZ" dirty="0"/>
              <a:t> </a:t>
            </a:r>
            <a:r>
              <a:rPr lang="cs-CZ" dirty="0" err="1"/>
              <a:t>armis</a:t>
            </a:r>
            <a:r>
              <a:rPr lang="cs-CZ" dirty="0"/>
              <a:t>,</a:t>
            </a:r>
            <a:br>
              <a:rPr lang="cs-CZ" dirty="0"/>
            </a:br>
            <a:r>
              <a:rPr lang="cs-CZ" dirty="0"/>
              <a:t>    et, </a:t>
            </a:r>
            <a:r>
              <a:rPr lang="cs-CZ" u="sng" dirty="0" err="1"/>
              <a:t>famulos</a:t>
            </a:r>
            <a:r>
              <a:rPr lang="cs-CZ" dirty="0"/>
              <a:t> inter </a:t>
            </a:r>
            <a:r>
              <a:rPr lang="cs-CZ" dirty="0" err="1"/>
              <a:t>femina</a:t>
            </a:r>
            <a:r>
              <a:rPr lang="cs-CZ" dirty="0"/>
              <a:t> </a:t>
            </a:r>
            <a:r>
              <a:rPr lang="cs-CZ" u="sng" dirty="0" err="1"/>
              <a:t>trita</a:t>
            </a:r>
            <a:r>
              <a:rPr lang="cs-CZ" dirty="0"/>
              <a:t> </a:t>
            </a:r>
            <a:r>
              <a:rPr lang="cs-CZ" dirty="0" err="1"/>
              <a:t>suos</a:t>
            </a:r>
            <a:r>
              <a:rPr lang="cs-CZ" dirty="0"/>
              <a:t>,</a:t>
            </a:r>
            <a:br>
              <a:rPr lang="cs-CZ" dirty="0"/>
            </a:br>
            <a:r>
              <a:rPr lang="cs-CZ" dirty="0" err="1"/>
              <a:t>coniugii</a:t>
            </a:r>
            <a:r>
              <a:rPr lang="cs-CZ" dirty="0"/>
              <a:t> </a:t>
            </a:r>
            <a:r>
              <a:rPr lang="cs-CZ" dirty="0" err="1"/>
              <a:t>obsceni</a:t>
            </a:r>
            <a:r>
              <a:rPr lang="cs-CZ" dirty="0"/>
              <a:t> </a:t>
            </a:r>
            <a:r>
              <a:rPr lang="cs-CZ" dirty="0" err="1"/>
              <a:t>pretium</a:t>
            </a:r>
            <a:r>
              <a:rPr lang="cs-CZ" dirty="0"/>
              <a:t> Romana </a:t>
            </a:r>
            <a:r>
              <a:rPr lang="cs-CZ" dirty="0" err="1"/>
              <a:t>poposcit</a:t>
            </a:r>
            <a:br>
              <a:rPr lang="cs-CZ" dirty="0"/>
            </a:br>
            <a:r>
              <a:rPr lang="cs-CZ" dirty="0"/>
              <a:t>    </a:t>
            </a:r>
            <a:r>
              <a:rPr lang="cs-CZ" dirty="0" err="1"/>
              <a:t>moenia</a:t>
            </a:r>
            <a:r>
              <a:rPr lang="cs-CZ" dirty="0"/>
              <a:t> et </a:t>
            </a:r>
            <a:r>
              <a:rPr lang="cs-CZ" dirty="0" err="1"/>
              <a:t>addictos</a:t>
            </a:r>
            <a:r>
              <a:rPr lang="cs-CZ" dirty="0"/>
              <a:t> in sua </a:t>
            </a:r>
            <a:r>
              <a:rPr lang="cs-CZ" dirty="0" err="1"/>
              <a:t>regna</a:t>
            </a:r>
            <a:r>
              <a:rPr lang="cs-CZ" dirty="0"/>
              <a:t> </a:t>
            </a:r>
            <a:r>
              <a:rPr lang="cs-CZ" dirty="0" err="1"/>
              <a:t>Patres</a:t>
            </a:r>
            <a:r>
              <a:rPr lang="cs-CZ" dirty="0"/>
              <a:t>?</a:t>
            </a:r>
            <a:br>
              <a:rPr lang="cs-CZ" dirty="0"/>
            </a:br>
            <a:r>
              <a:rPr lang="cs-CZ" dirty="0" err="1"/>
              <a:t>noxia</a:t>
            </a:r>
            <a:r>
              <a:rPr lang="cs-CZ" dirty="0"/>
              <a:t> Alexandria, </a:t>
            </a:r>
            <a:r>
              <a:rPr lang="cs-CZ" dirty="0" err="1"/>
              <a:t>dolis</a:t>
            </a:r>
            <a:r>
              <a:rPr lang="cs-CZ" dirty="0"/>
              <a:t> </a:t>
            </a:r>
            <a:r>
              <a:rPr lang="cs-CZ" dirty="0" err="1"/>
              <a:t>aptissima</a:t>
            </a:r>
            <a:r>
              <a:rPr lang="cs-CZ" dirty="0"/>
              <a:t> </a:t>
            </a:r>
            <a:r>
              <a:rPr lang="cs-CZ" dirty="0" err="1"/>
              <a:t>tellus</a:t>
            </a:r>
            <a:r>
              <a:rPr lang="cs-CZ" dirty="0"/>
              <a:t>,</a:t>
            </a:r>
            <a:br>
              <a:rPr lang="cs-CZ" dirty="0"/>
            </a:br>
            <a:r>
              <a:rPr lang="cs-CZ" dirty="0"/>
              <a:t>    et </a:t>
            </a:r>
            <a:r>
              <a:rPr lang="cs-CZ" dirty="0" err="1"/>
              <a:t>totiens</a:t>
            </a:r>
            <a:r>
              <a:rPr lang="cs-CZ" dirty="0"/>
              <a:t> nostro </a:t>
            </a:r>
            <a:r>
              <a:rPr lang="cs-CZ" dirty="0" err="1"/>
              <a:t>Memphi</a:t>
            </a:r>
            <a:r>
              <a:rPr lang="cs-CZ" dirty="0"/>
              <a:t> </a:t>
            </a:r>
            <a:r>
              <a:rPr lang="cs-CZ" dirty="0" err="1"/>
              <a:t>cruenta</a:t>
            </a:r>
            <a:r>
              <a:rPr lang="cs-CZ" dirty="0"/>
              <a:t> </a:t>
            </a:r>
            <a:r>
              <a:rPr lang="cs-CZ" dirty="0" err="1"/>
              <a:t>malo</a:t>
            </a:r>
            <a:r>
              <a:rPr lang="cs-CZ" dirty="0"/>
              <a:t>,</a:t>
            </a:r>
            <a:br>
              <a:rPr lang="cs-CZ" dirty="0"/>
            </a:br>
            <a:r>
              <a:rPr lang="cs-CZ" dirty="0" err="1"/>
              <a:t>tris</a:t>
            </a:r>
            <a:r>
              <a:rPr lang="cs-CZ" dirty="0"/>
              <a:t> </a:t>
            </a:r>
            <a:r>
              <a:rPr lang="cs-CZ" dirty="0" err="1"/>
              <a:t>ubi</a:t>
            </a:r>
            <a:r>
              <a:rPr lang="cs-CZ" dirty="0"/>
              <a:t> </a:t>
            </a:r>
            <a:r>
              <a:rPr lang="cs-CZ" dirty="0" err="1"/>
              <a:t>Pompeio</a:t>
            </a:r>
            <a:r>
              <a:rPr lang="cs-CZ" dirty="0"/>
              <a:t> </a:t>
            </a:r>
            <a:r>
              <a:rPr lang="cs-CZ" dirty="0" err="1"/>
              <a:t>detraxit</a:t>
            </a:r>
            <a:r>
              <a:rPr lang="cs-CZ" dirty="0"/>
              <a:t> </a:t>
            </a:r>
            <a:r>
              <a:rPr lang="cs-CZ" dirty="0" err="1"/>
              <a:t>harena</a:t>
            </a:r>
            <a:r>
              <a:rPr lang="cs-CZ" dirty="0"/>
              <a:t> </a:t>
            </a:r>
            <a:r>
              <a:rPr lang="cs-CZ" dirty="0" err="1"/>
              <a:t>triumphos</a:t>
            </a:r>
            <a:r>
              <a:rPr lang="cs-CZ" dirty="0"/>
              <a:t>--</a:t>
            </a:r>
            <a:br>
              <a:rPr lang="cs-CZ" dirty="0"/>
            </a:br>
            <a:r>
              <a:rPr lang="cs-CZ" dirty="0"/>
              <a:t>    </a:t>
            </a:r>
            <a:r>
              <a:rPr lang="cs-CZ" dirty="0" err="1"/>
              <a:t>tollet</a:t>
            </a:r>
            <a:r>
              <a:rPr lang="cs-CZ" dirty="0"/>
              <a:t> </a:t>
            </a:r>
            <a:r>
              <a:rPr lang="cs-CZ" dirty="0" err="1"/>
              <a:t>nulla</a:t>
            </a:r>
            <a:r>
              <a:rPr lang="cs-CZ" dirty="0"/>
              <a:t> </a:t>
            </a:r>
            <a:r>
              <a:rPr lang="cs-CZ" dirty="0" err="1"/>
              <a:t>dies</a:t>
            </a:r>
            <a:r>
              <a:rPr lang="cs-CZ" dirty="0"/>
              <a:t> </a:t>
            </a:r>
            <a:r>
              <a:rPr lang="cs-CZ" dirty="0" err="1"/>
              <a:t>hanc</a:t>
            </a:r>
            <a:r>
              <a:rPr lang="cs-CZ" dirty="0"/>
              <a:t> </a:t>
            </a:r>
            <a:r>
              <a:rPr lang="cs-CZ" dirty="0" err="1"/>
              <a:t>tibi</a:t>
            </a:r>
            <a:r>
              <a:rPr lang="cs-CZ" dirty="0"/>
              <a:t>, Roma, </a:t>
            </a:r>
            <a:r>
              <a:rPr lang="cs-CZ" dirty="0" err="1"/>
              <a:t>notam</a:t>
            </a:r>
            <a:r>
              <a:rPr lang="cs-CZ" dirty="0"/>
              <a:t>.</a:t>
            </a:r>
          </a:p>
        </p:txBody>
      </p:sp>
      <p:sp>
        <p:nvSpPr>
          <p:cNvPr id="4" name="Zástupný obsah 3">
            <a:extLst>
              <a:ext uri="{FF2B5EF4-FFF2-40B4-BE49-F238E27FC236}">
                <a16:creationId xmlns:a16="http://schemas.microsoft.com/office/drawing/2014/main" id="{9F0E2335-5E96-80D3-21DA-4EA72468F340}"/>
              </a:ext>
            </a:extLst>
          </p:cNvPr>
          <p:cNvSpPr>
            <a:spLocks noGrp="1"/>
          </p:cNvSpPr>
          <p:nvPr>
            <p:ph sz="half" idx="2"/>
          </p:nvPr>
        </p:nvSpPr>
        <p:spPr/>
        <p:txBody>
          <a:bodyPr>
            <a:normAutofit fontScale="85000" lnSpcReduction="10000"/>
          </a:bodyPr>
          <a:lstStyle/>
          <a:p>
            <a:r>
              <a:rPr lang="en-US" dirty="0"/>
              <a:t>Why should I seize on heroes, why gods, who stand accused? Jupiter shames himself and his house. Why Cleopatra, who heaped insults on our army, a woman worn out by her own attendants, who demanded the walls of Rome and the Senate bound to her rule, as a reward from her obscene husband? Noxious Alexandria place so skilled in deceit and Memphis so often bloody with our grief where the sand robbed Pompey of his three triumphs? Rome, no day will ever wipe away the stain</a:t>
            </a:r>
            <a:r>
              <a:rPr lang="cs-CZ" dirty="0"/>
              <a:t>.</a:t>
            </a:r>
          </a:p>
        </p:txBody>
      </p:sp>
    </p:spTree>
    <p:extLst>
      <p:ext uri="{BB962C8B-B14F-4D97-AF65-F5344CB8AC3E}">
        <p14:creationId xmlns:p14="http://schemas.microsoft.com/office/powerpoint/2010/main" val="167132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5EA07-C72F-AFA1-A9E5-4D085DA35F2C}"/>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5701DAC1-825B-F2EF-3A92-A413BB76F8A4}"/>
              </a:ext>
            </a:extLst>
          </p:cNvPr>
          <p:cNvSpPr>
            <a:spLocks noGrp="1"/>
          </p:cNvSpPr>
          <p:nvPr>
            <p:ph sz="half" idx="1"/>
          </p:nvPr>
        </p:nvSpPr>
        <p:spPr/>
        <p:txBody>
          <a:bodyPr>
            <a:normAutofit fontScale="85000" lnSpcReduction="10000"/>
          </a:bodyPr>
          <a:lstStyle/>
          <a:p>
            <a:r>
              <a:rPr lang="cs-CZ" dirty="0" err="1"/>
              <a:t>Propertius</a:t>
            </a:r>
            <a:r>
              <a:rPr lang="cs-CZ" dirty="0"/>
              <a:t> 3.11.38–46</a:t>
            </a:r>
          </a:p>
          <a:p>
            <a:r>
              <a:rPr lang="cs-CZ" dirty="0" err="1"/>
              <a:t>scilicet</a:t>
            </a:r>
            <a:r>
              <a:rPr lang="cs-CZ" dirty="0"/>
              <a:t> </a:t>
            </a:r>
            <a:r>
              <a:rPr lang="cs-CZ" u="sng" dirty="0" err="1"/>
              <a:t>incesti</a:t>
            </a:r>
            <a:r>
              <a:rPr lang="cs-CZ" dirty="0"/>
              <a:t> </a:t>
            </a:r>
            <a:r>
              <a:rPr lang="cs-CZ" u="sng" dirty="0" err="1"/>
              <a:t>meretrix</a:t>
            </a:r>
            <a:r>
              <a:rPr lang="cs-CZ" dirty="0"/>
              <a:t> </a:t>
            </a:r>
            <a:r>
              <a:rPr lang="cs-CZ" u="sng" dirty="0" err="1"/>
              <a:t>regina</a:t>
            </a:r>
            <a:r>
              <a:rPr lang="cs-CZ" dirty="0"/>
              <a:t> </a:t>
            </a:r>
            <a:r>
              <a:rPr lang="cs-CZ" u="sng" dirty="0" err="1"/>
              <a:t>Canopi</a:t>
            </a:r>
            <a:r>
              <a:rPr lang="cs-CZ" dirty="0"/>
              <a:t>,</a:t>
            </a:r>
            <a:br>
              <a:rPr lang="cs-CZ" dirty="0"/>
            </a:br>
            <a:r>
              <a:rPr lang="cs-CZ" dirty="0"/>
              <a:t>    una </a:t>
            </a:r>
            <a:r>
              <a:rPr lang="cs-CZ" dirty="0" err="1"/>
              <a:t>Philippeo</a:t>
            </a:r>
            <a:r>
              <a:rPr lang="cs-CZ" dirty="0"/>
              <a:t> </a:t>
            </a:r>
            <a:r>
              <a:rPr lang="cs-CZ" dirty="0" err="1"/>
              <a:t>sanguine</a:t>
            </a:r>
            <a:r>
              <a:rPr lang="cs-CZ" dirty="0"/>
              <a:t> </a:t>
            </a:r>
            <a:r>
              <a:rPr lang="cs-CZ" dirty="0" err="1"/>
              <a:t>adusta</a:t>
            </a:r>
            <a:r>
              <a:rPr lang="cs-CZ" dirty="0"/>
              <a:t> nota,</a:t>
            </a:r>
            <a:br>
              <a:rPr lang="cs-CZ" dirty="0"/>
            </a:br>
            <a:r>
              <a:rPr lang="cs-CZ" u="sng" dirty="0" err="1"/>
              <a:t>ausa</a:t>
            </a:r>
            <a:r>
              <a:rPr lang="cs-CZ" dirty="0"/>
              <a:t> </a:t>
            </a:r>
            <a:r>
              <a:rPr lang="cs-CZ" dirty="0" err="1"/>
              <a:t>Iovi</a:t>
            </a:r>
            <a:r>
              <a:rPr lang="cs-CZ" dirty="0"/>
              <a:t> nostro </a:t>
            </a:r>
            <a:r>
              <a:rPr lang="cs-CZ" u="sng" dirty="0" err="1"/>
              <a:t>latrantem</a:t>
            </a:r>
            <a:r>
              <a:rPr lang="cs-CZ" dirty="0"/>
              <a:t> </a:t>
            </a:r>
            <a:r>
              <a:rPr lang="cs-CZ" u="sng" dirty="0" err="1"/>
              <a:t>opponere</a:t>
            </a:r>
            <a:r>
              <a:rPr lang="cs-CZ" dirty="0"/>
              <a:t> </a:t>
            </a:r>
            <a:r>
              <a:rPr lang="cs-CZ" u="sng" dirty="0" err="1"/>
              <a:t>Anubim</a:t>
            </a:r>
            <a:r>
              <a:rPr lang="cs-CZ" dirty="0"/>
              <a:t>,</a:t>
            </a:r>
            <a:br>
              <a:rPr lang="cs-CZ" dirty="0"/>
            </a:br>
            <a:r>
              <a:rPr lang="cs-CZ" dirty="0"/>
              <a:t>    et </a:t>
            </a:r>
            <a:r>
              <a:rPr lang="cs-CZ" dirty="0" err="1"/>
              <a:t>Tiberim</a:t>
            </a:r>
            <a:r>
              <a:rPr lang="cs-CZ" dirty="0"/>
              <a:t> </a:t>
            </a:r>
            <a:r>
              <a:rPr lang="cs-CZ" dirty="0" err="1"/>
              <a:t>Nili</a:t>
            </a:r>
            <a:r>
              <a:rPr lang="cs-CZ" dirty="0"/>
              <a:t> </a:t>
            </a:r>
            <a:r>
              <a:rPr lang="cs-CZ" u="sng" dirty="0" err="1"/>
              <a:t>cogere</a:t>
            </a:r>
            <a:r>
              <a:rPr lang="cs-CZ" dirty="0"/>
              <a:t> </a:t>
            </a:r>
            <a:r>
              <a:rPr lang="cs-CZ" u="sng" dirty="0" err="1"/>
              <a:t>ferre</a:t>
            </a:r>
            <a:r>
              <a:rPr lang="cs-CZ" dirty="0"/>
              <a:t> </a:t>
            </a:r>
            <a:r>
              <a:rPr lang="cs-CZ" u="sng" dirty="0" err="1"/>
              <a:t>minas</a:t>
            </a:r>
            <a:r>
              <a:rPr lang="cs-CZ" dirty="0"/>
              <a:t>,</a:t>
            </a:r>
            <a:br>
              <a:rPr lang="cs-CZ" dirty="0"/>
            </a:br>
            <a:r>
              <a:rPr lang="cs-CZ" dirty="0" err="1"/>
              <a:t>Romanamque</a:t>
            </a:r>
            <a:r>
              <a:rPr lang="cs-CZ" dirty="0"/>
              <a:t> </a:t>
            </a:r>
            <a:r>
              <a:rPr lang="cs-CZ" dirty="0" err="1"/>
              <a:t>tubam</a:t>
            </a:r>
            <a:r>
              <a:rPr lang="cs-CZ" dirty="0"/>
              <a:t> </a:t>
            </a:r>
            <a:r>
              <a:rPr lang="cs-CZ" dirty="0" err="1"/>
              <a:t>crepitanti</a:t>
            </a:r>
            <a:r>
              <a:rPr lang="cs-CZ" dirty="0"/>
              <a:t> </a:t>
            </a:r>
            <a:r>
              <a:rPr lang="cs-CZ" dirty="0" err="1"/>
              <a:t>pellere</a:t>
            </a:r>
            <a:r>
              <a:rPr lang="cs-CZ" dirty="0"/>
              <a:t> </a:t>
            </a:r>
            <a:r>
              <a:rPr lang="cs-CZ" dirty="0" err="1"/>
              <a:t>sistro</a:t>
            </a:r>
            <a:r>
              <a:rPr lang="cs-CZ" dirty="0"/>
              <a:t>,</a:t>
            </a:r>
            <a:br>
              <a:rPr lang="cs-CZ" dirty="0"/>
            </a:br>
            <a:r>
              <a:rPr lang="cs-CZ" dirty="0"/>
              <a:t>    </a:t>
            </a:r>
            <a:r>
              <a:rPr lang="cs-CZ" dirty="0" err="1"/>
              <a:t>baridos</a:t>
            </a:r>
            <a:r>
              <a:rPr lang="cs-CZ" dirty="0"/>
              <a:t> et </a:t>
            </a:r>
            <a:r>
              <a:rPr lang="cs-CZ" dirty="0" err="1"/>
              <a:t>contis</a:t>
            </a:r>
            <a:r>
              <a:rPr lang="cs-CZ" dirty="0"/>
              <a:t> rostra </a:t>
            </a:r>
            <a:r>
              <a:rPr lang="cs-CZ" dirty="0" err="1"/>
              <a:t>Liburna</a:t>
            </a:r>
            <a:r>
              <a:rPr lang="cs-CZ" dirty="0"/>
              <a:t> </a:t>
            </a:r>
            <a:r>
              <a:rPr lang="cs-CZ" dirty="0" err="1"/>
              <a:t>sequi</a:t>
            </a:r>
            <a:r>
              <a:rPr lang="cs-CZ" dirty="0"/>
              <a:t>,</a:t>
            </a:r>
            <a:br>
              <a:rPr lang="cs-CZ" dirty="0"/>
            </a:br>
            <a:r>
              <a:rPr lang="cs-CZ" dirty="0" err="1"/>
              <a:t>foedaque</a:t>
            </a:r>
            <a:r>
              <a:rPr lang="cs-CZ" dirty="0"/>
              <a:t> </a:t>
            </a:r>
            <a:r>
              <a:rPr lang="cs-CZ" dirty="0" err="1"/>
              <a:t>Tarpeio</a:t>
            </a:r>
            <a:r>
              <a:rPr lang="cs-CZ" dirty="0"/>
              <a:t> </a:t>
            </a:r>
            <a:r>
              <a:rPr lang="cs-CZ" dirty="0" err="1"/>
              <a:t>conopia</a:t>
            </a:r>
            <a:r>
              <a:rPr lang="cs-CZ" dirty="0"/>
              <a:t> tendere </a:t>
            </a:r>
            <a:r>
              <a:rPr lang="cs-CZ" dirty="0" err="1"/>
              <a:t>saxo</a:t>
            </a:r>
            <a:r>
              <a:rPr lang="cs-CZ" dirty="0"/>
              <a:t>,</a:t>
            </a:r>
            <a:br>
              <a:rPr lang="cs-CZ" dirty="0"/>
            </a:br>
            <a:r>
              <a:rPr lang="cs-CZ" dirty="0"/>
              <a:t>    </a:t>
            </a:r>
            <a:r>
              <a:rPr lang="cs-CZ" dirty="0" err="1"/>
              <a:t>iura</a:t>
            </a:r>
            <a:r>
              <a:rPr lang="cs-CZ" dirty="0"/>
              <a:t> dare et </a:t>
            </a:r>
            <a:r>
              <a:rPr lang="cs-CZ" dirty="0" err="1"/>
              <a:t>statuas</a:t>
            </a:r>
            <a:r>
              <a:rPr lang="cs-CZ" dirty="0"/>
              <a:t> inter et </a:t>
            </a:r>
            <a:r>
              <a:rPr lang="cs-CZ" dirty="0" err="1"/>
              <a:t>arma</a:t>
            </a:r>
            <a:r>
              <a:rPr lang="cs-CZ" dirty="0"/>
              <a:t> Mari!</a:t>
            </a:r>
          </a:p>
        </p:txBody>
      </p:sp>
      <p:sp>
        <p:nvSpPr>
          <p:cNvPr id="4" name="Zástupný obsah 3">
            <a:extLst>
              <a:ext uri="{FF2B5EF4-FFF2-40B4-BE49-F238E27FC236}">
                <a16:creationId xmlns:a16="http://schemas.microsoft.com/office/drawing/2014/main" id="{B173D01C-1A68-DC2F-3B4C-B773A18DFDAF}"/>
              </a:ext>
            </a:extLst>
          </p:cNvPr>
          <p:cNvSpPr>
            <a:spLocks noGrp="1"/>
          </p:cNvSpPr>
          <p:nvPr>
            <p:ph sz="half" idx="2"/>
          </p:nvPr>
        </p:nvSpPr>
        <p:spPr/>
        <p:txBody>
          <a:bodyPr>
            <a:normAutofit fontScale="85000" lnSpcReduction="10000"/>
          </a:bodyPr>
          <a:lstStyle/>
          <a:p>
            <a:r>
              <a:rPr lang="en-US" dirty="0"/>
              <a:t>Truly that whore, queen of incestuous Canopus, a fiery brand burned by the blood of Philip, dared to oppose our Jupiter with yapping Anubis, and forced Tiber to suffer the threats of Nile, banished the Roman trumpet with the rattle of the sistrum, chased the Liburnian prow with a poled barge, spread her foul mosquito nets over the Tarpeian Rock, and gave judgements among Marius’ weapons and statues. </a:t>
            </a:r>
            <a:endParaRPr lang="cs-CZ" dirty="0"/>
          </a:p>
        </p:txBody>
      </p:sp>
    </p:spTree>
    <p:extLst>
      <p:ext uri="{BB962C8B-B14F-4D97-AF65-F5344CB8AC3E}">
        <p14:creationId xmlns:p14="http://schemas.microsoft.com/office/powerpoint/2010/main" val="882519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EE006-02E0-0F84-2989-5E1D3FFB116E}"/>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1AA9F0FA-0756-8D3B-3D98-1F6567A238A9}"/>
              </a:ext>
            </a:extLst>
          </p:cNvPr>
          <p:cNvSpPr>
            <a:spLocks noGrp="1"/>
          </p:cNvSpPr>
          <p:nvPr>
            <p:ph sz="half" idx="1"/>
          </p:nvPr>
        </p:nvSpPr>
        <p:spPr/>
        <p:txBody>
          <a:bodyPr/>
          <a:lstStyle/>
          <a:p>
            <a:r>
              <a:rPr lang="cs-CZ" dirty="0"/>
              <a:t>Horatius, </a:t>
            </a:r>
            <a:r>
              <a:rPr lang="cs-CZ" i="1" dirty="0"/>
              <a:t>Od</a:t>
            </a:r>
            <a:r>
              <a:rPr lang="cs-CZ" dirty="0"/>
              <a:t>. 1.37.5–8</a:t>
            </a:r>
          </a:p>
          <a:p>
            <a:r>
              <a:rPr lang="pt-BR" dirty="0"/>
              <a:t>antehac nefas depromere Caecubum</a:t>
            </a:r>
            <a:br>
              <a:rPr lang="pt-BR" dirty="0"/>
            </a:br>
            <a:r>
              <a:rPr lang="pt-BR" dirty="0"/>
              <a:t>cellis avitis, dum Capitolio</a:t>
            </a:r>
            <a:br>
              <a:rPr lang="pt-BR" dirty="0"/>
            </a:br>
            <a:r>
              <a:rPr lang="pt-BR" dirty="0"/>
              <a:t>regina dementis ruinas,</a:t>
            </a:r>
            <a:br>
              <a:rPr lang="pt-BR" dirty="0"/>
            </a:br>
            <a:r>
              <a:rPr lang="pt-BR" dirty="0"/>
              <a:t>funus et imperio parabat</a:t>
            </a:r>
            <a:endParaRPr lang="cs-CZ" dirty="0"/>
          </a:p>
        </p:txBody>
      </p:sp>
      <p:sp>
        <p:nvSpPr>
          <p:cNvPr id="4" name="Zástupný obsah 3">
            <a:extLst>
              <a:ext uri="{FF2B5EF4-FFF2-40B4-BE49-F238E27FC236}">
                <a16:creationId xmlns:a16="http://schemas.microsoft.com/office/drawing/2014/main" id="{656AB065-35DB-471F-4BC0-5433742ED366}"/>
              </a:ext>
            </a:extLst>
          </p:cNvPr>
          <p:cNvSpPr>
            <a:spLocks noGrp="1"/>
          </p:cNvSpPr>
          <p:nvPr>
            <p:ph sz="half" idx="2"/>
          </p:nvPr>
        </p:nvSpPr>
        <p:spPr/>
        <p:txBody>
          <a:bodyPr/>
          <a:lstStyle/>
          <a:p>
            <a:r>
              <a:rPr lang="en-US" dirty="0" err="1"/>
              <a:t>Twas</a:t>
            </a:r>
            <a:r>
              <a:rPr lang="en-US" dirty="0"/>
              <a:t> shame to broach, before today,</a:t>
            </a:r>
            <a:br>
              <a:rPr lang="en-US" dirty="0"/>
            </a:br>
            <a:r>
              <a:rPr lang="en-US" dirty="0"/>
              <a:t>The </a:t>
            </a:r>
            <a:r>
              <a:rPr lang="en-US" dirty="0" err="1"/>
              <a:t>Caecuban</a:t>
            </a:r>
            <a:r>
              <a:rPr lang="en-US" dirty="0"/>
              <a:t>, while Egypt's dame</a:t>
            </a:r>
            <a:br>
              <a:rPr lang="en-US" dirty="0"/>
            </a:br>
            <a:r>
              <a:rPr lang="en-US" dirty="0" err="1"/>
              <a:t>Threaten'd</a:t>
            </a:r>
            <a:r>
              <a:rPr lang="en-US" dirty="0"/>
              <a:t> our power in dust to lay</a:t>
            </a:r>
            <a:br>
              <a:rPr lang="en-US" dirty="0"/>
            </a:br>
            <a:r>
              <a:rPr lang="en-US" dirty="0"/>
              <a:t>And wrap the Capitol in flame,</a:t>
            </a:r>
            <a:endParaRPr lang="cs-CZ" dirty="0"/>
          </a:p>
        </p:txBody>
      </p:sp>
    </p:spTree>
    <p:extLst>
      <p:ext uri="{BB962C8B-B14F-4D97-AF65-F5344CB8AC3E}">
        <p14:creationId xmlns:p14="http://schemas.microsoft.com/office/powerpoint/2010/main" val="523615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EC6C2-5B9F-5633-1290-E5E4B5DE3B88}"/>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B65640FD-AC41-AE76-0B67-3A83C88B87F0}"/>
              </a:ext>
            </a:extLst>
          </p:cNvPr>
          <p:cNvSpPr>
            <a:spLocks noGrp="1"/>
          </p:cNvSpPr>
          <p:nvPr>
            <p:ph sz="half" idx="1"/>
          </p:nvPr>
        </p:nvSpPr>
        <p:spPr/>
        <p:txBody>
          <a:bodyPr/>
          <a:lstStyle/>
          <a:p>
            <a:r>
              <a:rPr lang="cs-CZ" dirty="0"/>
              <a:t>Horatius, </a:t>
            </a:r>
            <a:r>
              <a:rPr lang="cs-CZ" i="1" dirty="0" err="1"/>
              <a:t>Epod</a:t>
            </a:r>
            <a:r>
              <a:rPr lang="cs-CZ" dirty="0"/>
              <a:t>. 9.11–16</a:t>
            </a:r>
          </a:p>
          <a:p>
            <a:r>
              <a:rPr lang="cs-CZ" dirty="0"/>
              <a:t>Romanus </a:t>
            </a:r>
            <a:r>
              <a:rPr lang="cs-CZ" dirty="0" err="1"/>
              <a:t>eheu</a:t>
            </a:r>
            <a:r>
              <a:rPr lang="cs-CZ" dirty="0"/>
              <a:t>---</a:t>
            </a:r>
            <a:r>
              <a:rPr lang="cs-CZ" dirty="0" err="1"/>
              <a:t>posteri</a:t>
            </a:r>
            <a:r>
              <a:rPr lang="cs-CZ" dirty="0"/>
              <a:t> </a:t>
            </a:r>
            <a:r>
              <a:rPr lang="cs-CZ" dirty="0" err="1"/>
              <a:t>negabitis</a:t>
            </a:r>
            <a:r>
              <a:rPr lang="cs-CZ" dirty="0"/>
              <a:t>---</a:t>
            </a:r>
            <a:br>
              <a:rPr lang="cs-CZ" dirty="0"/>
            </a:br>
            <a:r>
              <a:rPr lang="cs-CZ" dirty="0"/>
              <a:t>      </a:t>
            </a:r>
            <a:r>
              <a:rPr lang="cs-CZ" dirty="0" err="1"/>
              <a:t>emancipatus</a:t>
            </a:r>
            <a:r>
              <a:rPr lang="cs-CZ" dirty="0"/>
              <a:t> </a:t>
            </a:r>
            <a:r>
              <a:rPr lang="cs-CZ" dirty="0" err="1"/>
              <a:t>feminae</a:t>
            </a:r>
            <a:br>
              <a:rPr lang="cs-CZ" dirty="0"/>
            </a:br>
            <a:r>
              <a:rPr lang="cs-CZ" dirty="0" err="1"/>
              <a:t>fert</a:t>
            </a:r>
            <a:r>
              <a:rPr lang="cs-CZ" dirty="0"/>
              <a:t> </a:t>
            </a:r>
            <a:r>
              <a:rPr lang="cs-CZ" dirty="0" err="1"/>
              <a:t>vallum</a:t>
            </a:r>
            <a:r>
              <a:rPr lang="cs-CZ" dirty="0"/>
              <a:t> et </a:t>
            </a:r>
            <a:r>
              <a:rPr lang="cs-CZ" dirty="0" err="1"/>
              <a:t>arma</a:t>
            </a:r>
            <a:r>
              <a:rPr lang="cs-CZ" dirty="0"/>
              <a:t> </a:t>
            </a:r>
            <a:r>
              <a:rPr lang="cs-CZ" dirty="0" err="1"/>
              <a:t>miles</a:t>
            </a:r>
            <a:r>
              <a:rPr lang="cs-CZ" dirty="0"/>
              <a:t> et </a:t>
            </a:r>
            <a:r>
              <a:rPr lang="cs-CZ" u="sng" dirty="0" err="1"/>
              <a:t>spadonibus</a:t>
            </a:r>
            <a:br>
              <a:rPr lang="cs-CZ" dirty="0"/>
            </a:br>
            <a:r>
              <a:rPr lang="cs-CZ" dirty="0"/>
              <a:t>      </a:t>
            </a:r>
            <a:r>
              <a:rPr lang="cs-CZ" dirty="0" err="1"/>
              <a:t>servire</a:t>
            </a:r>
            <a:r>
              <a:rPr lang="cs-CZ" dirty="0"/>
              <a:t> </a:t>
            </a:r>
            <a:r>
              <a:rPr lang="cs-CZ" u="sng" dirty="0" err="1"/>
              <a:t>rugosis</a:t>
            </a:r>
            <a:r>
              <a:rPr lang="cs-CZ" dirty="0"/>
              <a:t> </a:t>
            </a:r>
            <a:r>
              <a:rPr lang="cs-CZ" dirty="0" err="1"/>
              <a:t>potest</a:t>
            </a:r>
            <a:br>
              <a:rPr lang="cs-CZ" dirty="0"/>
            </a:br>
            <a:r>
              <a:rPr lang="cs-CZ" dirty="0" err="1"/>
              <a:t>interque</a:t>
            </a:r>
            <a:r>
              <a:rPr lang="cs-CZ" dirty="0"/>
              <a:t> signa </a:t>
            </a:r>
            <a:r>
              <a:rPr lang="cs-CZ" dirty="0" err="1"/>
              <a:t>turpe</a:t>
            </a:r>
            <a:r>
              <a:rPr lang="cs-CZ" dirty="0"/>
              <a:t> militaria</a:t>
            </a:r>
            <a:br>
              <a:rPr lang="cs-CZ" dirty="0"/>
            </a:br>
            <a:r>
              <a:rPr lang="cs-CZ" dirty="0"/>
              <a:t>      sol </a:t>
            </a:r>
            <a:r>
              <a:rPr lang="cs-CZ" dirty="0" err="1"/>
              <a:t>adspicit</a:t>
            </a:r>
            <a:r>
              <a:rPr lang="cs-CZ" dirty="0"/>
              <a:t> </a:t>
            </a:r>
            <a:r>
              <a:rPr lang="cs-CZ" u="sng" dirty="0" err="1"/>
              <a:t>conopium</a:t>
            </a:r>
            <a:r>
              <a:rPr lang="cs-CZ" dirty="0"/>
              <a:t>.</a:t>
            </a:r>
          </a:p>
        </p:txBody>
      </p:sp>
      <p:sp>
        <p:nvSpPr>
          <p:cNvPr id="4" name="Zástupný obsah 3">
            <a:extLst>
              <a:ext uri="{FF2B5EF4-FFF2-40B4-BE49-F238E27FC236}">
                <a16:creationId xmlns:a16="http://schemas.microsoft.com/office/drawing/2014/main" id="{D5E44788-DBF6-0728-9207-5B4D31543617}"/>
              </a:ext>
            </a:extLst>
          </p:cNvPr>
          <p:cNvSpPr>
            <a:spLocks noGrp="1"/>
          </p:cNvSpPr>
          <p:nvPr>
            <p:ph sz="half" idx="2"/>
          </p:nvPr>
        </p:nvSpPr>
        <p:spPr/>
        <p:txBody>
          <a:bodyPr/>
          <a:lstStyle/>
          <a:p>
            <a:r>
              <a:rPr lang="en-US" dirty="0"/>
              <a:t>A Roman, – you’ll not credit it, posterity – </a:t>
            </a:r>
          </a:p>
          <a:p>
            <a:r>
              <a:rPr lang="en-US" dirty="0"/>
              <a:t>Sadly, ups sticks and arms himself, </a:t>
            </a:r>
          </a:p>
          <a:p>
            <a:r>
              <a:rPr lang="en-US" dirty="0"/>
              <a:t>For a woman’s sake, and though a soldier, deigns </a:t>
            </a:r>
          </a:p>
          <a:p>
            <a:r>
              <a:rPr lang="en-US" dirty="0"/>
              <a:t>To serve the withered eunuchs, </a:t>
            </a:r>
          </a:p>
          <a:p>
            <a:r>
              <a:rPr lang="en-US" dirty="0"/>
              <a:t>While the sun looks down on her shameful pavilion, </a:t>
            </a:r>
          </a:p>
          <a:p>
            <a:r>
              <a:rPr lang="en-US" dirty="0"/>
              <a:t>Among the warlike standards. </a:t>
            </a:r>
          </a:p>
          <a:p>
            <a:endParaRPr lang="cs-CZ" dirty="0"/>
          </a:p>
        </p:txBody>
      </p:sp>
    </p:spTree>
    <p:extLst>
      <p:ext uri="{BB962C8B-B14F-4D97-AF65-F5344CB8AC3E}">
        <p14:creationId xmlns:p14="http://schemas.microsoft.com/office/powerpoint/2010/main" val="2460056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8CB126-D8D1-B41E-3F2B-387BFD96CA53}"/>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2DC9D385-9FB9-C238-752A-5FBF785669B4}"/>
              </a:ext>
            </a:extLst>
          </p:cNvPr>
          <p:cNvSpPr>
            <a:spLocks noGrp="1"/>
          </p:cNvSpPr>
          <p:nvPr>
            <p:ph sz="half" idx="1"/>
          </p:nvPr>
        </p:nvSpPr>
        <p:spPr/>
        <p:txBody>
          <a:bodyPr>
            <a:normAutofit lnSpcReduction="10000"/>
          </a:bodyPr>
          <a:lstStyle/>
          <a:p>
            <a:r>
              <a:rPr lang="cs-CZ" dirty="0"/>
              <a:t>Luc. 8.543–547 (10.55–106)</a:t>
            </a:r>
          </a:p>
          <a:p>
            <a:r>
              <a:rPr lang="cs-CZ" dirty="0"/>
              <a:t>Instruit. O </a:t>
            </a:r>
            <a:r>
              <a:rPr lang="cs-CZ" dirty="0" err="1"/>
              <a:t>superi</a:t>
            </a:r>
            <a:r>
              <a:rPr lang="cs-CZ" dirty="0"/>
              <a:t>, </a:t>
            </a:r>
            <a:r>
              <a:rPr lang="cs-CZ" u="sng" dirty="0" err="1"/>
              <a:t>Nilusne</a:t>
            </a:r>
            <a:r>
              <a:rPr lang="cs-CZ" dirty="0"/>
              <a:t> et </a:t>
            </a:r>
            <a:r>
              <a:rPr lang="cs-CZ" u="sng" dirty="0"/>
              <a:t>barbara</a:t>
            </a:r>
            <a:r>
              <a:rPr lang="cs-CZ" dirty="0"/>
              <a:t> </a:t>
            </a:r>
            <a:r>
              <a:rPr lang="cs-CZ" u="sng" dirty="0"/>
              <a:t>Memphis</a:t>
            </a:r>
            <a:r>
              <a:rPr lang="cs-CZ" dirty="0"/>
              <a:t>,</a:t>
            </a:r>
            <a:br>
              <a:rPr lang="cs-CZ" dirty="0"/>
            </a:br>
            <a:r>
              <a:rPr lang="cs-CZ" dirty="0"/>
              <a:t>Et </a:t>
            </a:r>
            <a:r>
              <a:rPr lang="cs-CZ" u="sng" dirty="0" err="1"/>
              <a:t>Pelusiaci</a:t>
            </a:r>
            <a:r>
              <a:rPr lang="cs-CZ" dirty="0"/>
              <a:t> tam </a:t>
            </a:r>
            <a:r>
              <a:rPr lang="cs-CZ" u="sng" dirty="0" err="1"/>
              <a:t>mollis</a:t>
            </a:r>
            <a:r>
              <a:rPr lang="cs-CZ" dirty="0"/>
              <a:t> </a:t>
            </a:r>
            <a:r>
              <a:rPr lang="cs-CZ" u="sng" dirty="0" err="1"/>
              <a:t>turba</a:t>
            </a:r>
            <a:r>
              <a:rPr lang="cs-CZ" dirty="0"/>
              <a:t> </a:t>
            </a:r>
            <a:r>
              <a:rPr lang="cs-CZ" dirty="0" err="1"/>
              <a:t>Canopi</a:t>
            </a:r>
            <a:br>
              <a:rPr lang="cs-CZ" dirty="0"/>
            </a:br>
            <a:r>
              <a:rPr lang="cs-CZ" dirty="0" err="1"/>
              <a:t>Hos</a:t>
            </a:r>
            <a:r>
              <a:rPr lang="cs-CZ" dirty="0"/>
              <a:t> </a:t>
            </a:r>
            <a:r>
              <a:rPr lang="cs-CZ" dirty="0" err="1"/>
              <a:t>animos</a:t>
            </a:r>
            <a:r>
              <a:rPr lang="cs-CZ" dirty="0"/>
              <a:t>? Sic fata </a:t>
            </a:r>
            <a:r>
              <a:rPr lang="cs-CZ" dirty="0" err="1"/>
              <a:t>premunt</a:t>
            </a:r>
            <a:r>
              <a:rPr lang="cs-CZ" dirty="0"/>
              <a:t> </a:t>
            </a:r>
            <a:r>
              <a:rPr lang="cs-CZ" dirty="0" err="1"/>
              <a:t>civilia</a:t>
            </a:r>
            <a:r>
              <a:rPr lang="cs-CZ" dirty="0"/>
              <a:t> </a:t>
            </a:r>
            <a:r>
              <a:rPr lang="cs-CZ" dirty="0" err="1"/>
              <a:t>mundum</a:t>
            </a:r>
            <a:r>
              <a:rPr lang="cs-CZ" dirty="0"/>
              <a:t>?</a:t>
            </a:r>
            <a:br>
              <a:rPr lang="cs-CZ" dirty="0"/>
            </a:br>
            <a:r>
              <a:rPr lang="cs-CZ" dirty="0"/>
              <a:t>Sic Romana </a:t>
            </a:r>
            <a:r>
              <a:rPr lang="cs-CZ" dirty="0" err="1"/>
              <a:t>iacent</a:t>
            </a:r>
            <a:r>
              <a:rPr lang="cs-CZ" dirty="0"/>
              <a:t>? </a:t>
            </a:r>
            <a:r>
              <a:rPr lang="cs-CZ" dirty="0" err="1"/>
              <a:t>Ullusue</a:t>
            </a:r>
            <a:r>
              <a:rPr lang="cs-CZ" dirty="0"/>
              <a:t> in </a:t>
            </a:r>
            <a:r>
              <a:rPr lang="cs-CZ" dirty="0" err="1"/>
              <a:t>cladibus</a:t>
            </a:r>
            <a:r>
              <a:rPr lang="cs-CZ" dirty="0"/>
              <a:t> </a:t>
            </a:r>
            <a:r>
              <a:rPr lang="cs-CZ" dirty="0" err="1"/>
              <a:t>istis</a:t>
            </a:r>
            <a:br>
              <a:rPr lang="cs-CZ" dirty="0"/>
            </a:br>
            <a:r>
              <a:rPr lang="cs-CZ" dirty="0" err="1"/>
              <a:t>Est</a:t>
            </a:r>
            <a:r>
              <a:rPr lang="cs-CZ" dirty="0"/>
              <a:t> </a:t>
            </a:r>
            <a:r>
              <a:rPr lang="cs-CZ" dirty="0" err="1"/>
              <a:t>locus</a:t>
            </a:r>
            <a:r>
              <a:rPr lang="cs-CZ" dirty="0"/>
              <a:t> </a:t>
            </a:r>
            <a:r>
              <a:rPr lang="cs-CZ" u="sng" dirty="0" err="1"/>
              <a:t>Aegypto</a:t>
            </a:r>
            <a:r>
              <a:rPr lang="cs-CZ" dirty="0"/>
              <a:t>, </a:t>
            </a:r>
            <a:r>
              <a:rPr lang="cs-CZ" u="sng" dirty="0" err="1"/>
              <a:t>Phariusque</a:t>
            </a:r>
            <a:r>
              <a:rPr lang="cs-CZ" dirty="0"/>
              <a:t> </a:t>
            </a:r>
            <a:r>
              <a:rPr lang="cs-CZ" dirty="0" err="1"/>
              <a:t>admittitur</a:t>
            </a:r>
            <a:r>
              <a:rPr lang="cs-CZ" dirty="0"/>
              <a:t> </a:t>
            </a:r>
            <a:r>
              <a:rPr lang="cs-CZ" dirty="0" err="1"/>
              <a:t>ensis</a:t>
            </a:r>
            <a:r>
              <a:rPr lang="cs-CZ" dirty="0"/>
              <a:t>?</a:t>
            </a:r>
          </a:p>
        </p:txBody>
      </p:sp>
      <p:sp>
        <p:nvSpPr>
          <p:cNvPr id="4" name="Zástupný obsah 3">
            <a:extLst>
              <a:ext uri="{FF2B5EF4-FFF2-40B4-BE49-F238E27FC236}">
                <a16:creationId xmlns:a16="http://schemas.microsoft.com/office/drawing/2014/main" id="{B201EB9E-F54C-D6EF-AD55-AE418447ACC3}"/>
              </a:ext>
            </a:extLst>
          </p:cNvPr>
          <p:cNvSpPr>
            <a:spLocks noGrp="1"/>
          </p:cNvSpPr>
          <p:nvPr>
            <p:ph sz="half" idx="2"/>
          </p:nvPr>
        </p:nvSpPr>
        <p:spPr/>
        <p:txBody>
          <a:bodyPr>
            <a:normAutofit lnSpcReduction="10000"/>
          </a:bodyPr>
          <a:lstStyle/>
          <a:p>
            <a:r>
              <a:rPr lang="en-US" dirty="0"/>
              <a:t>With swords embark. Ye gods! and shall the Nile</a:t>
            </a:r>
            <a:br>
              <a:rPr lang="en-US" dirty="0"/>
            </a:br>
            <a:r>
              <a:rPr lang="en-US" dirty="0"/>
              <a:t>And barbarous Memphis and </a:t>
            </a:r>
            <a:r>
              <a:rPr lang="en-US" dirty="0" err="1"/>
              <a:t>th</a:t>
            </a:r>
            <a:r>
              <a:rPr lang="en-US" dirty="0"/>
              <a:t>' effeminate crew</a:t>
            </a:r>
            <a:br>
              <a:rPr lang="en-US" dirty="0"/>
            </a:br>
            <a:r>
              <a:rPr lang="en-US" dirty="0"/>
              <a:t>That throngs </a:t>
            </a:r>
            <a:r>
              <a:rPr lang="en-US" dirty="0" err="1"/>
              <a:t>Pelusian</a:t>
            </a:r>
            <a:r>
              <a:rPr lang="en-US" dirty="0"/>
              <a:t> Canopus raise</a:t>
            </a:r>
            <a:br>
              <a:rPr lang="en-US" dirty="0"/>
            </a:br>
            <a:r>
              <a:rPr lang="en-US" dirty="0"/>
              <a:t>Its thoughts to such an enterprise? Do thus</a:t>
            </a:r>
            <a:br>
              <a:rPr lang="en-US" dirty="0"/>
            </a:br>
            <a:r>
              <a:rPr lang="en-US" dirty="0"/>
              <a:t>Our fates press on the world? Is Rome thus fallen</a:t>
            </a:r>
            <a:br>
              <a:rPr lang="en-US" dirty="0"/>
            </a:br>
            <a:r>
              <a:rPr lang="en-US" dirty="0"/>
              <a:t>That in our civil frays the </a:t>
            </a:r>
            <a:r>
              <a:rPr lang="en-US" dirty="0" err="1"/>
              <a:t>Pharian</a:t>
            </a:r>
            <a:r>
              <a:rPr lang="en-US" dirty="0"/>
              <a:t> sword</a:t>
            </a:r>
            <a:br>
              <a:rPr lang="en-US" dirty="0"/>
            </a:br>
            <a:r>
              <a:rPr lang="en-US" dirty="0"/>
              <a:t>Finds place, or Egypt?</a:t>
            </a:r>
            <a:endParaRPr lang="cs-CZ" dirty="0"/>
          </a:p>
        </p:txBody>
      </p:sp>
    </p:spTree>
    <p:extLst>
      <p:ext uri="{BB962C8B-B14F-4D97-AF65-F5344CB8AC3E}">
        <p14:creationId xmlns:p14="http://schemas.microsoft.com/office/powerpoint/2010/main" val="124486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AF18E-61D8-9447-90E0-A5626E46D9B4}"/>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9A9900FF-EE13-33D4-4486-0DFC3CE7BB5C}"/>
              </a:ext>
            </a:extLst>
          </p:cNvPr>
          <p:cNvSpPr>
            <a:spLocks noGrp="1"/>
          </p:cNvSpPr>
          <p:nvPr>
            <p:ph sz="half" idx="1"/>
          </p:nvPr>
        </p:nvSpPr>
        <p:spPr/>
        <p:txBody>
          <a:bodyPr>
            <a:normAutofit lnSpcReduction="10000"/>
          </a:bodyPr>
          <a:lstStyle/>
          <a:p>
            <a:r>
              <a:rPr lang="cs-CZ" dirty="0"/>
              <a:t>C.D. 50.24.3,5</a:t>
            </a:r>
          </a:p>
          <a:p>
            <a:r>
              <a:rPr lang="el-GR" dirty="0"/>
              <a:t>τὸ γάρ τοι </a:t>
            </a:r>
            <a:r>
              <a:rPr lang="el-GR" u="sng" dirty="0"/>
              <a:t>Ῥωμαίους</a:t>
            </a:r>
            <a:r>
              <a:rPr lang="el-GR" dirty="0"/>
              <a:t> τε </a:t>
            </a:r>
            <a:r>
              <a:rPr lang="el-GR" u="sng" dirty="0"/>
              <a:t>ὄντας</a:t>
            </a:r>
            <a:r>
              <a:rPr lang="el-GR" dirty="0"/>
              <a:t> καὶ τῆς </a:t>
            </a:r>
            <a:r>
              <a:rPr lang="el-GR" u="sng" dirty="0"/>
              <a:t>πλείστης</a:t>
            </a:r>
            <a:r>
              <a:rPr lang="el-GR" dirty="0"/>
              <a:t> καὶ </a:t>
            </a:r>
            <a:r>
              <a:rPr lang="el-GR" u="sng" dirty="0"/>
              <a:t>ἀρίστης</a:t>
            </a:r>
            <a:r>
              <a:rPr lang="el-GR" dirty="0"/>
              <a:t> οἰκουμένης </a:t>
            </a:r>
            <a:r>
              <a:rPr lang="el-GR" u="sng" dirty="0"/>
              <a:t>ἄρχοντας</a:t>
            </a:r>
            <a:r>
              <a:rPr lang="el-GR" dirty="0"/>
              <a:t> καταφρονεῖσθαι καὶ καταπατεῖσθαι πρὸς </a:t>
            </a:r>
            <a:r>
              <a:rPr lang="el-GR" u="sng" dirty="0"/>
              <a:t>γυναικὸς</a:t>
            </a:r>
            <a:r>
              <a:rPr lang="el-GR" dirty="0"/>
              <a:t> </a:t>
            </a:r>
            <a:r>
              <a:rPr lang="el-GR" u="sng" dirty="0"/>
              <a:t>Αἰγυπτίας</a:t>
            </a:r>
            <a:r>
              <a:rPr lang="el-GR" dirty="0"/>
              <a:t> </a:t>
            </a:r>
            <a:r>
              <a:rPr lang="el-GR" u="sng" dirty="0"/>
              <a:t>ἀνάξιον</a:t>
            </a:r>
            <a:r>
              <a:rPr lang="cs-CZ" dirty="0"/>
              <a:t> … </a:t>
            </a:r>
          </a:p>
          <a:p>
            <a:r>
              <a:rPr lang="el-GR" dirty="0"/>
              <a:t>πῶς μὲν γὰρ οὐ μέγα ἂν ἀλγήσειαν πάντες ἐκεῖνοι οἱ τὰ προειρημένα κατειργασμένοι, εἰ αἴσθοιντο ἡμᾶς </a:t>
            </a:r>
            <a:r>
              <a:rPr lang="el-GR" u="sng" dirty="0"/>
              <a:t>ὀλέθρῳ</a:t>
            </a:r>
            <a:r>
              <a:rPr lang="el-GR" dirty="0"/>
              <a:t> </a:t>
            </a:r>
            <a:r>
              <a:rPr lang="el-GR" u="sng" dirty="0"/>
              <a:t>γυναικὶ</a:t>
            </a:r>
            <a:r>
              <a:rPr lang="el-GR" dirty="0"/>
              <a:t> </a:t>
            </a:r>
            <a:r>
              <a:rPr lang="el-GR" u="sng" dirty="0"/>
              <a:t>ὑποπεπτωκότας</a:t>
            </a:r>
            <a:r>
              <a:rPr lang="el-GR" dirty="0"/>
              <a:t>;</a:t>
            </a:r>
            <a:endParaRPr lang="cs-CZ" dirty="0"/>
          </a:p>
        </p:txBody>
      </p:sp>
      <p:sp>
        <p:nvSpPr>
          <p:cNvPr id="4" name="Zástupný obsah 3">
            <a:extLst>
              <a:ext uri="{FF2B5EF4-FFF2-40B4-BE49-F238E27FC236}">
                <a16:creationId xmlns:a16="http://schemas.microsoft.com/office/drawing/2014/main" id="{2E7DBEDB-8150-8AD2-D305-D840C8F8DBD5}"/>
              </a:ext>
            </a:extLst>
          </p:cNvPr>
          <p:cNvSpPr>
            <a:spLocks noGrp="1"/>
          </p:cNvSpPr>
          <p:nvPr>
            <p:ph sz="half" idx="2"/>
          </p:nvPr>
        </p:nvSpPr>
        <p:spPr/>
        <p:txBody>
          <a:bodyPr>
            <a:normAutofit lnSpcReduction="10000"/>
          </a:bodyPr>
          <a:lstStyle/>
          <a:p>
            <a:r>
              <a:rPr lang="cs-CZ" dirty="0"/>
              <a:t>…</a:t>
            </a:r>
          </a:p>
          <a:p>
            <a:r>
              <a:rPr lang="en-US" dirty="0"/>
              <a:t>For that we who are Romans and lords of the greatest and best portion of the world should be despised and trodden under foot by an Egyptian woman is unworthy of our fathers</a:t>
            </a:r>
            <a:r>
              <a:rPr lang="cs-CZ" dirty="0"/>
              <a:t>, …W</a:t>
            </a:r>
            <a:r>
              <a:rPr lang="en-US" dirty="0" err="1"/>
              <a:t>ould</a:t>
            </a:r>
            <a:r>
              <a:rPr lang="en-US" dirty="0"/>
              <a:t> not all those who have performed the exploits I have named grieve mightily if they should learn that we had succumbed to an accursed woman?</a:t>
            </a:r>
            <a:endParaRPr lang="cs-CZ" dirty="0"/>
          </a:p>
        </p:txBody>
      </p:sp>
    </p:spTree>
    <p:extLst>
      <p:ext uri="{BB962C8B-B14F-4D97-AF65-F5344CB8AC3E}">
        <p14:creationId xmlns:p14="http://schemas.microsoft.com/office/powerpoint/2010/main" val="3236079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B49D00-C629-D312-B7E5-FE18738A70D1}"/>
              </a:ext>
            </a:extLst>
          </p:cNvPr>
          <p:cNvSpPr>
            <a:spLocks noGrp="1"/>
          </p:cNvSpPr>
          <p:nvPr>
            <p:ph type="title"/>
          </p:nvPr>
        </p:nvSpPr>
        <p:spPr/>
        <p:txBody>
          <a:bodyPr/>
          <a:lstStyle/>
          <a:p>
            <a:r>
              <a:rPr lang="cs-CZ" dirty="0"/>
              <a:t>Kleopatra, Egypt, Alexandrie</a:t>
            </a:r>
          </a:p>
        </p:txBody>
      </p:sp>
      <p:sp>
        <p:nvSpPr>
          <p:cNvPr id="3" name="Zástupný obsah 2">
            <a:extLst>
              <a:ext uri="{FF2B5EF4-FFF2-40B4-BE49-F238E27FC236}">
                <a16:creationId xmlns:a16="http://schemas.microsoft.com/office/drawing/2014/main" id="{FEFF9EF2-4F98-3AFB-A7AF-8030E12DE73F}"/>
              </a:ext>
            </a:extLst>
          </p:cNvPr>
          <p:cNvSpPr>
            <a:spLocks noGrp="1"/>
          </p:cNvSpPr>
          <p:nvPr>
            <p:ph sz="half" idx="1"/>
          </p:nvPr>
        </p:nvSpPr>
        <p:spPr/>
        <p:txBody>
          <a:bodyPr/>
          <a:lstStyle/>
          <a:p>
            <a:r>
              <a:rPr lang="cs-CZ" dirty="0"/>
              <a:t>C.D. 50.24.6–7 </a:t>
            </a:r>
            <a:r>
              <a:rPr lang="el-GR" dirty="0"/>
              <a:t>, ὦ Ἡράκλεις, Ἀλεξανδρεῖς τε καὶ Αἰγύπτιοι ὄντες ῾τί γὰρ ἂν ἄλλο τις αὐτοὺς χεῖρον ἢ ἀληθέστερον εἰπεῖν ἔχοι;᾿ καὶ τὰ μὲν </a:t>
            </a:r>
            <a:r>
              <a:rPr lang="el-GR" u="sng" dirty="0"/>
              <a:t>ἑρπετὰ</a:t>
            </a:r>
            <a:r>
              <a:rPr lang="el-GR" dirty="0"/>
              <a:t> καὶ τἆλλα </a:t>
            </a:r>
            <a:r>
              <a:rPr lang="el-GR" u="sng" dirty="0"/>
              <a:t>θηρία</a:t>
            </a:r>
            <a:r>
              <a:rPr lang="el-GR" dirty="0"/>
              <a:t> ὥσπερ τινὰς </a:t>
            </a:r>
            <a:r>
              <a:rPr lang="el-GR" u="sng" dirty="0"/>
              <a:t>θεοὺς</a:t>
            </a:r>
            <a:r>
              <a:rPr lang="el-GR" dirty="0"/>
              <a:t> </a:t>
            </a:r>
            <a:r>
              <a:rPr lang="el-GR" u="sng" dirty="0"/>
              <a:t>θεραπεύοντες</a:t>
            </a:r>
            <a:r>
              <a:rPr lang="el-GR" dirty="0"/>
              <a:t>, τὰ δὲ </a:t>
            </a:r>
            <a:r>
              <a:rPr lang="el-GR" u="sng" dirty="0"/>
              <a:t>σώματα</a:t>
            </a:r>
            <a:r>
              <a:rPr lang="el-GR" dirty="0"/>
              <a:t> τὰ σφέτερα ἐς δόξαν</a:t>
            </a:r>
            <a:r>
              <a:rPr lang="cs-CZ" dirty="0"/>
              <a:t> </a:t>
            </a:r>
            <a:r>
              <a:rPr lang="el-GR" u="sng" dirty="0"/>
              <a:t>ἀθανασίας</a:t>
            </a:r>
            <a:r>
              <a:rPr lang="el-GR" dirty="0"/>
              <a:t> </a:t>
            </a:r>
            <a:r>
              <a:rPr lang="el-GR" u="sng" dirty="0"/>
              <a:t>ταριχεύοντες</a:t>
            </a:r>
            <a:r>
              <a:rPr lang="el-GR" dirty="0"/>
              <a:t>, καὶ θρασύνασθαι μὲν προπετέστατοι ἀνδρίσασθαι δὲ ἀσθενέστατοι ὄντες, καὶ τὸ </a:t>
            </a:r>
            <a:r>
              <a:rPr lang="el-GR" u="sng" dirty="0"/>
              <a:t>μέγιστον</a:t>
            </a:r>
            <a:r>
              <a:rPr lang="el-GR" dirty="0"/>
              <a:t> </a:t>
            </a:r>
            <a:r>
              <a:rPr lang="el-GR" u="sng" dirty="0"/>
              <a:t>γυναικὶ</a:t>
            </a:r>
            <a:r>
              <a:rPr lang="el-GR" dirty="0"/>
              <a:t> ἀντ᾽ </a:t>
            </a:r>
            <a:r>
              <a:rPr lang="el-GR" u="sng" dirty="0"/>
              <a:t>ἀνδρὸς</a:t>
            </a:r>
            <a:r>
              <a:rPr lang="el-GR" dirty="0"/>
              <a:t> </a:t>
            </a:r>
            <a:r>
              <a:rPr lang="el-GR" u="sng" dirty="0"/>
              <a:t>δουλεύοντες</a:t>
            </a:r>
            <a:r>
              <a:rPr lang="el-GR" dirty="0"/>
              <a:t>, </a:t>
            </a:r>
            <a:endParaRPr lang="cs-CZ" dirty="0"/>
          </a:p>
          <a:p>
            <a:endParaRPr lang="cs-CZ" dirty="0"/>
          </a:p>
        </p:txBody>
      </p:sp>
      <p:sp>
        <p:nvSpPr>
          <p:cNvPr id="4" name="Zástupný obsah 3">
            <a:extLst>
              <a:ext uri="{FF2B5EF4-FFF2-40B4-BE49-F238E27FC236}">
                <a16:creationId xmlns:a16="http://schemas.microsoft.com/office/drawing/2014/main" id="{D34F85D7-63C4-9D15-0E83-C18C5F5FD955}"/>
              </a:ext>
            </a:extLst>
          </p:cNvPr>
          <p:cNvSpPr>
            <a:spLocks noGrp="1"/>
          </p:cNvSpPr>
          <p:nvPr>
            <p:ph sz="half" idx="2"/>
          </p:nvPr>
        </p:nvSpPr>
        <p:spPr/>
        <p:txBody>
          <a:bodyPr/>
          <a:lstStyle/>
          <a:p>
            <a:r>
              <a:rPr lang="en-US" dirty="0"/>
              <a:t>are Alexandrians and Egyptians (what worse or what truer name could one apply to them?), who worship reptiles and beasts as gods, who embalm their own bodies to give them the semblance of immortality, 7 who are most reckless in effrontery but most feeble in courage, and who, worst of all, are slaves to a woman and not to a man,</a:t>
            </a:r>
            <a:endParaRPr lang="cs-CZ" dirty="0"/>
          </a:p>
        </p:txBody>
      </p:sp>
    </p:spTree>
    <p:extLst>
      <p:ext uri="{BB962C8B-B14F-4D97-AF65-F5344CB8AC3E}">
        <p14:creationId xmlns:p14="http://schemas.microsoft.com/office/powerpoint/2010/main" val="203503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532A06-555E-67F7-24DC-B8BDF6CDE470}"/>
              </a:ext>
            </a:extLst>
          </p:cNvPr>
          <p:cNvSpPr>
            <a:spLocks noGrp="1"/>
          </p:cNvSpPr>
          <p:nvPr>
            <p:ph type="title"/>
          </p:nvPr>
        </p:nvSpPr>
        <p:spPr/>
        <p:txBody>
          <a:bodyPr/>
          <a:lstStyle/>
          <a:p>
            <a:r>
              <a:rPr lang="cs-CZ" dirty="0"/>
              <a:t>Lidé </a:t>
            </a:r>
          </a:p>
        </p:txBody>
      </p:sp>
      <p:sp>
        <p:nvSpPr>
          <p:cNvPr id="3" name="Zástupný obsah 2">
            <a:extLst>
              <a:ext uri="{FF2B5EF4-FFF2-40B4-BE49-F238E27FC236}">
                <a16:creationId xmlns:a16="http://schemas.microsoft.com/office/drawing/2014/main" id="{163E1447-71B1-9195-C092-CA61FC7E78D5}"/>
              </a:ext>
            </a:extLst>
          </p:cNvPr>
          <p:cNvSpPr>
            <a:spLocks noGrp="1"/>
          </p:cNvSpPr>
          <p:nvPr>
            <p:ph sz="half" idx="1"/>
          </p:nvPr>
        </p:nvSpPr>
        <p:spPr/>
        <p:txBody>
          <a:bodyPr/>
          <a:lstStyle/>
          <a:p>
            <a:r>
              <a:rPr lang="cs-CZ" i="1" dirty="0" err="1"/>
              <a:t>Airs</a:t>
            </a:r>
            <a:r>
              <a:rPr lang="cs-CZ" dirty="0"/>
              <a:t>, 18</a:t>
            </a:r>
          </a:p>
          <a:p>
            <a:r>
              <a:rPr lang="el-GR" dirty="0"/>
              <a:t>ωὑτὸς λόγος καὶ περὶ τῶν </a:t>
            </a:r>
            <a:r>
              <a:rPr lang="el-GR" u="sng" dirty="0"/>
              <a:t>Αἰγυπτίων</a:t>
            </a:r>
            <a:r>
              <a:rPr lang="el-GR" dirty="0"/>
              <a:t>, πλὴν ὅτι οἱ μὲν ὑπὸ τοῦ </a:t>
            </a:r>
            <a:r>
              <a:rPr lang="el-GR" u="sng" dirty="0"/>
              <a:t>θερμοῦ</a:t>
            </a:r>
            <a:r>
              <a:rPr lang="el-GR" dirty="0"/>
              <a:t> εἰσι </a:t>
            </a:r>
            <a:r>
              <a:rPr lang="el-GR" u="sng" dirty="0"/>
              <a:t>βεβιασμένοι</a:t>
            </a:r>
            <a:r>
              <a:rPr lang="el-GR" dirty="0"/>
              <a:t>, οἱ δὲ ὑπὸ τοῦ ψυχροῦ</a:t>
            </a:r>
            <a:r>
              <a:rPr lang="cs-CZ" dirty="0"/>
              <a:t>.</a:t>
            </a:r>
          </a:p>
          <a:p>
            <a:endParaRPr lang="cs-CZ" dirty="0"/>
          </a:p>
        </p:txBody>
      </p:sp>
      <p:sp>
        <p:nvSpPr>
          <p:cNvPr id="7" name="Zástupný obsah 6">
            <a:extLst>
              <a:ext uri="{FF2B5EF4-FFF2-40B4-BE49-F238E27FC236}">
                <a16:creationId xmlns:a16="http://schemas.microsoft.com/office/drawing/2014/main" id="{321CD79F-9E28-4439-8406-B719D30652B4}"/>
              </a:ext>
            </a:extLst>
          </p:cNvPr>
          <p:cNvSpPr>
            <a:spLocks noGrp="1"/>
          </p:cNvSpPr>
          <p:nvPr>
            <p:ph sz="half" idx="2"/>
          </p:nvPr>
        </p:nvSpPr>
        <p:spPr/>
        <p:txBody>
          <a:bodyPr/>
          <a:lstStyle/>
          <a:p>
            <a:r>
              <a:rPr lang="en-US" dirty="0"/>
              <a:t>and do not resemble any other, the same observation applies to the Egyptians, only that the latter are oppressed by heat and the former by cold.</a:t>
            </a:r>
            <a:endParaRPr lang="cs-CZ" dirty="0"/>
          </a:p>
        </p:txBody>
      </p:sp>
      <p:pic>
        <p:nvPicPr>
          <p:cNvPr id="5" name="Obrázek 4" descr="Obsah obrázku text, osoba, pózování&#10;&#10;Popis byl vytvořen automaticky">
            <a:extLst>
              <a:ext uri="{FF2B5EF4-FFF2-40B4-BE49-F238E27FC236}">
                <a16:creationId xmlns:a16="http://schemas.microsoft.com/office/drawing/2014/main" id="{FD7AE4ED-09B9-F121-4394-AE24CB70F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788" y="4487332"/>
            <a:ext cx="5951984" cy="1667213"/>
          </a:xfrm>
          <a:prstGeom prst="rect">
            <a:avLst/>
          </a:prstGeom>
        </p:spPr>
      </p:pic>
    </p:spTree>
    <p:extLst>
      <p:ext uri="{BB962C8B-B14F-4D97-AF65-F5344CB8AC3E}">
        <p14:creationId xmlns:p14="http://schemas.microsoft.com/office/powerpoint/2010/main" val="3787857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A2EE35-DF17-6C4B-32BC-9FD25EBFDA69}"/>
              </a:ext>
            </a:extLst>
          </p:cNvPr>
          <p:cNvSpPr>
            <a:spLocks noGrp="1"/>
          </p:cNvSpPr>
          <p:nvPr>
            <p:ph type="title"/>
          </p:nvPr>
        </p:nvSpPr>
        <p:spPr/>
        <p:txBody>
          <a:bodyPr/>
          <a:lstStyle/>
          <a:p>
            <a:r>
              <a:rPr lang="cs-CZ" dirty="0"/>
              <a:t>Alexandrie</a:t>
            </a:r>
          </a:p>
        </p:txBody>
      </p:sp>
      <p:sp>
        <p:nvSpPr>
          <p:cNvPr id="3" name="Zástupný obsah 2">
            <a:extLst>
              <a:ext uri="{FF2B5EF4-FFF2-40B4-BE49-F238E27FC236}">
                <a16:creationId xmlns:a16="http://schemas.microsoft.com/office/drawing/2014/main" id="{5A167F82-59B0-867B-6081-A76A3AF1D86F}"/>
              </a:ext>
            </a:extLst>
          </p:cNvPr>
          <p:cNvSpPr>
            <a:spLocks noGrp="1"/>
          </p:cNvSpPr>
          <p:nvPr>
            <p:ph sz="half" idx="1"/>
          </p:nvPr>
        </p:nvSpPr>
        <p:spPr/>
        <p:txBody>
          <a:bodyPr>
            <a:normAutofit fontScale="92500" lnSpcReduction="20000"/>
          </a:bodyPr>
          <a:lstStyle/>
          <a:p>
            <a:r>
              <a:rPr lang="cs-CZ" dirty="0"/>
              <a:t>C.D. 39.58.1–2. </a:t>
            </a:r>
            <a:r>
              <a:rPr lang="el-GR" dirty="0"/>
              <a:t>πρὸς δὲ δὴ πόλεμον τά τε δεινὰ αὐτοῦ </a:t>
            </a:r>
            <a:r>
              <a:rPr lang="el-GR" u="sng" dirty="0"/>
              <a:t>φλαυρότατοί</a:t>
            </a:r>
            <a:r>
              <a:rPr lang="el-GR" dirty="0"/>
              <a:t> εἰσι, καίπερ ἐν ταῖς στάσεσι, πλείσταις δὴ καὶ μεγίσταις παρ᾽ αὐτοῖς γιγνομέναις, διὰ </a:t>
            </a:r>
            <a:r>
              <a:rPr lang="el-GR" u="sng" dirty="0"/>
              <a:t>φόνων</a:t>
            </a:r>
            <a:r>
              <a:rPr lang="el-GR" dirty="0"/>
              <a:t> τε ἀεὶ </a:t>
            </a:r>
            <a:r>
              <a:rPr lang="el-GR" u="sng" dirty="0"/>
              <a:t>χωροῦντες</a:t>
            </a:r>
            <a:r>
              <a:rPr lang="el-GR" dirty="0"/>
              <a:t> καὶ τὸ ζῆν παρ᾽ οὐδὲν πρὸς τὴν αὐτίκα </a:t>
            </a:r>
            <a:r>
              <a:rPr lang="el-GR" u="sng" dirty="0"/>
              <a:t>φιλονεικίαν</a:t>
            </a:r>
            <a:r>
              <a:rPr lang="el-GR" dirty="0"/>
              <a:t> τιθέμενοι, ἀλλὰ καὶ ὥσπερ τι τῶν ἀρίστων ἢ ἀναγκαιοτάτων τὸν ἐν αὐταῖς</a:t>
            </a:r>
            <a:r>
              <a:rPr lang="cs-CZ" dirty="0"/>
              <a:t> </a:t>
            </a:r>
            <a:r>
              <a:rPr lang="el-GR" u="sng" dirty="0"/>
              <a:t>ὄλεθρον</a:t>
            </a:r>
            <a:r>
              <a:rPr lang="el-GR" dirty="0"/>
              <a:t> διώκοντες.</a:t>
            </a:r>
            <a:endParaRPr lang="cs-CZ" dirty="0"/>
          </a:p>
        </p:txBody>
      </p:sp>
      <p:sp>
        <p:nvSpPr>
          <p:cNvPr id="4" name="Zástupný obsah 3">
            <a:extLst>
              <a:ext uri="{FF2B5EF4-FFF2-40B4-BE49-F238E27FC236}">
                <a16:creationId xmlns:a16="http://schemas.microsoft.com/office/drawing/2014/main" id="{D1CB2E00-E925-9F02-F2FC-5A600E824395}"/>
              </a:ext>
            </a:extLst>
          </p:cNvPr>
          <p:cNvSpPr>
            <a:spLocks noGrp="1"/>
          </p:cNvSpPr>
          <p:nvPr>
            <p:ph sz="half" idx="2"/>
          </p:nvPr>
        </p:nvSpPr>
        <p:spPr/>
        <p:txBody>
          <a:bodyPr>
            <a:normAutofit fontScale="92500" lnSpcReduction="20000"/>
          </a:bodyPr>
          <a:lstStyle/>
          <a:p>
            <a:r>
              <a:rPr lang="en-US" dirty="0"/>
              <a:t>For the Alexandrines are most ready to assume a bold front everywhere and to speak out whatever may occur to them, 2 but for war and its terrors they are utterly useless. This is true in spite of the fact that in seditions, which with them are very numerous and very serious, they always become involved in slaughter, setting no value upon life as compared with the rivalry of the moment, but pursuing destruction in such quarrels as if it were one of the best and dearest prizes.</a:t>
            </a:r>
            <a:endParaRPr lang="cs-CZ" dirty="0"/>
          </a:p>
        </p:txBody>
      </p:sp>
    </p:spTree>
    <p:extLst>
      <p:ext uri="{BB962C8B-B14F-4D97-AF65-F5344CB8AC3E}">
        <p14:creationId xmlns:p14="http://schemas.microsoft.com/office/powerpoint/2010/main" val="150464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5CCB62-AD02-843A-5327-97F0677E60B5}"/>
              </a:ext>
            </a:extLst>
          </p:cNvPr>
          <p:cNvSpPr>
            <a:spLocks noGrp="1"/>
          </p:cNvSpPr>
          <p:nvPr>
            <p:ph type="title"/>
          </p:nvPr>
        </p:nvSpPr>
        <p:spPr/>
        <p:txBody>
          <a:bodyPr/>
          <a:lstStyle/>
          <a:p>
            <a:r>
              <a:rPr lang="cs-CZ" dirty="0"/>
              <a:t>Egypt</a:t>
            </a:r>
          </a:p>
        </p:txBody>
      </p:sp>
      <p:sp>
        <p:nvSpPr>
          <p:cNvPr id="3" name="Zástupný obsah 2">
            <a:extLst>
              <a:ext uri="{FF2B5EF4-FFF2-40B4-BE49-F238E27FC236}">
                <a16:creationId xmlns:a16="http://schemas.microsoft.com/office/drawing/2014/main" id="{4B3F7B41-48BF-B946-5E59-814295222877}"/>
              </a:ext>
            </a:extLst>
          </p:cNvPr>
          <p:cNvSpPr>
            <a:spLocks noGrp="1"/>
          </p:cNvSpPr>
          <p:nvPr>
            <p:ph sz="half" idx="1"/>
          </p:nvPr>
        </p:nvSpPr>
        <p:spPr/>
        <p:txBody>
          <a:bodyPr>
            <a:normAutofit fontScale="92500" lnSpcReduction="20000"/>
          </a:bodyPr>
          <a:lstStyle/>
          <a:p>
            <a:r>
              <a:rPr lang="cs-CZ" dirty="0" err="1"/>
              <a:t>Tac</a:t>
            </a:r>
            <a:r>
              <a:rPr lang="cs-CZ" dirty="0"/>
              <a:t>. </a:t>
            </a:r>
            <a:r>
              <a:rPr lang="cs-CZ" i="1" dirty="0" err="1"/>
              <a:t>Hist</a:t>
            </a:r>
            <a:r>
              <a:rPr lang="cs-CZ" dirty="0"/>
              <a:t>. 1.11. </a:t>
            </a:r>
            <a:r>
              <a:rPr lang="cs-CZ" dirty="0" err="1"/>
              <a:t>Aegyptum</a:t>
            </a:r>
            <a:r>
              <a:rPr lang="cs-CZ" dirty="0"/>
              <a:t> </a:t>
            </a:r>
            <a:r>
              <a:rPr lang="cs-CZ" dirty="0" err="1"/>
              <a:t>copiasque</a:t>
            </a:r>
            <a:r>
              <a:rPr lang="cs-CZ" dirty="0"/>
              <a:t>, </a:t>
            </a:r>
            <a:r>
              <a:rPr lang="cs-CZ" dirty="0" err="1"/>
              <a:t>quibus</a:t>
            </a:r>
            <a:r>
              <a:rPr lang="cs-CZ" dirty="0"/>
              <a:t> </a:t>
            </a:r>
            <a:r>
              <a:rPr lang="cs-CZ" dirty="0" err="1"/>
              <a:t>coerceretur</a:t>
            </a:r>
            <a:r>
              <a:rPr lang="cs-CZ" dirty="0"/>
              <a:t>, </a:t>
            </a:r>
            <a:r>
              <a:rPr lang="cs-CZ" dirty="0" err="1"/>
              <a:t>iam</a:t>
            </a:r>
            <a:r>
              <a:rPr lang="cs-CZ" dirty="0"/>
              <a:t> </a:t>
            </a:r>
            <a:r>
              <a:rPr lang="cs-CZ" dirty="0" err="1"/>
              <a:t>inde</a:t>
            </a:r>
            <a:r>
              <a:rPr lang="cs-CZ" dirty="0"/>
              <a:t> a divo Augusto </a:t>
            </a:r>
            <a:r>
              <a:rPr lang="cs-CZ" dirty="0" err="1"/>
              <a:t>equites</a:t>
            </a:r>
            <a:r>
              <a:rPr lang="cs-CZ" dirty="0"/>
              <a:t> Romani </a:t>
            </a:r>
            <a:r>
              <a:rPr lang="cs-CZ" dirty="0" err="1"/>
              <a:t>obtinent</a:t>
            </a:r>
            <a:r>
              <a:rPr lang="cs-CZ" dirty="0"/>
              <a:t> loco </a:t>
            </a:r>
            <a:r>
              <a:rPr lang="cs-CZ" dirty="0" err="1"/>
              <a:t>regum</a:t>
            </a:r>
            <a:r>
              <a:rPr lang="cs-CZ" dirty="0"/>
              <a:t>: </a:t>
            </a:r>
            <a:r>
              <a:rPr lang="cs-CZ" dirty="0" err="1"/>
              <a:t>ita</a:t>
            </a:r>
            <a:r>
              <a:rPr lang="cs-CZ" dirty="0"/>
              <a:t> visum </a:t>
            </a:r>
            <a:r>
              <a:rPr lang="cs-CZ" dirty="0" err="1"/>
              <a:t>expedire</a:t>
            </a:r>
            <a:r>
              <a:rPr lang="cs-CZ" dirty="0"/>
              <a:t>, </a:t>
            </a:r>
            <a:r>
              <a:rPr lang="cs-CZ" dirty="0" err="1"/>
              <a:t>provinciam</a:t>
            </a:r>
            <a:r>
              <a:rPr lang="cs-CZ" dirty="0"/>
              <a:t> </a:t>
            </a:r>
            <a:r>
              <a:rPr lang="cs-CZ" dirty="0" err="1"/>
              <a:t>aditu</a:t>
            </a:r>
            <a:r>
              <a:rPr lang="cs-CZ" dirty="0"/>
              <a:t> </a:t>
            </a:r>
            <a:r>
              <a:rPr lang="cs-CZ" dirty="0" err="1"/>
              <a:t>difficilem</a:t>
            </a:r>
            <a:r>
              <a:rPr lang="cs-CZ" dirty="0"/>
              <a:t>, </a:t>
            </a:r>
            <a:r>
              <a:rPr lang="cs-CZ" u="sng" dirty="0" err="1"/>
              <a:t>annonae</a:t>
            </a:r>
            <a:r>
              <a:rPr lang="cs-CZ" dirty="0"/>
              <a:t> </a:t>
            </a:r>
            <a:r>
              <a:rPr lang="cs-CZ" dirty="0" err="1"/>
              <a:t>fecundam</a:t>
            </a:r>
            <a:r>
              <a:rPr lang="cs-CZ" dirty="0"/>
              <a:t>, </a:t>
            </a:r>
            <a:r>
              <a:rPr lang="cs-CZ" u="sng" dirty="0" err="1"/>
              <a:t>superstitione</a:t>
            </a:r>
            <a:r>
              <a:rPr lang="cs-CZ" dirty="0"/>
              <a:t> </a:t>
            </a:r>
            <a:r>
              <a:rPr lang="cs-CZ" dirty="0" err="1"/>
              <a:t>ac</a:t>
            </a:r>
            <a:r>
              <a:rPr lang="cs-CZ" dirty="0"/>
              <a:t> </a:t>
            </a:r>
            <a:r>
              <a:rPr lang="cs-CZ" u="sng" dirty="0" err="1"/>
              <a:t>lascivia</a:t>
            </a:r>
            <a:r>
              <a:rPr lang="cs-CZ" dirty="0"/>
              <a:t> </a:t>
            </a:r>
            <a:r>
              <a:rPr lang="cs-CZ" u="sng" dirty="0" err="1"/>
              <a:t>discordem</a:t>
            </a:r>
            <a:r>
              <a:rPr lang="cs-CZ" dirty="0"/>
              <a:t> et </a:t>
            </a:r>
            <a:r>
              <a:rPr lang="cs-CZ" u="sng" dirty="0"/>
              <a:t>mobilem</a:t>
            </a:r>
            <a:r>
              <a:rPr lang="cs-CZ" dirty="0"/>
              <a:t>, </a:t>
            </a:r>
            <a:r>
              <a:rPr lang="cs-CZ" u="sng" dirty="0" err="1"/>
              <a:t>insciam</a:t>
            </a:r>
            <a:r>
              <a:rPr lang="cs-CZ" dirty="0"/>
              <a:t> </a:t>
            </a:r>
            <a:r>
              <a:rPr lang="cs-CZ" u="sng" dirty="0" err="1"/>
              <a:t>legum</a:t>
            </a:r>
            <a:r>
              <a:rPr lang="cs-CZ" dirty="0"/>
              <a:t>, </a:t>
            </a:r>
            <a:r>
              <a:rPr lang="cs-CZ" dirty="0" err="1"/>
              <a:t>ignaram</a:t>
            </a:r>
            <a:r>
              <a:rPr lang="cs-CZ" dirty="0"/>
              <a:t> </a:t>
            </a:r>
            <a:r>
              <a:rPr lang="cs-CZ" dirty="0" err="1"/>
              <a:t>magistratuum</a:t>
            </a:r>
            <a:r>
              <a:rPr lang="cs-CZ" dirty="0"/>
              <a:t>, …</a:t>
            </a:r>
          </a:p>
        </p:txBody>
      </p:sp>
      <p:sp>
        <p:nvSpPr>
          <p:cNvPr id="4" name="Zástupný obsah 3">
            <a:extLst>
              <a:ext uri="{FF2B5EF4-FFF2-40B4-BE49-F238E27FC236}">
                <a16:creationId xmlns:a16="http://schemas.microsoft.com/office/drawing/2014/main" id="{86134DB6-EB61-F39A-32FB-DE6FE6CCB99A}"/>
              </a:ext>
            </a:extLst>
          </p:cNvPr>
          <p:cNvSpPr>
            <a:spLocks noGrp="1"/>
          </p:cNvSpPr>
          <p:nvPr>
            <p:ph sz="half" idx="2"/>
          </p:nvPr>
        </p:nvSpPr>
        <p:spPr/>
        <p:txBody>
          <a:bodyPr>
            <a:normAutofit fontScale="92500" lnSpcReduction="20000"/>
          </a:bodyPr>
          <a:lstStyle/>
          <a:p>
            <a:r>
              <a:rPr lang="en-US" dirty="0"/>
              <a:t>Egypt, with the troops to keep it in order, has been managed from the time of the deified Augustus by Roman knights in place of their former kings. It had seemed wise to keep thus under the direct control of the imperial house a province which is difficult of access, productive of great harvests, but given to civil strife and sudden disturbances because of the fanaticism and superstition of its inhabitants, ignorant as they are of laws and unacquainted with civil magistrates.</a:t>
            </a:r>
            <a:endParaRPr lang="cs-CZ" dirty="0"/>
          </a:p>
        </p:txBody>
      </p:sp>
    </p:spTree>
    <p:extLst>
      <p:ext uri="{BB962C8B-B14F-4D97-AF65-F5344CB8AC3E}">
        <p14:creationId xmlns:p14="http://schemas.microsoft.com/office/powerpoint/2010/main" val="2097360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00C552-0471-A9CD-D48F-D01EC7460862}"/>
              </a:ext>
            </a:extLst>
          </p:cNvPr>
          <p:cNvSpPr>
            <a:spLocks noGrp="1"/>
          </p:cNvSpPr>
          <p:nvPr>
            <p:ph type="title"/>
          </p:nvPr>
        </p:nvSpPr>
        <p:spPr/>
        <p:txBody>
          <a:bodyPr/>
          <a:lstStyle/>
          <a:p>
            <a:r>
              <a:rPr lang="cs-CZ" dirty="0"/>
              <a:t>Egypt</a:t>
            </a:r>
          </a:p>
        </p:txBody>
      </p:sp>
      <p:sp>
        <p:nvSpPr>
          <p:cNvPr id="3" name="Zástupný obsah 2">
            <a:extLst>
              <a:ext uri="{FF2B5EF4-FFF2-40B4-BE49-F238E27FC236}">
                <a16:creationId xmlns:a16="http://schemas.microsoft.com/office/drawing/2014/main" id="{67745AFD-02A0-746E-C406-8930B95A703A}"/>
              </a:ext>
            </a:extLst>
          </p:cNvPr>
          <p:cNvSpPr>
            <a:spLocks noGrp="1"/>
          </p:cNvSpPr>
          <p:nvPr>
            <p:ph sz="half" idx="1"/>
          </p:nvPr>
        </p:nvSpPr>
        <p:spPr/>
        <p:txBody>
          <a:bodyPr>
            <a:normAutofit/>
          </a:bodyPr>
          <a:lstStyle/>
          <a:p>
            <a:r>
              <a:rPr lang="cs-CZ" dirty="0" err="1"/>
              <a:t>Tac</a:t>
            </a:r>
            <a:r>
              <a:rPr lang="cs-CZ" dirty="0"/>
              <a:t>. </a:t>
            </a:r>
            <a:r>
              <a:rPr lang="cs-CZ" i="1" dirty="0" err="1"/>
              <a:t>Hist</a:t>
            </a:r>
            <a:r>
              <a:rPr lang="cs-CZ" dirty="0"/>
              <a:t>. 4.81</a:t>
            </a:r>
          </a:p>
          <a:p>
            <a:r>
              <a:rPr lang="cs-CZ" dirty="0"/>
              <a:t>e </a:t>
            </a:r>
            <a:r>
              <a:rPr lang="cs-CZ" dirty="0" err="1"/>
              <a:t>plebe</a:t>
            </a:r>
            <a:r>
              <a:rPr lang="cs-CZ" dirty="0"/>
              <a:t> </a:t>
            </a:r>
            <a:r>
              <a:rPr lang="cs-CZ" dirty="0" err="1"/>
              <a:t>Alexandrina</a:t>
            </a:r>
            <a:r>
              <a:rPr lang="cs-CZ" dirty="0"/>
              <a:t> </a:t>
            </a:r>
            <a:r>
              <a:rPr lang="cs-CZ" dirty="0" err="1"/>
              <a:t>quidam</a:t>
            </a:r>
            <a:r>
              <a:rPr lang="cs-CZ" dirty="0"/>
              <a:t> </a:t>
            </a:r>
            <a:r>
              <a:rPr lang="cs-CZ" dirty="0" err="1"/>
              <a:t>oculorum</a:t>
            </a:r>
            <a:r>
              <a:rPr lang="cs-CZ" dirty="0"/>
              <a:t> </a:t>
            </a:r>
            <a:r>
              <a:rPr lang="cs-CZ" dirty="0" err="1"/>
              <a:t>tabe</a:t>
            </a:r>
            <a:r>
              <a:rPr lang="cs-CZ" dirty="0"/>
              <a:t> </a:t>
            </a:r>
            <a:r>
              <a:rPr lang="cs-CZ" dirty="0" err="1"/>
              <a:t>notus</a:t>
            </a:r>
            <a:r>
              <a:rPr lang="cs-CZ" dirty="0"/>
              <a:t> </a:t>
            </a:r>
            <a:r>
              <a:rPr lang="cs-CZ" dirty="0" err="1"/>
              <a:t>genua</a:t>
            </a:r>
            <a:r>
              <a:rPr lang="cs-CZ" dirty="0"/>
              <a:t> </a:t>
            </a:r>
            <a:r>
              <a:rPr lang="cs-CZ" dirty="0" err="1"/>
              <a:t>eius</a:t>
            </a:r>
            <a:r>
              <a:rPr lang="cs-CZ" dirty="0"/>
              <a:t> </a:t>
            </a:r>
            <a:r>
              <a:rPr lang="cs-CZ" dirty="0" err="1"/>
              <a:t>advolvitur</a:t>
            </a:r>
            <a:r>
              <a:rPr lang="cs-CZ" dirty="0"/>
              <a:t>, </a:t>
            </a:r>
            <a:r>
              <a:rPr lang="cs-CZ" dirty="0" err="1"/>
              <a:t>remedium</a:t>
            </a:r>
            <a:r>
              <a:rPr lang="cs-CZ" dirty="0"/>
              <a:t> </a:t>
            </a:r>
            <a:r>
              <a:rPr lang="cs-CZ" dirty="0" err="1"/>
              <a:t>caecitatis</a:t>
            </a:r>
            <a:r>
              <a:rPr lang="cs-CZ" dirty="0"/>
              <a:t> </a:t>
            </a:r>
            <a:r>
              <a:rPr lang="cs-CZ" dirty="0" err="1"/>
              <a:t>exposcens</a:t>
            </a:r>
            <a:r>
              <a:rPr lang="cs-CZ" dirty="0"/>
              <a:t> </a:t>
            </a:r>
            <a:r>
              <a:rPr lang="cs-CZ" dirty="0" err="1"/>
              <a:t>gemitu</a:t>
            </a:r>
            <a:r>
              <a:rPr lang="cs-CZ" dirty="0"/>
              <a:t>, </a:t>
            </a:r>
            <a:r>
              <a:rPr lang="cs-CZ" u="sng" dirty="0" err="1"/>
              <a:t>monitu</a:t>
            </a:r>
            <a:r>
              <a:rPr lang="cs-CZ" dirty="0"/>
              <a:t> </a:t>
            </a:r>
            <a:r>
              <a:rPr lang="cs-CZ" u="sng" dirty="0" err="1"/>
              <a:t>Serapidis</a:t>
            </a:r>
            <a:r>
              <a:rPr lang="cs-CZ" dirty="0"/>
              <a:t> </a:t>
            </a:r>
            <a:r>
              <a:rPr lang="cs-CZ" u="sng" dirty="0"/>
              <a:t>dei</a:t>
            </a:r>
            <a:r>
              <a:rPr lang="cs-CZ" dirty="0"/>
              <a:t>, </a:t>
            </a:r>
            <a:r>
              <a:rPr lang="cs-CZ" dirty="0" err="1"/>
              <a:t>quem</a:t>
            </a:r>
            <a:r>
              <a:rPr lang="cs-CZ" dirty="0"/>
              <a:t> </a:t>
            </a:r>
            <a:r>
              <a:rPr lang="cs-CZ" dirty="0" err="1"/>
              <a:t>dedita</a:t>
            </a:r>
            <a:r>
              <a:rPr lang="cs-CZ" dirty="0"/>
              <a:t> </a:t>
            </a:r>
            <a:r>
              <a:rPr lang="cs-CZ" u="sng" dirty="0" err="1"/>
              <a:t>superstitionibus</a:t>
            </a:r>
            <a:r>
              <a:rPr lang="cs-CZ" dirty="0"/>
              <a:t> </a:t>
            </a:r>
            <a:r>
              <a:rPr lang="cs-CZ" u="sng" dirty="0" err="1"/>
              <a:t>gens</a:t>
            </a:r>
            <a:r>
              <a:rPr lang="cs-CZ" dirty="0"/>
              <a:t> ante </a:t>
            </a:r>
            <a:r>
              <a:rPr lang="cs-CZ" dirty="0" err="1"/>
              <a:t>alios</a:t>
            </a:r>
            <a:r>
              <a:rPr lang="cs-CZ" dirty="0"/>
              <a:t> </a:t>
            </a:r>
            <a:r>
              <a:rPr lang="cs-CZ" u="sng" dirty="0" err="1"/>
              <a:t>colit</a:t>
            </a:r>
            <a:r>
              <a:rPr lang="cs-CZ" dirty="0"/>
              <a:t>; </a:t>
            </a:r>
            <a:r>
              <a:rPr lang="cs-CZ" dirty="0" err="1"/>
              <a:t>precabaturque</a:t>
            </a:r>
            <a:r>
              <a:rPr lang="cs-CZ" dirty="0"/>
              <a:t> principem </a:t>
            </a:r>
            <a:r>
              <a:rPr lang="cs-CZ" dirty="0" err="1"/>
              <a:t>ut</a:t>
            </a:r>
            <a:r>
              <a:rPr lang="cs-CZ" dirty="0"/>
              <a:t> </a:t>
            </a:r>
            <a:r>
              <a:rPr lang="cs-CZ" dirty="0" err="1"/>
              <a:t>genas</a:t>
            </a:r>
            <a:r>
              <a:rPr lang="cs-CZ" dirty="0"/>
              <a:t> et </a:t>
            </a:r>
            <a:r>
              <a:rPr lang="cs-CZ" dirty="0" err="1"/>
              <a:t>oculorum</a:t>
            </a:r>
            <a:r>
              <a:rPr lang="cs-CZ" dirty="0"/>
              <a:t> orbis </a:t>
            </a:r>
            <a:r>
              <a:rPr lang="cs-CZ" dirty="0" err="1"/>
              <a:t>dignaretur</a:t>
            </a:r>
            <a:r>
              <a:rPr lang="cs-CZ" dirty="0"/>
              <a:t> </a:t>
            </a:r>
            <a:r>
              <a:rPr lang="cs-CZ" dirty="0" err="1"/>
              <a:t>respergere</a:t>
            </a:r>
            <a:r>
              <a:rPr lang="cs-CZ" dirty="0"/>
              <a:t> </a:t>
            </a:r>
            <a:r>
              <a:rPr lang="cs-CZ" dirty="0" err="1"/>
              <a:t>oris</a:t>
            </a:r>
            <a:r>
              <a:rPr lang="cs-CZ" dirty="0"/>
              <a:t> </a:t>
            </a:r>
            <a:r>
              <a:rPr lang="cs-CZ" dirty="0" err="1"/>
              <a:t>excremento</a:t>
            </a:r>
            <a:r>
              <a:rPr lang="cs-CZ" dirty="0"/>
              <a:t>. </a:t>
            </a:r>
          </a:p>
        </p:txBody>
      </p:sp>
      <p:sp>
        <p:nvSpPr>
          <p:cNvPr id="4" name="Zástupný obsah 3">
            <a:extLst>
              <a:ext uri="{FF2B5EF4-FFF2-40B4-BE49-F238E27FC236}">
                <a16:creationId xmlns:a16="http://schemas.microsoft.com/office/drawing/2014/main" id="{619F8877-18DB-362B-A066-A94E2D3756AF}"/>
              </a:ext>
            </a:extLst>
          </p:cNvPr>
          <p:cNvSpPr>
            <a:spLocks noGrp="1"/>
          </p:cNvSpPr>
          <p:nvPr>
            <p:ph sz="half" idx="2"/>
          </p:nvPr>
        </p:nvSpPr>
        <p:spPr/>
        <p:txBody>
          <a:bodyPr>
            <a:normAutofit/>
          </a:bodyPr>
          <a:lstStyle/>
          <a:p>
            <a:r>
              <a:rPr lang="en-US" dirty="0"/>
              <a:t>One of the common people of Alexandria, well known for his loss of sight, threw himself before Vespasian's knees, praying him with groans to cure his blindness, being so directed by the god Serapis, whom this most superstitious of nations worships before all others; and he besought the emperor to deign to moisten his cheeks and eyes with his spittle.</a:t>
            </a:r>
            <a:endParaRPr lang="cs-CZ" dirty="0"/>
          </a:p>
        </p:txBody>
      </p:sp>
    </p:spTree>
    <p:extLst>
      <p:ext uri="{BB962C8B-B14F-4D97-AF65-F5344CB8AC3E}">
        <p14:creationId xmlns:p14="http://schemas.microsoft.com/office/powerpoint/2010/main" val="1793005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1850D-AEF2-9E78-AC14-35F32A4EBFEE}"/>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75FD0950-1207-4E64-8CD8-B1CEEA539552}"/>
              </a:ext>
            </a:extLst>
          </p:cNvPr>
          <p:cNvSpPr>
            <a:spLocks noGrp="1"/>
          </p:cNvSpPr>
          <p:nvPr>
            <p:ph sz="half" idx="1"/>
          </p:nvPr>
        </p:nvSpPr>
        <p:spPr/>
        <p:txBody>
          <a:bodyPr/>
          <a:lstStyle/>
          <a:p>
            <a:r>
              <a:rPr lang="cs-CZ" dirty="0" err="1"/>
              <a:t>Cic</a:t>
            </a:r>
            <a:r>
              <a:rPr lang="cs-CZ" dirty="0"/>
              <a:t>. </a:t>
            </a:r>
            <a:r>
              <a:rPr lang="cs-CZ" i="1" dirty="0"/>
              <a:t>N.D</a:t>
            </a:r>
            <a:r>
              <a:rPr lang="cs-CZ" dirty="0"/>
              <a:t>. 1.16.43 Cum </a:t>
            </a:r>
            <a:r>
              <a:rPr lang="cs-CZ" dirty="0" err="1"/>
              <a:t>poetarum</a:t>
            </a:r>
            <a:r>
              <a:rPr lang="cs-CZ" dirty="0"/>
              <a:t> autem </a:t>
            </a:r>
            <a:r>
              <a:rPr lang="cs-CZ" dirty="0" err="1"/>
              <a:t>errore</a:t>
            </a:r>
            <a:r>
              <a:rPr lang="cs-CZ" dirty="0"/>
              <a:t> </a:t>
            </a:r>
            <a:r>
              <a:rPr lang="cs-CZ" dirty="0" err="1"/>
              <a:t>coniungere</a:t>
            </a:r>
            <a:r>
              <a:rPr lang="cs-CZ" dirty="0"/>
              <a:t> </a:t>
            </a:r>
            <a:r>
              <a:rPr lang="cs-CZ" dirty="0" err="1"/>
              <a:t>licet</a:t>
            </a:r>
            <a:r>
              <a:rPr lang="cs-CZ" dirty="0"/>
              <a:t> </a:t>
            </a:r>
            <a:r>
              <a:rPr lang="cs-CZ" u="sng" dirty="0" err="1"/>
              <a:t>portenta</a:t>
            </a:r>
            <a:r>
              <a:rPr lang="cs-CZ" dirty="0"/>
              <a:t> </a:t>
            </a:r>
            <a:r>
              <a:rPr lang="cs-CZ" u="sng" dirty="0" err="1"/>
              <a:t>magorum</a:t>
            </a:r>
            <a:r>
              <a:rPr lang="cs-CZ" dirty="0"/>
              <a:t> </a:t>
            </a:r>
            <a:r>
              <a:rPr lang="cs-CZ" u="sng" dirty="0" err="1"/>
              <a:t>Aegyptiorumque</a:t>
            </a:r>
            <a:r>
              <a:rPr lang="cs-CZ" dirty="0"/>
              <a:t> in </a:t>
            </a:r>
            <a:r>
              <a:rPr lang="cs-CZ" dirty="0" err="1"/>
              <a:t>eodem</a:t>
            </a:r>
            <a:r>
              <a:rPr lang="cs-CZ" dirty="0"/>
              <a:t> </a:t>
            </a:r>
            <a:r>
              <a:rPr lang="cs-CZ" dirty="0" err="1"/>
              <a:t>genere</a:t>
            </a:r>
            <a:r>
              <a:rPr lang="cs-CZ" dirty="0"/>
              <a:t> </a:t>
            </a:r>
            <a:r>
              <a:rPr lang="cs-CZ" u="sng" dirty="0" err="1"/>
              <a:t>dementiam</a:t>
            </a:r>
            <a:r>
              <a:rPr lang="cs-CZ" dirty="0"/>
              <a:t>, </a:t>
            </a:r>
            <a:r>
              <a:rPr lang="cs-CZ" dirty="0" err="1"/>
              <a:t>tum</a:t>
            </a:r>
            <a:r>
              <a:rPr lang="cs-CZ" dirty="0"/>
              <a:t> </a:t>
            </a:r>
            <a:r>
              <a:rPr lang="cs-CZ" dirty="0" err="1"/>
              <a:t>etiam</a:t>
            </a:r>
            <a:r>
              <a:rPr lang="cs-CZ" dirty="0"/>
              <a:t> </a:t>
            </a:r>
            <a:r>
              <a:rPr lang="cs-CZ" dirty="0" err="1"/>
              <a:t>vulgi</a:t>
            </a:r>
            <a:r>
              <a:rPr lang="cs-CZ" dirty="0"/>
              <a:t> </a:t>
            </a:r>
            <a:r>
              <a:rPr lang="cs-CZ" dirty="0" err="1"/>
              <a:t>opiniones</a:t>
            </a:r>
            <a:r>
              <a:rPr lang="cs-CZ" dirty="0"/>
              <a:t>, </a:t>
            </a:r>
            <a:r>
              <a:rPr lang="cs-CZ" dirty="0" err="1"/>
              <a:t>quae</a:t>
            </a:r>
            <a:r>
              <a:rPr lang="cs-CZ" dirty="0"/>
              <a:t> in maxima </a:t>
            </a:r>
            <a:r>
              <a:rPr lang="cs-CZ" dirty="0" err="1"/>
              <a:t>inconstantia</a:t>
            </a:r>
            <a:r>
              <a:rPr lang="cs-CZ" dirty="0"/>
              <a:t> </a:t>
            </a:r>
            <a:r>
              <a:rPr lang="cs-CZ" dirty="0" err="1"/>
              <a:t>veritatis</a:t>
            </a:r>
            <a:r>
              <a:rPr lang="cs-CZ" dirty="0"/>
              <a:t> </a:t>
            </a:r>
            <a:r>
              <a:rPr lang="cs-CZ" u="sng" dirty="0" err="1"/>
              <a:t>ignoratione</a:t>
            </a:r>
            <a:r>
              <a:rPr lang="cs-CZ" dirty="0"/>
              <a:t> </a:t>
            </a:r>
            <a:r>
              <a:rPr lang="cs-CZ" dirty="0" err="1"/>
              <a:t>versantur</a:t>
            </a:r>
            <a:r>
              <a:rPr lang="cs-CZ" dirty="0"/>
              <a:t>. </a:t>
            </a:r>
          </a:p>
        </p:txBody>
      </p:sp>
      <p:sp>
        <p:nvSpPr>
          <p:cNvPr id="4" name="Zástupný obsah 3">
            <a:extLst>
              <a:ext uri="{FF2B5EF4-FFF2-40B4-BE49-F238E27FC236}">
                <a16:creationId xmlns:a16="http://schemas.microsoft.com/office/drawing/2014/main" id="{FE227A8B-0BB3-9011-27FB-48908903D67B}"/>
              </a:ext>
            </a:extLst>
          </p:cNvPr>
          <p:cNvSpPr>
            <a:spLocks noGrp="1"/>
          </p:cNvSpPr>
          <p:nvPr>
            <p:ph sz="half" idx="2"/>
          </p:nvPr>
        </p:nvSpPr>
        <p:spPr/>
        <p:txBody>
          <a:bodyPr/>
          <a:lstStyle/>
          <a:p>
            <a:r>
              <a:rPr lang="cs-CZ" dirty="0"/>
              <a:t>W</a:t>
            </a:r>
            <a:r>
              <a:rPr lang="en-US" dirty="0" err="1"/>
              <a:t>ith</a:t>
            </a:r>
            <a:r>
              <a:rPr lang="en-US" dirty="0"/>
              <a:t> the errors of the poets may be classed the monstrous doctrines of the magi and the insane mythology of Egypt, and also the popular beliefs, which are a mere mass of inconsistencies sprung from ignorance.</a:t>
            </a:r>
            <a:endParaRPr lang="cs-CZ" dirty="0"/>
          </a:p>
        </p:txBody>
      </p:sp>
    </p:spTree>
    <p:extLst>
      <p:ext uri="{BB962C8B-B14F-4D97-AF65-F5344CB8AC3E}">
        <p14:creationId xmlns:p14="http://schemas.microsoft.com/office/powerpoint/2010/main" val="6209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E821-E0DF-7AE7-0FC2-1D3601A577B4}"/>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CC04C186-6B49-F5C9-7863-3737C611FCC5}"/>
              </a:ext>
            </a:extLst>
          </p:cNvPr>
          <p:cNvSpPr>
            <a:spLocks noGrp="1"/>
          </p:cNvSpPr>
          <p:nvPr>
            <p:ph sz="half" idx="1"/>
          </p:nvPr>
        </p:nvSpPr>
        <p:spPr/>
        <p:txBody>
          <a:bodyPr/>
          <a:lstStyle/>
          <a:p>
            <a:r>
              <a:rPr lang="cs-CZ" dirty="0" err="1"/>
              <a:t>Cic</a:t>
            </a:r>
            <a:r>
              <a:rPr lang="cs-CZ" dirty="0"/>
              <a:t>. </a:t>
            </a:r>
            <a:r>
              <a:rPr lang="cs-CZ" i="1" dirty="0"/>
              <a:t>N.D</a:t>
            </a:r>
            <a:r>
              <a:rPr lang="cs-CZ" dirty="0"/>
              <a:t>. 1.29.81 at non </a:t>
            </a:r>
            <a:r>
              <a:rPr lang="cs-CZ" u="sng" dirty="0" err="1"/>
              <a:t>Aegyptii</a:t>
            </a:r>
            <a:r>
              <a:rPr lang="cs-CZ" dirty="0"/>
              <a:t> </a:t>
            </a:r>
            <a:r>
              <a:rPr lang="cs-CZ" dirty="0" err="1"/>
              <a:t>nec</a:t>
            </a:r>
            <a:r>
              <a:rPr lang="cs-CZ" dirty="0"/>
              <a:t> </a:t>
            </a:r>
            <a:r>
              <a:rPr lang="cs-CZ" u="sng" dirty="0" err="1"/>
              <a:t>Syri</a:t>
            </a:r>
            <a:r>
              <a:rPr lang="cs-CZ" dirty="0"/>
              <a:t> </a:t>
            </a:r>
            <a:r>
              <a:rPr lang="cs-CZ" dirty="0" err="1"/>
              <a:t>nec</a:t>
            </a:r>
            <a:r>
              <a:rPr lang="cs-CZ" dirty="0"/>
              <a:t> </a:t>
            </a:r>
            <a:r>
              <a:rPr lang="cs-CZ" dirty="0" err="1"/>
              <a:t>fere</a:t>
            </a:r>
            <a:r>
              <a:rPr lang="cs-CZ" dirty="0"/>
              <a:t> </a:t>
            </a:r>
            <a:r>
              <a:rPr lang="cs-CZ" dirty="0" err="1"/>
              <a:t>cuncta</a:t>
            </a:r>
            <a:r>
              <a:rPr lang="cs-CZ" dirty="0"/>
              <a:t> </a:t>
            </a:r>
            <a:r>
              <a:rPr lang="cs-CZ" u="sng" dirty="0" err="1"/>
              <a:t>barbaria</a:t>
            </a:r>
            <a:r>
              <a:rPr lang="cs-CZ" dirty="0"/>
              <a:t>; </a:t>
            </a:r>
            <a:r>
              <a:rPr lang="cs-CZ" u="sng" dirty="0" err="1"/>
              <a:t>firmiores</a:t>
            </a:r>
            <a:r>
              <a:rPr lang="cs-CZ" dirty="0"/>
              <a:t> </a:t>
            </a:r>
            <a:r>
              <a:rPr lang="cs-CZ" dirty="0" err="1"/>
              <a:t>enim</a:t>
            </a:r>
            <a:r>
              <a:rPr lang="cs-CZ" dirty="0"/>
              <a:t> </a:t>
            </a:r>
            <a:r>
              <a:rPr lang="cs-CZ" dirty="0" err="1"/>
              <a:t>videas</a:t>
            </a:r>
            <a:r>
              <a:rPr lang="cs-CZ" dirty="0"/>
              <a:t> </a:t>
            </a:r>
            <a:r>
              <a:rPr lang="cs-CZ" dirty="0" err="1"/>
              <a:t>apud</a:t>
            </a:r>
            <a:r>
              <a:rPr lang="cs-CZ" dirty="0"/>
              <a:t> </a:t>
            </a:r>
            <a:r>
              <a:rPr lang="cs-CZ" dirty="0" err="1"/>
              <a:t>eos</a:t>
            </a:r>
            <a:r>
              <a:rPr lang="cs-CZ" dirty="0"/>
              <a:t> </a:t>
            </a:r>
            <a:r>
              <a:rPr lang="cs-CZ" dirty="0" err="1"/>
              <a:t>opiniones</a:t>
            </a:r>
            <a:r>
              <a:rPr lang="cs-CZ" dirty="0"/>
              <a:t> </a:t>
            </a:r>
            <a:r>
              <a:rPr lang="cs-CZ" dirty="0" err="1"/>
              <a:t>esse</a:t>
            </a:r>
            <a:r>
              <a:rPr lang="cs-CZ" dirty="0"/>
              <a:t> de </a:t>
            </a:r>
            <a:r>
              <a:rPr lang="cs-CZ" u="sng" dirty="0" err="1"/>
              <a:t>bestiis</a:t>
            </a:r>
            <a:r>
              <a:rPr lang="cs-CZ" dirty="0"/>
              <a:t> </a:t>
            </a:r>
            <a:r>
              <a:rPr lang="cs-CZ" u="sng" dirty="0" err="1"/>
              <a:t>quibusdam</a:t>
            </a:r>
            <a:r>
              <a:rPr lang="cs-CZ" dirty="0"/>
              <a:t> </a:t>
            </a:r>
            <a:r>
              <a:rPr lang="cs-CZ" dirty="0" err="1"/>
              <a:t>quam</a:t>
            </a:r>
            <a:r>
              <a:rPr lang="cs-CZ" dirty="0"/>
              <a:t> </a:t>
            </a:r>
            <a:r>
              <a:rPr lang="cs-CZ" dirty="0" err="1"/>
              <a:t>apud</a:t>
            </a:r>
            <a:r>
              <a:rPr lang="cs-CZ" dirty="0"/>
              <a:t> nos de </a:t>
            </a:r>
            <a:r>
              <a:rPr lang="cs-CZ" u="sng" dirty="0" err="1"/>
              <a:t>sanctissimis</a:t>
            </a:r>
            <a:r>
              <a:rPr lang="cs-CZ" dirty="0"/>
              <a:t> </a:t>
            </a:r>
            <a:r>
              <a:rPr lang="cs-CZ" u="sng" dirty="0" err="1"/>
              <a:t>templis</a:t>
            </a:r>
            <a:r>
              <a:rPr lang="cs-CZ" dirty="0"/>
              <a:t> et </a:t>
            </a:r>
            <a:r>
              <a:rPr lang="cs-CZ" u="sng" dirty="0" err="1"/>
              <a:t>simulacris</a:t>
            </a:r>
            <a:r>
              <a:rPr lang="cs-CZ" dirty="0"/>
              <a:t> </a:t>
            </a:r>
            <a:r>
              <a:rPr lang="cs-CZ" u="sng" dirty="0" err="1"/>
              <a:t>deorum</a:t>
            </a:r>
            <a:r>
              <a:rPr lang="cs-CZ" dirty="0"/>
              <a:t>. </a:t>
            </a:r>
          </a:p>
        </p:txBody>
      </p:sp>
      <p:sp>
        <p:nvSpPr>
          <p:cNvPr id="4" name="Zástupný obsah 3">
            <a:extLst>
              <a:ext uri="{FF2B5EF4-FFF2-40B4-BE49-F238E27FC236}">
                <a16:creationId xmlns:a16="http://schemas.microsoft.com/office/drawing/2014/main" id="{6DA3E790-22AB-6CEF-FEF5-2AFC3E9AA8F5}"/>
              </a:ext>
            </a:extLst>
          </p:cNvPr>
          <p:cNvSpPr>
            <a:spLocks noGrp="1"/>
          </p:cNvSpPr>
          <p:nvPr>
            <p:ph sz="half" idx="2"/>
          </p:nvPr>
        </p:nvSpPr>
        <p:spPr/>
        <p:txBody>
          <a:bodyPr/>
          <a:lstStyle/>
          <a:p>
            <a:r>
              <a:rPr lang="en-US" dirty="0"/>
              <a:t>But they are not so known to the Egyptians or Syrians, or any almost of the uncivilized races. Among these you will find a belief in certain animals more firmly established than is reverence for the holiest sanctuaries and images of the gods with us.</a:t>
            </a:r>
            <a:endParaRPr lang="cs-CZ" dirty="0"/>
          </a:p>
        </p:txBody>
      </p:sp>
    </p:spTree>
    <p:extLst>
      <p:ext uri="{BB962C8B-B14F-4D97-AF65-F5344CB8AC3E}">
        <p14:creationId xmlns:p14="http://schemas.microsoft.com/office/powerpoint/2010/main" val="3426018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B08C9-18D8-5003-ECB3-47E48D007F57}"/>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578FB0CC-3C76-CBB4-7C82-BC67AEF0B9A8}"/>
              </a:ext>
            </a:extLst>
          </p:cNvPr>
          <p:cNvSpPr>
            <a:spLocks noGrp="1"/>
          </p:cNvSpPr>
          <p:nvPr>
            <p:ph sz="half" idx="1"/>
          </p:nvPr>
        </p:nvSpPr>
        <p:spPr/>
        <p:txBody>
          <a:bodyPr/>
          <a:lstStyle/>
          <a:p>
            <a:r>
              <a:rPr lang="cs-CZ" dirty="0" err="1"/>
              <a:t>Cic</a:t>
            </a:r>
            <a:r>
              <a:rPr lang="cs-CZ" i="1" dirty="0"/>
              <a:t>. N.D</a:t>
            </a:r>
            <a:r>
              <a:rPr lang="cs-CZ" dirty="0"/>
              <a:t>. 1.36.10. ipsi qui </a:t>
            </a:r>
            <a:r>
              <a:rPr lang="cs-CZ" u="sng" dirty="0" err="1"/>
              <a:t>inridentur</a:t>
            </a:r>
            <a:r>
              <a:rPr lang="cs-CZ" dirty="0"/>
              <a:t> </a:t>
            </a:r>
            <a:r>
              <a:rPr lang="cs-CZ" u="sng" dirty="0" err="1"/>
              <a:t>Aegyptii</a:t>
            </a:r>
            <a:r>
              <a:rPr lang="cs-CZ" dirty="0"/>
              <a:t> </a:t>
            </a:r>
            <a:r>
              <a:rPr lang="cs-CZ" u="sng" dirty="0" err="1"/>
              <a:t>nullam</a:t>
            </a:r>
            <a:r>
              <a:rPr lang="cs-CZ" dirty="0"/>
              <a:t> </a:t>
            </a:r>
            <a:r>
              <a:rPr lang="cs-CZ" u="sng" dirty="0" err="1"/>
              <a:t>beluam</a:t>
            </a:r>
            <a:r>
              <a:rPr lang="cs-CZ" dirty="0"/>
              <a:t> </a:t>
            </a:r>
            <a:r>
              <a:rPr lang="cs-CZ" dirty="0" err="1"/>
              <a:t>nisi</a:t>
            </a:r>
            <a:r>
              <a:rPr lang="cs-CZ" dirty="0"/>
              <a:t> ob </a:t>
            </a:r>
            <a:r>
              <a:rPr lang="cs-CZ" u="sng" dirty="0" err="1"/>
              <a:t>aliquam</a:t>
            </a:r>
            <a:r>
              <a:rPr lang="cs-CZ" dirty="0"/>
              <a:t> </a:t>
            </a:r>
            <a:r>
              <a:rPr lang="cs-CZ" u="sng" dirty="0" err="1"/>
              <a:t>utilitatem</a:t>
            </a:r>
            <a:r>
              <a:rPr lang="cs-CZ" dirty="0"/>
              <a:t> </a:t>
            </a:r>
            <a:r>
              <a:rPr lang="cs-CZ" dirty="0" err="1"/>
              <a:t>quam</a:t>
            </a:r>
            <a:r>
              <a:rPr lang="cs-CZ" dirty="0"/>
              <a:t> ex </a:t>
            </a:r>
            <a:r>
              <a:rPr lang="cs-CZ" dirty="0" err="1"/>
              <a:t>ea</a:t>
            </a:r>
            <a:r>
              <a:rPr lang="cs-CZ" dirty="0"/>
              <a:t> </a:t>
            </a:r>
            <a:r>
              <a:rPr lang="cs-CZ" dirty="0" err="1"/>
              <a:t>caperent</a:t>
            </a:r>
            <a:r>
              <a:rPr lang="cs-CZ" dirty="0"/>
              <a:t> </a:t>
            </a:r>
            <a:r>
              <a:rPr lang="cs-CZ" dirty="0" err="1"/>
              <a:t>consecraverunt</a:t>
            </a:r>
            <a:r>
              <a:rPr lang="cs-CZ" dirty="0"/>
              <a:t>; </a:t>
            </a:r>
            <a:r>
              <a:rPr lang="cs-CZ" dirty="0" err="1"/>
              <a:t>velut</a:t>
            </a:r>
            <a:r>
              <a:rPr lang="cs-CZ" dirty="0"/>
              <a:t> </a:t>
            </a:r>
            <a:r>
              <a:rPr lang="cs-CZ" dirty="0" err="1"/>
              <a:t>ibes</a:t>
            </a:r>
            <a:r>
              <a:rPr lang="cs-CZ" dirty="0"/>
              <a:t> </a:t>
            </a:r>
            <a:r>
              <a:rPr lang="cs-CZ" dirty="0" err="1"/>
              <a:t>maximam</a:t>
            </a:r>
            <a:r>
              <a:rPr lang="cs-CZ" dirty="0"/>
              <a:t> </a:t>
            </a:r>
            <a:r>
              <a:rPr lang="cs-CZ" dirty="0" err="1"/>
              <a:t>vim</a:t>
            </a:r>
            <a:r>
              <a:rPr lang="cs-CZ" dirty="0"/>
              <a:t> </a:t>
            </a:r>
            <a:r>
              <a:rPr lang="cs-CZ" dirty="0" err="1"/>
              <a:t>serpentium</a:t>
            </a:r>
            <a:r>
              <a:rPr lang="cs-CZ" dirty="0"/>
              <a:t> </a:t>
            </a:r>
            <a:r>
              <a:rPr lang="cs-CZ" dirty="0" err="1"/>
              <a:t>conficiunt</a:t>
            </a:r>
            <a:r>
              <a:rPr lang="cs-CZ" dirty="0"/>
              <a:t>.</a:t>
            </a:r>
          </a:p>
        </p:txBody>
      </p:sp>
      <p:sp>
        <p:nvSpPr>
          <p:cNvPr id="4" name="Zástupný obsah 3">
            <a:extLst>
              <a:ext uri="{FF2B5EF4-FFF2-40B4-BE49-F238E27FC236}">
                <a16:creationId xmlns:a16="http://schemas.microsoft.com/office/drawing/2014/main" id="{7A0079C0-1668-63F6-83E7-22967E5EC825}"/>
              </a:ext>
            </a:extLst>
          </p:cNvPr>
          <p:cNvSpPr>
            <a:spLocks noGrp="1"/>
          </p:cNvSpPr>
          <p:nvPr>
            <p:ph sz="half" idx="2"/>
          </p:nvPr>
        </p:nvSpPr>
        <p:spPr/>
        <p:txBody>
          <a:bodyPr/>
          <a:lstStyle/>
          <a:p>
            <a:r>
              <a:rPr lang="en-US" dirty="0"/>
              <a:t>Even the Egyptians, whom we laugh at, deified animals solely on the score of some utility which they derived from them; for instance, the ibis, being a tall bird with stiff legs and a long horny beak, destroys a great quantity of snakes:</a:t>
            </a:r>
            <a:endParaRPr lang="cs-CZ" dirty="0"/>
          </a:p>
        </p:txBody>
      </p:sp>
    </p:spTree>
    <p:extLst>
      <p:ext uri="{BB962C8B-B14F-4D97-AF65-F5344CB8AC3E}">
        <p14:creationId xmlns:p14="http://schemas.microsoft.com/office/powerpoint/2010/main" val="2706497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CFF3E5-586B-1732-DFC7-20C120276E60}"/>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BA18ABB0-4CBD-3330-B3C7-79D3AA9295FD}"/>
              </a:ext>
            </a:extLst>
          </p:cNvPr>
          <p:cNvSpPr>
            <a:spLocks noGrp="1"/>
          </p:cNvSpPr>
          <p:nvPr>
            <p:ph sz="half" idx="1"/>
          </p:nvPr>
        </p:nvSpPr>
        <p:spPr/>
        <p:txBody>
          <a:bodyPr/>
          <a:lstStyle/>
          <a:p>
            <a:r>
              <a:rPr lang="cs-CZ" dirty="0" err="1"/>
              <a:t>Cic</a:t>
            </a:r>
            <a:r>
              <a:rPr lang="cs-CZ" dirty="0"/>
              <a:t>. </a:t>
            </a:r>
            <a:r>
              <a:rPr lang="cs-CZ" i="1" dirty="0" err="1"/>
              <a:t>Tusc</a:t>
            </a:r>
            <a:r>
              <a:rPr lang="cs-CZ" dirty="0"/>
              <a:t>. 27.78 </a:t>
            </a:r>
            <a:r>
              <a:rPr lang="cs-CZ" u="sng" dirty="0"/>
              <a:t>Aegyptiorum</a:t>
            </a:r>
            <a:r>
              <a:rPr lang="cs-CZ" dirty="0"/>
              <a:t> </a:t>
            </a:r>
            <a:r>
              <a:rPr lang="cs-CZ" u="sng" dirty="0"/>
              <a:t>morem</a:t>
            </a:r>
            <a:r>
              <a:rPr lang="cs-CZ" dirty="0"/>
              <a:t> </a:t>
            </a:r>
            <a:r>
              <a:rPr lang="cs-CZ" dirty="0" err="1"/>
              <a:t>quis</a:t>
            </a:r>
            <a:r>
              <a:rPr lang="cs-CZ" dirty="0"/>
              <a:t> </a:t>
            </a:r>
            <a:r>
              <a:rPr lang="cs-CZ" u="sng" dirty="0" err="1"/>
              <a:t>ignorat</a:t>
            </a:r>
            <a:r>
              <a:rPr lang="cs-CZ" dirty="0"/>
              <a:t>? </a:t>
            </a:r>
            <a:r>
              <a:rPr lang="cs-CZ" dirty="0" err="1"/>
              <a:t>quorum</a:t>
            </a:r>
            <a:r>
              <a:rPr lang="cs-CZ" dirty="0"/>
              <a:t> </a:t>
            </a:r>
            <a:r>
              <a:rPr lang="cs-CZ" u="sng" dirty="0" err="1"/>
              <a:t>inbutae</a:t>
            </a:r>
            <a:r>
              <a:rPr lang="cs-CZ" dirty="0"/>
              <a:t> </a:t>
            </a:r>
            <a:r>
              <a:rPr lang="cs-CZ" u="sng" dirty="0" err="1"/>
              <a:t>mentes</a:t>
            </a:r>
            <a:r>
              <a:rPr lang="cs-CZ" dirty="0"/>
              <a:t> </a:t>
            </a:r>
            <a:r>
              <a:rPr lang="cs-CZ" u="sng" dirty="0" err="1"/>
              <a:t>pravitatis</a:t>
            </a:r>
            <a:r>
              <a:rPr lang="cs-CZ" dirty="0"/>
              <a:t> </a:t>
            </a:r>
            <a:r>
              <a:rPr lang="cs-CZ" u="sng" dirty="0" err="1"/>
              <a:t>erroribus</a:t>
            </a:r>
            <a:r>
              <a:rPr lang="cs-CZ" dirty="0"/>
              <a:t> </a:t>
            </a:r>
            <a:r>
              <a:rPr lang="cs-CZ" dirty="0" err="1"/>
              <a:t>quamvis</a:t>
            </a:r>
            <a:r>
              <a:rPr lang="cs-CZ" dirty="0"/>
              <a:t> </a:t>
            </a:r>
            <a:r>
              <a:rPr lang="cs-CZ" dirty="0" err="1"/>
              <a:t>carnificinam</a:t>
            </a:r>
            <a:r>
              <a:rPr lang="cs-CZ" dirty="0"/>
              <a:t> prius </a:t>
            </a:r>
            <a:r>
              <a:rPr lang="cs-CZ" dirty="0" err="1"/>
              <a:t>subierint</a:t>
            </a:r>
            <a:r>
              <a:rPr lang="cs-CZ" dirty="0"/>
              <a:t> </a:t>
            </a:r>
            <a:r>
              <a:rPr lang="cs-CZ" dirty="0" err="1"/>
              <a:t>quam</a:t>
            </a:r>
            <a:r>
              <a:rPr lang="cs-CZ" dirty="0"/>
              <a:t> </a:t>
            </a:r>
            <a:r>
              <a:rPr lang="cs-CZ" dirty="0" err="1"/>
              <a:t>ibim</a:t>
            </a:r>
            <a:r>
              <a:rPr lang="cs-CZ" dirty="0"/>
              <a:t> aut </a:t>
            </a:r>
            <a:r>
              <a:rPr lang="cs-CZ" dirty="0" err="1"/>
              <a:t>aspidem</a:t>
            </a:r>
            <a:r>
              <a:rPr lang="cs-CZ" dirty="0"/>
              <a:t> aut </a:t>
            </a:r>
            <a:r>
              <a:rPr lang="cs-CZ" dirty="0" err="1"/>
              <a:t>faelem</a:t>
            </a:r>
            <a:r>
              <a:rPr lang="cs-CZ" dirty="0"/>
              <a:t> aut </a:t>
            </a:r>
            <a:r>
              <a:rPr lang="cs-CZ" dirty="0" err="1"/>
              <a:t>canem</a:t>
            </a:r>
            <a:r>
              <a:rPr lang="cs-CZ" dirty="0"/>
              <a:t> aut </a:t>
            </a:r>
            <a:r>
              <a:rPr lang="cs-CZ" dirty="0" err="1"/>
              <a:t>corcodillum</a:t>
            </a:r>
            <a:r>
              <a:rPr lang="cs-CZ" dirty="0"/>
              <a:t> </a:t>
            </a:r>
            <a:r>
              <a:rPr lang="cs-CZ" dirty="0" err="1"/>
              <a:t>violent</a:t>
            </a:r>
            <a:r>
              <a:rPr lang="cs-CZ" dirty="0"/>
              <a:t>, </a:t>
            </a:r>
            <a:r>
              <a:rPr lang="cs-CZ" dirty="0" err="1"/>
              <a:t>quorum</a:t>
            </a:r>
            <a:r>
              <a:rPr lang="cs-CZ" dirty="0"/>
              <a:t> </a:t>
            </a:r>
            <a:r>
              <a:rPr lang="cs-CZ" dirty="0" err="1"/>
              <a:t>etiamsi</a:t>
            </a:r>
            <a:r>
              <a:rPr lang="cs-CZ" dirty="0"/>
              <a:t> </a:t>
            </a:r>
            <a:r>
              <a:rPr lang="cs-CZ" dirty="0" err="1"/>
              <a:t>inprudentes</a:t>
            </a:r>
            <a:r>
              <a:rPr lang="cs-CZ" dirty="0"/>
              <a:t> </a:t>
            </a:r>
            <a:r>
              <a:rPr lang="cs-CZ" dirty="0" err="1"/>
              <a:t>quippiam</a:t>
            </a:r>
            <a:r>
              <a:rPr lang="cs-CZ" dirty="0"/>
              <a:t> </a:t>
            </a:r>
            <a:r>
              <a:rPr lang="cs-CZ" dirty="0" err="1"/>
              <a:t>fecerint</a:t>
            </a:r>
            <a:r>
              <a:rPr lang="cs-CZ" dirty="0"/>
              <a:t>, </a:t>
            </a:r>
            <a:r>
              <a:rPr lang="cs-CZ" u="sng" dirty="0" err="1"/>
              <a:t>poenam</a:t>
            </a:r>
            <a:r>
              <a:rPr lang="cs-CZ" dirty="0"/>
              <a:t> </a:t>
            </a:r>
            <a:r>
              <a:rPr lang="cs-CZ" dirty="0" err="1"/>
              <a:t>nullam</a:t>
            </a:r>
            <a:r>
              <a:rPr lang="cs-CZ" dirty="0"/>
              <a:t> </a:t>
            </a:r>
            <a:r>
              <a:rPr lang="cs-CZ" u="sng" dirty="0" err="1"/>
              <a:t>recusent</a:t>
            </a:r>
            <a:r>
              <a:rPr lang="cs-CZ" dirty="0"/>
              <a:t>.</a:t>
            </a:r>
          </a:p>
        </p:txBody>
      </p:sp>
      <p:sp>
        <p:nvSpPr>
          <p:cNvPr id="4" name="Zástupný obsah 3">
            <a:extLst>
              <a:ext uri="{FF2B5EF4-FFF2-40B4-BE49-F238E27FC236}">
                <a16:creationId xmlns:a16="http://schemas.microsoft.com/office/drawing/2014/main" id="{4E857B21-41FC-5F32-3ED7-8B044F21CF43}"/>
              </a:ext>
            </a:extLst>
          </p:cNvPr>
          <p:cNvSpPr>
            <a:spLocks noGrp="1"/>
          </p:cNvSpPr>
          <p:nvPr>
            <p:ph sz="half" idx="2"/>
          </p:nvPr>
        </p:nvSpPr>
        <p:spPr/>
        <p:txBody>
          <a:bodyPr/>
          <a:lstStyle/>
          <a:p>
            <a:r>
              <a:rPr lang="en-US" dirty="0"/>
              <a:t>Who is there who is unacquainted with the customs of the Egyptians? Their minds being tainted by pernicious opinions, they are ready to bear any torture, rather than hurt an ibis, a snake, a cat, a dog, or a crocodile: and should anyone inadvertently have hurt any of these animals, he will submit to any punishment.</a:t>
            </a:r>
            <a:endParaRPr lang="cs-CZ" dirty="0"/>
          </a:p>
        </p:txBody>
      </p:sp>
    </p:spTree>
    <p:extLst>
      <p:ext uri="{BB962C8B-B14F-4D97-AF65-F5344CB8AC3E}">
        <p14:creationId xmlns:p14="http://schemas.microsoft.com/office/powerpoint/2010/main" val="2021939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0EE03-08F3-0BD1-CA8D-A223B91B8164}"/>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72BE7D8E-DC0E-0530-8A1E-544E778F4EFE}"/>
              </a:ext>
            </a:extLst>
          </p:cNvPr>
          <p:cNvSpPr>
            <a:spLocks noGrp="1"/>
          </p:cNvSpPr>
          <p:nvPr>
            <p:ph sz="half" idx="1"/>
          </p:nvPr>
        </p:nvSpPr>
        <p:spPr/>
        <p:txBody>
          <a:bodyPr>
            <a:normAutofit fontScale="92500"/>
          </a:bodyPr>
          <a:lstStyle/>
          <a:p>
            <a:r>
              <a:rPr lang="cs-CZ" dirty="0"/>
              <a:t>Luc. </a:t>
            </a:r>
            <a:r>
              <a:rPr lang="cs-CZ" i="1" dirty="0"/>
              <a:t>J. Tr.</a:t>
            </a:r>
            <a:r>
              <a:rPr lang="cs-CZ" dirty="0"/>
              <a:t> 42 </a:t>
            </a:r>
            <a:r>
              <a:rPr lang="el-GR" dirty="0"/>
              <a:t>καὶ τοῦτο μὲν ἅπασι </a:t>
            </a:r>
            <a:r>
              <a:rPr lang="el-GR" u="sng" dirty="0"/>
              <a:t>κοινὸν</a:t>
            </a:r>
            <a:r>
              <a:rPr lang="el-GR" dirty="0"/>
              <a:t> τοῖς </a:t>
            </a:r>
            <a:r>
              <a:rPr lang="el-GR" u="sng" dirty="0"/>
              <a:t>Αἰγυπτίοις</a:t>
            </a:r>
            <a:r>
              <a:rPr lang="el-GR" dirty="0"/>
              <a:t> τὸ </a:t>
            </a:r>
            <a:r>
              <a:rPr lang="el-GR" u="sng" dirty="0"/>
              <a:t>ὕδωρ</a:t>
            </a:r>
            <a:r>
              <a:rPr lang="el-GR" dirty="0"/>
              <a:t>, ἰδίᾳ δὲ Μεμφίταις μὲν ὁ </a:t>
            </a:r>
            <a:r>
              <a:rPr lang="el-GR" u="sng" dirty="0"/>
              <a:t>βοῦς</a:t>
            </a:r>
            <a:r>
              <a:rPr lang="el-GR" dirty="0"/>
              <a:t> </a:t>
            </a:r>
            <a:r>
              <a:rPr lang="el-GR" u="sng" dirty="0"/>
              <a:t>θεός</a:t>
            </a:r>
            <a:r>
              <a:rPr lang="el-GR" dirty="0"/>
              <a:t>, Πηλουσιώταις δὲ </a:t>
            </a:r>
            <a:r>
              <a:rPr lang="el-GR" u="sng" dirty="0"/>
              <a:t>κρόμμυον</a:t>
            </a:r>
            <a:r>
              <a:rPr lang="el-GR" dirty="0"/>
              <a:t>, καὶ ἄλλοις </a:t>
            </a:r>
            <a:r>
              <a:rPr lang="el-GR" u="sng" dirty="0"/>
              <a:t>ἶβις</a:t>
            </a:r>
            <a:r>
              <a:rPr lang="el-GR" dirty="0"/>
              <a:t> ἢ </a:t>
            </a:r>
            <a:r>
              <a:rPr lang="el-GR" u="sng" dirty="0"/>
              <a:t>κροκόδειλος</a:t>
            </a:r>
            <a:r>
              <a:rPr lang="el-GR" dirty="0"/>
              <a:t> καὶ ἄλλοις </a:t>
            </a:r>
            <a:r>
              <a:rPr lang="el-GR" u="sng" dirty="0"/>
              <a:t>κυνοκέφαλος</a:t>
            </a:r>
            <a:r>
              <a:rPr lang="el-GR" dirty="0"/>
              <a:t> ἢ </a:t>
            </a:r>
            <a:r>
              <a:rPr lang="el-GR" u="sng" dirty="0"/>
              <a:t>αἴλουρος</a:t>
            </a:r>
            <a:r>
              <a:rPr lang="el-GR" dirty="0"/>
              <a:t> ἢ </a:t>
            </a:r>
            <a:r>
              <a:rPr lang="el-GR" u="sng" dirty="0"/>
              <a:t>πίθηκος</a:t>
            </a:r>
            <a:r>
              <a:rPr lang="el-GR" dirty="0"/>
              <a:t>: καὶ ἔτι κατὰ κώμας τοῖς μὲν ὁ </a:t>
            </a:r>
            <a:r>
              <a:rPr lang="el-GR" u="sng" dirty="0"/>
              <a:t>δεξιὸς</a:t>
            </a:r>
            <a:r>
              <a:rPr lang="el-GR" dirty="0"/>
              <a:t> </a:t>
            </a:r>
            <a:r>
              <a:rPr lang="el-GR" u="sng" dirty="0"/>
              <a:t>ὦμος</a:t>
            </a:r>
            <a:r>
              <a:rPr lang="el-GR" dirty="0"/>
              <a:t> </a:t>
            </a:r>
            <a:r>
              <a:rPr lang="el-GR" u="sng" dirty="0"/>
              <a:t>θεός</a:t>
            </a:r>
            <a:r>
              <a:rPr lang="el-GR" dirty="0"/>
              <a:t>, τοῖς δὲ κατ᾽ ἀντιπέρας οἰκοῦσιν ἅτερος: καὶ ἄλλοις </a:t>
            </a:r>
            <a:r>
              <a:rPr lang="el-GR" u="sng" dirty="0"/>
              <a:t>κεφαλῆς</a:t>
            </a:r>
            <a:r>
              <a:rPr lang="el-GR" dirty="0"/>
              <a:t> </a:t>
            </a:r>
            <a:r>
              <a:rPr lang="el-GR" u="sng" dirty="0"/>
              <a:t>ἡμίτομον</a:t>
            </a:r>
            <a:r>
              <a:rPr lang="el-GR" dirty="0"/>
              <a:t>, καὶ ἄλλοις </a:t>
            </a:r>
            <a:r>
              <a:rPr lang="el-GR" u="sng" dirty="0"/>
              <a:t>ποτήριον</a:t>
            </a:r>
            <a:r>
              <a:rPr lang="el-GR" dirty="0"/>
              <a:t> κεραμεοῦν ἢ </a:t>
            </a:r>
            <a:r>
              <a:rPr lang="el-GR" u="sng" dirty="0"/>
              <a:t>τρύβλιον</a:t>
            </a:r>
            <a:r>
              <a:rPr lang="el-GR" dirty="0"/>
              <a:t>. ταῦτα πῶς οὐ γέλως ἐστίν, ὦ καλὲ Τιμόκλεις; </a:t>
            </a:r>
            <a:endParaRPr lang="cs-CZ" dirty="0"/>
          </a:p>
        </p:txBody>
      </p:sp>
      <p:sp>
        <p:nvSpPr>
          <p:cNvPr id="4" name="Zástupný obsah 3">
            <a:extLst>
              <a:ext uri="{FF2B5EF4-FFF2-40B4-BE49-F238E27FC236}">
                <a16:creationId xmlns:a16="http://schemas.microsoft.com/office/drawing/2014/main" id="{009F84E7-7BB7-156D-F730-F5A2B2D84209}"/>
              </a:ext>
            </a:extLst>
          </p:cNvPr>
          <p:cNvSpPr>
            <a:spLocks noGrp="1"/>
          </p:cNvSpPr>
          <p:nvPr>
            <p:ph sz="half" idx="2"/>
          </p:nvPr>
        </p:nvSpPr>
        <p:spPr/>
        <p:txBody>
          <a:bodyPr>
            <a:normAutofit fontScale="92500"/>
          </a:bodyPr>
          <a:lstStyle/>
          <a:p>
            <a:r>
              <a:rPr lang="en-US" dirty="0"/>
              <a:t>In Egypt, though, besides the universal worship of water, Memphis has a private cult of the ox, </a:t>
            </a:r>
            <a:r>
              <a:rPr lang="en-US" dirty="0" err="1"/>
              <a:t>Pelusium</a:t>
            </a:r>
            <a:r>
              <a:rPr lang="en-US" dirty="0"/>
              <a:t> of the onion, other cities of the ibis or the crocodile, others again of baboon, cat, or monkey. Nay, the very villages have their </a:t>
            </a:r>
            <a:r>
              <a:rPr lang="en-US" dirty="0" err="1"/>
              <a:t>specialities</a:t>
            </a:r>
            <a:r>
              <a:rPr lang="en-US" dirty="0"/>
              <a:t>: one deifies the right shoulder, and another across the river the left; one a half skull, another an earthenware bowl or platter. Come, my fine fellow, is it not all ridiculous?</a:t>
            </a:r>
            <a:endParaRPr lang="cs-CZ" dirty="0"/>
          </a:p>
        </p:txBody>
      </p:sp>
    </p:spTree>
    <p:extLst>
      <p:ext uri="{BB962C8B-B14F-4D97-AF65-F5344CB8AC3E}">
        <p14:creationId xmlns:p14="http://schemas.microsoft.com/office/powerpoint/2010/main" val="2837508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EC994-6521-846C-371A-4E68E83C980D}"/>
              </a:ext>
            </a:extLst>
          </p:cNvPr>
          <p:cNvSpPr>
            <a:spLocks noGrp="1"/>
          </p:cNvSpPr>
          <p:nvPr>
            <p:ph type="title"/>
          </p:nvPr>
        </p:nvSpPr>
        <p:spPr/>
        <p:txBody>
          <a:bodyPr/>
          <a:lstStyle/>
          <a:p>
            <a:r>
              <a:rPr lang="cs-CZ" dirty="0"/>
              <a:t>mix</a:t>
            </a:r>
          </a:p>
        </p:txBody>
      </p:sp>
      <p:sp>
        <p:nvSpPr>
          <p:cNvPr id="3" name="Zástupný obsah 2">
            <a:extLst>
              <a:ext uri="{FF2B5EF4-FFF2-40B4-BE49-F238E27FC236}">
                <a16:creationId xmlns:a16="http://schemas.microsoft.com/office/drawing/2014/main" id="{986E30EE-D326-1B33-A190-B4545AB19CD0}"/>
              </a:ext>
            </a:extLst>
          </p:cNvPr>
          <p:cNvSpPr>
            <a:spLocks noGrp="1"/>
          </p:cNvSpPr>
          <p:nvPr>
            <p:ph sz="half" idx="1"/>
          </p:nvPr>
        </p:nvSpPr>
        <p:spPr/>
        <p:txBody>
          <a:bodyPr/>
          <a:lstStyle/>
          <a:p>
            <a:r>
              <a:rPr lang="cs-CZ" dirty="0" err="1"/>
              <a:t>Juv</a:t>
            </a:r>
            <a:r>
              <a:rPr lang="cs-CZ" dirty="0"/>
              <a:t>. 1.26–29 </a:t>
            </a:r>
          </a:p>
          <a:p>
            <a:r>
              <a:rPr lang="cs-CZ" dirty="0" err="1"/>
              <a:t>cum</a:t>
            </a:r>
            <a:r>
              <a:rPr lang="cs-CZ" dirty="0"/>
              <a:t> </a:t>
            </a:r>
            <a:r>
              <a:rPr lang="cs-CZ" dirty="0" err="1"/>
              <a:t>pars</a:t>
            </a:r>
            <a:r>
              <a:rPr lang="cs-CZ" dirty="0"/>
              <a:t> </a:t>
            </a:r>
            <a:r>
              <a:rPr lang="cs-CZ" dirty="0" err="1"/>
              <a:t>Niliacae</a:t>
            </a:r>
            <a:r>
              <a:rPr lang="cs-CZ" dirty="0"/>
              <a:t> </a:t>
            </a:r>
            <a:r>
              <a:rPr lang="cs-CZ" dirty="0" err="1"/>
              <a:t>plebis</a:t>
            </a:r>
            <a:r>
              <a:rPr lang="cs-CZ" dirty="0"/>
              <a:t>, </a:t>
            </a:r>
            <a:r>
              <a:rPr lang="cs-CZ" dirty="0" err="1"/>
              <a:t>cum</a:t>
            </a:r>
            <a:r>
              <a:rPr lang="cs-CZ" dirty="0"/>
              <a:t> </a:t>
            </a:r>
            <a:r>
              <a:rPr lang="cs-CZ" dirty="0" err="1"/>
              <a:t>uerna</a:t>
            </a:r>
            <a:r>
              <a:rPr lang="cs-CZ" dirty="0"/>
              <a:t> </a:t>
            </a:r>
            <a:r>
              <a:rPr lang="cs-CZ" dirty="0" err="1"/>
              <a:t>Canopi</a:t>
            </a:r>
            <a:br>
              <a:rPr lang="cs-CZ" dirty="0"/>
            </a:br>
            <a:r>
              <a:rPr lang="cs-CZ" dirty="0" err="1"/>
              <a:t>Crispinus</a:t>
            </a:r>
            <a:r>
              <a:rPr lang="cs-CZ" dirty="0"/>
              <a:t> </a:t>
            </a:r>
            <a:r>
              <a:rPr lang="cs-CZ" dirty="0" err="1"/>
              <a:t>Tyrias</a:t>
            </a:r>
            <a:r>
              <a:rPr lang="cs-CZ" dirty="0"/>
              <a:t> </a:t>
            </a:r>
            <a:r>
              <a:rPr lang="cs-CZ" dirty="0" err="1"/>
              <a:t>umero</a:t>
            </a:r>
            <a:r>
              <a:rPr lang="cs-CZ" dirty="0"/>
              <a:t> </a:t>
            </a:r>
            <a:r>
              <a:rPr lang="cs-CZ" dirty="0" err="1"/>
              <a:t>reuocante</a:t>
            </a:r>
            <a:r>
              <a:rPr lang="cs-CZ" dirty="0"/>
              <a:t> </a:t>
            </a:r>
            <a:r>
              <a:rPr lang="cs-CZ" dirty="0" err="1"/>
              <a:t>lacernas</a:t>
            </a:r>
            <a:br>
              <a:rPr lang="cs-CZ" dirty="0"/>
            </a:br>
            <a:r>
              <a:rPr lang="cs-CZ" dirty="0" err="1"/>
              <a:t>uentilet</a:t>
            </a:r>
            <a:r>
              <a:rPr lang="cs-CZ" dirty="0"/>
              <a:t> </a:t>
            </a:r>
            <a:r>
              <a:rPr lang="cs-CZ" dirty="0" err="1"/>
              <a:t>aestiuum</a:t>
            </a:r>
            <a:r>
              <a:rPr lang="cs-CZ" dirty="0"/>
              <a:t> </a:t>
            </a:r>
            <a:r>
              <a:rPr lang="cs-CZ" dirty="0" err="1"/>
              <a:t>digitis</a:t>
            </a:r>
            <a:r>
              <a:rPr lang="cs-CZ" dirty="0"/>
              <a:t> </a:t>
            </a:r>
            <a:r>
              <a:rPr lang="cs-CZ" dirty="0" err="1"/>
              <a:t>sudantibus</a:t>
            </a:r>
            <a:r>
              <a:rPr lang="cs-CZ" dirty="0"/>
              <a:t> </a:t>
            </a:r>
            <a:r>
              <a:rPr lang="cs-CZ" dirty="0" err="1"/>
              <a:t>aurum</a:t>
            </a:r>
            <a:br>
              <a:rPr lang="cs-CZ" dirty="0"/>
            </a:br>
            <a:r>
              <a:rPr lang="cs-CZ" dirty="0" err="1"/>
              <a:t>nec</a:t>
            </a:r>
            <a:r>
              <a:rPr lang="cs-CZ" dirty="0"/>
              <a:t> </a:t>
            </a:r>
            <a:r>
              <a:rPr lang="cs-CZ" dirty="0" err="1"/>
              <a:t>sufferre</a:t>
            </a:r>
            <a:r>
              <a:rPr lang="cs-CZ" dirty="0"/>
              <a:t> </a:t>
            </a:r>
            <a:r>
              <a:rPr lang="cs-CZ" dirty="0" err="1"/>
              <a:t>queat</a:t>
            </a:r>
            <a:r>
              <a:rPr lang="cs-CZ" dirty="0"/>
              <a:t> </a:t>
            </a:r>
            <a:r>
              <a:rPr lang="cs-CZ" dirty="0" err="1"/>
              <a:t>maioris</a:t>
            </a:r>
            <a:r>
              <a:rPr lang="cs-CZ" dirty="0"/>
              <a:t> </a:t>
            </a:r>
            <a:r>
              <a:rPr lang="cs-CZ" dirty="0" err="1"/>
              <a:t>pondera</a:t>
            </a:r>
            <a:r>
              <a:rPr lang="cs-CZ" dirty="0"/>
              <a:t> </a:t>
            </a:r>
            <a:r>
              <a:rPr lang="cs-CZ" dirty="0" err="1"/>
              <a:t>gemmae</a:t>
            </a:r>
            <a:r>
              <a:rPr lang="cs-CZ" dirty="0"/>
              <a:t>,</a:t>
            </a:r>
          </a:p>
        </p:txBody>
      </p:sp>
      <p:sp>
        <p:nvSpPr>
          <p:cNvPr id="4" name="Zástupný obsah 3">
            <a:extLst>
              <a:ext uri="{FF2B5EF4-FFF2-40B4-BE49-F238E27FC236}">
                <a16:creationId xmlns:a16="http://schemas.microsoft.com/office/drawing/2014/main" id="{88CD6680-DA5A-507D-98A3-055F2B30825E}"/>
              </a:ext>
            </a:extLst>
          </p:cNvPr>
          <p:cNvSpPr>
            <a:spLocks noGrp="1"/>
          </p:cNvSpPr>
          <p:nvPr>
            <p:ph sz="half" idx="2"/>
          </p:nvPr>
        </p:nvSpPr>
        <p:spPr/>
        <p:txBody>
          <a:bodyPr/>
          <a:lstStyle/>
          <a:p>
            <a:r>
              <a:rPr lang="en-US" dirty="0"/>
              <a:t>When a pleb from the Nile, when a slave from Canopus, </a:t>
            </a:r>
          </a:p>
          <a:p>
            <a:r>
              <a:rPr lang="en-US" dirty="0"/>
              <a:t>One </a:t>
            </a:r>
            <a:r>
              <a:rPr lang="en-US" dirty="0" err="1"/>
              <a:t>Crispinus</a:t>
            </a:r>
            <a:r>
              <a:rPr lang="en-US" dirty="0"/>
              <a:t>, hitching his Tyrian cloak on his shoulder, </a:t>
            </a:r>
          </a:p>
          <a:p>
            <a:r>
              <a:rPr lang="en-US" dirty="0"/>
              <a:t>Wafts the gold of summer about on his sweaty fingers, </a:t>
            </a:r>
          </a:p>
          <a:p>
            <a:r>
              <a:rPr lang="en-US" dirty="0"/>
              <a:t>Simply unable to suffer the dreadful weight of a gem; </a:t>
            </a:r>
          </a:p>
          <a:p>
            <a:endParaRPr lang="cs-CZ" dirty="0"/>
          </a:p>
        </p:txBody>
      </p:sp>
    </p:spTree>
    <p:extLst>
      <p:ext uri="{BB962C8B-B14F-4D97-AF65-F5344CB8AC3E}">
        <p14:creationId xmlns:p14="http://schemas.microsoft.com/office/powerpoint/2010/main" val="4057315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243AF0-B24F-FEC0-C99F-B3F5841883CD}"/>
              </a:ext>
            </a:extLst>
          </p:cNvPr>
          <p:cNvSpPr>
            <a:spLocks noGrp="1"/>
          </p:cNvSpPr>
          <p:nvPr>
            <p:ph type="title"/>
          </p:nvPr>
        </p:nvSpPr>
        <p:spPr/>
        <p:txBody>
          <a:bodyPr/>
          <a:lstStyle/>
          <a:p>
            <a:r>
              <a:rPr lang="cs-CZ" dirty="0"/>
              <a:t>Mix</a:t>
            </a:r>
          </a:p>
        </p:txBody>
      </p:sp>
      <p:sp>
        <p:nvSpPr>
          <p:cNvPr id="3" name="Zástupný obsah 2">
            <a:extLst>
              <a:ext uri="{FF2B5EF4-FFF2-40B4-BE49-F238E27FC236}">
                <a16:creationId xmlns:a16="http://schemas.microsoft.com/office/drawing/2014/main" id="{37F607CC-F9AF-44BE-7797-C9A0EEA291FD}"/>
              </a:ext>
            </a:extLst>
          </p:cNvPr>
          <p:cNvSpPr>
            <a:spLocks noGrp="1"/>
          </p:cNvSpPr>
          <p:nvPr>
            <p:ph sz="half" idx="1"/>
          </p:nvPr>
        </p:nvSpPr>
        <p:spPr/>
        <p:txBody>
          <a:bodyPr>
            <a:normAutofit fontScale="92500" lnSpcReduction="20000"/>
          </a:bodyPr>
          <a:lstStyle/>
          <a:p>
            <a:r>
              <a:rPr lang="cs-CZ" dirty="0" err="1"/>
              <a:t>Juv</a:t>
            </a:r>
            <a:r>
              <a:rPr lang="cs-CZ" dirty="0"/>
              <a:t>. 15 </a:t>
            </a:r>
            <a:r>
              <a:rPr lang="cs-CZ" dirty="0" err="1"/>
              <a:t>Quis</a:t>
            </a:r>
            <a:r>
              <a:rPr lang="cs-CZ" dirty="0"/>
              <a:t> </a:t>
            </a:r>
            <a:r>
              <a:rPr lang="cs-CZ" dirty="0" err="1"/>
              <a:t>nescit</a:t>
            </a:r>
            <a:r>
              <a:rPr lang="cs-CZ" dirty="0"/>
              <a:t>, </a:t>
            </a:r>
            <a:r>
              <a:rPr lang="cs-CZ" dirty="0" err="1"/>
              <a:t>Volusi</a:t>
            </a:r>
            <a:r>
              <a:rPr lang="cs-CZ" dirty="0"/>
              <a:t> </a:t>
            </a:r>
            <a:r>
              <a:rPr lang="cs-CZ" dirty="0" err="1"/>
              <a:t>Bithynice</a:t>
            </a:r>
            <a:r>
              <a:rPr lang="cs-CZ" dirty="0"/>
              <a:t>, </a:t>
            </a:r>
            <a:r>
              <a:rPr lang="cs-CZ" dirty="0" err="1"/>
              <a:t>qualia</a:t>
            </a:r>
            <a:r>
              <a:rPr lang="cs-CZ" dirty="0"/>
              <a:t> </a:t>
            </a:r>
            <a:r>
              <a:rPr lang="cs-CZ" u="sng" dirty="0" err="1"/>
              <a:t>demens</a:t>
            </a:r>
            <a:br>
              <a:rPr lang="cs-CZ" dirty="0"/>
            </a:br>
            <a:r>
              <a:rPr lang="cs-CZ" u="sng" dirty="0" err="1"/>
              <a:t>Aegyptos</a:t>
            </a:r>
            <a:r>
              <a:rPr lang="cs-CZ" dirty="0"/>
              <a:t> </a:t>
            </a:r>
            <a:r>
              <a:rPr lang="cs-CZ" u="sng" dirty="0" err="1"/>
              <a:t>portenta</a:t>
            </a:r>
            <a:r>
              <a:rPr lang="cs-CZ" dirty="0"/>
              <a:t> </a:t>
            </a:r>
            <a:r>
              <a:rPr lang="cs-CZ" u="sng" dirty="0" err="1"/>
              <a:t>colat</a:t>
            </a:r>
            <a:r>
              <a:rPr lang="cs-CZ" dirty="0"/>
              <a:t>? </a:t>
            </a:r>
            <a:r>
              <a:rPr lang="cs-CZ" dirty="0" err="1"/>
              <a:t>crocodilon</a:t>
            </a:r>
            <a:r>
              <a:rPr lang="cs-CZ" dirty="0"/>
              <a:t> </a:t>
            </a:r>
            <a:r>
              <a:rPr lang="cs-CZ" dirty="0" err="1"/>
              <a:t>adorat</a:t>
            </a:r>
            <a:br>
              <a:rPr lang="cs-CZ" dirty="0"/>
            </a:br>
            <a:r>
              <a:rPr lang="cs-CZ" dirty="0" err="1"/>
              <a:t>pars</a:t>
            </a:r>
            <a:r>
              <a:rPr lang="cs-CZ" dirty="0"/>
              <a:t> </a:t>
            </a:r>
            <a:r>
              <a:rPr lang="cs-CZ" dirty="0" err="1"/>
              <a:t>haec</a:t>
            </a:r>
            <a:r>
              <a:rPr lang="cs-CZ" dirty="0"/>
              <a:t>, </a:t>
            </a:r>
            <a:r>
              <a:rPr lang="cs-CZ" dirty="0" err="1"/>
              <a:t>illa</a:t>
            </a:r>
            <a:r>
              <a:rPr lang="cs-CZ" dirty="0"/>
              <a:t> </a:t>
            </a:r>
            <a:r>
              <a:rPr lang="cs-CZ" dirty="0" err="1"/>
              <a:t>pauet</a:t>
            </a:r>
            <a:r>
              <a:rPr lang="cs-CZ" dirty="0"/>
              <a:t> </a:t>
            </a:r>
            <a:r>
              <a:rPr lang="cs-CZ" dirty="0" err="1"/>
              <a:t>saturam</a:t>
            </a:r>
            <a:r>
              <a:rPr lang="cs-CZ" dirty="0"/>
              <a:t> </a:t>
            </a:r>
            <a:r>
              <a:rPr lang="cs-CZ" dirty="0" err="1"/>
              <a:t>serpentibus</a:t>
            </a:r>
            <a:r>
              <a:rPr lang="cs-CZ" dirty="0"/>
              <a:t> </a:t>
            </a:r>
            <a:r>
              <a:rPr lang="cs-CZ" dirty="0" err="1"/>
              <a:t>ibin</a:t>
            </a:r>
            <a:r>
              <a:rPr lang="cs-CZ" dirty="0"/>
              <a:t>.</a:t>
            </a:r>
            <a:br>
              <a:rPr lang="cs-CZ" dirty="0"/>
            </a:br>
            <a:r>
              <a:rPr lang="cs-CZ" u="sng" dirty="0" err="1"/>
              <a:t>effigies</a:t>
            </a:r>
            <a:r>
              <a:rPr lang="cs-CZ" dirty="0"/>
              <a:t> </a:t>
            </a:r>
            <a:r>
              <a:rPr lang="cs-CZ" dirty="0" err="1"/>
              <a:t>sacri</a:t>
            </a:r>
            <a:r>
              <a:rPr lang="cs-CZ" dirty="0"/>
              <a:t> </a:t>
            </a:r>
            <a:r>
              <a:rPr lang="cs-CZ" dirty="0" err="1"/>
              <a:t>nitet</a:t>
            </a:r>
            <a:r>
              <a:rPr lang="cs-CZ" dirty="0"/>
              <a:t> </a:t>
            </a:r>
            <a:r>
              <a:rPr lang="cs-CZ" u="sng" dirty="0" err="1"/>
              <a:t>aurea</a:t>
            </a:r>
            <a:r>
              <a:rPr lang="cs-CZ" dirty="0"/>
              <a:t> </a:t>
            </a:r>
            <a:r>
              <a:rPr lang="cs-CZ" u="sng" dirty="0" err="1"/>
              <a:t>cercopitheci</a:t>
            </a:r>
            <a:r>
              <a:rPr lang="cs-CZ" dirty="0"/>
              <a:t>,</a:t>
            </a:r>
            <a:br>
              <a:rPr lang="cs-CZ" dirty="0"/>
            </a:br>
            <a:r>
              <a:rPr lang="cs-CZ" dirty="0" err="1"/>
              <a:t>dimidio</a:t>
            </a:r>
            <a:r>
              <a:rPr lang="cs-CZ" dirty="0"/>
              <a:t> </a:t>
            </a:r>
            <a:r>
              <a:rPr lang="cs-CZ" dirty="0" err="1"/>
              <a:t>magicae</a:t>
            </a:r>
            <a:r>
              <a:rPr lang="cs-CZ" dirty="0"/>
              <a:t> </a:t>
            </a:r>
            <a:r>
              <a:rPr lang="cs-CZ" dirty="0" err="1"/>
              <a:t>resonant</a:t>
            </a:r>
            <a:r>
              <a:rPr lang="cs-CZ" dirty="0"/>
              <a:t> </a:t>
            </a:r>
            <a:r>
              <a:rPr lang="cs-CZ" dirty="0" err="1"/>
              <a:t>ubi</a:t>
            </a:r>
            <a:r>
              <a:rPr lang="cs-CZ" dirty="0"/>
              <a:t> </a:t>
            </a:r>
            <a:r>
              <a:rPr lang="cs-CZ" u="sng" dirty="0" err="1"/>
              <a:t>Memnone</a:t>
            </a:r>
            <a:r>
              <a:rPr lang="cs-CZ" dirty="0"/>
              <a:t> </a:t>
            </a:r>
            <a:r>
              <a:rPr lang="cs-CZ" dirty="0" err="1"/>
              <a:t>chordae</a:t>
            </a:r>
            <a:r>
              <a:rPr lang="cs-CZ" dirty="0"/>
              <a:t>               5</a:t>
            </a:r>
            <a:br>
              <a:rPr lang="cs-CZ" dirty="0"/>
            </a:br>
            <a:r>
              <a:rPr lang="cs-CZ" dirty="0" err="1"/>
              <a:t>atque</a:t>
            </a:r>
            <a:r>
              <a:rPr lang="cs-CZ" dirty="0"/>
              <a:t> </a:t>
            </a:r>
            <a:r>
              <a:rPr lang="cs-CZ" dirty="0" err="1"/>
              <a:t>uetus</a:t>
            </a:r>
            <a:r>
              <a:rPr lang="cs-CZ" dirty="0"/>
              <a:t> </a:t>
            </a:r>
            <a:r>
              <a:rPr lang="cs-CZ" u="sng" dirty="0" err="1"/>
              <a:t>Thebe</a:t>
            </a:r>
            <a:r>
              <a:rPr lang="cs-CZ" dirty="0"/>
              <a:t> </a:t>
            </a:r>
            <a:r>
              <a:rPr lang="cs-CZ" u="sng" dirty="0" err="1"/>
              <a:t>centum</a:t>
            </a:r>
            <a:r>
              <a:rPr lang="cs-CZ" dirty="0"/>
              <a:t> </a:t>
            </a:r>
            <a:r>
              <a:rPr lang="cs-CZ" dirty="0" err="1"/>
              <a:t>iacet</a:t>
            </a:r>
            <a:r>
              <a:rPr lang="cs-CZ" dirty="0"/>
              <a:t> </a:t>
            </a:r>
            <a:r>
              <a:rPr lang="cs-CZ" dirty="0" err="1"/>
              <a:t>obruta</a:t>
            </a:r>
            <a:r>
              <a:rPr lang="cs-CZ" dirty="0"/>
              <a:t> </a:t>
            </a:r>
            <a:r>
              <a:rPr lang="cs-CZ" u="sng" dirty="0" err="1"/>
              <a:t>portis</a:t>
            </a:r>
            <a:r>
              <a:rPr lang="cs-CZ" dirty="0"/>
              <a:t>.</a:t>
            </a:r>
            <a:br>
              <a:rPr lang="cs-CZ" dirty="0"/>
            </a:br>
            <a:r>
              <a:rPr lang="cs-CZ" dirty="0" err="1"/>
              <a:t>illic</a:t>
            </a:r>
            <a:r>
              <a:rPr lang="cs-CZ" dirty="0"/>
              <a:t> </a:t>
            </a:r>
            <a:r>
              <a:rPr lang="cs-CZ" u="sng" dirty="0" err="1"/>
              <a:t>aeluros</a:t>
            </a:r>
            <a:r>
              <a:rPr lang="cs-CZ" dirty="0"/>
              <a:t>, hic </a:t>
            </a:r>
            <a:r>
              <a:rPr lang="cs-CZ" u="sng" dirty="0" err="1"/>
              <a:t>piscem</a:t>
            </a:r>
            <a:r>
              <a:rPr lang="cs-CZ" dirty="0"/>
              <a:t> </a:t>
            </a:r>
            <a:r>
              <a:rPr lang="cs-CZ" dirty="0" err="1"/>
              <a:t>fluminis</a:t>
            </a:r>
            <a:r>
              <a:rPr lang="cs-CZ" dirty="0"/>
              <a:t>, </a:t>
            </a:r>
            <a:r>
              <a:rPr lang="cs-CZ" dirty="0" err="1"/>
              <a:t>illic</a:t>
            </a:r>
            <a:br>
              <a:rPr lang="cs-CZ" dirty="0"/>
            </a:br>
            <a:r>
              <a:rPr lang="cs-CZ" dirty="0"/>
              <a:t>oppida </a:t>
            </a:r>
            <a:r>
              <a:rPr lang="cs-CZ" dirty="0" err="1"/>
              <a:t>tota</a:t>
            </a:r>
            <a:r>
              <a:rPr lang="cs-CZ" dirty="0"/>
              <a:t> </a:t>
            </a:r>
            <a:r>
              <a:rPr lang="cs-CZ" u="sng" dirty="0" err="1"/>
              <a:t>canem</a:t>
            </a:r>
            <a:r>
              <a:rPr lang="cs-CZ" dirty="0"/>
              <a:t> </a:t>
            </a:r>
            <a:r>
              <a:rPr lang="cs-CZ" dirty="0" err="1"/>
              <a:t>uenerantur</a:t>
            </a:r>
            <a:r>
              <a:rPr lang="cs-CZ" dirty="0"/>
              <a:t>, </a:t>
            </a:r>
            <a:r>
              <a:rPr lang="cs-CZ" u="sng" dirty="0" err="1"/>
              <a:t>nemo</a:t>
            </a:r>
            <a:r>
              <a:rPr lang="cs-CZ" u="sng" dirty="0"/>
              <a:t> </a:t>
            </a:r>
            <a:r>
              <a:rPr lang="cs-CZ" u="sng" dirty="0" err="1"/>
              <a:t>Dianam</a:t>
            </a:r>
            <a:r>
              <a:rPr lang="cs-CZ" dirty="0"/>
              <a:t>. </a:t>
            </a:r>
          </a:p>
        </p:txBody>
      </p:sp>
      <p:sp>
        <p:nvSpPr>
          <p:cNvPr id="4" name="Zástupný obsah 3">
            <a:extLst>
              <a:ext uri="{FF2B5EF4-FFF2-40B4-BE49-F238E27FC236}">
                <a16:creationId xmlns:a16="http://schemas.microsoft.com/office/drawing/2014/main" id="{5BD89CA1-1ACB-D215-CB28-8B2F814C9977}"/>
              </a:ext>
            </a:extLst>
          </p:cNvPr>
          <p:cNvSpPr>
            <a:spLocks noGrp="1"/>
          </p:cNvSpPr>
          <p:nvPr>
            <p:ph sz="half" idx="2"/>
          </p:nvPr>
        </p:nvSpPr>
        <p:spPr/>
        <p:txBody>
          <a:bodyPr>
            <a:normAutofit fontScale="92500" lnSpcReduction="20000"/>
          </a:bodyPr>
          <a:lstStyle/>
          <a:p>
            <a:r>
              <a:rPr lang="en-US" cap="small" dirty="0">
                <a:effectLst/>
              </a:rPr>
              <a:t>Who</a:t>
            </a:r>
            <a:r>
              <a:rPr lang="en-US" dirty="0"/>
              <a:t> knows not, O Bithynian </a:t>
            </a:r>
            <a:r>
              <a:rPr lang="en-US" dirty="0" err="1"/>
              <a:t>Volusius</a:t>
            </a:r>
            <a:r>
              <a:rPr lang="en-US" dirty="0"/>
              <a:t>, what monsters demented Egypt worships? One district adores the crocodile, another venerates the Ibis that gorges itself with snakes. In the place where magic chords are sounded by the truncated Memnon</a:t>
            </a:r>
            <a:r>
              <a:rPr lang="cs-CZ" dirty="0"/>
              <a:t>,</a:t>
            </a:r>
            <a:r>
              <a:rPr lang="en-US" dirty="0"/>
              <a:t> and ancient hundred-gated Thebes lies in ruins, men worship the glittering golden image of the long-tailed ape. In one part cats are worshipped, in another a river fish, in another whole townships venerate a dog; none adore Diana,</a:t>
            </a:r>
            <a:endParaRPr lang="cs-CZ" dirty="0"/>
          </a:p>
        </p:txBody>
      </p:sp>
    </p:spTree>
    <p:extLst>
      <p:ext uri="{BB962C8B-B14F-4D97-AF65-F5344CB8AC3E}">
        <p14:creationId xmlns:p14="http://schemas.microsoft.com/office/powerpoint/2010/main" val="172415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0D72E-AB39-31BA-B34C-A4AC3893CA36}"/>
              </a:ext>
            </a:extLst>
          </p:cNvPr>
          <p:cNvSpPr>
            <a:spLocks noGrp="1"/>
          </p:cNvSpPr>
          <p:nvPr>
            <p:ph type="title"/>
          </p:nvPr>
        </p:nvSpPr>
        <p:spPr/>
        <p:txBody>
          <a:bodyPr/>
          <a:lstStyle/>
          <a:p>
            <a:r>
              <a:rPr lang="cs-CZ" dirty="0"/>
              <a:t>Lidé</a:t>
            </a:r>
          </a:p>
        </p:txBody>
      </p:sp>
      <p:sp>
        <p:nvSpPr>
          <p:cNvPr id="3" name="Zástupný obsah 2">
            <a:extLst>
              <a:ext uri="{FF2B5EF4-FFF2-40B4-BE49-F238E27FC236}">
                <a16:creationId xmlns:a16="http://schemas.microsoft.com/office/drawing/2014/main" id="{AAEA5E98-315E-FFC2-1B50-656915058DF1}"/>
              </a:ext>
            </a:extLst>
          </p:cNvPr>
          <p:cNvSpPr>
            <a:spLocks noGrp="1"/>
          </p:cNvSpPr>
          <p:nvPr>
            <p:ph sz="half" idx="1"/>
          </p:nvPr>
        </p:nvSpPr>
        <p:spPr/>
        <p:txBody>
          <a:bodyPr/>
          <a:lstStyle/>
          <a:p>
            <a:r>
              <a:rPr lang="cs-CZ" dirty="0" err="1"/>
              <a:t>Hdt</a:t>
            </a:r>
            <a:r>
              <a:rPr lang="cs-CZ" dirty="0"/>
              <a:t>. 2.104</a:t>
            </a:r>
          </a:p>
          <a:p>
            <a:r>
              <a:rPr lang="el-GR" dirty="0"/>
              <a:t>αὐτὸς δὲ εἴκασα τῇδε, καὶ ὅτι </a:t>
            </a:r>
            <a:r>
              <a:rPr lang="el-GR" u="sng" dirty="0"/>
              <a:t>μελάγχροες</a:t>
            </a:r>
            <a:r>
              <a:rPr lang="el-GR" dirty="0"/>
              <a:t> εἰσὶ καὶ </a:t>
            </a:r>
            <a:r>
              <a:rPr lang="el-GR" u="sng" dirty="0"/>
              <a:t>οὐλότριχες</a:t>
            </a:r>
            <a:r>
              <a:rPr lang="el-GR" dirty="0"/>
              <a:t>·</a:t>
            </a:r>
            <a:r>
              <a:rPr lang="cs-CZ" dirty="0"/>
              <a:t> …</a:t>
            </a:r>
            <a:r>
              <a:rPr lang="el-GR" dirty="0"/>
              <a:t> ἀλλὰ τοῖσιδε καὶ μᾶλλον, ὅτι μοῦνοι πάντων ἀνθρώπων Κόλχοι καὶ Αἰγύπτιοι καὶ Αἰθίοπες </a:t>
            </a:r>
            <a:r>
              <a:rPr lang="el-GR" u="sng" dirty="0"/>
              <a:t>περιτάμνονται</a:t>
            </a:r>
            <a:r>
              <a:rPr lang="el-GR" dirty="0"/>
              <a:t> ἀπ’ ἀρχῆς τὰ </a:t>
            </a:r>
            <a:r>
              <a:rPr lang="el-GR" u="sng" dirty="0"/>
              <a:t>αἰδοῖα</a:t>
            </a:r>
            <a:r>
              <a:rPr lang="el-GR" dirty="0"/>
              <a:t>.</a:t>
            </a:r>
            <a:endParaRPr lang="cs-CZ" dirty="0"/>
          </a:p>
        </p:txBody>
      </p:sp>
      <p:sp>
        <p:nvSpPr>
          <p:cNvPr id="4" name="Zástupný obsah 3">
            <a:extLst>
              <a:ext uri="{FF2B5EF4-FFF2-40B4-BE49-F238E27FC236}">
                <a16:creationId xmlns:a16="http://schemas.microsoft.com/office/drawing/2014/main" id="{BD418E9A-4A2A-D475-F303-C94DFA1A8D1D}"/>
              </a:ext>
            </a:extLst>
          </p:cNvPr>
          <p:cNvSpPr>
            <a:spLocks noGrp="1"/>
          </p:cNvSpPr>
          <p:nvPr>
            <p:ph sz="half" idx="2"/>
          </p:nvPr>
        </p:nvSpPr>
        <p:spPr/>
        <p:txBody>
          <a:bodyPr/>
          <a:lstStyle/>
          <a:p>
            <a:r>
              <a:rPr lang="en-US" dirty="0"/>
              <a:t>I myself guessed it to be so, partly because they are dark-skinned and woolly-haired; though that indeed goes for nothing, seeing that other peoples, too, are such; but my better proof was that the Colchians and Egyptians and Ethiopians are the only nations that have from the first </a:t>
            </a:r>
            <a:r>
              <a:rPr lang="en-US" dirty="0" err="1"/>
              <a:t>practised</a:t>
            </a:r>
            <a:r>
              <a:rPr lang="en-US" dirty="0"/>
              <a:t> circumcision. </a:t>
            </a:r>
            <a:endParaRPr lang="cs-CZ" dirty="0"/>
          </a:p>
        </p:txBody>
      </p:sp>
    </p:spTree>
    <p:extLst>
      <p:ext uri="{BB962C8B-B14F-4D97-AF65-F5344CB8AC3E}">
        <p14:creationId xmlns:p14="http://schemas.microsoft.com/office/powerpoint/2010/main" val="123953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F850D1-A9FA-FD7C-D2F3-6E6E0FADC8EB}"/>
              </a:ext>
            </a:extLst>
          </p:cNvPr>
          <p:cNvSpPr>
            <a:spLocks noGrp="1"/>
          </p:cNvSpPr>
          <p:nvPr>
            <p:ph type="title"/>
          </p:nvPr>
        </p:nvSpPr>
        <p:spPr/>
        <p:txBody>
          <a:bodyPr/>
          <a:lstStyle/>
          <a:p>
            <a:r>
              <a:rPr lang="cs-CZ" dirty="0"/>
              <a:t>mix</a:t>
            </a:r>
          </a:p>
        </p:txBody>
      </p:sp>
      <p:sp>
        <p:nvSpPr>
          <p:cNvPr id="3" name="Zástupný obsah 2">
            <a:extLst>
              <a:ext uri="{FF2B5EF4-FFF2-40B4-BE49-F238E27FC236}">
                <a16:creationId xmlns:a16="http://schemas.microsoft.com/office/drawing/2014/main" id="{BC0848B8-58EF-B509-4E8F-9971A0EA063C}"/>
              </a:ext>
            </a:extLst>
          </p:cNvPr>
          <p:cNvSpPr>
            <a:spLocks noGrp="1"/>
          </p:cNvSpPr>
          <p:nvPr>
            <p:ph sz="half" idx="1"/>
          </p:nvPr>
        </p:nvSpPr>
        <p:spPr/>
        <p:txBody>
          <a:bodyPr/>
          <a:lstStyle/>
          <a:p>
            <a:r>
              <a:rPr lang="cs-CZ" dirty="0" err="1"/>
              <a:t>Juv</a:t>
            </a:r>
            <a:r>
              <a:rPr lang="cs-CZ" dirty="0"/>
              <a:t>. 15 </a:t>
            </a:r>
            <a:r>
              <a:rPr lang="cs-CZ" dirty="0" err="1"/>
              <a:t>porrum</a:t>
            </a:r>
            <a:r>
              <a:rPr lang="cs-CZ" dirty="0"/>
              <a:t> et </a:t>
            </a:r>
            <a:r>
              <a:rPr lang="cs-CZ" dirty="0" err="1"/>
              <a:t>caepe</a:t>
            </a:r>
            <a:r>
              <a:rPr lang="cs-CZ" dirty="0"/>
              <a:t> </a:t>
            </a:r>
            <a:r>
              <a:rPr lang="cs-CZ" u="sng" dirty="0" err="1"/>
              <a:t>nefas</a:t>
            </a:r>
            <a:r>
              <a:rPr lang="cs-CZ" dirty="0"/>
              <a:t> </a:t>
            </a:r>
            <a:r>
              <a:rPr lang="cs-CZ" dirty="0" err="1"/>
              <a:t>uiolare</a:t>
            </a:r>
            <a:r>
              <a:rPr lang="cs-CZ" dirty="0"/>
              <a:t> et </a:t>
            </a:r>
            <a:r>
              <a:rPr lang="cs-CZ" dirty="0" err="1"/>
              <a:t>frangere</a:t>
            </a:r>
            <a:r>
              <a:rPr lang="cs-CZ" dirty="0"/>
              <a:t> </a:t>
            </a:r>
            <a:r>
              <a:rPr lang="cs-CZ" dirty="0" err="1"/>
              <a:t>morsu</a:t>
            </a:r>
            <a:br>
              <a:rPr lang="cs-CZ" dirty="0"/>
            </a:br>
            <a:r>
              <a:rPr lang="cs-CZ" dirty="0"/>
              <a:t>(o </a:t>
            </a:r>
            <a:r>
              <a:rPr lang="cs-CZ" dirty="0" err="1"/>
              <a:t>sanctas</a:t>
            </a:r>
            <a:r>
              <a:rPr lang="cs-CZ" dirty="0"/>
              <a:t> </a:t>
            </a:r>
            <a:r>
              <a:rPr lang="cs-CZ" dirty="0" err="1"/>
              <a:t>gentes</a:t>
            </a:r>
            <a:r>
              <a:rPr lang="cs-CZ" dirty="0"/>
              <a:t>, </a:t>
            </a:r>
            <a:r>
              <a:rPr lang="cs-CZ" dirty="0" err="1"/>
              <a:t>quibus</a:t>
            </a:r>
            <a:r>
              <a:rPr lang="cs-CZ" dirty="0"/>
              <a:t> </a:t>
            </a:r>
            <a:r>
              <a:rPr lang="cs-CZ" dirty="0" err="1"/>
              <a:t>haec</a:t>
            </a:r>
            <a:r>
              <a:rPr lang="cs-CZ" dirty="0"/>
              <a:t> </a:t>
            </a:r>
            <a:r>
              <a:rPr lang="cs-CZ" dirty="0" err="1"/>
              <a:t>nascuntur</a:t>
            </a:r>
            <a:r>
              <a:rPr lang="cs-CZ" dirty="0"/>
              <a:t> in </a:t>
            </a:r>
            <a:r>
              <a:rPr lang="cs-CZ" dirty="0" err="1"/>
              <a:t>hortis</a:t>
            </a:r>
            <a:r>
              <a:rPr lang="cs-CZ" dirty="0"/>
              <a:t>            </a:t>
            </a:r>
            <a:br>
              <a:rPr lang="cs-CZ" dirty="0"/>
            </a:br>
            <a:r>
              <a:rPr lang="cs-CZ" dirty="0" err="1"/>
              <a:t>numina</a:t>
            </a:r>
            <a:r>
              <a:rPr lang="cs-CZ" dirty="0"/>
              <a:t>!), </a:t>
            </a:r>
            <a:r>
              <a:rPr lang="cs-CZ" u="sng" dirty="0" err="1"/>
              <a:t>lanatis</a:t>
            </a:r>
            <a:r>
              <a:rPr lang="cs-CZ" dirty="0"/>
              <a:t> </a:t>
            </a:r>
            <a:r>
              <a:rPr lang="cs-CZ" u="sng" dirty="0" err="1"/>
              <a:t>animalibus</a:t>
            </a:r>
            <a:r>
              <a:rPr lang="cs-CZ" dirty="0"/>
              <a:t> </a:t>
            </a:r>
            <a:r>
              <a:rPr lang="cs-CZ" dirty="0" err="1"/>
              <a:t>abstinet</a:t>
            </a:r>
            <a:r>
              <a:rPr lang="cs-CZ" dirty="0"/>
              <a:t> </a:t>
            </a:r>
            <a:r>
              <a:rPr lang="cs-CZ" dirty="0" err="1"/>
              <a:t>omnis</a:t>
            </a:r>
            <a:br>
              <a:rPr lang="cs-CZ" dirty="0"/>
            </a:br>
            <a:r>
              <a:rPr lang="cs-CZ" u="sng" dirty="0"/>
              <a:t>mensa</a:t>
            </a:r>
            <a:r>
              <a:rPr lang="cs-CZ" dirty="0"/>
              <a:t>, </a:t>
            </a:r>
            <a:r>
              <a:rPr lang="cs-CZ" u="sng" dirty="0" err="1"/>
              <a:t>nefas</a:t>
            </a:r>
            <a:r>
              <a:rPr lang="cs-CZ" dirty="0"/>
              <a:t> </a:t>
            </a:r>
            <a:r>
              <a:rPr lang="cs-CZ" dirty="0" err="1"/>
              <a:t>illic</a:t>
            </a:r>
            <a:r>
              <a:rPr lang="cs-CZ" dirty="0"/>
              <a:t> </a:t>
            </a:r>
            <a:r>
              <a:rPr lang="cs-CZ" dirty="0" err="1"/>
              <a:t>fetum</a:t>
            </a:r>
            <a:r>
              <a:rPr lang="cs-CZ" dirty="0"/>
              <a:t> </a:t>
            </a:r>
            <a:r>
              <a:rPr lang="cs-CZ" dirty="0" err="1"/>
              <a:t>iugulare</a:t>
            </a:r>
            <a:r>
              <a:rPr lang="cs-CZ" dirty="0"/>
              <a:t> </a:t>
            </a:r>
            <a:r>
              <a:rPr lang="cs-CZ" dirty="0" err="1"/>
              <a:t>capellae</a:t>
            </a:r>
            <a:r>
              <a:rPr lang="cs-CZ" dirty="0"/>
              <a:t>:</a:t>
            </a:r>
            <a:br>
              <a:rPr lang="cs-CZ" dirty="0"/>
            </a:br>
            <a:r>
              <a:rPr lang="cs-CZ" u="sng" dirty="0" err="1"/>
              <a:t>carnibus</a:t>
            </a:r>
            <a:r>
              <a:rPr lang="cs-CZ" dirty="0"/>
              <a:t> </a:t>
            </a:r>
            <a:r>
              <a:rPr lang="cs-CZ" u="sng" dirty="0" err="1"/>
              <a:t>humanis</a:t>
            </a:r>
            <a:r>
              <a:rPr lang="cs-CZ" dirty="0"/>
              <a:t> </a:t>
            </a:r>
            <a:r>
              <a:rPr lang="cs-CZ" dirty="0" err="1"/>
              <a:t>uesci</a:t>
            </a:r>
            <a:r>
              <a:rPr lang="cs-CZ" dirty="0"/>
              <a:t> </a:t>
            </a:r>
            <a:r>
              <a:rPr lang="cs-CZ" dirty="0" err="1"/>
              <a:t>licet</a:t>
            </a:r>
            <a:r>
              <a:rPr lang="cs-CZ" dirty="0"/>
              <a:t>. </a:t>
            </a:r>
          </a:p>
        </p:txBody>
      </p:sp>
      <p:sp>
        <p:nvSpPr>
          <p:cNvPr id="4" name="Zástupný obsah 3">
            <a:extLst>
              <a:ext uri="{FF2B5EF4-FFF2-40B4-BE49-F238E27FC236}">
                <a16:creationId xmlns:a16="http://schemas.microsoft.com/office/drawing/2014/main" id="{C560485A-A488-5F80-B828-044C45D18823}"/>
              </a:ext>
            </a:extLst>
          </p:cNvPr>
          <p:cNvSpPr>
            <a:spLocks noGrp="1"/>
          </p:cNvSpPr>
          <p:nvPr>
            <p:ph sz="half" idx="2"/>
          </p:nvPr>
        </p:nvSpPr>
        <p:spPr/>
        <p:txBody>
          <a:bodyPr/>
          <a:lstStyle/>
          <a:p>
            <a:r>
              <a:rPr lang="en-US" dirty="0"/>
              <a:t>but it is an impious outrage to crunch leeks and onions with the teeth. What a holy race to have such divinities springing up in their gardens!</a:t>
            </a:r>
            <a:r>
              <a:rPr lang="cs-CZ" dirty="0"/>
              <a:t> </a:t>
            </a:r>
            <a:r>
              <a:rPr lang="en-US" dirty="0"/>
              <a:t>No animal that grows wool may appear upon the dinner-table; it is forbidden there to slay the young of the goat; but it is lawful to feed on the flesh of man! </a:t>
            </a:r>
            <a:endParaRPr lang="cs-CZ" dirty="0"/>
          </a:p>
        </p:txBody>
      </p:sp>
    </p:spTree>
    <p:extLst>
      <p:ext uri="{BB962C8B-B14F-4D97-AF65-F5344CB8AC3E}">
        <p14:creationId xmlns:p14="http://schemas.microsoft.com/office/powerpoint/2010/main" val="2025371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AFAC63-651B-5ADF-E1EA-D991576919EB}"/>
              </a:ext>
            </a:extLst>
          </p:cNvPr>
          <p:cNvSpPr>
            <a:spLocks noGrp="1"/>
          </p:cNvSpPr>
          <p:nvPr>
            <p:ph type="title"/>
          </p:nvPr>
        </p:nvSpPr>
        <p:spPr/>
        <p:txBody>
          <a:bodyPr/>
          <a:lstStyle/>
          <a:p>
            <a:r>
              <a:rPr lang="cs-CZ" dirty="0"/>
              <a:t>mix</a:t>
            </a:r>
          </a:p>
        </p:txBody>
      </p:sp>
      <p:sp>
        <p:nvSpPr>
          <p:cNvPr id="3" name="Zástupný obsah 2">
            <a:extLst>
              <a:ext uri="{FF2B5EF4-FFF2-40B4-BE49-F238E27FC236}">
                <a16:creationId xmlns:a16="http://schemas.microsoft.com/office/drawing/2014/main" id="{006EF915-870B-FCED-3A6E-23486FCD1D04}"/>
              </a:ext>
            </a:extLst>
          </p:cNvPr>
          <p:cNvSpPr>
            <a:spLocks noGrp="1"/>
          </p:cNvSpPr>
          <p:nvPr>
            <p:ph sz="half" idx="1"/>
          </p:nvPr>
        </p:nvSpPr>
        <p:spPr>
          <a:xfrm>
            <a:off x="335361" y="685800"/>
            <a:ext cx="5286506" cy="3615267"/>
          </a:xfrm>
        </p:spPr>
        <p:txBody>
          <a:bodyPr>
            <a:normAutofit fontScale="92500" lnSpcReduction="10000"/>
          </a:bodyPr>
          <a:lstStyle/>
          <a:p>
            <a:r>
              <a:rPr lang="cs-CZ" dirty="0" err="1"/>
              <a:t>Juv</a:t>
            </a:r>
            <a:r>
              <a:rPr lang="cs-CZ" dirty="0"/>
              <a:t> 15 </a:t>
            </a:r>
            <a:r>
              <a:rPr lang="cs-CZ" dirty="0" err="1"/>
              <a:t>labitur</a:t>
            </a:r>
            <a:r>
              <a:rPr lang="cs-CZ" dirty="0"/>
              <a:t> hic </a:t>
            </a:r>
            <a:r>
              <a:rPr lang="cs-CZ" dirty="0" err="1"/>
              <a:t>quidam</a:t>
            </a:r>
            <a:r>
              <a:rPr lang="cs-CZ" dirty="0"/>
              <a:t> </a:t>
            </a:r>
            <a:r>
              <a:rPr lang="cs-CZ" dirty="0" err="1"/>
              <a:t>nimia</a:t>
            </a:r>
            <a:r>
              <a:rPr lang="cs-CZ" dirty="0"/>
              <a:t> </a:t>
            </a:r>
            <a:r>
              <a:rPr lang="cs-CZ" dirty="0" err="1"/>
              <a:t>formidine</a:t>
            </a:r>
            <a:r>
              <a:rPr lang="cs-CZ" dirty="0"/>
              <a:t> </a:t>
            </a:r>
            <a:r>
              <a:rPr lang="cs-CZ" dirty="0" err="1"/>
              <a:t>cursum</a:t>
            </a:r>
            <a:br>
              <a:rPr lang="cs-CZ" dirty="0"/>
            </a:br>
            <a:r>
              <a:rPr lang="cs-CZ" dirty="0" err="1"/>
              <a:t>praecipitans</a:t>
            </a:r>
            <a:r>
              <a:rPr lang="cs-CZ" dirty="0"/>
              <a:t> </a:t>
            </a:r>
            <a:r>
              <a:rPr lang="cs-CZ" u="sng" dirty="0" err="1"/>
              <a:t>capiturque</a:t>
            </a:r>
            <a:r>
              <a:rPr lang="cs-CZ" dirty="0"/>
              <a:t>. </a:t>
            </a:r>
            <a:r>
              <a:rPr lang="cs-CZ" dirty="0" err="1"/>
              <a:t>ast</a:t>
            </a:r>
            <a:r>
              <a:rPr lang="cs-CZ" dirty="0"/>
              <a:t> </a:t>
            </a:r>
            <a:r>
              <a:rPr lang="cs-CZ" dirty="0" err="1"/>
              <a:t>illum</a:t>
            </a:r>
            <a:r>
              <a:rPr lang="cs-CZ" dirty="0"/>
              <a:t> in </a:t>
            </a:r>
            <a:r>
              <a:rPr lang="cs-CZ" u="sng" dirty="0" err="1"/>
              <a:t>plurima</a:t>
            </a:r>
            <a:r>
              <a:rPr lang="cs-CZ" dirty="0"/>
              <a:t> </a:t>
            </a:r>
            <a:r>
              <a:rPr lang="cs-CZ" dirty="0" err="1"/>
              <a:t>sectum</a:t>
            </a:r>
            <a:br>
              <a:rPr lang="cs-CZ" dirty="0"/>
            </a:br>
            <a:r>
              <a:rPr lang="cs-CZ" u="sng" dirty="0" err="1"/>
              <a:t>frusta</a:t>
            </a:r>
            <a:r>
              <a:rPr lang="cs-CZ" dirty="0"/>
              <a:t> et </a:t>
            </a:r>
            <a:r>
              <a:rPr lang="cs-CZ" u="sng" dirty="0" err="1"/>
              <a:t>particulas</a:t>
            </a:r>
            <a:r>
              <a:rPr lang="cs-CZ" dirty="0"/>
              <a:t>, </a:t>
            </a:r>
            <a:r>
              <a:rPr lang="cs-CZ" dirty="0" err="1"/>
              <a:t>ut</a:t>
            </a:r>
            <a:r>
              <a:rPr lang="cs-CZ" dirty="0"/>
              <a:t> </a:t>
            </a:r>
            <a:r>
              <a:rPr lang="cs-CZ" dirty="0" err="1"/>
              <a:t>multis</a:t>
            </a:r>
            <a:r>
              <a:rPr lang="cs-CZ" dirty="0"/>
              <a:t> </a:t>
            </a:r>
            <a:r>
              <a:rPr lang="cs-CZ" dirty="0" err="1"/>
              <a:t>mortuus</a:t>
            </a:r>
            <a:r>
              <a:rPr lang="cs-CZ" dirty="0"/>
              <a:t> </a:t>
            </a:r>
            <a:r>
              <a:rPr lang="cs-CZ" dirty="0" err="1"/>
              <a:t>unus</a:t>
            </a:r>
            <a:br>
              <a:rPr lang="cs-CZ" dirty="0"/>
            </a:br>
            <a:r>
              <a:rPr lang="cs-CZ" dirty="0" err="1"/>
              <a:t>sufficeret</a:t>
            </a:r>
            <a:r>
              <a:rPr lang="cs-CZ" dirty="0"/>
              <a:t>, </a:t>
            </a:r>
            <a:r>
              <a:rPr lang="cs-CZ" u="sng" dirty="0" err="1"/>
              <a:t>totum</a:t>
            </a:r>
            <a:r>
              <a:rPr lang="cs-CZ" dirty="0"/>
              <a:t> </a:t>
            </a:r>
            <a:r>
              <a:rPr lang="cs-CZ" u="sng" dirty="0" err="1"/>
              <a:t>corrosis</a:t>
            </a:r>
            <a:r>
              <a:rPr lang="cs-CZ" dirty="0"/>
              <a:t> </a:t>
            </a:r>
            <a:r>
              <a:rPr lang="cs-CZ" u="sng" dirty="0" err="1"/>
              <a:t>ossibus</a:t>
            </a:r>
            <a:r>
              <a:rPr lang="cs-CZ" dirty="0"/>
              <a:t> </a:t>
            </a:r>
            <a:r>
              <a:rPr lang="cs-CZ" dirty="0" err="1"/>
              <a:t>edit</a:t>
            </a:r>
            <a:r>
              <a:rPr lang="cs-CZ" dirty="0"/>
              <a:t>             </a:t>
            </a:r>
            <a:br>
              <a:rPr lang="cs-CZ" dirty="0"/>
            </a:br>
            <a:r>
              <a:rPr lang="cs-CZ" u="sng" dirty="0" err="1"/>
              <a:t>uictrix</a:t>
            </a:r>
            <a:r>
              <a:rPr lang="cs-CZ" dirty="0"/>
              <a:t> </a:t>
            </a:r>
            <a:r>
              <a:rPr lang="cs-CZ" u="sng" dirty="0" err="1"/>
              <a:t>turba</a:t>
            </a:r>
            <a:r>
              <a:rPr lang="cs-CZ" dirty="0"/>
              <a:t>, </a:t>
            </a:r>
            <a:r>
              <a:rPr lang="cs-CZ" dirty="0" err="1"/>
              <a:t>nec</a:t>
            </a:r>
            <a:r>
              <a:rPr lang="cs-CZ" dirty="0"/>
              <a:t> </a:t>
            </a:r>
            <a:r>
              <a:rPr lang="cs-CZ" dirty="0" err="1"/>
              <a:t>ardenti</a:t>
            </a:r>
            <a:r>
              <a:rPr lang="cs-CZ" dirty="0"/>
              <a:t> </a:t>
            </a:r>
            <a:r>
              <a:rPr lang="cs-CZ" dirty="0" err="1"/>
              <a:t>decoxit</a:t>
            </a:r>
            <a:r>
              <a:rPr lang="cs-CZ" dirty="0"/>
              <a:t> </a:t>
            </a:r>
            <a:r>
              <a:rPr lang="cs-CZ" dirty="0" err="1"/>
              <a:t>aeno</a:t>
            </a:r>
            <a:br>
              <a:rPr lang="cs-CZ" dirty="0"/>
            </a:br>
            <a:r>
              <a:rPr lang="cs-CZ" dirty="0"/>
              <a:t>aut </a:t>
            </a:r>
            <a:r>
              <a:rPr lang="cs-CZ" dirty="0" err="1"/>
              <a:t>ueribus</a:t>
            </a:r>
            <a:r>
              <a:rPr lang="cs-CZ" dirty="0"/>
              <a:t>, </a:t>
            </a:r>
            <a:r>
              <a:rPr lang="cs-CZ" dirty="0" err="1"/>
              <a:t>longum</a:t>
            </a:r>
            <a:r>
              <a:rPr lang="cs-CZ" dirty="0"/>
              <a:t> </a:t>
            </a:r>
            <a:r>
              <a:rPr lang="cs-CZ" dirty="0" err="1"/>
              <a:t>usque</a:t>
            </a:r>
            <a:r>
              <a:rPr lang="cs-CZ" dirty="0"/>
              <a:t> </a:t>
            </a:r>
            <a:r>
              <a:rPr lang="cs-CZ" dirty="0" err="1"/>
              <a:t>adeo</a:t>
            </a:r>
            <a:r>
              <a:rPr lang="cs-CZ" dirty="0"/>
              <a:t> </a:t>
            </a:r>
            <a:r>
              <a:rPr lang="cs-CZ" dirty="0" err="1"/>
              <a:t>tardumque</a:t>
            </a:r>
            <a:r>
              <a:rPr lang="cs-CZ" dirty="0"/>
              <a:t> </a:t>
            </a:r>
            <a:r>
              <a:rPr lang="cs-CZ" dirty="0" err="1"/>
              <a:t>putauit</a:t>
            </a:r>
            <a:br>
              <a:rPr lang="cs-CZ" dirty="0"/>
            </a:br>
            <a:r>
              <a:rPr lang="cs-CZ" dirty="0" err="1"/>
              <a:t>expectare</a:t>
            </a:r>
            <a:r>
              <a:rPr lang="cs-CZ" dirty="0"/>
              <a:t> </a:t>
            </a:r>
            <a:r>
              <a:rPr lang="cs-CZ" dirty="0" err="1"/>
              <a:t>focos</a:t>
            </a:r>
            <a:r>
              <a:rPr lang="cs-CZ" dirty="0"/>
              <a:t>, </a:t>
            </a:r>
            <a:r>
              <a:rPr lang="cs-CZ" dirty="0" err="1"/>
              <a:t>contenta</a:t>
            </a:r>
            <a:r>
              <a:rPr lang="cs-CZ" dirty="0"/>
              <a:t> </a:t>
            </a:r>
            <a:r>
              <a:rPr lang="cs-CZ" dirty="0" err="1"/>
              <a:t>cadauere</a:t>
            </a:r>
            <a:r>
              <a:rPr lang="cs-CZ" dirty="0"/>
              <a:t> </a:t>
            </a:r>
            <a:r>
              <a:rPr lang="cs-CZ" u="sng" dirty="0" err="1"/>
              <a:t>crudo</a:t>
            </a:r>
            <a:r>
              <a:rPr lang="cs-CZ" dirty="0"/>
              <a:t>.</a:t>
            </a:r>
          </a:p>
        </p:txBody>
      </p:sp>
      <p:sp>
        <p:nvSpPr>
          <p:cNvPr id="4" name="Zástupný obsah 3">
            <a:extLst>
              <a:ext uri="{FF2B5EF4-FFF2-40B4-BE49-F238E27FC236}">
                <a16:creationId xmlns:a16="http://schemas.microsoft.com/office/drawing/2014/main" id="{92895F23-EF74-A70D-E33A-B1A13E421C69}"/>
              </a:ext>
            </a:extLst>
          </p:cNvPr>
          <p:cNvSpPr>
            <a:spLocks noGrp="1"/>
          </p:cNvSpPr>
          <p:nvPr>
            <p:ph sz="half" idx="2"/>
          </p:nvPr>
        </p:nvSpPr>
        <p:spPr/>
        <p:txBody>
          <a:bodyPr>
            <a:normAutofit fontScale="92500" lnSpcReduction="10000"/>
          </a:bodyPr>
          <a:lstStyle/>
          <a:p>
            <a:r>
              <a:rPr lang="en-US" dirty="0"/>
              <a:t>Hereupon one of them, over-afraid and hurrying, tripped and was caught; the conquering host cut up his body into a multitude of scraps and morsels, that one dead man might suffice for everyone, and devoured it bones and all. There was no stewing of it in boiling pots, no roasting upon spits; so slow and tedious they thought it to wait for a fire, that they contented themselves with the corpse uncooked! </a:t>
            </a:r>
            <a:endParaRPr lang="cs-CZ" dirty="0"/>
          </a:p>
        </p:txBody>
      </p:sp>
    </p:spTree>
    <p:extLst>
      <p:ext uri="{BB962C8B-B14F-4D97-AF65-F5344CB8AC3E}">
        <p14:creationId xmlns:p14="http://schemas.microsoft.com/office/powerpoint/2010/main" val="2197714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A827F8-B060-2C42-B225-24F967C5CE3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83A83B3-B7B9-42E5-DC39-DF4E063868D1}"/>
              </a:ext>
            </a:extLst>
          </p:cNvPr>
          <p:cNvSpPr>
            <a:spLocks noGrp="1"/>
          </p:cNvSpPr>
          <p:nvPr>
            <p:ph sz="half" idx="1"/>
          </p:nvPr>
        </p:nvSpPr>
        <p:spPr/>
        <p:txBody>
          <a:bodyPr>
            <a:normAutofit lnSpcReduction="10000"/>
          </a:bodyPr>
          <a:lstStyle/>
          <a:p>
            <a:r>
              <a:rPr lang="cs-CZ" dirty="0" err="1"/>
              <a:t>Juv</a:t>
            </a:r>
            <a:r>
              <a:rPr lang="cs-CZ" dirty="0"/>
              <a:t> 15 </a:t>
            </a:r>
            <a:r>
              <a:rPr lang="cs-CZ" dirty="0" err="1"/>
              <a:t>Maeotide</a:t>
            </a:r>
            <a:r>
              <a:rPr lang="cs-CZ" dirty="0"/>
              <a:t> </a:t>
            </a:r>
            <a:r>
              <a:rPr lang="cs-CZ" dirty="0" err="1"/>
              <a:t>saeuior</a:t>
            </a:r>
            <a:r>
              <a:rPr lang="cs-CZ" dirty="0"/>
              <a:t> </a:t>
            </a:r>
            <a:r>
              <a:rPr lang="cs-CZ" dirty="0" err="1"/>
              <a:t>ara</a:t>
            </a:r>
            <a:r>
              <a:rPr lang="cs-CZ" dirty="0"/>
              <a:t>            </a:t>
            </a:r>
            <a:br>
              <a:rPr lang="cs-CZ" dirty="0"/>
            </a:br>
            <a:r>
              <a:rPr lang="cs-CZ" dirty="0" err="1"/>
              <a:t>Aegyptos</a:t>
            </a:r>
            <a:r>
              <a:rPr lang="cs-CZ" dirty="0"/>
              <a:t>. </a:t>
            </a:r>
          </a:p>
          <a:p>
            <a:r>
              <a:rPr lang="cs-CZ" dirty="0" err="1"/>
              <a:t>qua</a:t>
            </a:r>
            <a:r>
              <a:rPr lang="cs-CZ" dirty="0"/>
              <a:t> </a:t>
            </a:r>
            <a:r>
              <a:rPr lang="cs-CZ" u="sng" dirty="0" err="1"/>
              <a:t>nec</a:t>
            </a:r>
            <a:r>
              <a:rPr lang="cs-CZ" dirty="0"/>
              <a:t> </a:t>
            </a:r>
            <a:r>
              <a:rPr lang="cs-CZ" dirty="0" err="1"/>
              <a:t>terribiles</a:t>
            </a:r>
            <a:r>
              <a:rPr lang="cs-CZ" dirty="0"/>
              <a:t> </a:t>
            </a:r>
            <a:r>
              <a:rPr lang="cs-CZ" dirty="0" err="1"/>
              <a:t>Cimbri</a:t>
            </a:r>
            <a:r>
              <a:rPr lang="cs-CZ" dirty="0"/>
              <a:t> </a:t>
            </a:r>
            <a:r>
              <a:rPr lang="cs-CZ" dirty="0" err="1"/>
              <a:t>nec</a:t>
            </a:r>
            <a:r>
              <a:rPr lang="cs-CZ" dirty="0"/>
              <a:t> </a:t>
            </a:r>
            <a:r>
              <a:rPr lang="cs-CZ" dirty="0" err="1"/>
              <a:t>Brittones</a:t>
            </a:r>
            <a:r>
              <a:rPr lang="cs-CZ" dirty="0"/>
              <a:t> </a:t>
            </a:r>
            <a:r>
              <a:rPr lang="cs-CZ" dirty="0" err="1"/>
              <a:t>umquam</a:t>
            </a:r>
            <a:br>
              <a:rPr lang="cs-CZ" dirty="0"/>
            </a:br>
            <a:r>
              <a:rPr lang="cs-CZ" dirty="0" err="1"/>
              <a:t>Sauromataeque</a:t>
            </a:r>
            <a:r>
              <a:rPr lang="cs-CZ" dirty="0"/>
              <a:t> </a:t>
            </a:r>
            <a:r>
              <a:rPr lang="cs-CZ" dirty="0" err="1"/>
              <a:t>truces</a:t>
            </a:r>
            <a:r>
              <a:rPr lang="cs-CZ" dirty="0"/>
              <a:t> aut </a:t>
            </a:r>
            <a:r>
              <a:rPr lang="cs-CZ" dirty="0" err="1"/>
              <a:t>inmanes</a:t>
            </a:r>
            <a:r>
              <a:rPr lang="cs-CZ" dirty="0"/>
              <a:t> </a:t>
            </a:r>
            <a:r>
              <a:rPr lang="cs-CZ" dirty="0" err="1"/>
              <a:t>Agathyrsi</a:t>
            </a:r>
            <a:r>
              <a:rPr lang="cs-CZ" dirty="0"/>
              <a:t>,</a:t>
            </a:r>
            <a:br>
              <a:rPr lang="cs-CZ" dirty="0"/>
            </a:br>
            <a:r>
              <a:rPr lang="cs-CZ" dirty="0" err="1"/>
              <a:t>hac</a:t>
            </a:r>
            <a:r>
              <a:rPr lang="cs-CZ" dirty="0"/>
              <a:t> </a:t>
            </a:r>
            <a:r>
              <a:rPr lang="cs-CZ" u="sng" dirty="0" err="1"/>
              <a:t>saeuit</a:t>
            </a:r>
            <a:r>
              <a:rPr lang="cs-CZ" dirty="0"/>
              <a:t> </a:t>
            </a:r>
            <a:r>
              <a:rPr lang="cs-CZ" u="sng" dirty="0"/>
              <a:t>rabie</a:t>
            </a:r>
            <a:r>
              <a:rPr lang="cs-CZ" dirty="0"/>
              <a:t> </a:t>
            </a:r>
            <a:r>
              <a:rPr lang="cs-CZ" u="sng" dirty="0" err="1"/>
              <a:t>inbelle</a:t>
            </a:r>
            <a:r>
              <a:rPr lang="cs-CZ" dirty="0"/>
              <a:t> et </a:t>
            </a:r>
            <a:r>
              <a:rPr lang="cs-CZ" u="sng" dirty="0" err="1"/>
              <a:t>inutile</a:t>
            </a:r>
            <a:r>
              <a:rPr lang="cs-CZ" dirty="0"/>
              <a:t> </a:t>
            </a:r>
            <a:r>
              <a:rPr lang="cs-CZ" u="sng" dirty="0" err="1"/>
              <a:t>uolgus</a:t>
            </a:r>
            <a:br>
              <a:rPr lang="cs-CZ" dirty="0"/>
            </a:br>
            <a:r>
              <a:rPr lang="cs-CZ" dirty="0" err="1"/>
              <a:t>paruula</a:t>
            </a:r>
            <a:r>
              <a:rPr lang="cs-CZ" dirty="0"/>
              <a:t> </a:t>
            </a:r>
            <a:r>
              <a:rPr lang="cs-CZ" dirty="0" err="1"/>
              <a:t>fictilibus</a:t>
            </a:r>
            <a:r>
              <a:rPr lang="cs-CZ" dirty="0"/>
              <a:t> </a:t>
            </a:r>
            <a:r>
              <a:rPr lang="cs-CZ" dirty="0" err="1"/>
              <a:t>solitum</a:t>
            </a:r>
            <a:r>
              <a:rPr lang="cs-CZ" dirty="0"/>
              <a:t> dare </a:t>
            </a:r>
            <a:r>
              <a:rPr lang="cs-CZ" dirty="0" err="1"/>
              <a:t>uela</a:t>
            </a:r>
            <a:r>
              <a:rPr lang="cs-CZ" dirty="0"/>
              <a:t> </a:t>
            </a:r>
            <a:r>
              <a:rPr lang="cs-CZ" dirty="0" err="1"/>
              <a:t>phaselis</a:t>
            </a:r>
            <a:br>
              <a:rPr lang="cs-CZ" dirty="0"/>
            </a:br>
            <a:r>
              <a:rPr lang="cs-CZ" dirty="0"/>
              <a:t>et </a:t>
            </a:r>
            <a:r>
              <a:rPr lang="cs-CZ" dirty="0" err="1"/>
              <a:t>breuibus</a:t>
            </a:r>
            <a:r>
              <a:rPr lang="cs-CZ" dirty="0"/>
              <a:t> </a:t>
            </a:r>
            <a:r>
              <a:rPr lang="cs-CZ" dirty="0" err="1"/>
              <a:t>pictae</a:t>
            </a:r>
            <a:r>
              <a:rPr lang="cs-CZ" dirty="0"/>
              <a:t> remis </a:t>
            </a:r>
            <a:r>
              <a:rPr lang="cs-CZ" dirty="0" err="1"/>
              <a:t>incumbere</a:t>
            </a:r>
            <a:r>
              <a:rPr lang="cs-CZ" dirty="0"/>
              <a:t> </a:t>
            </a:r>
            <a:r>
              <a:rPr lang="cs-CZ" dirty="0" err="1"/>
              <a:t>testae</a:t>
            </a:r>
            <a:r>
              <a:rPr lang="cs-CZ" dirty="0"/>
              <a:t>.</a:t>
            </a:r>
          </a:p>
          <a:p>
            <a:endParaRPr lang="cs-CZ" dirty="0"/>
          </a:p>
        </p:txBody>
      </p:sp>
      <p:sp>
        <p:nvSpPr>
          <p:cNvPr id="4" name="Zástupný obsah 3">
            <a:extLst>
              <a:ext uri="{FF2B5EF4-FFF2-40B4-BE49-F238E27FC236}">
                <a16:creationId xmlns:a16="http://schemas.microsoft.com/office/drawing/2014/main" id="{61556471-3195-48F9-5A8A-CFE80910E4F1}"/>
              </a:ext>
            </a:extLst>
          </p:cNvPr>
          <p:cNvSpPr>
            <a:spLocks noGrp="1"/>
          </p:cNvSpPr>
          <p:nvPr>
            <p:ph sz="half" idx="2"/>
          </p:nvPr>
        </p:nvSpPr>
        <p:spPr/>
        <p:txBody>
          <a:bodyPr>
            <a:normAutofit lnSpcReduction="10000"/>
          </a:bodyPr>
          <a:lstStyle/>
          <a:p>
            <a:r>
              <a:rPr lang="en-US" dirty="0"/>
              <a:t>But Egypt is more savage than the </a:t>
            </a:r>
            <a:r>
              <a:rPr lang="en-US" dirty="0" err="1"/>
              <a:t>Maeotid</a:t>
            </a:r>
            <a:r>
              <a:rPr lang="cs-CZ" baseline="30000" dirty="0"/>
              <a:t> </a:t>
            </a:r>
            <a:r>
              <a:rPr lang="en-US" dirty="0"/>
              <a:t>altar; </a:t>
            </a:r>
            <a:endParaRPr lang="cs-CZ" dirty="0"/>
          </a:p>
          <a:p>
            <a:r>
              <a:rPr lang="en-US" dirty="0"/>
              <a:t>No dread </a:t>
            </a:r>
            <a:r>
              <a:rPr lang="en-US" dirty="0" err="1"/>
              <a:t>Cimbrians</a:t>
            </a:r>
            <a:r>
              <a:rPr lang="en-US" dirty="0"/>
              <a:t> or Britons, no savage Scythians or monstrous </a:t>
            </a:r>
            <a:r>
              <a:rPr lang="en-US" dirty="0" err="1"/>
              <a:t>Agathyrsians</a:t>
            </a:r>
            <a:r>
              <a:rPr lang="en-US" dirty="0"/>
              <a:t> ever raged so furiously as this unwarlike and worthless rabble that hoists tiny sails on crockery ships, and plies puny oars on boats of painted earthenware! </a:t>
            </a:r>
            <a:endParaRPr lang="cs-CZ" dirty="0"/>
          </a:p>
        </p:txBody>
      </p:sp>
    </p:spTree>
    <p:extLst>
      <p:ext uri="{BB962C8B-B14F-4D97-AF65-F5344CB8AC3E}">
        <p14:creationId xmlns:p14="http://schemas.microsoft.com/office/powerpoint/2010/main" val="1200365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31057-1338-BA9A-CFA2-283129EEF896}"/>
              </a:ext>
            </a:extLst>
          </p:cNvPr>
          <p:cNvSpPr>
            <a:spLocks noGrp="1"/>
          </p:cNvSpPr>
          <p:nvPr>
            <p:ph type="title"/>
          </p:nvPr>
        </p:nvSpPr>
        <p:spPr/>
        <p:txBody>
          <a:bodyPr/>
          <a:lstStyle/>
          <a:p>
            <a:r>
              <a:rPr lang="cs-CZ" dirty="0"/>
              <a:t>Literatura</a:t>
            </a:r>
          </a:p>
        </p:txBody>
      </p:sp>
      <p:sp>
        <p:nvSpPr>
          <p:cNvPr id="5" name="Zástupný obsah 4">
            <a:extLst>
              <a:ext uri="{FF2B5EF4-FFF2-40B4-BE49-F238E27FC236}">
                <a16:creationId xmlns:a16="http://schemas.microsoft.com/office/drawing/2014/main" id="{E96ACBAD-9689-471D-B7C6-F29EA364CE45}"/>
              </a:ext>
            </a:extLst>
          </p:cNvPr>
          <p:cNvSpPr>
            <a:spLocks noGrp="1"/>
          </p:cNvSpPr>
          <p:nvPr>
            <p:ph idx="1"/>
          </p:nvPr>
        </p:nvSpPr>
        <p:spPr/>
        <p:txBody>
          <a:bodyPr/>
          <a:lstStyle/>
          <a:p>
            <a:r>
              <a:rPr lang="cs-CZ" dirty="0" err="1"/>
              <a:t>Matthews</a:t>
            </a:r>
            <a:r>
              <a:rPr lang="cs-CZ" dirty="0"/>
              <a:t>, R. (Ed.). (2003). </a:t>
            </a:r>
            <a:r>
              <a:rPr lang="cs-CZ" i="1" dirty="0" err="1"/>
              <a:t>Ancient</a:t>
            </a:r>
            <a:r>
              <a:rPr lang="cs-CZ" i="1" dirty="0"/>
              <a:t> </a:t>
            </a:r>
            <a:r>
              <a:rPr lang="cs-CZ" i="1" dirty="0" err="1"/>
              <a:t>Perspectives</a:t>
            </a:r>
            <a:r>
              <a:rPr lang="cs-CZ" i="1" dirty="0"/>
              <a:t> on Egypt</a:t>
            </a:r>
            <a:r>
              <a:rPr lang="cs-CZ" dirty="0"/>
              <a:t>. London: </a:t>
            </a:r>
            <a:r>
              <a:rPr lang="cs-CZ" dirty="0" err="1"/>
              <a:t>Oxbow</a:t>
            </a:r>
            <a:r>
              <a:rPr lang="cs-CZ" dirty="0"/>
              <a:t>. </a:t>
            </a:r>
          </a:p>
          <a:p>
            <a:r>
              <a:rPr lang="cs-CZ" dirty="0" err="1"/>
              <a:t>Lloyd</a:t>
            </a:r>
            <a:r>
              <a:rPr lang="cs-CZ" dirty="0"/>
              <a:t>, A. (1975). </a:t>
            </a:r>
            <a:r>
              <a:rPr lang="cs-CZ" i="1" dirty="0" err="1"/>
              <a:t>Herodotus</a:t>
            </a:r>
            <a:r>
              <a:rPr lang="cs-CZ" i="1" dirty="0"/>
              <a:t>: </a:t>
            </a:r>
            <a:r>
              <a:rPr lang="cs-CZ" i="1" dirty="0" err="1"/>
              <a:t>Book</a:t>
            </a:r>
            <a:r>
              <a:rPr lang="cs-CZ" i="1" dirty="0"/>
              <a:t> II: </a:t>
            </a:r>
            <a:r>
              <a:rPr lang="cs-CZ" i="1" dirty="0" err="1"/>
              <a:t>Introduction</a:t>
            </a:r>
            <a:r>
              <a:rPr lang="cs-CZ" dirty="0"/>
              <a:t>. Leiden: </a:t>
            </a:r>
            <a:r>
              <a:rPr lang="cs-CZ" dirty="0" err="1"/>
              <a:t>Brill</a:t>
            </a:r>
            <a:r>
              <a:rPr lang="cs-CZ" dirty="0"/>
              <a:t>. </a:t>
            </a:r>
          </a:p>
          <a:p>
            <a:r>
              <a:rPr lang="cs-CZ" dirty="0" err="1"/>
              <a:t>Burkert</a:t>
            </a:r>
            <a:r>
              <a:rPr lang="cs-CZ" dirty="0"/>
              <a:t>, W. &amp; </a:t>
            </a:r>
            <a:r>
              <a:rPr lang="cs-CZ" dirty="0" err="1"/>
              <a:t>Nenci</a:t>
            </a:r>
            <a:r>
              <a:rPr lang="cs-CZ" dirty="0"/>
              <a:t>, G. (1990). </a:t>
            </a:r>
            <a:r>
              <a:rPr lang="cs-CZ" i="1" dirty="0"/>
              <a:t>Hérodote et les </a:t>
            </a:r>
            <a:r>
              <a:rPr lang="cs-CZ" i="1" dirty="0" err="1"/>
              <a:t>peuples</a:t>
            </a:r>
            <a:r>
              <a:rPr lang="cs-CZ" i="1" dirty="0"/>
              <a:t> non </a:t>
            </a:r>
            <a:r>
              <a:rPr lang="cs-CZ" i="1" dirty="0" err="1"/>
              <a:t>grecs</a:t>
            </a:r>
            <a:r>
              <a:rPr lang="cs-CZ" dirty="0"/>
              <a:t>. </a:t>
            </a:r>
            <a:r>
              <a:rPr lang="cs-CZ" dirty="0" err="1"/>
              <a:t>Genève</a:t>
            </a:r>
            <a:r>
              <a:rPr lang="cs-CZ" dirty="0"/>
              <a:t>: </a:t>
            </a:r>
            <a:r>
              <a:rPr lang="cs-CZ" dirty="0" err="1"/>
              <a:t>Fondation</a:t>
            </a:r>
            <a:r>
              <a:rPr lang="cs-CZ" dirty="0"/>
              <a:t> </a:t>
            </a:r>
            <a:r>
              <a:rPr lang="cs-CZ" dirty="0" err="1"/>
              <a:t>Hardt</a:t>
            </a:r>
            <a:r>
              <a:rPr lang="cs-CZ" dirty="0"/>
              <a:t>. </a:t>
            </a:r>
          </a:p>
          <a:p>
            <a:r>
              <a:rPr lang="cs-CZ" dirty="0" err="1"/>
              <a:t>Vasunia</a:t>
            </a:r>
            <a:r>
              <a:rPr lang="cs-CZ" dirty="0"/>
              <a:t>, P. (2001). </a:t>
            </a:r>
            <a:r>
              <a:rPr lang="cs-CZ" i="1" dirty="0" err="1"/>
              <a:t>The</a:t>
            </a:r>
            <a:r>
              <a:rPr lang="cs-CZ" i="1" dirty="0"/>
              <a:t> </a:t>
            </a:r>
            <a:r>
              <a:rPr lang="cs-CZ" i="1" dirty="0" err="1"/>
              <a:t>Gift</a:t>
            </a:r>
            <a:r>
              <a:rPr lang="cs-CZ" i="1" dirty="0"/>
              <a:t> </a:t>
            </a:r>
            <a:r>
              <a:rPr lang="cs-CZ" i="1" dirty="0" err="1"/>
              <a:t>of</a:t>
            </a:r>
            <a:r>
              <a:rPr lang="cs-CZ" i="1" dirty="0"/>
              <a:t> Nile: </a:t>
            </a:r>
            <a:r>
              <a:rPr lang="cs-CZ" i="1" dirty="0" err="1"/>
              <a:t>Hellenizing</a:t>
            </a:r>
            <a:r>
              <a:rPr lang="cs-CZ" i="1" dirty="0"/>
              <a:t> Egypt </a:t>
            </a:r>
            <a:r>
              <a:rPr lang="cs-CZ" i="1" dirty="0" err="1"/>
              <a:t>from</a:t>
            </a:r>
            <a:r>
              <a:rPr lang="cs-CZ" i="1" dirty="0"/>
              <a:t> </a:t>
            </a:r>
            <a:r>
              <a:rPr lang="cs-CZ" i="1" dirty="0" err="1"/>
              <a:t>Aeschylus</a:t>
            </a:r>
            <a:r>
              <a:rPr lang="cs-CZ" i="1" dirty="0"/>
              <a:t> to Alexander</a:t>
            </a:r>
            <a:r>
              <a:rPr lang="cs-CZ" dirty="0"/>
              <a:t>. </a:t>
            </a:r>
            <a:r>
              <a:rPr lang="cs-CZ" dirty="0" err="1"/>
              <a:t>Berkeley</a:t>
            </a:r>
            <a:r>
              <a:rPr lang="cs-CZ" dirty="0"/>
              <a:t>: University </a:t>
            </a:r>
            <a:r>
              <a:rPr lang="cs-CZ" dirty="0" err="1"/>
              <a:t>of</a:t>
            </a:r>
            <a:r>
              <a:rPr lang="cs-CZ" dirty="0"/>
              <a:t> </a:t>
            </a:r>
            <a:r>
              <a:rPr lang="cs-CZ" dirty="0" err="1"/>
              <a:t>California</a:t>
            </a:r>
            <a:r>
              <a:rPr lang="cs-CZ" dirty="0"/>
              <a:t> </a:t>
            </a:r>
            <a:r>
              <a:rPr lang="cs-CZ" dirty="0" err="1"/>
              <a:t>Press</a:t>
            </a:r>
            <a:r>
              <a:rPr lang="cs-CZ" dirty="0"/>
              <a:t>. </a:t>
            </a:r>
          </a:p>
          <a:p>
            <a:r>
              <a:rPr lang="cs-CZ" dirty="0" err="1"/>
              <a:t>Chamoux</a:t>
            </a:r>
            <a:r>
              <a:rPr lang="cs-CZ" dirty="0"/>
              <a:t>, F. (1995). </a:t>
            </a:r>
            <a:r>
              <a:rPr lang="fr-FR" dirty="0"/>
              <a:t>L'Égypte d'après Diodore de Sicile</a:t>
            </a:r>
            <a:r>
              <a:rPr lang="cs-CZ" dirty="0"/>
              <a:t>. In H. </a:t>
            </a:r>
            <a:r>
              <a:rPr lang="cs-CZ" dirty="0" err="1"/>
              <a:t>Leclant</a:t>
            </a:r>
            <a:r>
              <a:rPr lang="cs-CZ" dirty="0"/>
              <a:t> (Ed.). </a:t>
            </a:r>
            <a:r>
              <a:rPr lang="cs-CZ" i="1" dirty="0" err="1"/>
              <a:t>Entre</a:t>
            </a:r>
            <a:r>
              <a:rPr lang="cs-CZ" i="1" dirty="0"/>
              <a:t> </a:t>
            </a:r>
            <a:r>
              <a:rPr lang="cs-CZ" i="1" dirty="0" err="1"/>
              <a:t>Égypte</a:t>
            </a:r>
            <a:r>
              <a:rPr lang="cs-CZ" i="1" dirty="0"/>
              <a:t> et </a:t>
            </a:r>
            <a:r>
              <a:rPr lang="cs-CZ" i="1" dirty="0" err="1"/>
              <a:t>Grèce</a:t>
            </a:r>
            <a:r>
              <a:rPr lang="cs-CZ" dirty="0"/>
              <a:t>. Paris: Les </a:t>
            </a:r>
            <a:r>
              <a:rPr lang="cs-CZ" dirty="0" err="1"/>
              <a:t>Belles</a:t>
            </a:r>
            <a:r>
              <a:rPr lang="cs-CZ" dirty="0"/>
              <a:t> </a:t>
            </a:r>
            <a:r>
              <a:rPr lang="cs-CZ" dirty="0" err="1"/>
              <a:t>Lettres</a:t>
            </a:r>
            <a:r>
              <a:rPr lang="cs-CZ" dirty="0"/>
              <a:t>. </a:t>
            </a:r>
            <a:endParaRPr lang="fr-FR" dirty="0"/>
          </a:p>
          <a:p>
            <a:endParaRPr lang="cs-CZ" dirty="0"/>
          </a:p>
        </p:txBody>
      </p:sp>
    </p:spTree>
    <p:extLst>
      <p:ext uri="{BB962C8B-B14F-4D97-AF65-F5344CB8AC3E}">
        <p14:creationId xmlns:p14="http://schemas.microsoft.com/office/powerpoint/2010/main" val="402820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4BA33-E502-A9AB-5EBB-A6C67FC762A1}"/>
              </a:ext>
            </a:extLst>
          </p:cNvPr>
          <p:cNvSpPr>
            <a:spLocks noGrp="1"/>
          </p:cNvSpPr>
          <p:nvPr>
            <p:ph type="title"/>
          </p:nvPr>
        </p:nvSpPr>
        <p:spPr/>
        <p:txBody>
          <a:bodyPr/>
          <a:lstStyle/>
          <a:p>
            <a:r>
              <a:rPr lang="cs-CZ" dirty="0"/>
              <a:t>Lidé</a:t>
            </a:r>
          </a:p>
        </p:txBody>
      </p:sp>
      <p:sp>
        <p:nvSpPr>
          <p:cNvPr id="3" name="Zástupný obsah 2">
            <a:extLst>
              <a:ext uri="{FF2B5EF4-FFF2-40B4-BE49-F238E27FC236}">
                <a16:creationId xmlns:a16="http://schemas.microsoft.com/office/drawing/2014/main" id="{5F5C5A3D-077A-B04C-5034-99FB5A42DBC5}"/>
              </a:ext>
            </a:extLst>
          </p:cNvPr>
          <p:cNvSpPr>
            <a:spLocks noGrp="1"/>
          </p:cNvSpPr>
          <p:nvPr>
            <p:ph sz="half" idx="1"/>
          </p:nvPr>
        </p:nvSpPr>
        <p:spPr/>
        <p:txBody>
          <a:bodyPr/>
          <a:lstStyle/>
          <a:p>
            <a:r>
              <a:rPr lang="cs-CZ" dirty="0" err="1"/>
              <a:t>Aristot</a:t>
            </a:r>
            <a:r>
              <a:rPr lang="cs-CZ" dirty="0"/>
              <a:t>. </a:t>
            </a:r>
            <a:r>
              <a:rPr lang="cs-CZ" i="1" dirty="0"/>
              <a:t>De </a:t>
            </a:r>
            <a:r>
              <a:rPr lang="cs-CZ" i="1" dirty="0" err="1"/>
              <a:t>Physiog</a:t>
            </a:r>
            <a:r>
              <a:rPr lang="cs-CZ" dirty="0"/>
              <a:t>. </a:t>
            </a:r>
          </a:p>
          <a:p>
            <a:r>
              <a:rPr lang="el-GR" dirty="0"/>
              <a:t>Οἱ ἄγαν </a:t>
            </a:r>
            <a:r>
              <a:rPr lang="el-GR" u="sng" dirty="0"/>
              <a:t>μέλανες</a:t>
            </a:r>
            <a:r>
              <a:rPr lang="el-GR" dirty="0"/>
              <a:t> </a:t>
            </a:r>
            <a:r>
              <a:rPr lang="el-GR" u="sng" dirty="0"/>
              <a:t>δειλοί</a:t>
            </a:r>
            <a:r>
              <a:rPr lang="el-GR" dirty="0"/>
              <a:t>. ἀναφέρεται ἐπὶ τοὺς </a:t>
            </a:r>
            <a:r>
              <a:rPr lang="el-GR" u="sng" dirty="0"/>
              <a:t>Αἰγυπτίους</a:t>
            </a:r>
            <a:r>
              <a:rPr lang="el-GR" dirty="0"/>
              <a:t>, Αἰθίοπας.</a:t>
            </a:r>
            <a:endParaRPr lang="cs-CZ" dirty="0"/>
          </a:p>
        </p:txBody>
      </p:sp>
      <p:sp>
        <p:nvSpPr>
          <p:cNvPr id="4" name="Zástupný obsah 3">
            <a:extLst>
              <a:ext uri="{FF2B5EF4-FFF2-40B4-BE49-F238E27FC236}">
                <a16:creationId xmlns:a16="http://schemas.microsoft.com/office/drawing/2014/main" id="{7B3BBD6B-FE7B-9C93-400C-F5679D9B9981}"/>
              </a:ext>
            </a:extLst>
          </p:cNvPr>
          <p:cNvSpPr>
            <a:spLocks noGrp="1"/>
          </p:cNvSpPr>
          <p:nvPr>
            <p:ph sz="half" idx="2"/>
          </p:nvPr>
        </p:nvSpPr>
        <p:spPr/>
        <p:txBody>
          <a:bodyPr/>
          <a:lstStyle/>
          <a:p>
            <a:r>
              <a:rPr lang="en-US" dirty="0">
                <a:effectLst/>
                <a:latin typeface="Century Gothic" panose="020B0502020202020204" pitchFamily="34" charset="0"/>
              </a:rPr>
              <a:t>Those who are too swarthy are co</a:t>
            </a:r>
            <a:r>
              <a:rPr lang="cs-CZ" dirty="0">
                <a:effectLst/>
                <a:latin typeface="Century Gothic" panose="020B0502020202020204" pitchFamily="34" charset="0"/>
              </a:rPr>
              <a:t>w</a:t>
            </a:r>
            <a:r>
              <a:rPr lang="en-US" dirty="0" err="1">
                <a:effectLst/>
                <a:latin typeface="Century Gothic" panose="020B0502020202020204" pitchFamily="34" charset="0"/>
              </a:rPr>
              <a:t>ardly</a:t>
            </a:r>
            <a:r>
              <a:rPr lang="cs-CZ" dirty="0">
                <a:effectLst/>
                <a:latin typeface="Century Gothic" panose="020B0502020202020204" pitchFamily="34" charset="0"/>
              </a:rPr>
              <a:t>, </a:t>
            </a:r>
            <a:r>
              <a:rPr lang="cs-CZ" dirty="0" err="1">
                <a:effectLst/>
                <a:latin typeface="Century Gothic" panose="020B0502020202020204" pitchFamily="34" charset="0"/>
              </a:rPr>
              <a:t>this</a:t>
            </a:r>
            <a:r>
              <a:rPr lang="cs-CZ" dirty="0">
                <a:effectLst/>
                <a:latin typeface="Century Gothic" panose="020B0502020202020204" pitchFamily="34" charset="0"/>
              </a:rPr>
              <a:t> </a:t>
            </a:r>
            <a:r>
              <a:rPr lang="en-US" dirty="0">
                <a:effectLst/>
                <a:latin typeface="Century Gothic" panose="020B0502020202020204" pitchFamily="34" charset="0"/>
              </a:rPr>
              <a:t>applies to Egyptians and Ethiopians.</a:t>
            </a:r>
            <a:endParaRPr lang="cs-CZ" dirty="0">
              <a:latin typeface="Century Gothic" panose="020B0502020202020204" pitchFamily="34" charset="0"/>
            </a:endParaRPr>
          </a:p>
        </p:txBody>
      </p:sp>
    </p:spTree>
    <p:extLst>
      <p:ext uri="{BB962C8B-B14F-4D97-AF65-F5344CB8AC3E}">
        <p14:creationId xmlns:p14="http://schemas.microsoft.com/office/powerpoint/2010/main" val="134588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11B11-A7B0-DA13-F91D-744B7F8562A7}"/>
              </a:ext>
            </a:extLst>
          </p:cNvPr>
          <p:cNvSpPr>
            <a:spLocks noGrp="1"/>
          </p:cNvSpPr>
          <p:nvPr>
            <p:ph type="title"/>
          </p:nvPr>
        </p:nvSpPr>
        <p:spPr/>
        <p:txBody>
          <a:bodyPr/>
          <a:lstStyle/>
          <a:p>
            <a:r>
              <a:rPr lang="cs-CZ" dirty="0"/>
              <a:t>Egypt a barbaři</a:t>
            </a:r>
          </a:p>
        </p:txBody>
      </p:sp>
      <p:sp>
        <p:nvSpPr>
          <p:cNvPr id="3" name="Zástupný obsah 2">
            <a:extLst>
              <a:ext uri="{FF2B5EF4-FFF2-40B4-BE49-F238E27FC236}">
                <a16:creationId xmlns:a16="http://schemas.microsoft.com/office/drawing/2014/main" id="{A3D1A5D0-3B67-CDF6-3C09-4FBDF5C83F0F}"/>
              </a:ext>
            </a:extLst>
          </p:cNvPr>
          <p:cNvSpPr>
            <a:spLocks noGrp="1"/>
          </p:cNvSpPr>
          <p:nvPr>
            <p:ph sz="half" idx="1"/>
          </p:nvPr>
        </p:nvSpPr>
        <p:spPr/>
        <p:txBody>
          <a:bodyPr/>
          <a:lstStyle/>
          <a:p>
            <a:r>
              <a:rPr lang="cs-CZ" dirty="0" err="1"/>
              <a:t>Hdt</a:t>
            </a:r>
            <a:r>
              <a:rPr lang="cs-CZ" dirty="0"/>
              <a:t>. 2.79 </a:t>
            </a:r>
            <a:r>
              <a:rPr lang="el-GR" u="sng" dirty="0"/>
              <a:t>Πατρίοισι</a:t>
            </a:r>
            <a:r>
              <a:rPr lang="el-GR" dirty="0"/>
              <a:t> δὲ χρεώμενοι </a:t>
            </a:r>
            <a:r>
              <a:rPr lang="el-GR" u="sng" dirty="0"/>
              <a:t>νόμοισι</a:t>
            </a:r>
            <a:r>
              <a:rPr lang="el-GR" dirty="0"/>
              <a:t> </a:t>
            </a:r>
            <a:r>
              <a:rPr lang="el-GR" u="sng" dirty="0"/>
              <a:t>ἄλλον</a:t>
            </a:r>
            <a:r>
              <a:rPr lang="el-GR" dirty="0"/>
              <a:t> </a:t>
            </a:r>
            <a:r>
              <a:rPr lang="el-GR" u="sng" dirty="0"/>
              <a:t>οὐδένα</a:t>
            </a:r>
            <a:r>
              <a:rPr lang="el-GR" dirty="0"/>
              <a:t> ἐπικτῶνται·</a:t>
            </a:r>
            <a:endParaRPr lang="cs-CZ" dirty="0"/>
          </a:p>
          <a:p>
            <a:r>
              <a:rPr lang="cs-CZ" dirty="0"/>
              <a:t>2.41 </a:t>
            </a:r>
            <a:r>
              <a:rPr lang="el-GR" dirty="0"/>
              <a:t>ῶν εἵνεκα οὔτε ἀνὴρ Αἰγύπτιος οὔτε γυνὴ ἄνδρα </a:t>
            </a:r>
            <a:r>
              <a:rPr lang="el-GR" u="sng" dirty="0"/>
              <a:t>Ἕλληνα</a:t>
            </a:r>
            <a:r>
              <a:rPr lang="el-GR" dirty="0"/>
              <a:t> </a:t>
            </a:r>
            <a:r>
              <a:rPr lang="el-GR" u="sng" dirty="0"/>
              <a:t>φιλήσειε</a:t>
            </a:r>
            <a:r>
              <a:rPr lang="el-GR" dirty="0"/>
              <a:t> ἂν τῷ στόματι, οὐδὲ μαχαίρῃ ἀνδρὸς </a:t>
            </a:r>
            <a:r>
              <a:rPr lang="el-GR" u="sng" dirty="0"/>
              <a:t>Ἕλληνος</a:t>
            </a:r>
            <a:r>
              <a:rPr lang="el-GR" dirty="0"/>
              <a:t> </a:t>
            </a:r>
            <a:r>
              <a:rPr lang="el-GR" u="sng" dirty="0"/>
              <a:t>χρήσεται</a:t>
            </a:r>
            <a:r>
              <a:rPr lang="el-GR" dirty="0"/>
              <a:t> οὐδὲ ὀβελοῖσι οὐδὲ </a:t>
            </a:r>
            <a:r>
              <a:rPr lang="el-GR" u="sng" dirty="0"/>
              <a:t>λέβητι</a:t>
            </a:r>
            <a:r>
              <a:rPr lang="el-GR" dirty="0"/>
              <a:t>, οὐδὲ κρέως καθαροῦ βοὸς διατετμημένου Ἑλληνικῇ μαχαίρῃ γεύσεται.</a:t>
            </a:r>
            <a:endParaRPr lang="cs-CZ" dirty="0"/>
          </a:p>
          <a:p>
            <a:endParaRPr lang="cs-CZ" dirty="0"/>
          </a:p>
        </p:txBody>
      </p:sp>
      <p:sp>
        <p:nvSpPr>
          <p:cNvPr id="4" name="Zástupný obsah 3">
            <a:extLst>
              <a:ext uri="{FF2B5EF4-FFF2-40B4-BE49-F238E27FC236}">
                <a16:creationId xmlns:a16="http://schemas.microsoft.com/office/drawing/2014/main" id="{CCC1EF6B-7521-40F3-CFBC-395057F3D287}"/>
              </a:ext>
            </a:extLst>
          </p:cNvPr>
          <p:cNvSpPr>
            <a:spLocks noGrp="1"/>
          </p:cNvSpPr>
          <p:nvPr>
            <p:ph sz="half" idx="2"/>
          </p:nvPr>
        </p:nvSpPr>
        <p:spPr/>
        <p:txBody>
          <a:bodyPr/>
          <a:lstStyle/>
          <a:p>
            <a:r>
              <a:rPr lang="en-US" dirty="0"/>
              <a:t>They keep the oracles of their fathers, and add none others to them</a:t>
            </a:r>
            <a:r>
              <a:rPr lang="cs-CZ" dirty="0"/>
              <a:t>.</a:t>
            </a:r>
          </a:p>
          <a:p>
            <a:r>
              <a:rPr lang="en-US" dirty="0"/>
              <a:t>For this reason no Egyptian man or woman will kiss a Greek man, or use a knife, or a spit, or a caldron belonging to a Greek, or taste the flesh of an unblemished ox that has been cut up with a Greek knife.</a:t>
            </a:r>
            <a:endParaRPr lang="cs-CZ" dirty="0"/>
          </a:p>
        </p:txBody>
      </p:sp>
    </p:spTree>
    <p:extLst>
      <p:ext uri="{BB962C8B-B14F-4D97-AF65-F5344CB8AC3E}">
        <p14:creationId xmlns:p14="http://schemas.microsoft.com/office/powerpoint/2010/main" val="419032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B1A181-D5A1-6C08-020D-9DEFBED27716}"/>
              </a:ext>
            </a:extLst>
          </p:cNvPr>
          <p:cNvSpPr>
            <a:spLocks noGrp="1"/>
          </p:cNvSpPr>
          <p:nvPr>
            <p:ph type="title"/>
          </p:nvPr>
        </p:nvSpPr>
        <p:spPr/>
        <p:txBody>
          <a:bodyPr/>
          <a:lstStyle/>
          <a:p>
            <a:r>
              <a:rPr lang="cs-CZ" dirty="0"/>
              <a:t>Egypt a barbaři</a:t>
            </a:r>
          </a:p>
        </p:txBody>
      </p:sp>
      <p:sp>
        <p:nvSpPr>
          <p:cNvPr id="3" name="Zástupný obsah 2">
            <a:extLst>
              <a:ext uri="{FF2B5EF4-FFF2-40B4-BE49-F238E27FC236}">
                <a16:creationId xmlns:a16="http://schemas.microsoft.com/office/drawing/2014/main" id="{2BD39497-E1DD-AEBD-718E-39896BBB6F3E}"/>
              </a:ext>
            </a:extLst>
          </p:cNvPr>
          <p:cNvSpPr>
            <a:spLocks noGrp="1"/>
          </p:cNvSpPr>
          <p:nvPr>
            <p:ph sz="half" idx="1"/>
          </p:nvPr>
        </p:nvSpPr>
        <p:spPr/>
        <p:txBody>
          <a:bodyPr>
            <a:normAutofit lnSpcReduction="10000"/>
          </a:bodyPr>
          <a:lstStyle/>
          <a:p>
            <a:r>
              <a:rPr lang="cs-CZ" dirty="0" err="1"/>
              <a:t>Hdt</a:t>
            </a:r>
            <a:r>
              <a:rPr lang="cs-CZ" dirty="0"/>
              <a:t>. 2.91 </a:t>
            </a:r>
            <a:r>
              <a:rPr lang="el-GR" u="sng" dirty="0"/>
              <a:t>Ἑλληνικοῖσι</a:t>
            </a:r>
            <a:r>
              <a:rPr lang="el-GR" dirty="0"/>
              <a:t> δὲ </a:t>
            </a:r>
            <a:r>
              <a:rPr lang="el-GR" u="sng" dirty="0"/>
              <a:t>νομαίοισι</a:t>
            </a:r>
            <a:r>
              <a:rPr lang="el-GR" dirty="0"/>
              <a:t> φεύγουσι χρᾶσθαι, τὸ δὲ σύμπαν εἰπεῖν, μηδ’ </a:t>
            </a:r>
            <a:r>
              <a:rPr lang="el-GR" u="sng" dirty="0"/>
              <a:t>ἄλλων</a:t>
            </a:r>
            <a:r>
              <a:rPr lang="el-GR" dirty="0"/>
              <a:t> </a:t>
            </a:r>
            <a:r>
              <a:rPr lang="el-GR" u="sng" dirty="0"/>
              <a:t>μηδαμὰ</a:t>
            </a:r>
            <a:r>
              <a:rPr lang="el-GR" dirty="0"/>
              <a:t> </a:t>
            </a:r>
            <a:r>
              <a:rPr lang="el-GR" u="sng" dirty="0"/>
              <a:t>μηδαμῶν</a:t>
            </a:r>
            <a:r>
              <a:rPr lang="el-GR" dirty="0"/>
              <a:t> </a:t>
            </a:r>
            <a:r>
              <a:rPr lang="el-GR" u="sng" dirty="0"/>
              <a:t>ἀνθρώπων</a:t>
            </a:r>
            <a:r>
              <a:rPr lang="el-GR" dirty="0"/>
              <a:t> </a:t>
            </a:r>
            <a:r>
              <a:rPr lang="el-GR" u="sng" dirty="0"/>
              <a:t>νομαίοισι</a:t>
            </a:r>
            <a:r>
              <a:rPr lang="el-GR" dirty="0"/>
              <a:t>.</a:t>
            </a:r>
            <a:endParaRPr lang="cs-CZ" dirty="0"/>
          </a:p>
          <a:p>
            <a:r>
              <a:rPr lang="cs-CZ" dirty="0" err="1"/>
              <a:t>Hdt</a:t>
            </a:r>
            <a:r>
              <a:rPr lang="cs-CZ" dirty="0"/>
              <a:t>. 2.158 </a:t>
            </a:r>
            <a:r>
              <a:rPr lang="el-GR" dirty="0"/>
              <a:t>Νεκῶς μέν νυν μεταξὺ ὀρύσσων ἐπαύσατο μαντηίου ἐμποδίου γενομένου τοιοῦδε,</a:t>
            </a:r>
            <a:r>
              <a:rPr lang="cs-CZ" dirty="0"/>
              <a:t> </a:t>
            </a:r>
            <a:r>
              <a:rPr lang="el-GR" dirty="0"/>
              <a:t>τῷ </a:t>
            </a:r>
            <a:r>
              <a:rPr lang="el-GR" u="sng" dirty="0"/>
              <a:t>βαρβάρῳ</a:t>
            </a:r>
            <a:r>
              <a:rPr lang="el-GR" dirty="0"/>
              <a:t> αὐτὸν </a:t>
            </a:r>
            <a:r>
              <a:rPr lang="el-GR" u="sng" dirty="0"/>
              <a:t>προεργάζεσθαι</a:t>
            </a:r>
            <a:r>
              <a:rPr lang="el-GR" dirty="0"/>
              <a:t>. </a:t>
            </a:r>
            <a:r>
              <a:rPr lang="el-GR" u="sng" dirty="0"/>
              <a:t>βαρβάρους</a:t>
            </a:r>
            <a:r>
              <a:rPr lang="el-GR" dirty="0"/>
              <a:t> δὲ </a:t>
            </a:r>
            <a:r>
              <a:rPr lang="el-GR" u="sng" dirty="0"/>
              <a:t>πάντας</a:t>
            </a:r>
            <a:r>
              <a:rPr lang="el-GR" dirty="0"/>
              <a:t> οἱ </a:t>
            </a:r>
            <a:r>
              <a:rPr lang="el-GR" u="sng" dirty="0"/>
              <a:t>Αἰγύπτιοι</a:t>
            </a:r>
            <a:r>
              <a:rPr lang="el-GR" dirty="0"/>
              <a:t> </a:t>
            </a:r>
            <a:r>
              <a:rPr lang="el-GR" u="sng" dirty="0"/>
              <a:t>καλέουσι</a:t>
            </a:r>
            <a:r>
              <a:rPr lang="el-GR" dirty="0"/>
              <a:t> τοὺς μὴ σφίσι ὁμογλώσσους. </a:t>
            </a:r>
            <a:endParaRPr lang="cs-CZ" dirty="0"/>
          </a:p>
          <a:p>
            <a:endParaRPr lang="cs-CZ" dirty="0"/>
          </a:p>
        </p:txBody>
      </p:sp>
      <p:sp>
        <p:nvSpPr>
          <p:cNvPr id="4" name="Zástupný obsah 3">
            <a:extLst>
              <a:ext uri="{FF2B5EF4-FFF2-40B4-BE49-F238E27FC236}">
                <a16:creationId xmlns:a16="http://schemas.microsoft.com/office/drawing/2014/main" id="{45330085-4A35-0329-5132-17A9823B0148}"/>
              </a:ext>
            </a:extLst>
          </p:cNvPr>
          <p:cNvSpPr>
            <a:spLocks noGrp="1"/>
          </p:cNvSpPr>
          <p:nvPr>
            <p:ph sz="half" idx="2"/>
          </p:nvPr>
        </p:nvSpPr>
        <p:spPr/>
        <p:txBody>
          <a:bodyPr>
            <a:normAutofit lnSpcReduction="10000"/>
          </a:bodyPr>
          <a:lstStyle/>
          <a:p>
            <a:r>
              <a:rPr lang="en-US" dirty="0"/>
              <a:t>The Egyptians shun the use of Greek customs, and (to speak generally) the customs of any other men whatever. </a:t>
            </a:r>
            <a:endParaRPr lang="cs-CZ" dirty="0"/>
          </a:p>
          <a:p>
            <a:r>
              <a:rPr lang="en-US" dirty="0"/>
              <a:t>During the course of excavations, </a:t>
            </a:r>
            <a:r>
              <a:rPr lang="en-US" dirty="0" err="1"/>
              <a:t>Necos</a:t>
            </a:r>
            <a:r>
              <a:rPr lang="en-US" dirty="0"/>
              <a:t> ceased from the work, being stayed by a prophetic  utterance that he was toiling beforehand for the barbarian. The Egyptians call all men of other languages barbarian.</a:t>
            </a:r>
            <a:endParaRPr lang="cs-CZ" dirty="0"/>
          </a:p>
        </p:txBody>
      </p:sp>
    </p:spTree>
    <p:extLst>
      <p:ext uri="{BB962C8B-B14F-4D97-AF65-F5344CB8AC3E}">
        <p14:creationId xmlns:p14="http://schemas.microsoft.com/office/powerpoint/2010/main" val="316135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2A88A-73CF-6113-B4D0-FECDD418DEA8}"/>
              </a:ext>
            </a:extLst>
          </p:cNvPr>
          <p:cNvSpPr>
            <a:spLocks noGrp="1"/>
          </p:cNvSpPr>
          <p:nvPr>
            <p:ph type="title"/>
          </p:nvPr>
        </p:nvSpPr>
        <p:spPr/>
        <p:txBody>
          <a:bodyPr/>
          <a:lstStyle/>
          <a:p>
            <a:r>
              <a:rPr lang="cs-CZ" dirty="0"/>
              <a:t>Egypt a barbaři</a:t>
            </a:r>
          </a:p>
        </p:txBody>
      </p:sp>
      <p:sp>
        <p:nvSpPr>
          <p:cNvPr id="3" name="Zástupný obsah 2">
            <a:extLst>
              <a:ext uri="{FF2B5EF4-FFF2-40B4-BE49-F238E27FC236}">
                <a16:creationId xmlns:a16="http://schemas.microsoft.com/office/drawing/2014/main" id="{8FDE3274-C595-0504-FF71-4F26E436AA76}"/>
              </a:ext>
            </a:extLst>
          </p:cNvPr>
          <p:cNvSpPr>
            <a:spLocks noGrp="1"/>
          </p:cNvSpPr>
          <p:nvPr>
            <p:ph sz="half" idx="1"/>
          </p:nvPr>
        </p:nvSpPr>
        <p:spPr/>
        <p:txBody>
          <a:bodyPr/>
          <a:lstStyle/>
          <a:p>
            <a:r>
              <a:rPr lang="cs-CZ" dirty="0"/>
              <a:t>Gen. 43.32 Egypťané totiž nemohou jíst s Hebreji – je to pro ně ohavnost.</a:t>
            </a:r>
          </a:p>
        </p:txBody>
      </p:sp>
      <p:sp>
        <p:nvSpPr>
          <p:cNvPr id="4" name="Zástupný obsah 3">
            <a:extLst>
              <a:ext uri="{FF2B5EF4-FFF2-40B4-BE49-F238E27FC236}">
                <a16:creationId xmlns:a16="http://schemas.microsoft.com/office/drawing/2014/main" id="{B387EB07-FA64-CAF2-3026-5A141753D9C9}"/>
              </a:ext>
            </a:extLst>
          </p:cNvPr>
          <p:cNvSpPr>
            <a:spLocks noGrp="1"/>
          </p:cNvSpPr>
          <p:nvPr>
            <p:ph sz="half" idx="2"/>
          </p:nvPr>
        </p:nvSpPr>
        <p:spPr/>
        <p:txBody>
          <a:bodyPr/>
          <a:lstStyle/>
          <a:p>
            <a:r>
              <a:rPr lang="cs-CZ" i="1" dirty="0"/>
              <a:t>Oracle </a:t>
            </a:r>
            <a:r>
              <a:rPr lang="cs-CZ" i="1" dirty="0" err="1"/>
              <a:t>of</a:t>
            </a:r>
            <a:r>
              <a:rPr lang="cs-CZ" i="1" dirty="0"/>
              <a:t> </a:t>
            </a:r>
            <a:r>
              <a:rPr lang="cs-CZ" i="1" dirty="0" err="1"/>
              <a:t>the</a:t>
            </a:r>
            <a:r>
              <a:rPr lang="cs-CZ" i="1" dirty="0"/>
              <a:t> </a:t>
            </a:r>
            <a:r>
              <a:rPr lang="cs-CZ" i="1" dirty="0" err="1"/>
              <a:t>Lamb</a:t>
            </a:r>
            <a:endParaRPr lang="cs-CZ" i="1" dirty="0"/>
          </a:p>
          <a:p>
            <a:r>
              <a:rPr lang="cs-CZ" i="1" dirty="0"/>
              <a:t>Oracle </a:t>
            </a:r>
            <a:r>
              <a:rPr lang="cs-CZ" i="1" dirty="0" err="1"/>
              <a:t>of</a:t>
            </a:r>
            <a:r>
              <a:rPr lang="cs-CZ" i="1" dirty="0"/>
              <a:t> </a:t>
            </a:r>
            <a:r>
              <a:rPr lang="cs-CZ" i="1" dirty="0" err="1"/>
              <a:t>the</a:t>
            </a:r>
            <a:r>
              <a:rPr lang="cs-CZ" i="1" dirty="0"/>
              <a:t> Potter</a:t>
            </a:r>
          </a:p>
          <a:p>
            <a:r>
              <a:rPr lang="cs-CZ" i="1" dirty="0" err="1"/>
              <a:t>Demotic</a:t>
            </a:r>
            <a:r>
              <a:rPr lang="cs-CZ" i="1" dirty="0"/>
              <a:t> </a:t>
            </a:r>
            <a:r>
              <a:rPr lang="cs-CZ" i="1" dirty="0" err="1"/>
              <a:t>Chronicle</a:t>
            </a:r>
            <a:endParaRPr lang="cs-CZ" i="1" dirty="0"/>
          </a:p>
        </p:txBody>
      </p:sp>
    </p:spTree>
    <p:extLst>
      <p:ext uri="{BB962C8B-B14F-4D97-AF65-F5344CB8AC3E}">
        <p14:creationId xmlns:p14="http://schemas.microsoft.com/office/powerpoint/2010/main" val="2303084323"/>
      </p:ext>
    </p:extLst>
  </p:cSld>
  <p:clrMapOvr>
    <a:masterClrMapping/>
  </p:clrMapOvr>
</p:sld>
</file>

<file path=ppt/theme/theme1.xml><?xml version="1.0" encoding="utf-8"?>
<a:theme xmlns:a="http://schemas.openxmlformats.org/drawingml/2006/main" name="Řez">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Řez">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507</TotalTime>
  <Words>6000</Words>
  <Application>Microsoft Office PowerPoint</Application>
  <PresentationFormat>Širokoúhlá obrazovka</PresentationFormat>
  <Paragraphs>202</Paragraphs>
  <Slides>53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53</vt:i4>
      </vt:variant>
    </vt:vector>
  </HeadingPairs>
  <TitlesOfParts>
    <vt:vector size="57" baseType="lpstr">
      <vt:lpstr>Arial Unicode MS</vt:lpstr>
      <vt:lpstr>Century Gothic</vt:lpstr>
      <vt:lpstr>Wingdings 3</vt:lpstr>
      <vt:lpstr>Řez</vt:lpstr>
      <vt:lpstr>DSBcB49 Starověká ekumena - antické zprávy o Asii a Africe</vt:lpstr>
      <vt:lpstr>Lidé a zvyky</vt:lpstr>
      <vt:lpstr>Lidé</vt:lpstr>
      <vt:lpstr>Lidé </vt:lpstr>
      <vt:lpstr>Lidé</vt:lpstr>
      <vt:lpstr>Lidé</vt:lpstr>
      <vt:lpstr>Egypt a barbaři</vt:lpstr>
      <vt:lpstr>Egypt a barbaři</vt:lpstr>
      <vt:lpstr>Egypt a barbaři</vt:lpstr>
      <vt:lpstr>Zvyky – vše naopak</vt:lpstr>
      <vt:lpstr>zvyky</vt:lpstr>
      <vt:lpstr>zvyky</vt:lpstr>
      <vt:lpstr>zvyky</vt:lpstr>
      <vt:lpstr>zvyky</vt:lpstr>
      <vt:lpstr>společnost</vt:lpstr>
      <vt:lpstr>společnost</vt:lpstr>
      <vt:lpstr>společnost</vt:lpstr>
      <vt:lpstr>Společnost</vt:lpstr>
      <vt:lpstr>Zvyky - negativní</vt:lpstr>
      <vt:lpstr>Historie - negativní</vt:lpstr>
      <vt:lpstr>Historie - búsíris</vt:lpstr>
      <vt:lpstr>búsíris</vt:lpstr>
      <vt:lpstr>Búsíris (také ísokratés – búrísis)</vt:lpstr>
      <vt:lpstr>Kult zvířat</vt:lpstr>
      <vt:lpstr>zbožnost</vt:lpstr>
      <vt:lpstr>zbožnost</vt:lpstr>
      <vt:lpstr>Zrádní, podvodníci</vt:lpstr>
      <vt:lpstr>Zrádní, podvodníci</vt:lpstr>
      <vt:lpstr>zrádní</vt:lpstr>
      <vt:lpstr>zrádní</vt:lpstr>
      <vt:lpstr>Alexandrie</vt:lpstr>
      <vt:lpstr>Kleopatra</vt:lpstr>
      <vt:lpstr>Kleopatra</vt:lpstr>
      <vt:lpstr>Kleopatra</vt:lpstr>
      <vt:lpstr>Kleopatra</vt:lpstr>
      <vt:lpstr>Kleopatra</vt:lpstr>
      <vt:lpstr>Kleopatra</vt:lpstr>
      <vt:lpstr>Kleopatra</vt:lpstr>
      <vt:lpstr>Kleopatra, Egypt, Alexandrie</vt:lpstr>
      <vt:lpstr>Alexandrie</vt:lpstr>
      <vt:lpstr>Egypt</vt:lpstr>
      <vt:lpstr>Egypt</vt:lpstr>
      <vt:lpstr>Zvířecí kult</vt:lpstr>
      <vt:lpstr>Zvířecí kult</vt:lpstr>
      <vt:lpstr>Zvířecí kult</vt:lpstr>
      <vt:lpstr>Zvířecí kult</vt:lpstr>
      <vt:lpstr>Zvířecí kult</vt:lpstr>
      <vt:lpstr>mix</vt:lpstr>
      <vt:lpstr>Mix</vt:lpstr>
      <vt:lpstr>mix</vt:lpstr>
      <vt:lpstr>mix</vt:lpstr>
      <vt:lpstr>Prezentace aplikace PowerPoint</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225</cp:revision>
  <dcterms:created xsi:type="dcterms:W3CDTF">2022-08-11T16:49:23Z</dcterms:created>
  <dcterms:modified xsi:type="dcterms:W3CDTF">2022-10-18T07:31:59Z</dcterms:modified>
</cp:coreProperties>
</file>