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94" r:id="rId3"/>
    <p:sldId id="256" r:id="rId4"/>
    <p:sldId id="257" r:id="rId5"/>
    <p:sldId id="258" r:id="rId6"/>
    <p:sldId id="259" r:id="rId7"/>
    <p:sldId id="281" r:id="rId8"/>
    <p:sldId id="260" r:id="rId9"/>
    <p:sldId id="261" r:id="rId10"/>
    <p:sldId id="262" r:id="rId11"/>
    <p:sldId id="277" r:id="rId12"/>
    <p:sldId id="278" r:id="rId13"/>
    <p:sldId id="264" r:id="rId14"/>
    <p:sldId id="265" r:id="rId15"/>
    <p:sldId id="292" r:id="rId16"/>
    <p:sldId id="293" r:id="rId17"/>
    <p:sldId id="266" r:id="rId18"/>
    <p:sldId id="267" r:id="rId19"/>
    <p:sldId id="268" r:id="rId20"/>
    <p:sldId id="279" r:id="rId21"/>
    <p:sldId id="269" r:id="rId22"/>
    <p:sldId id="270" r:id="rId23"/>
    <p:sldId id="272" r:id="rId24"/>
    <p:sldId id="273" r:id="rId25"/>
    <p:sldId id="274" r:id="rId26"/>
    <p:sldId id="275" r:id="rId27"/>
    <p:sldId id="317" r:id="rId28"/>
    <p:sldId id="276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11" r:id="rId53"/>
    <p:sldId id="308" r:id="rId54"/>
    <p:sldId id="318" r:id="rId55"/>
    <p:sldId id="310" r:id="rId56"/>
    <p:sldId id="312" r:id="rId57"/>
    <p:sldId id="314" r:id="rId58"/>
    <p:sldId id="319" r:id="rId59"/>
    <p:sldId id="315" r:id="rId60"/>
    <p:sldId id="313" r:id="rId61"/>
    <p:sldId id="316" r:id="rId6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C522D-751F-4F40-9E9A-C87396854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A374AF-C7FE-42B2-8E04-379965F4D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C01D4A-D0BA-4EC7-82BF-9B0F6A49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25DAC2-EB6C-4C83-B163-F1DF7747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F92427-F1AF-40E2-8BF6-584A2841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8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8EAF1C-4056-4E09-BA92-6BF32F8B5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5CBB544-C325-4878-A43C-53B9B42E1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276022-C759-46F1-8327-7569F7FA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A6E2AF-CD41-4693-ABAE-18BE8B9D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C8C048-4B3F-4BD9-A82F-0BCA337CD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1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6F716D8-9ECD-4B14-9BCC-D55791255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ACB48B5-02BC-452F-9E5F-C7FA1F151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BC96E9-2682-4059-A8AF-FEBFF51DF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4F640B-4BC7-402C-AE72-0857A99EB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7BED24-2F9D-4CC9-9996-E085B1681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9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4B7445-1D18-4095-8973-8E96B64A0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7B5D78-31D3-4FFD-8967-F86A7A26B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9DC528-2133-4AB8-8A6A-EB97C09E8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576B97-6E02-4555-B95E-F25EFBC13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B1A7CD-A50A-43A7-B855-97093943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45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93CEE-A0BB-438B-A055-E88DB87C0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26E85E-722B-453B-BA11-ABD8CF332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EED3C0-1513-4BCC-AF65-B9953F4C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197FFF-5635-44FB-86A8-07B7B861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B6A076-1A5A-4BC5-BF35-DAB0E285D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8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49C04-AAC8-445D-9B92-46CB25B45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7CF53B-436C-4836-84C6-9F62BB7B3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5C78F8-18CA-40C3-9500-76216123D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11BB00-6923-4A3D-B4E9-64E1B1EA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7C1049-BDEB-4414-B89E-D24F0F03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44A0CA-4E57-498A-A9D4-2D8227FE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59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33AB2-DB32-46DB-BC5C-B1DCEB56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8BAEE7-0BA9-41D8-A399-C0B428A47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AFA7BD-313B-49F2-A9F1-1260E4096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C3DEFA2-C705-4783-AFFB-DC3AA377D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3DED994-C346-4610-913F-5C7891B56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D67F4F8-B2CB-4AB6-976A-F6AFD23AE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CB489C-F534-4537-AE89-F8AA6C96D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170D744-E5DF-4D57-803E-BA289561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3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0C834-6ECA-4F5C-92E6-33678BB32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F079CCC-73AC-450B-A076-E5E1061E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473141-530B-4DE7-8E14-A3A6BB0CC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347E975-7A6A-4739-AE99-58AEC249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15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8405EB0-FECF-4BF2-85CC-1B22887F0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2D0CAF-E486-487C-90A4-955E7D19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258465-A652-43A0-9442-BE6E72685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21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BB4E9-8C8C-497D-81D2-79EA4060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AE4BFE-4D0C-428E-BBF5-5468F3E1B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AE8B48-2538-4067-9243-DEB06074C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25C3EF-6DDC-4601-B3A1-8268B6598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4BD68F-0876-4364-99A7-6EBE857D1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E9E6A7-625A-4DA4-AEF2-58992357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819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A39215-BB04-4637-BB86-73ABABB5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90ACCA7-05AE-4A72-A948-744BE8B6B7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A89385-94D6-4C17-8BB7-56CD0202E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FACD91-E449-46C2-8BEF-FF43007C7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36AA97-D484-44B3-93FF-35F91803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0CA7C6C-43AB-48D6-969B-B20C2F4A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02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F2B607B-3D56-4834-AA77-9066C3DB2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8DCEED-2048-4836-88F9-91D4849F6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F0ECA0-698E-4DD4-A906-DF2764807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A9849-2294-448B-BBC6-565FF2066CAC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22008C-0C3A-42EE-876C-EE28B0B9C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DDC12D-719D-479E-A042-3578586CE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07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2FB74-1048-4E44-BA4A-AA98C630A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Četba a interpretace pramenů</a:t>
            </a:r>
            <a:br>
              <a:rPr lang="cs-CZ" b="1" dirty="0"/>
            </a:br>
            <a:r>
              <a:rPr lang="cs-CZ" sz="3200" b="1" dirty="0"/>
              <a:t>Přední východ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EF4606-7751-4D4E-A323-F9DE56C907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Přehled písemnictví starověké </a:t>
            </a:r>
            <a:r>
              <a:rPr lang="cs-CZ" dirty="0" err="1"/>
              <a:t>Mesopotamie</a:t>
            </a:r>
            <a:r>
              <a:rPr lang="cs-CZ" dirty="0"/>
              <a:t> (typologie písemných pramenů; vývoj)</a:t>
            </a:r>
          </a:p>
          <a:p>
            <a:endParaRPr lang="cs-CZ" dirty="0"/>
          </a:p>
          <a:p>
            <a:r>
              <a:rPr lang="cs-CZ" dirty="0"/>
              <a:t>Četba a interpretace vybraných textů (mýtus </a:t>
            </a:r>
            <a:r>
              <a:rPr lang="cs-CZ" dirty="0" err="1"/>
              <a:t>Enúma</a:t>
            </a:r>
            <a:r>
              <a:rPr lang="cs-CZ" dirty="0"/>
              <a:t> </a:t>
            </a:r>
            <a:r>
              <a:rPr lang="cs-CZ" dirty="0" err="1"/>
              <a:t>eliš</a:t>
            </a:r>
            <a:r>
              <a:rPr lang="cs-CZ" dirty="0"/>
              <a:t>, mýtus o </a:t>
            </a:r>
            <a:r>
              <a:rPr lang="cs-CZ" dirty="0" err="1"/>
              <a:t>Atram-chasísovi</a:t>
            </a:r>
            <a:r>
              <a:rPr lang="cs-CZ" dirty="0"/>
              <a:t>, epos o Gilgamešovi, </a:t>
            </a:r>
            <a:r>
              <a:rPr lang="cs-CZ" dirty="0" err="1"/>
              <a:t>Narám-Sínova</a:t>
            </a:r>
            <a:r>
              <a:rPr lang="cs-CZ" dirty="0"/>
              <a:t> legenda z </a:t>
            </a:r>
            <a:r>
              <a:rPr lang="cs-CZ" dirty="0" err="1"/>
              <a:t>Kúty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7" name="Zástupný obsah 6" descr="Obsah obrázku vsedě, hnědá, malé, stůl&#10;&#10;Popis byl vytvořen automaticky">
            <a:extLst>
              <a:ext uri="{FF2B5EF4-FFF2-40B4-BE49-F238E27FC236}">
                <a16:creationId xmlns:a16="http://schemas.microsoft.com/office/drawing/2014/main" id="{DF898C7D-0F9F-4856-897C-917C78F1C2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55" y="1825625"/>
            <a:ext cx="4420399" cy="4857775"/>
          </a:xfrm>
        </p:spPr>
      </p:pic>
    </p:spTree>
    <p:extLst>
      <p:ext uri="{BB962C8B-B14F-4D97-AF65-F5344CB8AC3E}">
        <p14:creationId xmlns:p14="http://schemas.microsoft.com/office/powerpoint/2010/main" val="197173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302E4-7B05-4E0B-BB06-356761AD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královského nápisu</a:t>
            </a:r>
            <a:br>
              <a:rPr lang="cs-CZ" b="1" dirty="0"/>
            </a:br>
            <a:r>
              <a:rPr lang="cs-CZ" sz="2800" b="1" dirty="0"/>
              <a:t>(</a:t>
            </a:r>
            <a:r>
              <a:rPr lang="cs-CZ" sz="2800" b="1" dirty="0" err="1"/>
              <a:t>Chammu</a:t>
            </a:r>
            <a:r>
              <a:rPr lang="cs-CZ" sz="2800" b="1" dirty="0"/>
              <a:t>-rabi, 1792–1750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AA3155-CF97-49DB-B5CB-7E983B3111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/>
              <a:t>Já jsem </a:t>
            </a:r>
            <a:r>
              <a:rPr lang="cs-CZ" i="1" dirty="0" err="1"/>
              <a:t>Chammu</a:t>
            </a:r>
            <a:r>
              <a:rPr lang="cs-CZ" i="1" dirty="0"/>
              <a:t>-rabi, mocný král, král Babylonu, král čtyř světových stran, budovatel země, král, jehož skutky jsou milé </a:t>
            </a:r>
            <a:r>
              <a:rPr lang="cs-CZ" i="1" dirty="0" err="1"/>
              <a:t>Šamašovi</a:t>
            </a:r>
            <a:r>
              <a:rPr lang="cs-CZ" i="1" dirty="0"/>
              <a:t> a </a:t>
            </a:r>
            <a:r>
              <a:rPr lang="cs-CZ" i="1" dirty="0" err="1"/>
              <a:t>Mardukovi</a:t>
            </a:r>
            <a:r>
              <a:rPr lang="cs-CZ" i="1" dirty="0"/>
              <a:t>. </a:t>
            </a:r>
          </a:p>
          <a:p>
            <a:pPr marL="0" indent="0">
              <a:buNone/>
            </a:pPr>
            <a:r>
              <a:rPr lang="cs-CZ" i="1" dirty="0"/>
              <a:t>Jako velikou horu jsem pozvedl hliněnou hradbu kolem </a:t>
            </a:r>
            <a:r>
              <a:rPr lang="cs-CZ" i="1" dirty="0" err="1"/>
              <a:t>Sippiru</a:t>
            </a:r>
            <a:r>
              <a:rPr lang="cs-CZ" i="1" dirty="0"/>
              <a:t> a obklopil jsem ji vodním příkopem.</a:t>
            </a:r>
          </a:p>
          <a:p>
            <a:pPr marL="0" indent="0">
              <a:buNone/>
            </a:pPr>
            <a:r>
              <a:rPr lang="cs-CZ" i="1" dirty="0"/>
              <a:t>Dal jsem prokopat Eufrat až k </a:t>
            </a:r>
            <a:r>
              <a:rPr lang="cs-CZ" i="1" dirty="0" err="1"/>
              <a:t>Sippiru</a:t>
            </a:r>
            <a:r>
              <a:rPr lang="cs-CZ" i="1" dirty="0"/>
              <a:t> a vybudoval jsem tam prosperující přístav.</a:t>
            </a:r>
          </a:p>
          <a:p>
            <a:endParaRPr lang="cs-CZ" dirty="0"/>
          </a:p>
        </p:txBody>
      </p:sp>
      <p:pic>
        <p:nvPicPr>
          <p:cNvPr id="9" name="Zástupný obsah 8" descr="Obsah obrázku muž, nošení, čepice, fotka&#10;&#10;Popis byl vytvořen automaticky">
            <a:extLst>
              <a:ext uri="{FF2B5EF4-FFF2-40B4-BE49-F238E27FC236}">
                <a16:creationId xmlns:a16="http://schemas.microsoft.com/office/drawing/2014/main" id="{2147B531-5CCF-4E89-BCD6-2B32BCDC81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45" y="1825625"/>
            <a:ext cx="3775909" cy="4351338"/>
          </a:xfrm>
        </p:spPr>
      </p:pic>
    </p:spTree>
    <p:extLst>
      <p:ext uri="{BB962C8B-B14F-4D97-AF65-F5344CB8AC3E}">
        <p14:creationId xmlns:p14="http://schemas.microsoft.com/office/powerpoint/2010/main" val="2726035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3C5517-B6BA-4F34-A11D-A137E38DB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královského nápisu</a:t>
            </a:r>
            <a:br>
              <a:rPr lang="cs-CZ" b="1" dirty="0"/>
            </a:br>
            <a:r>
              <a:rPr lang="cs-CZ" sz="2800" b="1" dirty="0"/>
              <a:t>(</a:t>
            </a:r>
            <a:r>
              <a:rPr lang="cs-CZ" sz="2800" b="1" dirty="0" err="1"/>
              <a:t>Sinacherib</a:t>
            </a:r>
            <a:r>
              <a:rPr lang="cs-CZ" sz="2800" b="1" dirty="0"/>
              <a:t>, 704–681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BE194F-FEDD-43E9-A12F-61768F8ED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63936"/>
            <a:ext cx="6983027" cy="49399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800" i="1" dirty="0"/>
              <a:t>Obrátil jsem se na </a:t>
            </a:r>
            <a:r>
              <a:rPr lang="cs-CZ" sz="2800" i="1" dirty="0" err="1"/>
              <a:t>Aššura</a:t>
            </a:r>
            <a:r>
              <a:rPr lang="cs-CZ" sz="2800" i="1" dirty="0"/>
              <a:t>, </a:t>
            </a:r>
            <a:r>
              <a:rPr lang="cs-CZ" sz="2800" i="1" dirty="0" err="1"/>
              <a:t>Sína</a:t>
            </a:r>
            <a:r>
              <a:rPr lang="cs-CZ" sz="2800" i="1" dirty="0"/>
              <a:t>, </a:t>
            </a:r>
            <a:r>
              <a:rPr lang="cs-CZ" sz="2800" i="1" dirty="0" err="1"/>
              <a:t>Šamaše</a:t>
            </a:r>
            <a:r>
              <a:rPr lang="cs-CZ" sz="2800" i="1" dirty="0"/>
              <a:t>, Béla, </a:t>
            </a:r>
            <a:r>
              <a:rPr lang="cs-CZ" sz="2800" i="1" dirty="0" err="1"/>
              <a:t>Nabúa</a:t>
            </a:r>
            <a:r>
              <a:rPr lang="cs-CZ" sz="2800" i="1" dirty="0"/>
              <a:t>, </a:t>
            </a:r>
            <a:r>
              <a:rPr lang="cs-CZ" sz="2800" i="1" dirty="0" err="1"/>
              <a:t>Nergala</a:t>
            </a:r>
            <a:r>
              <a:rPr lang="cs-CZ" sz="2800" i="1" dirty="0"/>
              <a:t>, </a:t>
            </a:r>
            <a:r>
              <a:rPr lang="cs-CZ" sz="2800" i="1" dirty="0" err="1"/>
              <a:t>Ištar</a:t>
            </a:r>
            <a:r>
              <a:rPr lang="cs-CZ" sz="2800" i="1" dirty="0"/>
              <a:t> z Ninive, </a:t>
            </a:r>
            <a:r>
              <a:rPr lang="cs-CZ" sz="2800" i="1" dirty="0" err="1"/>
              <a:t>Ištar</a:t>
            </a:r>
            <a:r>
              <a:rPr lang="cs-CZ" sz="2800" i="1" dirty="0"/>
              <a:t> z </a:t>
            </a:r>
            <a:r>
              <a:rPr lang="cs-CZ" sz="2800" i="1" dirty="0" err="1"/>
              <a:t>Arba´ilu</a:t>
            </a:r>
            <a:r>
              <a:rPr lang="cs-CZ" sz="2800" i="1" dirty="0"/>
              <a:t>, na bohy, kteří mi pomáhají, abych porazil mocného nepřítele. </a:t>
            </a:r>
          </a:p>
          <a:p>
            <a:pPr marL="0" indent="0">
              <a:buNone/>
            </a:pPr>
            <a:r>
              <a:rPr lang="cs-CZ" sz="2800" i="1" dirty="0"/>
              <a:t>Brzy vyslyšeli mé modlitby a přišli mi na pomoc. Rozběsnil jsem se jako lev, oblékl jsem si zbroj, na hlavu jsem si nasadil bitevní přilbu. Do svého skvělého bitevního vozu, který sráží nepřátele, s rozhněvaným srdcem jsem rychle nastoupil. </a:t>
            </a:r>
          </a:p>
          <a:p>
            <a:pPr marL="0" indent="0">
              <a:buNone/>
            </a:pPr>
            <a:r>
              <a:rPr lang="cs-CZ" sz="2800" i="1" dirty="0"/>
              <a:t>Mocný luk, který mi svěřil </a:t>
            </a:r>
            <a:r>
              <a:rPr lang="cs-CZ" sz="2800" i="1" dirty="0" err="1"/>
              <a:t>Aššur</a:t>
            </a:r>
            <a:r>
              <a:rPr lang="cs-CZ" sz="2800" i="1" dirty="0"/>
              <a:t>, jsem uchopil do rukou. Šípy, které probodnou hrdlo, jsem popadl. Na celé vojsko zlých nepřátel jsem vykřikl hlasitě jako bouře, jako </a:t>
            </a:r>
            <a:r>
              <a:rPr lang="cs-CZ" sz="2800" i="1" dirty="0" err="1"/>
              <a:t>Adad</a:t>
            </a:r>
            <a:r>
              <a:rPr lang="cs-CZ" sz="2800" i="1" dirty="0"/>
              <a:t> jsem zařval.</a:t>
            </a:r>
          </a:p>
          <a:p>
            <a:endParaRPr lang="cs-CZ" dirty="0"/>
          </a:p>
        </p:txBody>
      </p:sp>
      <p:pic>
        <p:nvPicPr>
          <p:cNvPr id="6" name="Zástupný obsah 5" descr="Obsah obrázku budova, kámen, muž, stojící&#10;&#10;Popis byl vytvořen automaticky">
            <a:extLst>
              <a:ext uri="{FF2B5EF4-FFF2-40B4-BE49-F238E27FC236}">
                <a16:creationId xmlns:a16="http://schemas.microsoft.com/office/drawing/2014/main" id="{6D296442-FBD9-4C2E-9C7E-7DFFBF4307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35" y="1690688"/>
            <a:ext cx="3639105" cy="4939961"/>
          </a:xfrm>
        </p:spPr>
      </p:pic>
    </p:spTree>
    <p:extLst>
      <p:ext uri="{BB962C8B-B14F-4D97-AF65-F5344CB8AC3E}">
        <p14:creationId xmlns:p14="http://schemas.microsoft.com/office/powerpoint/2010/main" val="1809624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7D469-1326-4FFC-BF5B-96CDE567D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královského nápisu</a:t>
            </a:r>
            <a:br>
              <a:rPr lang="cs-CZ" b="1" dirty="0"/>
            </a:br>
            <a:r>
              <a:rPr lang="cs-CZ" sz="2800" b="1" dirty="0"/>
              <a:t>(</a:t>
            </a:r>
            <a:r>
              <a:rPr lang="cs-CZ" sz="2800" b="1" dirty="0" err="1"/>
              <a:t>Sinacherib</a:t>
            </a:r>
            <a:r>
              <a:rPr lang="cs-CZ" sz="2800" b="1" dirty="0"/>
              <a:t>, 704–681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2512DC-AE3B-4C46-8C47-B87BE29F9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116192" cy="45377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/>
              <a:t>Rychle jsem je pobil jako tučné býky na provaze a uštědřil jsem jim porážku. Podřízl jsem jim hrdla jako ovcím. Přesekl jsem jejich vznešené krky jako provazy. </a:t>
            </a:r>
          </a:p>
          <a:p>
            <a:pPr marL="0" indent="0">
              <a:buNone/>
            </a:pPr>
            <a:r>
              <a:rPr lang="cs-CZ" i="1" dirty="0"/>
              <a:t>Jako mohutnou povodeň po jarních deštích jsem nechal téci jejich krev po širé zemi. Rychlí koně, zapřažení do mého vozu, se nořili do záplav jejich krve jako do řeky. </a:t>
            </a:r>
          </a:p>
          <a:p>
            <a:pPr marL="0" indent="0">
              <a:buNone/>
            </a:pPr>
            <a:r>
              <a:rPr lang="cs-CZ" i="1" dirty="0"/>
              <a:t>Kola mého bitevního vozu, který sráží zloduchy a ničemy, byla potřísněna krví a výkaly. Mrtvolami jejich válečníků jsem naplnil step jako trávou.</a:t>
            </a:r>
          </a:p>
          <a:p>
            <a:endParaRPr lang="cs-CZ" dirty="0"/>
          </a:p>
        </p:txBody>
      </p:sp>
      <p:pic>
        <p:nvPicPr>
          <p:cNvPr id="6" name="Zástupný obsah 5" descr="Obsah obrázku exteriér, budova, tráva, kámen&#10;&#10;Popis byl vytvořen automaticky">
            <a:extLst>
              <a:ext uri="{FF2B5EF4-FFF2-40B4-BE49-F238E27FC236}">
                <a16:creationId xmlns:a16="http://schemas.microsoft.com/office/drawing/2014/main" id="{01C9A551-EE00-4BFC-8DD2-F9C2F6E826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92" y="1639175"/>
            <a:ext cx="3327711" cy="4537788"/>
          </a:xfrm>
        </p:spPr>
      </p:pic>
    </p:spTree>
    <p:extLst>
      <p:ext uri="{BB962C8B-B14F-4D97-AF65-F5344CB8AC3E}">
        <p14:creationId xmlns:p14="http://schemas.microsoft.com/office/powerpoint/2010/main" val="537530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8AD1A-4F1B-42FE-A32F-69F59D927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Právní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478172-D36B-406F-867B-D07308FE22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Funkce: zaznamenat určitou právní zvyklost či právní transakci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normativní texty (zákoníky, edikty)</a:t>
            </a:r>
          </a:p>
          <a:p>
            <a:r>
              <a:rPr lang="cs-CZ" dirty="0"/>
              <a:t>záznamy z praxe (smlouvy, zápisy ze soudních jednání)</a:t>
            </a:r>
          </a:p>
          <a:p>
            <a:r>
              <a:rPr lang="cs-CZ" dirty="0"/>
              <a:t>zvláštní typ: mezistátní smlouvy</a:t>
            </a:r>
          </a:p>
          <a:p>
            <a:endParaRPr lang="cs-CZ" dirty="0"/>
          </a:p>
        </p:txBody>
      </p:sp>
      <p:pic>
        <p:nvPicPr>
          <p:cNvPr id="6" name="Zástupný obsah 5" descr="Obsah obrázku kámen, budova, fotka, vsedě&#10;&#10;Popis byl vytvořen automaticky">
            <a:extLst>
              <a:ext uri="{FF2B5EF4-FFF2-40B4-BE49-F238E27FC236}">
                <a16:creationId xmlns:a16="http://schemas.microsoft.com/office/drawing/2014/main" id="{E0B3CA32-50D9-4A4D-B9B6-D15E6C3D3F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429" y="1271111"/>
            <a:ext cx="3311371" cy="5305987"/>
          </a:xfrm>
        </p:spPr>
      </p:pic>
    </p:spTree>
    <p:extLst>
      <p:ext uri="{BB962C8B-B14F-4D97-AF65-F5344CB8AC3E}">
        <p14:creationId xmlns:p14="http://schemas.microsoft.com/office/powerpoint/2010/main" val="144574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68632-1CA4-4897-91D6-F3AB794CA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zákoníku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0C67B9-4F8F-4580-BB5D-749C86A7A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2470"/>
            <a:ext cx="7125070" cy="5131293"/>
          </a:xfrm>
        </p:spPr>
        <p:txBody>
          <a:bodyPr>
            <a:normAutofit/>
          </a:bodyPr>
          <a:lstStyle/>
          <a:p>
            <a:r>
              <a:rPr lang="cs-CZ" i="1" dirty="0"/>
              <a:t>Jestliže se někdo proboural do domu, bude před touto dírou zabit a pověšen.</a:t>
            </a:r>
          </a:p>
          <a:p>
            <a:r>
              <a:rPr lang="cs-CZ" i="1" dirty="0"/>
              <a:t>Jestliže v něčím domě vypukl požár a někdo, kdo přišel k hašení, upřel pohled na majetek vlastníka domu a majetek vlastníka domu si vzal, tento člověk bude hozen do tohoto ohně.</a:t>
            </a:r>
          </a:p>
          <a:p>
            <a:r>
              <a:rPr lang="cs-CZ" i="1" dirty="0"/>
              <a:t>Jestliže si někdo najal pole k obdělání, avšak na poli nevypěstoval obilí, prokáží mu, že na poli nepracoval; majiteli pole dá obilí (poměrně) podle (úrody) svého souseda.</a:t>
            </a:r>
          </a:p>
          <a:p>
            <a:endParaRPr lang="cs-CZ" dirty="0"/>
          </a:p>
        </p:txBody>
      </p:sp>
      <p:pic>
        <p:nvPicPr>
          <p:cNvPr id="9" name="Zástupný obsah 8" descr="Obsah obrázku budova, kámen, cihla, graffiti&#10;&#10;Popis byl vytvořen automaticky">
            <a:extLst>
              <a:ext uri="{FF2B5EF4-FFF2-40B4-BE49-F238E27FC236}">
                <a16:creationId xmlns:a16="http://schemas.microsoft.com/office/drawing/2014/main" id="{3AF31458-991E-4674-BE1A-1EA3C412C1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95572" y="2321827"/>
            <a:ext cx="5038400" cy="3358933"/>
          </a:xfrm>
        </p:spPr>
      </p:pic>
    </p:spTree>
    <p:extLst>
      <p:ext uri="{BB962C8B-B14F-4D97-AF65-F5344CB8AC3E}">
        <p14:creationId xmlns:p14="http://schemas.microsoft.com/office/powerpoint/2010/main" val="786388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AF8A01-F124-4BFC-99B0-CDB820186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mezistátní smlouvy</a:t>
            </a:r>
            <a:br>
              <a:rPr lang="cs-CZ" b="1" dirty="0"/>
            </a:br>
            <a:r>
              <a:rPr lang="cs-CZ" sz="2800" b="1" dirty="0"/>
              <a:t>(chetitský král </a:t>
            </a:r>
            <a:r>
              <a:rPr lang="cs-CZ" sz="2800" b="1" dirty="0" err="1"/>
              <a:t>Chattušili</a:t>
            </a:r>
            <a:r>
              <a:rPr lang="cs-CZ" sz="2800" b="1" dirty="0"/>
              <a:t> III. + egyptský král </a:t>
            </a:r>
            <a:r>
              <a:rPr lang="cs-CZ" sz="2800" b="1" dirty="0" err="1"/>
              <a:t>Ramesse</a:t>
            </a:r>
            <a:r>
              <a:rPr lang="cs-CZ" sz="2800" b="1" dirty="0"/>
              <a:t> II.)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19D7D2-AD2E-42A2-94A5-25A4A8BD6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1084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/>
              <a:t>Smlouva, kterou </a:t>
            </a:r>
            <a:r>
              <a:rPr lang="cs-CZ" i="1" dirty="0" err="1"/>
              <a:t>Ramesse</a:t>
            </a:r>
            <a:r>
              <a:rPr lang="cs-CZ" i="1" dirty="0"/>
              <a:t>, velký král, král Egypta, hrdina, učinil na stříbrné tabulce</a:t>
            </a:r>
          </a:p>
          <a:p>
            <a:pPr marL="0" indent="0">
              <a:buNone/>
            </a:pPr>
            <a:r>
              <a:rPr lang="cs-CZ" i="1" dirty="0"/>
              <a:t>s </a:t>
            </a:r>
            <a:r>
              <a:rPr lang="cs-CZ" i="1" dirty="0" err="1"/>
              <a:t>Chattušilim</a:t>
            </a:r>
            <a:r>
              <a:rPr lang="cs-CZ" i="1" dirty="0"/>
              <a:t>, velkým králem, králem </a:t>
            </a:r>
            <a:r>
              <a:rPr lang="cs-CZ" i="1" dirty="0" err="1"/>
              <a:t>Chatti</a:t>
            </a:r>
            <a:r>
              <a:rPr lang="cs-CZ" i="1" dirty="0"/>
              <a:t>, svým bratrem, pro Egypt,</a:t>
            </a:r>
          </a:p>
          <a:p>
            <a:pPr marL="0" indent="0">
              <a:buNone/>
            </a:pPr>
            <a:r>
              <a:rPr lang="cs-CZ" i="1" dirty="0"/>
              <a:t>aby mezi nimi navždy nastolil velký mír a velké bratrství.</a:t>
            </a:r>
          </a:p>
          <a:p>
            <a:pPr marL="0" indent="0">
              <a:buNone/>
            </a:pPr>
            <a:r>
              <a:rPr lang="cs-CZ" dirty="0"/>
              <a:t>(ř. 1–3)</a:t>
            </a:r>
          </a:p>
        </p:txBody>
      </p:sp>
      <p:pic>
        <p:nvPicPr>
          <p:cNvPr id="10" name="Zástupný obsah 9" descr="Obsah obrázku budova, cihla, kámen&#10;&#10;Popis byl vytvořen automaticky">
            <a:extLst>
              <a:ext uri="{FF2B5EF4-FFF2-40B4-BE49-F238E27FC236}">
                <a16:creationId xmlns:a16="http://schemas.microsoft.com/office/drawing/2014/main" id="{A0B48683-36FE-4B90-BA1F-34A32012D4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11" y="1974007"/>
            <a:ext cx="6337592" cy="3805355"/>
          </a:xfrm>
        </p:spPr>
      </p:pic>
    </p:spTree>
    <p:extLst>
      <p:ext uri="{BB962C8B-B14F-4D97-AF65-F5344CB8AC3E}">
        <p14:creationId xmlns:p14="http://schemas.microsoft.com/office/powerpoint/2010/main" val="3705400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759A9-3F78-479B-8DAF-88EBCADC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Ukázka mezistátní smlouvy</a:t>
            </a:r>
            <a:br>
              <a:rPr lang="cs-CZ" sz="2800" b="1" dirty="0"/>
            </a:br>
            <a:r>
              <a:rPr lang="cs-CZ" sz="2800" b="1" dirty="0"/>
              <a:t>(chetitský král </a:t>
            </a:r>
            <a:r>
              <a:rPr lang="cs-CZ" sz="2800" b="1" dirty="0" err="1"/>
              <a:t>Chattušili</a:t>
            </a:r>
            <a:r>
              <a:rPr lang="cs-CZ" sz="2800" b="1" dirty="0"/>
              <a:t> III. + egyptský král </a:t>
            </a:r>
            <a:r>
              <a:rPr lang="cs-CZ" sz="2800" b="1" dirty="0" err="1"/>
              <a:t>Ramesse</a:t>
            </a:r>
            <a:r>
              <a:rPr lang="cs-CZ" sz="2800" b="1" dirty="0"/>
              <a:t> II.)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AB02F9-6483-4E9F-B14D-7094562256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i="1" dirty="0"/>
              <a:t>Hleď, nastolíme naše bratrství a náš mír a (tyto) budou lepší než dřívější bratrství a mír Egypta a </a:t>
            </a:r>
            <a:r>
              <a:rPr lang="cs-CZ" i="1" dirty="0" err="1"/>
              <a:t>Chatti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i="1" dirty="0"/>
              <a:t>Hleď, </a:t>
            </a:r>
            <a:r>
              <a:rPr lang="cs-CZ" i="1" dirty="0" err="1"/>
              <a:t>Ramesse</a:t>
            </a:r>
            <a:r>
              <a:rPr lang="cs-CZ" i="1" dirty="0"/>
              <a:t>, velký král, král Egypta, je v dobrém míru a dobrém bratrství s </a:t>
            </a:r>
            <a:r>
              <a:rPr lang="cs-CZ" i="1" dirty="0" err="1"/>
              <a:t>Chattušilim</a:t>
            </a:r>
            <a:r>
              <a:rPr lang="cs-CZ" i="1" dirty="0"/>
              <a:t>, velkým králem, králem </a:t>
            </a:r>
            <a:r>
              <a:rPr lang="cs-CZ" i="1" dirty="0" err="1"/>
              <a:t>Chatti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i="1" dirty="0"/>
              <a:t>Hleď, synové </a:t>
            </a:r>
            <a:r>
              <a:rPr lang="cs-CZ" i="1" dirty="0" err="1"/>
              <a:t>Ramesseho</a:t>
            </a:r>
            <a:r>
              <a:rPr lang="cs-CZ" i="1" dirty="0"/>
              <a:t>, krále Egypta, budou v míru a bratrství se syny </a:t>
            </a:r>
            <a:r>
              <a:rPr lang="cs-CZ" i="1" dirty="0" err="1"/>
              <a:t>Chattušiliho</a:t>
            </a:r>
            <a:r>
              <a:rPr lang="cs-CZ" i="1" dirty="0"/>
              <a:t>, velkého krále, krále </a:t>
            </a:r>
            <a:r>
              <a:rPr lang="cs-CZ" i="1" dirty="0" err="1"/>
              <a:t>Chatti</a:t>
            </a:r>
            <a:r>
              <a:rPr lang="cs-CZ" i="1" dirty="0"/>
              <a:t>, navždy a tito (zůstanou) jako (v) našem vztahu bratrství a míru, takže Egypt bude s </a:t>
            </a:r>
            <a:r>
              <a:rPr lang="cs-CZ" i="1" dirty="0" err="1"/>
              <a:t>Chatti</a:t>
            </a:r>
            <a:r>
              <a:rPr lang="cs-CZ" i="1" dirty="0"/>
              <a:t> v míru a budou, stejně jako my, bratry navždy.</a:t>
            </a:r>
          </a:p>
          <a:p>
            <a:pPr marL="0" indent="0">
              <a:buNone/>
            </a:pPr>
            <a:r>
              <a:rPr lang="cs-CZ" dirty="0"/>
              <a:t>(ř. 17–21)</a:t>
            </a:r>
          </a:p>
        </p:txBody>
      </p:sp>
      <p:pic>
        <p:nvPicPr>
          <p:cNvPr id="6" name="Zástupný obsah 5" descr="Obsah obrázku exteriér, budova, sloupec, socha&#10;&#10;Popis byl vytvořen automaticky">
            <a:extLst>
              <a:ext uri="{FF2B5EF4-FFF2-40B4-BE49-F238E27FC236}">
                <a16:creationId xmlns:a16="http://schemas.microsoft.com/office/drawing/2014/main" id="{1BD62076-6C24-4D9F-827B-A3E8469F78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4100"/>
            <a:ext cx="5181600" cy="4154388"/>
          </a:xfrm>
        </p:spPr>
      </p:pic>
    </p:spTree>
    <p:extLst>
      <p:ext uri="{BB962C8B-B14F-4D97-AF65-F5344CB8AC3E}">
        <p14:creationId xmlns:p14="http://schemas.microsoft.com/office/powerpoint/2010/main" val="3174896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DD8CB-0697-4817-9725-8095BDCA9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Hospodářské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66EEF1-F93E-4D6D-BA19-5FD7A0E61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582880" cy="4351338"/>
          </a:xfrm>
        </p:spPr>
        <p:txBody>
          <a:bodyPr/>
          <a:lstStyle/>
          <a:p>
            <a:r>
              <a:rPr lang="cs-CZ" dirty="0"/>
              <a:t>Funkce: zaznamenat činnosti hospodářského charakteru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účetní záznamy (příjmy, výdaje, seznamy majetku, osob)</a:t>
            </a:r>
          </a:p>
          <a:p>
            <a:endParaRPr lang="cs-CZ" dirty="0"/>
          </a:p>
        </p:txBody>
      </p:sp>
      <p:pic>
        <p:nvPicPr>
          <p:cNvPr id="6" name="Zástupný obsah 5" descr="Obsah obrázku kreslení&#10;&#10;Popis byl vytvořen automaticky">
            <a:extLst>
              <a:ext uri="{FF2B5EF4-FFF2-40B4-BE49-F238E27FC236}">
                <a16:creationId xmlns:a16="http://schemas.microsoft.com/office/drawing/2014/main" id="{67A72FAC-EF2C-4127-999A-3D9772615F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10" y="2246050"/>
            <a:ext cx="7118540" cy="3053919"/>
          </a:xfrm>
        </p:spPr>
      </p:pic>
    </p:spTree>
    <p:extLst>
      <p:ext uri="{BB962C8B-B14F-4D97-AF65-F5344CB8AC3E}">
        <p14:creationId xmlns:p14="http://schemas.microsoft.com/office/powerpoint/2010/main" val="4044025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0A18AC-648D-4AED-81A7-501C6E8B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Dopisy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5AD239-B1A9-4B59-98F8-DC440A59B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213194" cy="4351338"/>
          </a:xfrm>
        </p:spPr>
        <p:txBody>
          <a:bodyPr/>
          <a:lstStyle/>
          <a:p>
            <a:r>
              <a:rPr lang="cs-CZ" dirty="0"/>
              <a:t>Funkce: zaznamenat komunikaci mezi osobami a/nebo institucemi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soukromá korespondence</a:t>
            </a:r>
          </a:p>
          <a:p>
            <a:r>
              <a:rPr lang="cs-CZ" dirty="0"/>
              <a:t>úřední korespondence</a:t>
            </a:r>
          </a:p>
          <a:p>
            <a:r>
              <a:rPr lang="cs-CZ" dirty="0"/>
              <a:t>zvláštní typ: diplomatická korespondence (</a:t>
            </a:r>
            <a:r>
              <a:rPr lang="cs-CZ" dirty="0" err="1"/>
              <a:t>Amarna</a:t>
            </a:r>
            <a:r>
              <a:rPr lang="cs-CZ" dirty="0"/>
              <a:t> = </a:t>
            </a:r>
            <a:r>
              <a:rPr lang="cs-CZ" dirty="0" err="1"/>
              <a:t>Achetaton</a:t>
            </a:r>
            <a:r>
              <a:rPr lang="cs-CZ" dirty="0"/>
              <a:t>; </a:t>
            </a:r>
            <a:r>
              <a:rPr lang="cs-CZ" dirty="0" err="1"/>
              <a:t>Chattuša</a:t>
            </a:r>
            <a:r>
              <a:rPr lang="cs-CZ" dirty="0"/>
              <a:t>) </a:t>
            </a:r>
          </a:p>
          <a:p>
            <a:endParaRPr lang="cs-CZ" dirty="0"/>
          </a:p>
        </p:txBody>
      </p:sp>
      <p:pic>
        <p:nvPicPr>
          <p:cNvPr id="6" name="Zástupný obsah 5" descr="Obsah obrázku různé, jídlo, stůl, vyplněné&#10;&#10;Popis byl vytvořen automaticky">
            <a:extLst>
              <a:ext uri="{FF2B5EF4-FFF2-40B4-BE49-F238E27FC236}">
                <a16:creationId xmlns:a16="http://schemas.microsoft.com/office/drawing/2014/main" id="{2A123DD6-CD50-4570-AA4D-46859A72F5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08" y="1825625"/>
            <a:ext cx="5856416" cy="4392312"/>
          </a:xfrm>
        </p:spPr>
      </p:pic>
    </p:spTree>
    <p:extLst>
      <p:ext uri="{BB962C8B-B14F-4D97-AF65-F5344CB8AC3E}">
        <p14:creationId xmlns:p14="http://schemas.microsoft.com/office/powerpoint/2010/main" val="2849953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0A6F5-D3CB-4AD1-BA4B-10FA91D86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diplomatické korespondence</a:t>
            </a:r>
            <a:br>
              <a:rPr lang="cs-CZ" b="1" dirty="0"/>
            </a:br>
            <a:r>
              <a:rPr lang="cs-CZ" sz="2800" b="1" dirty="0"/>
              <a:t>(mezi velmocemi; </a:t>
            </a:r>
            <a:r>
              <a:rPr lang="cs-CZ" sz="2800" b="1" dirty="0" err="1"/>
              <a:t>Tušratta</a:t>
            </a:r>
            <a:r>
              <a:rPr lang="cs-CZ" sz="2800" b="1" dirty="0"/>
              <a:t>, král </a:t>
            </a:r>
            <a:r>
              <a:rPr lang="cs-CZ" sz="2800" b="1" dirty="0" err="1"/>
              <a:t>Mitanni</a:t>
            </a:r>
            <a:r>
              <a:rPr lang="cs-CZ" sz="2800" b="1" dirty="0"/>
              <a:t> → </a:t>
            </a:r>
            <a:r>
              <a:rPr lang="cs-CZ" sz="2800" b="1" dirty="0" err="1"/>
              <a:t>Amenhotep</a:t>
            </a:r>
            <a:r>
              <a:rPr lang="cs-CZ" sz="2800" b="1" dirty="0"/>
              <a:t> III.)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520C01-DFB2-4D1E-BCCC-6738E0246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805474" cy="4650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i="1" dirty="0"/>
              <a:t>Řekni </a:t>
            </a:r>
            <a:r>
              <a:rPr lang="cs-CZ" sz="2800" i="1" dirty="0" err="1"/>
              <a:t>Nimmurejovi</a:t>
            </a:r>
            <a:r>
              <a:rPr lang="cs-CZ" sz="2800" i="1" dirty="0"/>
              <a:t>, králi Egypta, </a:t>
            </a:r>
          </a:p>
          <a:p>
            <a:pPr marL="0" indent="0">
              <a:buNone/>
            </a:pPr>
            <a:r>
              <a:rPr lang="cs-CZ" sz="2800" i="1" dirty="0"/>
              <a:t>mému bratrovi, mému zeti, kterého miluji</a:t>
            </a:r>
          </a:p>
          <a:p>
            <a:pPr marL="0" indent="0">
              <a:buNone/>
            </a:pPr>
            <a:r>
              <a:rPr lang="cs-CZ" sz="2800" i="1" dirty="0"/>
              <a:t>a který mne miluje:</a:t>
            </a:r>
          </a:p>
          <a:p>
            <a:pPr marL="0" indent="0">
              <a:buNone/>
            </a:pPr>
            <a:r>
              <a:rPr lang="cs-CZ" sz="2800" i="1" dirty="0"/>
              <a:t>Takto praví </a:t>
            </a:r>
            <a:r>
              <a:rPr lang="cs-CZ" sz="2800" i="1" dirty="0" err="1"/>
              <a:t>Tušratta</a:t>
            </a:r>
            <a:r>
              <a:rPr lang="cs-CZ" sz="2800" i="1" dirty="0"/>
              <a:t>, král </a:t>
            </a:r>
            <a:r>
              <a:rPr lang="cs-CZ" sz="2800" i="1" dirty="0" err="1"/>
              <a:t>Mitanni</a:t>
            </a:r>
            <a:r>
              <a:rPr lang="cs-CZ" sz="2800" i="1" dirty="0"/>
              <a:t>,</a:t>
            </a:r>
          </a:p>
          <a:p>
            <a:pPr marL="0" indent="0">
              <a:buNone/>
            </a:pPr>
            <a:r>
              <a:rPr lang="cs-CZ" sz="2800" i="1" dirty="0"/>
              <a:t>který Tě miluje, Tvůj tchán:</a:t>
            </a:r>
          </a:p>
          <a:p>
            <a:pPr marL="0" indent="0">
              <a:buNone/>
            </a:pPr>
            <a:r>
              <a:rPr lang="cs-CZ" sz="2800" i="1" dirty="0"/>
              <a:t>Daří se mi dobře. Nechť i Tobě se daří dobře.</a:t>
            </a:r>
          </a:p>
          <a:p>
            <a:pPr marL="0" indent="0">
              <a:buNone/>
            </a:pPr>
            <a:r>
              <a:rPr lang="cs-CZ" sz="2800" i="1" dirty="0"/>
              <a:t>Tvému domu, </a:t>
            </a:r>
            <a:r>
              <a:rPr lang="cs-CZ" sz="2800" i="1" dirty="0" err="1"/>
              <a:t>Taduchepě</a:t>
            </a:r>
            <a:r>
              <a:rPr lang="cs-CZ" sz="2800" i="1" dirty="0"/>
              <a:t>, mé dceři,</a:t>
            </a:r>
          </a:p>
          <a:p>
            <a:pPr marL="0" indent="0">
              <a:buNone/>
            </a:pPr>
            <a:r>
              <a:rPr lang="cs-CZ" sz="2800" i="1" dirty="0"/>
              <a:t>a Tvé manželce, kterou miluješ, nechť se daří dobře.</a:t>
            </a:r>
          </a:p>
          <a:p>
            <a:endParaRPr lang="cs-CZ" dirty="0"/>
          </a:p>
        </p:txBody>
      </p:sp>
      <p:pic>
        <p:nvPicPr>
          <p:cNvPr id="6" name="Zástupný obsah 5" descr="Obsah obrázku stůl, budova, dřevěné, vsedě&#10;&#10;Popis byl vytvořen automaticky">
            <a:extLst>
              <a:ext uri="{FF2B5EF4-FFF2-40B4-BE49-F238E27FC236}">
                <a16:creationId xmlns:a16="http://schemas.microsoft.com/office/drawing/2014/main" id="{341DCE29-1F70-4675-9378-67FBCB5D07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82" y="1754603"/>
            <a:ext cx="3268558" cy="4650114"/>
          </a:xfrm>
        </p:spPr>
      </p:pic>
    </p:spTree>
    <p:extLst>
      <p:ext uri="{BB962C8B-B14F-4D97-AF65-F5344CB8AC3E}">
        <p14:creationId xmlns:p14="http://schemas.microsoft.com/office/powerpoint/2010/main" val="310123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F80F7-D9D8-4C15-8FF3-107789F4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Literatura ke studiu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344443-6606-4AB2-99AA-60A1F2BC5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938"/>
            <a:ext cx="10515600" cy="5264457"/>
          </a:xfrm>
        </p:spPr>
        <p:txBody>
          <a:bodyPr>
            <a:normAutofit fontScale="85000" lnSpcReduction="20000"/>
          </a:bodyPr>
          <a:lstStyle/>
          <a:p>
            <a:r>
              <a:rPr lang="cs-CZ" sz="2800" i="1" dirty="0"/>
              <a:t>Mýty staré Mezopotámie. Sumerská, akkadská a chetitská literatura na klínopisných tabulkách</a:t>
            </a:r>
            <a:r>
              <a:rPr lang="cs-CZ" i="1" dirty="0"/>
              <a:t>.</a:t>
            </a:r>
            <a:r>
              <a:rPr lang="cs-CZ" sz="2800" dirty="0"/>
              <a:t> Praha: Odeon, 1977.</a:t>
            </a:r>
          </a:p>
          <a:p>
            <a:r>
              <a:rPr lang="cs-CZ" sz="2800" dirty="0"/>
              <a:t>Prosecký, Jiří, </a:t>
            </a:r>
            <a:r>
              <a:rPr lang="cs-CZ" sz="2800" i="1" dirty="0"/>
              <a:t>Slova do hlíny vepsaná. Mýty a legendy Babylónu</a:t>
            </a:r>
            <a:r>
              <a:rPr lang="cs-CZ" i="1" dirty="0"/>
              <a:t>.</a:t>
            </a:r>
            <a:r>
              <a:rPr lang="cs-CZ" sz="2800" dirty="0"/>
              <a:t> Praha: Academia, 2010.</a:t>
            </a:r>
          </a:p>
          <a:p>
            <a:r>
              <a:rPr lang="cs-CZ" sz="2800" i="1" dirty="0"/>
              <a:t>Epos o Gilgamešovi</a:t>
            </a:r>
            <a:r>
              <a:rPr lang="cs-CZ" i="1" dirty="0"/>
              <a:t>.</a:t>
            </a:r>
            <a:r>
              <a:rPr lang="cs-CZ" sz="2800" dirty="0"/>
              <a:t> Praha: Lidové noviny, 2003 (2. vyd. 2018).</a:t>
            </a:r>
          </a:p>
          <a:p>
            <a:r>
              <a:rPr lang="cs-CZ" sz="2800" dirty="0"/>
              <a:t>Mynářová, Jana – Dušek, Jan – Čech, Pavel – </a:t>
            </a:r>
            <a:r>
              <a:rPr lang="cs-CZ" sz="2800" dirty="0" err="1"/>
              <a:t>Antalík</a:t>
            </a:r>
            <a:r>
              <a:rPr lang="cs-CZ" sz="2800" dirty="0"/>
              <a:t>, Dalibor, </a:t>
            </a:r>
            <a:r>
              <a:rPr lang="cs-CZ" sz="2800" i="1" dirty="0"/>
              <a:t>Starověké písemnictví Levanty</a:t>
            </a:r>
            <a:r>
              <a:rPr lang="cs-CZ" sz="2800" dirty="0"/>
              <a:t>, sv. I–VI. Praha: </a:t>
            </a:r>
            <a:r>
              <a:rPr lang="cs-CZ" sz="2800" dirty="0" err="1"/>
              <a:t>Oikoymenh</a:t>
            </a:r>
            <a:r>
              <a:rPr lang="cs-CZ" sz="2800" dirty="0"/>
              <a:t>, 2011–2014.</a:t>
            </a:r>
          </a:p>
          <a:p>
            <a:r>
              <a:rPr lang="cs-CZ" sz="2800" dirty="0"/>
              <a:t>Prosecký, Jiří, </a:t>
            </a:r>
            <a:r>
              <a:rPr lang="cs-CZ" sz="2800" i="1" dirty="0"/>
              <a:t>Prameny moudrosti. Mudroslovná literatura staré Mezopotámie</a:t>
            </a:r>
            <a:r>
              <a:rPr lang="cs-CZ" i="1" dirty="0"/>
              <a:t>.</a:t>
            </a:r>
            <a:r>
              <a:rPr lang="cs-CZ" sz="2800" dirty="0"/>
              <a:t> Praha: </a:t>
            </a:r>
            <a:r>
              <a:rPr lang="cs-CZ" sz="2800" dirty="0" err="1"/>
              <a:t>Oikoymenh</a:t>
            </a:r>
            <a:r>
              <a:rPr lang="cs-CZ" sz="2800" dirty="0"/>
              <a:t>, 1995.</a:t>
            </a:r>
          </a:p>
          <a:p>
            <a:r>
              <a:rPr lang="cs-CZ" sz="2800" dirty="0"/>
              <a:t>Prosecký, Jiří, </a:t>
            </a:r>
            <a:r>
              <a:rPr lang="cs-CZ" sz="2800" i="1" dirty="0"/>
              <a:t>„Královské knihy“ staré Mezopotámie. </a:t>
            </a:r>
            <a:r>
              <a:rPr lang="cs-CZ" dirty="0"/>
              <a:t>Praha: Orientální ústav AV ČR, 1995.</a:t>
            </a:r>
            <a:endParaRPr lang="cs-CZ" sz="2800" i="1" dirty="0"/>
          </a:p>
          <a:p>
            <a:r>
              <a:rPr lang="cs-CZ" sz="2800" dirty="0"/>
              <a:t>Prosecký, Jiří, </a:t>
            </a:r>
            <a:r>
              <a:rPr lang="cs-CZ" sz="2800" i="1" dirty="0"/>
              <a:t>Když království sestoupilo z nebes</a:t>
            </a:r>
            <a:r>
              <a:rPr lang="cs-CZ" sz="2800" dirty="0"/>
              <a:t>. Praha: Academia, 2015.</a:t>
            </a:r>
          </a:p>
          <a:p>
            <a:r>
              <a:rPr lang="cs-CZ" dirty="0" err="1"/>
              <a:t>Foster</a:t>
            </a:r>
            <a:r>
              <a:rPr lang="cs-CZ" dirty="0"/>
              <a:t>, Benjamin R., </a:t>
            </a:r>
            <a:r>
              <a:rPr lang="cs-CZ" i="1" dirty="0" err="1"/>
              <a:t>Before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Muses</a:t>
            </a:r>
            <a:r>
              <a:rPr lang="cs-CZ" i="1" dirty="0"/>
              <a:t>. An </a:t>
            </a:r>
            <a:r>
              <a:rPr lang="cs-CZ" i="1" dirty="0" err="1"/>
              <a:t>Anthology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Akkadian</a:t>
            </a:r>
            <a:r>
              <a:rPr lang="cs-CZ" i="1" dirty="0"/>
              <a:t> </a:t>
            </a:r>
            <a:r>
              <a:rPr lang="cs-CZ" i="1" dirty="0" err="1"/>
              <a:t>Literature</a:t>
            </a:r>
            <a:r>
              <a:rPr lang="cs-CZ" dirty="0"/>
              <a:t>. 3rd </a:t>
            </a:r>
            <a:r>
              <a:rPr lang="cs-CZ" dirty="0" err="1"/>
              <a:t>edition</a:t>
            </a:r>
            <a:r>
              <a:rPr lang="cs-CZ" dirty="0"/>
              <a:t>. </a:t>
            </a:r>
            <a:r>
              <a:rPr lang="cs-CZ" dirty="0" err="1"/>
              <a:t>Bethesda</a:t>
            </a:r>
            <a:r>
              <a:rPr lang="cs-CZ" dirty="0"/>
              <a:t>, </a:t>
            </a:r>
            <a:r>
              <a:rPr lang="cs-CZ" dirty="0" err="1"/>
              <a:t>Md</a:t>
            </a:r>
            <a:r>
              <a:rPr lang="cs-CZ" dirty="0"/>
              <a:t>.: CDL </a:t>
            </a:r>
            <a:r>
              <a:rPr lang="cs-CZ" dirty="0" err="1"/>
              <a:t>Press</a:t>
            </a:r>
            <a:r>
              <a:rPr lang="cs-CZ" dirty="0"/>
              <a:t>, 2005.</a:t>
            </a:r>
          </a:p>
          <a:p>
            <a:r>
              <a:rPr lang="cs-CZ" sz="2800" dirty="0"/>
              <a:t>Black, Jeremy et al., </a:t>
            </a:r>
            <a:r>
              <a:rPr lang="cs-CZ" sz="2800" i="1" dirty="0" err="1"/>
              <a:t>The</a:t>
            </a:r>
            <a:r>
              <a:rPr lang="cs-CZ" sz="2800" i="1" dirty="0"/>
              <a:t> </a:t>
            </a:r>
            <a:r>
              <a:rPr lang="cs-CZ" sz="2800" i="1" dirty="0" err="1"/>
              <a:t>Literature</a:t>
            </a:r>
            <a:r>
              <a:rPr lang="cs-CZ" sz="2800" i="1" dirty="0"/>
              <a:t> </a:t>
            </a:r>
            <a:r>
              <a:rPr lang="cs-CZ" sz="2800" i="1" dirty="0" err="1"/>
              <a:t>of</a:t>
            </a:r>
            <a:r>
              <a:rPr lang="cs-CZ" sz="2800" i="1" dirty="0"/>
              <a:t> </a:t>
            </a:r>
            <a:r>
              <a:rPr lang="cs-CZ" sz="2800" i="1" dirty="0" err="1"/>
              <a:t>Ancient</a:t>
            </a:r>
            <a:r>
              <a:rPr lang="cs-CZ" sz="2800" i="1" dirty="0"/>
              <a:t> Sumer</a:t>
            </a:r>
            <a:r>
              <a:rPr lang="cs-CZ" sz="2800" dirty="0"/>
              <a:t>. Oxford: Oxford University </a:t>
            </a:r>
            <a:r>
              <a:rPr lang="cs-CZ" sz="2800" dirty="0" err="1"/>
              <a:t>Press</a:t>
            </a:r>
            <a:r>
              <a:rPr lang="cs-CZ" sz="2800" dirty="0"/>
              <a:t>, 2004.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7544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8B2E4B-1C15-467D-B85D-ABB308FE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diplomatické korespondence</a:t>
            </a:r>
            <a:br>
              <a:rPr lang="cs-CZ" b="1" dirty="0"/>
            </a:br>
            <a:r>
              <a:rPr lang="cs-CZ" sz="2800" b="1" dirty="0"/>
              <a:t>(mezi velmocemi; </a:t>
            </a:r>
            <a:r>
              <a:rPr lang="cs-CZ" sz="2800" b="1" dirty="0" err="1"/>
              <a:t>Tušratta</a:t>
            </a:r>
            <a:r>
              <a:rPr lang="cs-CZ" sz="2800" b="1" dirty="0"/>
              <a:t>, král </a:t>
            </a:r>
            <a:r>
              <a:rPr lang="cs-CZ" sz="2800" b="1" dirty="0" err="1"/>
              <a:t>Mitanni</a:t>
            </a:r>
            <a:r>
              <a:rPr lang="cs-CZ" sz="2800" b="1" dirty="0"/>
              <a:t> → </a:t>
            </a:r>
            <a:r>
              <a:rPr lang="cs-CZ" sz="2800" b="1" dirty="0" err="1"/>
              <a:t>Amenhotep</a:t>
            </a:r>
            <a:r>
              <a:rPr lang="cs-CZ" sz="2800" b="1" dirty="0"/>
              <a:t> III.)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F5780A-2CEF-40FB-8DC6-2C253D7F3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946864" cy="4351338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Tvým dalším manželkám, Tvým synům, Tvým hodnostářům,</a:t>
            </a:r>
          </a:p>
          <a:p>
            <a:pPr marL="0" indent="0">
              <a:buNone/>
            </a:pPr>
            <a:r>
              <a:rPr lang="cs-CZ" i="1" dirty="0"/>
              <a:t>Tvým vozům, Tvým koním,</a:t>
            </a:r>
          </a:p>
          <a:p>
            <a:pPr marL="0" indent="0">
              <a:buNone/>
            </a:pPr>
            <a:r>
              <a:rPr lang="cs-CZ" i="1" dirty="0"/>
              <a:t>Tvým vojenským jednotkám, Tvé zemi a</a:t>
            </a:r>
          </a:p>
          <a:p>
            <a:pPr marL="0" indent="0">
              <a:buNone/>
            </a:pPr>
            <a:r>
              <a:rPr lang="cs-CZ" i="1" dirty="0"/>
              <a:t>všemu dalšímu, co Ti náleží, nechť se daří velmi, velmi dobře.</a:t>
            </a:r>
          </a:p>
          <a:p>
            <a:endParaRPr lang="cs-CZ" dirty="0"/>
          </a:p>
        </p:txBody>
      </p:sp>
      <p:pic>
        <p:nvPicPr>
          <p:cNvPr id="6" name="Zástupný obsah 5" descr="Obsah obrázku exteriér, pláž, budova, písek&#10;&#10;Popis byl vytvořen automaticky">
            <a:extLst>
              <a:ext uri="{FF2B5EF4-FFF2-40B4-BE49-F238E27FC236}">
                <a16:creationId xmlns:a16="http://schemas.microsoft.com/office/drawing/2014/main" id="{C1C7C260-0D31-4F6D-BEC3-CA97416CEB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19" y="1972396"/>
            <a:ext cx="5994887" cy="3993398"/>
          </a:xfrm>
        </p:spPr>
      </p:pic>
    </p:spTree>
    <p:extLst>
      <p:ext uri="{BB962C8B-B14F-4D97-AF65-F5344CB8AC3E}">
        <p14:creationId xmlns:p14="http://schemas.microsoft.com/office/powerpoint/2010/main" val="248090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E50F98-CF2D-4FFD-8D24-F34AE149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diplomatické korespondence</a:t>
            </a:r>
            <a:br>
              <a:rPr lang="cs-CZ" b="1" dirty="0"/>
            </a:br>
            <a:r>
              <a:rPr lang="cs-CZ" b="1" dirty="0"/>
              <a:t>(</a:t>
            </a:r>
            <a:r>
              <a:rPr lang="cs-CZ" b="1" dirty="0" err="1"/>
              <a:t>vasalův</a:t>
            </a:r>
            <a:r>
              <a:rPr lang="cs-CZ" b="1" dirty="0"/>
              <a:t> dopis)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25E0AC9-609F-4D83-A633-D8C3C4718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40658" cy="4477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Řekni králi, mému pánovi,</a:t>
            </a:r>
          </a:p>
          <a:p>
            <a:pPr marL="0" indent="0">
              <a:buNone/>
            </a:pPr>
            <a:r>
              <a:rPr lang="cs-CZ" i="1" dirty="0"/>
              <a:t>mému bohu, mému Slunci, dechu mého života:</a:t>
            </a:r>
          </a:p>
          <a:p>
            <a:pPr marL="0" indent="0">
              <a:buNone/>
            </a:pPr>
            <a:r>
              <a:rPr lang="cs-CZ" i="1" dirty="0"/>
              <a:t>Takto (praví) </a:t>
            </a:r>
            <a:r>
              <a:rPr lang="cs-CZ" i="1" dirty="0" err="1"/>
              <a:t>Zimreddi</a:t>
            </a:r>
            <a:r>
              <a:rPr lang="cs-CZ" i="1" dirty="0"/>
              <a:t>, vládce </a:t>
            </a:r>
            <a:r>
              <a:rPr lang="cs-CZ" i="1" dirty="0" err="1"/>
              <a:t>Sidonu</a:t>
            </a:r>
            <a:r>
              <a:rPr lang="cs-CZ" i="1" dirty="0"/>
              <a:t>:</a:t>
            </a:r>
          </a:p>
          <a:p>
            <a:pPr marL="0" indent="0">
              <a:buNone/>
            </a:pPr>
            <a:r>
              <a:rPr lang="cs-CZ" i="1" dirty="0"/>
              <a:t>Padám k nohám mého pána, boha, Slunce, dechu mého života; k nohám mého pána, mého boha, mého Slunce, dechu mého života, sedmkrát a sedmkrát.</a:t>
            </a:r>
          </a:p>
        </p:txBody>
      </p:sp>
      <p:pic>
        <p:nvPicPr>
          <p:cNvPr id="7" name="Zástupný obsah 6" descr="Obsah obrázku exteriér, voda, budova, město&#10;&#10;Popis byl vytvořen automaticky">
            <a:extLst>
              <a:ext uri="{FF2B5EF4-FFF2-40B4-BE49-F238E27FC236}">
                <a16:creationId xmlns:a16="http://schemas.microsoft.com/office/drawing/2014/main" id="{392EFA66-4B67-4C9D-9E29-394B60710E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98" y="1890945"/>
            <a:ext cx="5277344" cy="3959440"/>
          </a:xfrm>
        </p:spPr>
      </p:pic>
    </p:spTree>
    <p:extLst>
      <p:ext uri="{BB962C8B-B14F-4D97-AF65-F5344CB8AC3E}">
        <p14:creationId xmlns:p14="http://schemas.microsoft.com/office/powerpoint/2010/main" val="1075572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49E84-F90F-44C2-8B4F-ABA73341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Odborné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EAF242-5B90-48F7-BF18-823077D75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3100" dirty="0"/>
              <a:t>Funkce: zaznamenat znalosti z určitého oboru</a:t>
            </a:r>
          </a:p>
          <a:p>
            <a:r>
              <a:rPr lang="cs-CZ" sz="3100" dirty="0"/>
              <a:t>geografie</a:t>
            </a:r>
          </a:p>
          <a:p>
            <a:r>
              <a:rPr lang="cs-CZ" sz="3100" dirty="0"/>
              <a:t>botanika</a:t>
            </a:r>
          </a:p>
          <a:p>
            <a:r>
              <a:rPr lang="cs-CZ" sz="3100" dirty="0"/>
              <a:t>zoologie</a:t>
            </a:r>
          </a:p>
          <a:p>
            <a:r>
              <a:rPr lang="cs-CZ" sz="3100" dirty="0"/>
              <a:t>medicína</a:t>
            </a:r>
          </a:p>
          <a:p>
            <a:r>
              <a:rPr lang="cs-CZ" sz="3100" dirty="0"/>
              <a:t>matematika</a:t>
            </a:r>
          </a:p>
          <a:p>
            <a:r>
              <a:rPr lang="cs-CZ" sz="3100" dirty="0"/>
              <a:t>astronomie</a:t>
            </a:r>
          </a:p>
          <a:p>
            <a:r>
              <a:rPr lang="cs-CZ" sz="3100" dirty="0"/>
              <a:t>hudba</a:t>
            </a:r>
          </a:p>
          <a:p>
            <a:r>
              <a:rPr lang="cs-CZ" sz="3100" dirty="0"/>
              <a:t>lingvistika</a:t>
            </a:r>
          </a:p>
          <a:p>
            <a:r>
              <a:rPr lang="cs-CZ" sz="3100" dirty="0"/>
              <a:t>historiografie (seznamy králů, datovacích formulí, eponymů, kroniky)</a:t>
            </a:r>
          </a:p>
          <a:p>
            <a:r>
              <a:rPr lang="cs-CZ" sz="3100" dirty="0"/>
              <a:t>výklad božích znamení (</a:t>
            </a:r>
            <a:r>
              <a:rPr lang="cs-CZ" sz="3100" dirty="0" err="1"/>
              <a:t>omina</a:t>
            </a:r>
            <a:r>
              <a:rPr lang="cs-CZ" sz="31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2058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223A8-B3C6-44D6-988E-CB0F0D83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Náboženské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061EE0-AAEC-4161-97A2-C24F10B21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575" y="1482571"/>
            <a:ext cx="8654249" cy="5255580"/>
          </a:xfrm>
        </p:spPr>
        <p:txBody>
          <a:bodyPr>
            <a:normAutofit/>
          </a:bodyPr>
          <a:lstStyle/>
          <a:p>
            <a:r>
              <a:rPr lang="cs-CZ" dirty="0"/>
              <a:t>Funkce: pojednávat o abstraktních, obecných otázkách</a:t>
            </a:r>
          </a:p>
          <a:p>
            <a:r>
              <a:rPr lang="cs-CZ" dirty="0"/>
              <a:t>mýty</a:t>
            </a:r>
          </a:p>
          <a:p>
            <a:r>
              <a:rPr lang="cs-CZ" dirty="0"/>
              <a:t>eposy</a:t>
            </a:r>
          </a:p>
          <a:p>
            <a:r>
              <a:rPr lang="cs-CZ" dirty="0"/>
              <a:t>hymny (božstva, chrámy, panovníci)</a:t>
            </a:r>
          </a:p>
          <a:p>
            <a:r>
              <a:rPr lang="cs-CZ" dirty="0"/>
              <a:t>rituální texty</a:t>
            </a:r>
          </a:p>
          <a:p>
            <a:r>
              <a:rPr lang="cs-CZ" dirty="0"/>
              <a:t>modlitby</a:t>
            </a:r>
          </a:p>
          <a:p>
            <a:r>
              <a:rPr lang="cs-CZ" dirty="0"/>
              <a:t>zaklínání</a:t>
            </a:r>
          </a:p>
          <a:p>
            <a:r>
              <a:rPr lang="cs-CZ" dirty="0"/>
              <a:t>žalozpěvy</a:t>
            </a:r>
          </a:p>
        </p:txBody>
      </p:sp>
      <p:pic>
        <p:nvPicPr>
          <p:cNvPr id="6" name="Zástupný obsah 5" descr="Obsah obrázku stůl&#10;&#10;Popis byl vytvořen automaticky">
            <a:extLst>
              <a:ext uri="{FF2B5EF4-FFF2-40B4-BE49-F238E27FC236}">
                <a16:creationId xmlns:a16="http://schemas.microsoft.com/office/drawing/2014/main" id="{C30E4F5E-81AD-4686-9093-3F652C428C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824" y="1790562"/>
            <a:ext cx="2762197" cy="4351338"/>
          </a:xfrm>
        </p:spPr>
      </p:pic>
    </p:spTree>
    <p:extLst>
      <p:ext uri="{BB962C8B-B14F-4D97-AF65-F5344CB8AC3E}">
        <p14:creationId xmlns:p14="http://schemas.microsoft.com/office/powerpoint/2010/main" val="73111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89811-646C-4883-BB6C-99C0EA1DE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mýtu (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9602F0-F766-44B0-A658-CD3D91B9F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7702118" cy="4957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Když nahoře nebesa nebyla pojmenována,</a:t>
            </a:r>
          </a:p>
          <a:p>
            <a:pPr marL="0" indent="0">
              <a:buNone/>
            </a:pPr>
            <a:r>
              <a:rPr lang="cs-CZ" i="1" dirty="0"/>
              <a:t>dole zem jménem nebyla zvána,</a:t>
            </a:r>
          </a:p>
          <a:p>
            <a:pPr marL="0" indent="0">
              <a:buNone/>
            </a:pPr>
            <a:r>
              <a:rPr lang="cs-CZ" i="1" dirty="0"/>
              <a:t>(byl tu jen) prvotní </a:t>
            </a:r>
            <a:r>
              <a:rPr lang="cs-CZ" i="1" dirty="0" err="1"/>
              <a:t>Apsú</a:t>
            </a:r>
            <a:r>
              <a:rPr lang="cs-CZ" i="1" dirty="0"/>
              <a:t>, jejich zploditel,</a:t>
            </a:r>
          </a:p>
          <a:p>
            <a:pPr marL="0" indent="0">
              <a:buNone/>
            </a:pPr>
            <a:r>
              <a:rPr lang="cs-CZ" i="1" dirty="0"/>
              <a:t>(a) hřmotná </a:t>
            </a:r>
            <a:r>
              <a:rPr lang="cs-CZ" i="1" dirty="0" err="1"/>
              <a:t>Tiámat</a:t>
            </a:r>
            <a:r>
              <a:rPr lang="cs-CZ" i="1" dirty="0"/>
              <a:t>, rodička veškerenstva.</a:t>
            </a:r>
          </a:p>
          <a:p>
            <a:pPr marL="0" indent="0">
              <a:buNone/>
            </a:pPr>
            <a:r>
              <a:rPr lang="cs-CZ" i="1" dirty="0"/>
              <a:t>Své vody mísili dohromady,</a:t>
            </a:r>
          </a:p>
          <a:p>
            <a:pPr marL="0" indent="0">
              <a:buNone/>
            </a:pPr>
            <a:r>
              <a:rPr lang="cs-CZ" i="1" dirty="0"/>
              <a:t>houštiny z rákosu se vzájemně nesplétaly</a:t>
            </a:r>
          </a:p>
          <a:p>
            <a:pPr marL="0" indent="0">
              <a:buNone/>
            </a:pPr>
            <a:r>
              <a:rPr lang="cs-CZ" i="1" dirty="0"/>
              <a:t>a stvoly se na sebe nenavrstvily.</a:t>
            </a:r>
          </a:p>
          <a:p>
            <a:pPr marL="0" indent="0">
              <a:buNone/>
            </a:pPr>
            <a:r>
              <a:rPr lang="cs-CZ" dirty="0"/>
              <a:t>(I. tabulka, ř. 1–6)</a:t>
            </a:r>
          </a:p>
          <a:p>
            <a:pPr marL="514350" indent="-514350">
              <a:buAutoNum type="alphaLcParenBoth"/>
            </a:pPr>
            <a:endParaRPr lang="cs-CZ" i="1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A7ACC822-5371-49A3-B7EF-89E64DE08E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05" y="1690688"/>
            <a:ext cx="3027285" cy="4957278"/>
          </a:xfrm>
        </p:spPr>
      </p:pic>
    </p:spTree>
    <p:extLst>
      <p:ext uri="{BB962C8B-B14F-4D97-AF65-F5344CB8AC3E}">
        <p14:creationId xmlns:p14="http://schemas.microsoft.com/office/powerpoint/2010/main" val="26882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9A02E-2B3F-4894-B1F7-FC047EEC6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mýtu (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r>
              <a:rPr lang="cs-CZ" b="1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C87D0C-0FBA-4EF8-B670-DCB82ADD1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6139649" cy="50474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i="1" dirty="0"/>
              <a:t>Pozvedl pán potopu, svou mocnou zbraň,</a:t>
            </a:r>
          </a:p>
          <a:p>
            <a:pPr marL="0" indent="0">
              <a:buNone/>
            </a:pPr>
            <a:r>
              <a:rPr lang="cs-CZ" i="1" dirty="0"/>
              <a:t>v hrůzný vůz bouře, jíž vzdorovati nelze, vstoupil,</a:t>
            </a:r>
          </a:p>
          <a:p>
            <a:pPr marL="0" indent="0">
              <a:buNone/>
            </a:pPr>
            <a:r>
              <a:rPr lang="cs-CZ" i="1" dirty="0"/>
              <a:t>čtyřspřeží připřáhl k němu.</a:t>
            </a:r>
          </a:p>
          <a:p>
            <a:pPr marL="0" indent="0">
              <a:buNone/>
            </a:pPr>
            <a:r>
              <a:rPr lang="cs-CZ" i="1" dirty="0"/>
              <a:t>Zabijáka, Nemilosrdného, Pustošitele, Okřídleného;</a:t>
            </a:r>
          </a:p>
          <a:p>
            <a:pPr marL="0" indent="0">
              <a:buNone/>
            </a:pPr>
            <a:r>
              <a:rPr lang="cs-CZ" i="1" dirty="0"/>
              <a:t>pysky mají odhaleny, jejich zuby nesou jed.</a:t>
            </a:r>
          </a:p>
          <a:p>
            <a:pPr marL="0" indent="0">
              <a:buNone/>
            </a:pPr>
            <a:r>
              <a:rPr lang="cs-CZ" i="1" dirty="0"/>
              <a:t>Neznají únavu a umějí pustošit.</a:t>
            </a:r>
          </a:p>
          <a:p>
            <a:pPr marL="0" indent="0">
              <a:buNone/>
            </a:pPr>
            <a:r>
              <a:rPr lang="cs-CZ" i="1" dirty="0"/>
              <a:t>Po pravici jeho boj hrozný a zápas stojí,</a:t>
            </a:r>
          </a:p>
          <a:p>
            <a:pPr marL="0" indent="0">
              <a:buNone/>
            </a:pPr>
            <a:r>
              <a:rPr lang="cs-CZ" i="1" dirty="0"/>
              <a:t>po levici bitva, jež všechny spiklence sráží.</a:t>
            </a:r>
          </a:p>
          <a:p>
            <a:pPr marL="0" indent="0">
              <a:buNone/>
            </a:pPr>
            <a:r>
              <a:rPr lang="cs-CZ" i="1" dirty="0"/>
              <a:t>Oblékl si oděv (a) pancíř, jenž hrůzu vzbuzuje,</a:t>
            </a:r>
          </a:p>
          <a:p>
            <a:pPr marL="0" indent="0">
              <a:buNone/>
            </a:pPr>
            <a:r>
              <a:rPr lang="cs-CZ" i="1" dirty="0"/>
              <a:t>děsivou božskou září pokryl si hlavu.</a:t>
            </a:r>
          </a:p>
          <a:p>
            <a:pPr marL="0" indent="0">
              <a:buNone/>
            </a:pPr>
            <a:r>
              <a:rPr lang="cs-CZ" dirty="0"/>
              <a:t>(IV. tabulka, ř. 49–58)</a:t>
            </a:r>
          </a:p>
        </p:txBody>
      </p:sp>
      <p:pic>
        <p:nvPicPr>
          <p:cNvPr id="6" name="Zástupný obsah 5" descr="Obsah obrázku fotka, exteriér, budova, staré&#10;&#10;Popis byl vytvořen automaticky">
            <a:extLst>
              <a:ext uri="{FF2B5EF4-FFF2-40B4-BE49-F238E27FC236}">
                <a16:creationId xmlns:a16="http://schemas.microsoft.com/office/drawing/2014/main" id="{EEBC4AF3-D3BF-4838-BAAE-E2E1FEC2F0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056" y="1690688"/>
            <a:ext cx="4768654" cy="4627084"/>
          </a:xfrm>
        </p:spPr>
      </p:pic>
    </p:spTree>
    <p:extLst>
      <p:ext uri="{BB962C8B-B14F-4D97-AF65-F5344CB8AC3E}">
        <p14:creationId xmlns:p14="http://schemas.microsoft.com/office/powerpoint/2010/main" val="1155123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7443B-B749-4FF4-9F54-97EADFEE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eposu (Gilgameš)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4F6594-DE88-47F5-B799-A0679869E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581" y="1450895"/>
            <a:ext cx="7617039" cy="52830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i="1" dirty="0"/>
              <a:t>Ten, jenž hlubinu zřel, (samotné) základy země, </a:t>
            </a:r>
          </a:p>
          <a:p>
            <a:pPr marL="0" indent="0">
              <a:buNone/>
            </a:pPr>
            <a:r>
              <a:rPr lang="cs-CZ" i="1" dirty="0"/>
              <a:t>jenž cesty poznal (a) pochopil vše,</a:t>
            </a:r>
          </a:p>
          <a:p>
            <a:pPr marL="0" indent="0">
              <a:buNone/>
            </a:pPr>
            <a:r>
              <a:rPr lang="cs-CZ" i="1" dirty="0"/>
              <a:t>Gilgameš, jenž hlubinu zřel, (samotné) základy země,</a:t>
            </a:r>
          </a:p>
          <a:p>
            <a:pPr marL="0" indent="0">
              <a:buNone/>
            </a:pPr>
            <a:r>
              <a:rPr lang="cs-CZ" i="1" dirty="0"/>
              <a:t>jenž cesty poznal (a) pochopil vše,</a:t>
            </a:r>
          </a:p>
          <a:p>
            <a:pPr marL="0" indent="0">
              <a:buNone/>
            </a:pPr>
            <a:r>
              <a:rPr lang="cs-CZ" i="1" dirty="0"/>
              <a:t>prozkoumal všechny svatyně,</a:t>
            </a:r>
          </a:p>
          <a:p>
            <a:pPr marL="0" indent="0">
              <a:buNone/>
            </a:pPr>
            <a:r>
              <a:rPr lang="cs-CZ" i="1" dirty="0"/>
              <a:t>veškerou moudrost všeho on seznal.</a:t>
            </a:r>
          </a:p>
          <a:p>
            <a:pPr marL="0" indent="0">
              <a:buNone/>
            </a:pPr>
            <a:r>
              <a:rPr lang="cs-CZ" i="1" dirty="0"/>
              <a:t>Tajemné věci uviděl a odhalil skryté,</a:t>
            </a:r>
          </a:p>
          <a:p>
            <a:pPr marL="0" indent="0">
              <a:buNone/>
            </a:pPr>
            <a:r>
              <a:rPr lang="cs-CZ" i="1" dirty="0"/>
              <a:t>přinesl o tom zvěst, co před potopou se stalo.</a:t>
            </a:r>
          </a:p>
          <a:p>
            <a:pPr marL="0" indent="0">
              <a:buNone/>
            </a:pPr>
            <a:r>
              <a:rPr lang="cs-CZ" i="1" dirty="0"/>
              <a:t>Dlouhou pouť vykonal a znaven spočinul;</a:t>
            </a:r>
          </a:p>
          <a:p>
            <a:pPr marL="0" indent="0">
              <a:buNone/>
            </a:pPr>
            <a:r>
              <a:rPr lang="cs-CZ" i="1" dirty="0"/>
              <a:t>všechna ta strázeň zapsána byla v (kamennou) stélu.</a:t>
            </a:r>
          </a:p>
          <a:p>
            <a:pPr marL="0" indent="0">
              <a:buNone/>
            </a:pPr>
            <a:r>
              <a:rPr lang="cs-CZ" dirty="0"/>
              <a:t>(I. tabulka, ř. 1–10)</a:t>
            </a:r>
          </a:p>
          <a:p>
            <a:pPr marL="0" indent="0">
              <a:buNone/>
            </a:pPr>
            <a:endParaRPr lang="cs-CZ" i="1" dirty="0"/>
          </a:p>
        </p:txBody>
      </p:sp>
      <p:pic>
        <p:nvPicPr>
          <p:cNvPr id="6" name="Zástupný obsah 5" descr="Obsah obrázku socha, budova, osoba, stojící&#10;&#10;Popis byl vytvořen automaticky">
            <a:extLst>
              <a:ext uri="{FF2B5EF4-FFF2-40B4-BE49-F238E27FC236}">
                <a16:creationId xmlns:a16="http://schemas.microsoft.com/office/drawing/2014/main" id="{8165180B-91FA-48CC-B691-B24EB879FF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08" y="1450895"/>
            <a:ext cx="3258105" cy="5215913"/>
          </a:xfrm>
        </p:spPr>
      </p:pic>
    </p:spTree>
    <p:extLst>
      <p:ext uri="{BB962C8B-B14F-4D97-AF65-F5344CB8AC3E}">
        <p14:creationId xmlns:p14="http://schemas.microsoft.com/office/powerpoint/2010/main" val="1838232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A3CDBF-0A6F-411D-97EB-2A38067BA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Literární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4424C2-8868-41D9-9F1E-0B81E2C542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Funkce: pobavit a poučit čtenáře</a:t>
            </a:r>
          </a:p>
          <a:p>
            <a:r>
              <a:rPr lang="cs-CZ" dirty="0"/>
              <a:t>autobiografické texty</a:t>
            </a:r>
          </a:p>
          <a:p>
            <a:r>
              <a:rPr lang="cs-CZ" dirty="0"/>
              <a:t>bajky</a:t>
            </a:r>
          </a:p>
          <a:p>
            <a:r>
              <a:rPr lang="cs-CZ" dirty="0"/>
              <a:t>dialogy</a:t>
            </a:r>
          </a:p>
          <a:p>
            <a:r>
              <a:rPr lang="cs-CZ" dirty="0"/>
              <a:t>přísloví</a:t>
            </a:r>
          </a:p>
          <a:p>
            <a:r>
              <a:rPr lang="cs-CZ" dirty="0"/>
              <a:t>hádanky</a:t>
            </a:r>
          </a:p>
          <a:p>
            <a:r>
              <a:rPr lang="cs-CZ" dirty="0"/>
              <a:t>didaktické skladby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A5ECDE-90F9-4F0B-BB4F-9859DCAB38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006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545D4-3696-4852-9232-E7678A50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fiktivní autobiografie</a:t>
            </a:r>
            <a:br>
              <a:rPr lang="cs-CZ" b="1" dirty="0"/>
            </a:br>
            <a:r>
              <a:rPr lang="cs-CZ" sz="2800" b="1" dirty="0"/>
              <a:t>(</a:t>
            </a:r>
            <a:r>
              <a:rPr lang="cs-CZ" sz="2800" b="1" dirty="0" err="1"/>
              <a:t>Sargon</a:t>
            </a:r>
            <a:r>
              <a:rPr lang="cs-CZ" sz="2800" b="1" dirty="0"/>
              <a:t> Akkadský; 2334–2279 př. n. l.)</a:t>
            </a:r>
            <a:endParaRPr lang="cs-CZ" b="1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D1FDFA-B101-4E6C-9AA5-4F053BEC2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783" y="1690688"/>
            <a:ext cx="8300621" cy="49675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i="1" dirty="0"/>
              <a:t>Já jsem </a:t>
            </a:r>
            <a:r>
              <a:rPr lang="cs-CZ" sz="2400" i="1" dirty="0" err="1"/>
              <a:t>Sargon</a:t>
            </a:r>
            <a:r>
              <a:rPr lang="cs-CZ" sz="2400" i="1" dirty="0"/>
              <a:t>, mocný král, král </a:t>
            </a:r>
            <a:r>
              <a:rPr lang="cs-CZ" sz="2400" i="1" dirty="0" err="1"/>
              <a:t>Akkadu</a:t>
            </a:r>
            <a:r>
              <a:rPr lang="cs-CZ" sz="2400" i="1" dirty="0"/>
              <a:t>.</a:t>
            </a:r>
          </a:p>
          <a:p>
            <a:pPr marL="0" indent="0">
              <a:buNone/>
            </a:pPr>
            <a:r>
              <a:rPr lang="cs-CZ" sz="2400" i="1" dirty="0"/>
              <a:t>Moje matka byla (kněžka) </a:t>
            </a:r>
            <a:r>
              <a:rPr lang="cs-CZ" sz="2400" i="1" dirty="0" err="1"/>
              <a:t>entum</a:t>
            </a:r>
            <a:r>
              <a:rPr lang="cs-CZ" sz="2400" i="1" dirty="0"/>
              <a:t>, otce svého neznám.</a:t>
            </a:r>
          </a:p>
          <a:p>
            <a:pPr marL="0" indent="0">
              <a:buNone/>
            </a:pPr>
            <a:r>
              <a:rPr lang="cs-CZ" sz="2400" i="1" dirty="0"/>
              <a:t>Strýc můj přebývá v horách.</a:t>
            </a:r>
          </a:p>
          <a:p>
            <a:pPr marL="0" indent="0">
              <a:buNone/>
            </a:pPr>
            <a:r>
              <a:rPr lang="cs-CZ" sz="2400" i="1" dirty="0"/>
              <a:t>Mé (rodné) město, jež leží při břehu Eufratu, (je) </a:t>
            </a:r>
            <a:r>
              <a:rPr lang="cs-CZ" sz="2400" i="1" dirty="0" err="1"/>
              <a:t>Azupiránu</a:t>
            </a:r>
            <a:r>
              <a:rPr lang="cs-CZ" sz="2400" i="1" dirty="0"/>
              <a:t>.</a:t>
            </a:r>
          </a:p>
          <a:p>
            <a:pPr marL="0" indent="0">
              <a:buNone/>
            </a:pPr>
            <a:r>
              <a:rPr lang="cs-CZ" sz="2400" i="1" dirty="0"/>
              <a:t>(Moje) matka, (kněžka) </a:t>
            </a:r>
            <a:r>
              <a:rPr lang="cs-CZ" sz="2400" i="1" dirty="0" err="1"/>
              <a:t>entum</a:t>
            </a:r>
            <a:r>
              <a:rPr lang="cs-CZ" sz="2400" i="1" dirty="0"/>
              <a:t>, počala (a) zrodila mne v tajnosti.</a:t>
            </a:r>
          </a:p>
          <a:p>
            <a:pPr marL="0" indent="0">
              <a:buNone/>
            </a:pPr>
            <a:r>
              <a:rPr lang="cs-CZ" sz="2400" i="1" dirty="0"/>
              <a:t>Do rákosového košíku mne položila, asfaltem utěsnila (jeho) otvory.</a:t>
            </a:r>
          </a:p>
          <a:p>
            <a:pPr marL="0" indent="0">
              <a:buNone/>
            </a:pPr>
            <a:r>
              <a:rPr lang="cs-CZ" sz="2400" i="1" dirty="0"/>
              <a:t>Do řeky mne vhodila, odkud jsem nemohl vyjít.</a:t>
            </a:r>
          </a:p>
          <a:p>
            <a:pPr marL="0" indent="0">
              <a:buNone/>
            </a:pPr>
            <a:r>
              <a:rPr lang="cs-CZ" sz="2400" i="1" dirty="0"/>
              <a:t>Řeka mne nesla, k </a:t>
            </a:r>
            <a:r>
              <a:rPr lang="cs-CZ" sz="2400" i="1" dirty="0" err="1"/>
              <a:t>Akkimu</a:t>
            </a:r>
            <a:r>
              <a:rPr lang="cs-CZ" sz="2400" i="1" dirty="0"/>
              <a:t>, čerpači vody, mne připlavila.</a:t>
            </a:r>
          </a:p>
          <a:p>
            <a:pPr marL="0" indent="0">
              <a:buNone/>
            </a:pPr>
            <a:r>
              <a:rPr lang="cs-CZ" sz="2400" i="1" dirty="0"/>
              <a:t>Když čerpač </a:t>
            </a:r>
            <a:r>
              <a:rPr lang="cs-CZ" sz="2400" i="1" dirty="0" err="1"/>
              <a:t>Akki</a:t>
            </a:r>
            <a:r>
              <a:rPr lang="cs-CZ" sz="2400" i="1" dirty="0"/>
              <a:t> své vědro ponořil, (z vody) mne vytáhl.</a:t>
            </a:r>
          </a:p>
          <a:p>
            <a:pPr marL="0" indent="0">
              <a:buNone/>
            </a:pPr>
            <a:r>
              <a:rPr lang="cs-CZ" sz="2400" dirty="0"/>
              <a:t>(ř. 1–9)</a:t>
            </a:r>
          </a:p>
        </p:txBody>
      </p:sp>
      <p:pic>
        <p:nvPicPr>
          <p:cNvPr id="7" name="Zástupný obsah 6" descr="Obsah obrázku hnědá, stůl, jídlo, hrnek&#10;&#10;Popis byl vytvořen automaticky">
            <a:extLst>
              <a:ext uri="{FF2B5EF4-FFF2-40B4-BE49-F238E27FC236}">
                <a16:creationId xmlns:a16="http://schemas.microsoft.com/office/drawing/2014/main" id="{B7606340-B91C-451C-8F0F-340F6D7340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95" y="1690688"/>
            <a:ext cx="2701717" cy="4723486"/>
          </a:xfrm>
        </p:spPr>
      </p:pic>
    </p:spTree>
    <p:extLst>
      <p:ext uri="{BB962C8B-B14F-4D97-AF65-F5344CB8AC3E}">
        <p14:creationId xmlns:p14="http://schemas.microsoft.com/office/powerpoint/2010/main" val="592422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30C27-CB82-4367-8DE1-163ECAA1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hádanek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FD7775-4A6B-4647-80DF-0F10E3FF9E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/>
              <a:t>Dům, (jehož) základy jsou jako nebesa,</a:t>
            </a:r>
          </a:p>
          <a:p>
            <a:pPr marL="0" indent="0">
              <a:buNone/>
            </a:pPr>
            <a:r>
              <a:rPr lang="cs-CZ" i="1" dirty="0"/>
              <a:t>dům, (jenž) jako schránka na tabulky je pokryt plátnem,</a:t>
            </a:r>
          </a:p>
          <a:p>
            <a:pPr marL="0" indent="0">
              <a:buNone/>
            </a:pPr>
            <a:r>
              <a:rPr lang="cs-CZ" i="1" dirty="0"/>
              <a:t>dům, (jenž) jako husa stojí na širokých nohou,</a:t>
            </a:r>
          </a:p>
          <a:p>
            <a:pPr marL="0" indent="0">
              <a:buNone/>
            </a:pPr>
            <a:r>
              <a:rPr lang="cs-CZ" i="1" dirty="0"/>
              <a:t>slepý tam vchází,</a:t>
            </a:r>
          </a:p>
          <a:p>
            <a:pPr marL="0" indent="0">
              <a:buNone/>
            </a:pPr>
            <a:r>
              <a:rPr lang="cs-CZ" i="1" dirty="0"/>
              <a:t>vidoucí odtamtud vychází.</a:t>
            </a:r>
          </a:p>
          <a:p>
            <a:pPr marL="0" indent="0">
              <a:buNone/>
            </a:pPr>
            <a:r>
              <a:rPr lang="cs-CZ" i="1" dirty="0"/>
              <a:t>Řešení: písařská škola.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EB7DA9C-7EA6-4551-841B-539C896CAF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/>
              <a:t>V dětství jsem synem brázdy,</a:t>
            </a:r>
          </a:p>
          <a:p>
            <a:pPr marL="0" indent="0">
              <a:buNone/>
            </a:pPr>
            <a:r>
              <a:rPr lang="cs-CZ" i="1" dirty="0"/>
              <a:t>v dospělosti jsem tělem bohů,</a:t>
            </a:r>
          </a:p>
          <a:p>
            <a:pPr marL="0" indent="0">
              <a:buNone/>
            </a:pPr>
            <a:r>
              <a:rPr lang="cs-CZ" i="1" dirty="0"/>
              <a:t>ve stáří jsem lékařem země.</a:t>
            </a:r>
          </a:p>
          <a:p>
            <a:pPr marL="0" indent="0">
              <a:buNone/>
            </a:pPr>
            <a:r>
              <a:rPr lang="cs-CZ" i="1" dirty="0"/>
              <a:t>Řešení: plátno.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4161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4A43DDA-8C6C-4D2E-AA82-B8EE0A560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Písemnictví starověké </a:t>
            </a:r>
            <a:r>
              <a:rPr lang="cs-CZ" b="1" dirty="0" err="1"/>
              <a:t>Mesopotamie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2CF15D-E15B-43CE-985D-4D16A1192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Akkadština, sumerština</a:t>
            </a:r>
          </a:p>
          <a:p>
            <a:pPr marL="0" indent="0">
              <a:buNone/>
            </a:pPr>
            <a:r>
              <a:rPr lang="cs-CZ" dirty="0"/>
              <a:t>	(některé texty mají obě varianty)</a:t>
            </a:r>
          </a:p>
          <a:p>
            <a:endParaRPr lang="cs-CZ" dirty="0"/>
          </a:p>
          <a:p>
            <a:r>
              <a:rPr lang="cs-CZ" dirty="0"/>
              <a:t>Akkadština = semitohamitský jazyk (arabština, hebrejština, aramejština, foiničtina…)</a:t>
            </a:r>
          </a:p>
          <a:p>
            <a:r>
              <a:rPr lang="cs-CZ" dirty="0"/>
              <a:t>Sumerština = nezařaditelný jazyk</a:t>
            </a:r>
          </a:p>
        </p:txBody>
      </p:sp>
    </p:spTree>
    <p:extLst>
      <p:ext uri="{BB962C8B-B14F-4D97-AF65-F5344CB8AC3E}">
        <p14:creationId xmlns:p14="http://schemas.microsoft.com/office/powerpoint/2010/main" val="1538999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97446-CCC5-4638-911F-BAAD35A6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didaktické skladby</a:t>
            </a:r>
            <a:br>
              <a:rPr lang="cs-CZ" b="1" dirty="0"/>
            </a:br>
            <a:r>
              <a:rPr lang="cs-CZ" sz="2800" b="1" dirty="0"/>
              <a:t>(Naučení </a:t>
            </a:r>
            <a:r>
              <a:rPr lang="cs-CZ" sz="2800" b="1" dirty="0" err="1"/>
              <a:t>Šuruppakova</a:t>
            </a:r>
            <a:r>
              <a:rPr lang="cs-CZ" sz="2800" b="1" dirty="0"/>
              <a:t>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29190E-B904-454D-99EC-ACC78CECA1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i="1" dirty="0"/>
              <a:t>„Když se napiješ piva, nesuď se!“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dirty="0"/>
              <a:t>„Drahocenné jsou dny žní,</a:t>
            </a:r>
          </a:p>
          <a:p>
            <a:pPr marL="0" indent="0">
              <a:buNone/>
            </a:pPr>
            <a:r>
              <a:rPr lang="cs-CZ" i="1" dirty="0"/>
              <a:t>sklízej jako otrokyně, jez jako panovnice!“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dirty="0"/>
              <a:t>„Kdo nepracuje, (svůj) dům vydává všanc rozkotání.“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dirty="0"/>
              <a:t>„Milující srdce domy staví,</a:t>
            </a:r>
          </a:p>
          <a:p>
            <a:pPr marL="0" indent="0">
              <a:buNone/>
            </a:pPr>
            <a:r>
              <a:rPr lang="cs-CZ" i="1" dirty="0"/>
              <a:t>nenávistné srdce domy ničí.“</a:t>
            </a:r>
          </a:p>
          <a:p>
            <a:pPr marL="0" indent="0">
              <a:buNone/>
            </a:pPr>
            <a:endParaRPr lang="cs-CZ" i="1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8962896-7FAB-4745-8A76-AF03E1A8F6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i="1" dirty="0"/>
              <a:t>„O svátku si nevybírej ženu!</a:t>
            </a:r>
          </a:p>
          <a:p>
            <a:pPr marL="0" indent="0">
              <a:buNone/>
            </a:pPr>
            <a:r>
              <a:rPr lang="cs-CZ" i="1" dirty="0"/>
              <a:t>Má vypůjčené srdce, má vypůjčený vzhled,</a:t>
            </a:r>
          </a:p>
          <a:p>
            <a:pPr marL="0" indent="0">
              <a:buNone/>
            </a:pPr>
            <a:r>
              <a:rPr lang="cs-CZ" i="1" dirty="0"/>
              <a:t>má vypůjčené stříbro, má vypůjčené drahé kamení,</a:t>
            </a:r>
          </a:p>
          <a:p>
            <a:pPr marL="0" indent="0">
              <a:buNone/>
            </a:pPr>
            <a:r>
              <a:rPr lang="cs-CZ" i="1" dirty="0"/>
              <a:t>má vypůjčený oděv, má vypůjčené prádlo.“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718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AB118-C36F-4E1A-A102-3C582FE9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Definice literárního textu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A93E0-72C1-48E4-9A6E-3E96967B1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93924" cy="479711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svým významem přesahuje záležitosti běžného každodenního života</a:t>
            </a:r>
          </a:p>
          <a:p>
            <a:r>
              <a:rPr lang="cs-CZ" dirty="0"/>
              <a:t>obecnější, abstraktnější (základní otázky bytí, významné historické události aj.).</a:t>
            </a:r>
          </a:p>
          <a:p>
            <a:r>
              <a:rPr lang="cs-CZ" dirty="0"/>
              <a:t>tradován a opisován v pozdějších dobách (má delší časovou stopu)</a:t>
            </a:r>
          </a:p>
          <a:p>
            <a:r>
              <a:rPr lang="cs-CZ" dirty="0"/>
              <a:t>hranice mezi literárními a neliterárními texty není zřetelná (některé neliterární texty byly opisovány jako učební pomůcky; existují literární dopisy; královské nápisy jsou na pomezí historiografie a literatury…)</a:t>
            </a:r>
          </a:p>
        </p:txBody>
      </p:sp>
      <p:pic>
        <p:nvPicPr>
          <p:cNvPr id="6" name="Zástupný obsah 5" descr="Obsah obrázku interiér, kniha, vsedě, dřevěné&#10;&#10;Popis byl vytvořen automaticky">
            <a:extLst>
              <a:ext uri="{FF2B5EF4-FFF2-40B4-BE49-F238E27FC236}">
                <a16:creationId xmlns:a16="http://schemas.microsoft.com/office/drawing/2014/main" id="{60DB8814-F1F8-4220-92E4-9BB15A5A83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50" y="2370022"/>
            <a:ext cx="5181600" cy="3457854"/>
          </a:xfrm>
        </p:spPr>
      </p:pic>
    </p:spTree>
    <p:extLst>
      <p:ext uri="{BB962C8B-B14F-4D97-AF65-F5344CB8AC3E}">
        <p14:creationId xmlns:p14="http://schemas.microsoft.com/office/powerpoint/2010/main" val="112421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2C7F7-CF11-41DA-8C28-6C0BA8034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Vznik a zaznamenávání literárních textů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B7D9FD-1FF7-429B-BAC5-F66A9B8BC5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ústní podání, později písemná fixace (+ redakční úpravy)</a:t>
            </a:r>
          </a:p>
          <a:p>
            <a:endParaRPr lang="cs-CZ" dirty="0"/>
          </a:p>
          <a:p>
            <a:r>
              <a:rPr lang="cs-CZ" dirty="0"/>
              <a:t>starobabylonské období (2003–1595 př. n. l.)</a:t>
            </a:r>
          </a:p>
          <a:p>
            <a:endParaRPr lang="cs-CZ" dirty="0"/>
          </a:p>
          <a:p>
            <a:r>
              <a:rPr lang="cs-CZ" dirty="0" err="1"/>
              <a:t>středobabylonské</a:t>
            </a:r>
            <a:r>
              <a:rPr lang="cs-CZ" dirty="0"/>
              <a:t> období (1594–1000 př. n. l.)</a:t>
            </a:r>
          </a:p>
        </p:txBody>
      </p:sp>
      <p:pic>
        <p:nvPicPr>
          <p:cNvPr id="6" name="Zástupný obsah 5" descr="Obsah obrázku cihla, budova, vsedě, dřevěné&#10;&#10;Popis byl vytvořen automaticky">
            <a:extLst>
              <a:ext uri="{FF2B5EF4-FFF2-40B4-BE49-F238E27FC236}">
                <a16:creationId xmlns:a16="http://schemas.microsoft.com/office/drawing/2014/main" id="{CE8CF846-EC0F-4935-882E-A919D9FE15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08" y="1825625"/>
            <a:ext cx="4706292" cy="3771319"/>
          </a:xfrm>
        </p:spPr>
      </p:pic>
    </p:spTree>
    <p:extLst>
      <p:ext uri="{BB962C8B-B14F-4D97-AF65-F5344CB8AC3E}">
        <p14:creationId xmlns:p14="http://schemas.microsoft.com/office/powerpoint/2010/main" val="3470318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76DFD-15F0-457F-A9AF-3CC10FAF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Autoři literárních textů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204E47-BA63-4060-A9C4-01B3D5BCC7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Zpravidla neznámí; spíše písaři, kteří napsali určitou tabulku (</a:t>
            </a:r>
            <a:r>
              <a:rPr lang="cs-CZ" dirty="0" err="1"/>
              <a:t>kolofon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Málo výjimek:</a:t>
            </a:r>
          </a:p>
          <a:p>
            <a:r>
              <a:rPr lang="cs-CZ" dirty="0" err="1"/>
              <a:t>Kabti-iláni-Marduk</a:t>
            </a:r>
            <a:r>
              <a:rPr lang="cs-CZ" dirty="0"/>
              <a:t> (mýtus o </a:t>
            </a:r>
            <a:r>
              <a:rPr lang="cs-CZ" dirty="0" err="1"/>
              <a:t>Errovi</a:t>
            </a:r>
            <a:r>
              <a:rPr lang="cs-CZ" dirty="0"/>
              <a:t>)</a:t>
            </a:r>
          </a:p>
          <a:p>
            <a:r>
              <a:rPr lang="cs-CZ" dirty="0" err="1"/>
              <a:t>Saggil-kínam-ubbib</a:t>
            </a:r>
            <a:r>
              <a:rPr lang="cs-CZ" dirty="0"/>
              <a:t> (Babylonská </a:t>
            </a:r>
            <a:r>
              <a:rPr lang="cs-CZ" dirty="0" err="1"/>
              <a:t>theodicea</a:t>
            </a:r>
            <a:r>
              <a:rPr lang="cs-CZ" dirty="0"/>
              <a:t>)</a:t>
            </a:r>
          </a:p>
          <a:p>
            <a:r>
              <a:rPr lang="cs-CZ" dirty="0" err="1"/>
              <a:t>Sín-leqe-unníní</a:t>
            </a:r>
            <a:r>
              <a:rPr lang="cs-CZ" dirty="0"/>
              <a:t> (standardní verse eposu o Gilgamešovi)</a:t>
            </a:r>
          </a:p>
        </p:txBody>
      </p:sp>
      <p:pic>
        <p:nvPicPr>
          <p:cNvPr id="6" name="Zástupný obsah 5" descr="Obsah obrázku exteriér, staré, pole, kopec&#10;&#10;Popis byl vytvořen automaticky">
            <a:extLst>
              <a:ext uri="{FF2B5EF4-FFF2-40B4-BE49-F238E27FC236}">
                <a16:creationId xmlns:a16="http://schemas.microsoft.com/office/drawing/2014/main" id="{77519408-8471-48DF-AE95-86EC0CC41F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94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098386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3BB684-32F2-4AF3-9DDB-7AF2A135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Centra literární tvorby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88F54B-DB3A-4901-A6B4-F60A2E3C62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Chrámy (kněží, písaři)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Písařské školy (é-dub-ba „dům tabulek“ – zejm. ve starobabylonském období; 2003–1595 př. n. l.)</a:t>
            </a:r>
          </a:p>
        </p:txBody>
      </p:sp>
      <p:pic>
        <p:nvPicPr>
          <p:cNvPr id="6" name="Zástupný obsah 5" descr="Obsah obrázku budova, exteriér, cihla, kámen&#10;&#10;Popis byl vytvořen automaticky">
            <a:extLst>
              <a:ext uri="{FF2B5EF4-FFF2-40B4-BE49-F238E27FC236}">
                <a16:creationId xmlns:a16="http://schemas.microsoft.com/office/drawing/2014/main" id="{BDF67538-ABAA-4441-9253-3AF085004B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67" y="1519924"/>
            <a:ext cx="3879166" cy="5137647"/>
          </a:xfrm>
        </p:spPr>
      </p:pic>
    </p:spTree>
    <p:extLst>
      <p:ext uri="{BB962C8B-B14F-4D97-AF65-F5344CB8AC3E}">
        <p14:creationId xmlns:p14="http://schemas.microsoft.com/office/powerpoint/2010/main" val="1046740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520F6-4AA0-4791-A89C-DA4A1EDF2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Knihovny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C50991-C3C5-4EAD-A29C-D029BC428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863788" cy="4351338"/>
          </a:xfrm>
        </p:spPr>
        <p:txBody>
          <a:bodyPr/>
          <a:lstStyle/>
          <a:p>
            <a:r>
              <a:rPr lang="cs-CZ" dirty="0"/>
              <a:t>Chrámové</a:t>
            </a:r>
          </a:p>
          <a:p>
            <a:endParaRPr lang="cs-CZ" dirty="0"/>
          </a:p>
          <a:p>
            <a:r>
              <a:rPr lang="cs-CZ" dirty="0"/>
              <a:t>Palácové</a:t>
            </a:r>
          </a:p>
          <a:p>
            <a:endParaRPr lang="cs-CZ" dirty="0"/>
          </a:p>
          <a:p>
            <a:r>
              <a:rPr lang="cs-CZ" dirty="0"/>
              <a:t>Soukromé</a:t>
            </a:r>
          </a:p>
          <a:p>
            <a:endParaRPr lang="cs-CZ" dirty="0"/>
          </a:p>
        </p:txBody>
      </p:sp>
      <p:pic>
        <p:nvPicPr>
          <p:cNvPr id="10" name="Zástupný obsah 9" descr="Obsah obrázku budova, box, cihla&#10;&#10;Popis byl vytvořen automaticky">
            <a:extLst>
              <a:ext uri="{FF2B5EF4-FFF2-40B4-BE49-F238E27FC236}">
                <a16:creationId xmlns:a16="http://schemas.microsoft.com/office/drawing/2014/main" id="{8F440292-477A-4A0D-A78E-9233F28E8C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048" y="1825624"/>
            <a:ext cx="7886354" cy="4674973"/>
          </a:xfrm>
        </p:spPr>
      </p:pic>
    </p:spTree>
    <p:extLst>
      <p:ext uri="{BB962C8B-B14F-4D97-AF65-F5344CB8AC3E}">
        <p14:creationId xmlns:p14="http://schemas.microsoft.com/office/powerpoint/2010/main" val="1163572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39224-BC0E-4CBA-AC8C-4AB2BC10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Chrámové knihovny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128097-BF71-418B-B55C-609256A0C2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Knihovna </a:t>
            </a:r>
            <a:r>
              <a:rPr lang="cs-CZ" dirty="0" err="1"/>
              <a:t>Šamašova</a:t>
            </a:r>
            <a:r>
              <a:rPr lang="cs-CZ" dirty="0"/>
              <a:t> chrámu v </a:t>
            </a:r>
            <a:r>
              <a:rPr lang="cs-CZ" dirty="0" err="1"/>
              <a:t>Sipparu</a:t>
            </a:r>
            <a:r>
              <a:rPr lang="cs-CZ" dirty="0"/>
              <a:t> (</a:t>
            </a:r>
            <a:r>
              <a:rPr lang="cs-CZ" dirty="0" err="1"/>
              <a:t>novobabylonské</a:t>
            </a:r>
            <a:r>
              <a:rPr lang="cs-CZ" dirty="0"/>
              <a:t> až perské období; 1000–522 př. n. l.); nalezená </a:t>
            </a:r>
            <a:r>
              <a:rPr lang="cs-CZ" i="1" dirty="0"/>
              <a:t>in </a:t>
            </a:r>
            <a:r>
              <a:rPr lang="cs-CZ" i="1" dirty="0" err="1"/>
              <a:t>situ</a:t>
            </a:r>
            <a:endParaRPr lang="cs-CZ" i="1" dirty="0"/>
          </a:p>
          <a:p>
            <a:endParaRPr lang="cs-CZ" dirty="0"/>
          </a:p>
          <a:p>
            <a:r>
              <a:rPr lang="cs-CZ" dirty="0"/>
              <a:t>800 tabulek (mýty, eposy, náboženské a odborné texty, prolog </a:t>
            </a:r>
            <a:r>
              <a:rPr lang="cs-CZ" dirty="0" err="1"/>
              <a:t>Chammu</a:t>
            </a:r>
            <a:r>
              <a:rPr lang="cs-CZ" dirty="0"/>
              <a:t>-rabiho zákoníku)</a:t>
            </a:r>
          </a:p>
        </p:txBody>
      </p:sp>
      <p:pic>
        <p:nvPicPr>
          <p:cNvPr id="6" name="Zástupný obsah 5" descr="Obsah obrázku exteriér, příroda, hora, poušť&#10;&#10;Popis byl vytvořen automaticky">
            <a:extLst>
              <a:ext uri="{FF2B5EF4-FFF2-40B4-BE49-F238E27FC236}">
                <a16:creationId xmlns:a16="http://schemas.microsoft.com/office/drawing/2014/main" id="{C24A23F4-8C87-4815-A6B0-67279B8754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935332"/>
            <a:ext cx="5571442" cy="3762561"/>
          </a:xfrm>
        </p:spPr>
      </p:pic>
    </p:spTree>
    <p:extLst>
      <p:ext uri="{BB962C8B-B14F-4D97-AF65-F5344CB8AC3E}">
        <p14:creationId xmlns:p14="http://schemas.microsoft.com/office/powerpoint/2010/main" val="2757863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7AF47-75D4-455B-B815-924AFE7C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Palácové knihovny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42299E-383B-4750-8DB7-E07976BCC5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90748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Knihovna krále </a:t>
            </a:r>
            <a:r>
              <a:rPr lang="cs-CZ" dirty="0" err="1"/>
              <a:t>Aššurbanipala</a:t>
            </a:r>
            <a:r>
              <a:rPr lang="cs-CZ" dirty="0"/>
              <a:t> (668–627 př. n. l.) v Ninive</a:t>
            </a:r>
          </a:p>
          <a:p>
            <a:endParaRPr lang="cs-CZ" dirty="0"/>
          </a:p>
          <a:p>
            <a:r>
              <a:rPr lang="cs-CZ" dirty="0"/>
              <a:t>30 000 tabulek (literární, neliterární texty); asi 5000 tabulek s literárními texty</a:t>
            </a:r>
          </a:p>
          <a:p>
            <a:endParaRPr lang="cs-CZ" dirty="0"/>
          </a:p>
          <a:p>
            <a:r>
              <a:rPr lang="cs-CZ" dirty="0"/>
              <a:t>Největší soubor literárních textů na PV</a:t>
            </a:r>
          </a:p>
          <a:p>
            <a:endParaRPr lang="cs-CZ" dirty="0"/>
          </a:p>
          <a:p>
            <a:r>
              <a:rPr lang="cs-CZ" dirty="0"/>
              <a:t>Tabulky zapisovány přímo pro AK + opisovány v Babylonii + získávány konfiskacemi</a:t>
            </a:r>
          </a:p>
          <a:p>
            <a:endParaRPr lang="cs-CZ" dirty="0"/>
          </a:p>
        </p:txBody>
      </p:sp>
      <p:pic>
        <p:nvPicPr>
          <p:cNvPr id="6" name="Zástupný obsah 5" descr="Obsah obrázku budova, exteriér, hrad, tráva&#10;&#10;Popis byl vytvořen automaticky">
            <a:extLst>
              <a:ext uri="{FF2B5EF4-FFF2-40B4-BE49-F238E27FC236}">
                <a16:creationId xmlns:a16="http://schemas.microsoft.com/office/drawing/2014/main" id="{3B6D09A5-FFAA-44B2-B3A4-501E1C149F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58" y="2062058"/>
            <a:ext cx="6006692" cy="3754183"/>
          </a:xfrm>
        </p:spPr>
      </p:pic>
    </p:spTree>
    <p:extLst>
      <p:ext uri="{BB962C8B-B14F-4D97-AF65-F5344CB8AC3E}">
        <p14:creationId xmlns:p14="http://schemas.microsoft.com/office/powerpoint/2010/main" val="4054973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25F727-2C7E-433D-A5AE-CC4744A8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Soukromé knihovny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9116BA-3079-45B0-AC03-807CA823B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75338" cy="4351338"/>
          </a:xfrm>
        </p:spPr>
        <p:txBody>
          <a:bodyPr/>
          <a:lstStyle/>
          <a:p>
            <a:r>
              <a:rPr lang="cs-CZ" dirty="0" err="1"/>
              <a:t>Sultantepe</a:t>
            </a:r>
            <a:r>
              <a:rPr lang="cs-CZ" dirty="0"/>
              <a:t> (</a:t>
            </a:r>
            <a:r>
              <a:rPr lang="cs-CZ" dirty="0" err="1"/>
              <a:t>Chuzirína</a:t>
            </a:r>
            <a:r>
              <a:rPr lang="cs-CZ" dirty="0"/>
              <a:t>) v Turecku</a:t>
            </a:r>
          </a:p>
          <a:p>
            <a:endParaRPr lang="cs-CZ" dirty="0"/>
          </a:p>
          <a:p>
            <a:r>
              <a:rPr lang="cs-CZ" dirty="0"/>
              <a:t>Kněz </a:t>
            </a:r>
            <a:r>
              <a:rPr lang="cs-CZ" dirty="0" err="1"/>
              <a:t>Qurdí-Nergal</a:t>
            </a:r>
            <a:r>
              <a:rPr lang="cs-CZ" dirty="0"/>
              <a:t> a jeho potomci (718–612 př. n. l.)</a:t>
            </a:r>
          </a:p>
          <a:p>
            <a:endParaRPr lang="cs-CZ" dirty="0"/>
          </a:p>
          <a:p>
            <a:r>
              <a:rPr lang="cs-CZ" dirty="0"/>
              <a:t>400 tabulek (literární, náboženské, odborné texty)</a:t>
            </a:r>
          </a:p>
        </p:txBody>
      </p:sp>
      <p:pic>
        <p:nvPicPr>
          <p:cNvPr id="6" name="Zástupný obsah 5" descr="Obsah obrázku exteriér, tráva, příroda, kopec&#10;&#10;Popis byl vytvořen automaticky">
            <a:extLst>
              <a:ext uri="{FF2B5EF4-FFF2-40B4-BE49-F238E27FC236}">
                <a16:creationId xmlns:a16="http://schemas.microsoft.com/office/drawing/2014/main" id="{CA89123F-CBC6-4355-AAF6-757AF4557D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30" y="1799401"/>
            <a:ext cx="5836749" cy="4377562"/>
          </a:xfrm>
        </p:spPr>
      </p:pic>
    </p:spTree>
    <p:extLst>
      <p:ext uri="{BB962C8B-B14F-4D97-AF65-F5344CB8AC3E}">
        <p14:creationId xmlns:p14="http://schemas.microsoft.com/office/powerpoint/2010/main" val="2822879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E4C059-EA86-4051-9D87-0969D73A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Vývoj </a:t>
            </a:r>
            <a:r>
              <a:rPr lang="cs-CZ" b="1" dirty="0" err="1"/>
              <a:t>mesopotamského</a:t>
            </a:r>
            <a:r>
              <a:rPr lang="cs-CZ" b="1" dirty="0"/>
              <a:t> písemnictví:</a:t>
            </a:r>
            <a:br>
              <a:rPr lang="cs-CZ" b="1" dirty="0"/>
            </a:br>
            <a:r>
              <a:rPr lang="cs-CZ" sz="2800" b="1" dirty="0"/>
              <a:t>významné etapy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4F47C4-0205-47C2-A3D8-7FA8227F9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91691" cy="466725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Raně dynastické období (3000–2334)</a:t>
            </a:r>
          </a:p>
          <a:p>
            <a:r>
              <a:rPr lang="cs-CZ" dirty="0"/>
              <a:t>Akkadské období (2334–2154)</a:t>
            </a:r>
          </a:p>
          <a:p>
            <a:r>
              <a:rPr lang="cs-CZ" dirty="0"/>
              <a:t>II. dynastie z </a:t>
            </a:r>
            <a:r>
              <a:rPr lang="cs-CZ" dirty="0" err="1"/>
              <a:t>Lagaše</a:t>
            </a:r>
            <a:r>
              <a:rPr lang="cs-CZ" dirty="0"/>
              <a:t> (2150–2100)</a:t>
            </a:r>
          </a:p>
          <a:p>
            <a:r>
              <a:rPr lang="cs-CZ" dirty="0"/>
              <a:t>III. dynastie z Uru (2112–2004)</a:t>
            </a:r>
          </a:p>
          <a:p>
            <a:r>
              <a:rPr lang="cs-CZ" dirty="0"/>
              <a:t>Starobabylonské období (2003–1595)</a:t>
            </a:r>
          </a:p>
          <a:p>
            <a:r>
              <a:rPr lang="cs-CZ" dirty="0" err="1"/>
              <a:t>Středobabylonské</a:t>
            </a:r>
            <a:r>
              <a:rPr lang="cs-CZ" dirty="0"/>
              <a:t> období (1594– 1000)</a:t>
            </a:r>
          </a:p>
          <a:p>
            <a:r>
              <a:rPr lang="cs-CZ" dirty="0" err="1"/>
              <a:t>Středoasyrské</a:t>
            </a:r>
            <a:r>
              <a:rPr lang="cs-CZ" dirty="0"/>
              <a:t> období (1350–1000)</a:t>
            </a:r>
          </a:p>
          <a:p>
            <a:r>
              <a:rPr lang="cs-CZ" dirty="0" err="1"/>
              <a:t>Novobabylonské</a:t>
            </a:r>
            <a:r>
              <a:rPr lang="cs-CZ" dirty="0"/>
              <a:t> období (1000–539)</a:t>
            </a:r>
          </a:p>
          <a:p>
            <a:r>
              <a:rPr lang="cs-CZ" dirty="0" err="1"/>
              <a:t>Novoasyrské</a:t>
            </a:r>
            <a:r>
              <a:rPr lang="cs-CZ" dirty="0"/>
              <a:t> období (1000–609)</a:t>
            </a:r>
          </a:p>
        </p:txBody>
      </p:sp>
      <p:pic>
        <p:nvPicPr>
          <p:cNvPr id="6" name="Zástupný obsah 5" descr="Obsah obrázku vsedě, stůl, tmavé, monitor&#10;&#10;Popis byl vytvořen automaticky">
            <a:extLst>
              <a:ext uri="{FF2B5EF4-FFF2-40B4-BE49-F238E27FC236}">
                <a16:creationId xmlns:a16="http://schemas.microsoft.com/office/drawing/2014/main" id="{F91DBF29-15CC-4AD7-B11A-D8987E052B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86" y="1825625"/>
            <a:ext cx="5491692" cy="4118769"/>
          </a:xfrm>
        </p:spPr>
      </p:pic>
    </p:spTree>
    <p:extLst>
      <p:ext uri="{BB962C8B-B14F-4D97-AF65-F5344CB8AC3E}">
        <p14:creationId xmlns:p14="http://schemas.microsoft.com/office/powerpoint/2010/main" val="172588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038A5E-AC43-4457-B3A0-408AD4D50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Písmo a nosiče písma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31D0E0-46FE-4A6C-90EA-AE57872A4A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Klínové písmo</a:t>
            </a:r>
          </a:p>
          <a:p>
            <a:endParaRPr lang="cs-CZ" dirty="0"/>
          </a:p>
          <a:p>
            <a:r>
              <a:rPr lang="cs-CZ" dirty="0"/>
              <a:t>Hliněné tabulky (jiné předměty z hlíny, kamene, kovu)</a:t>
            </a:r>
          </a:p>
          <a:p>
            <a:endParaRPr lang="cs-CZ" dirty="0"/>
          </a:p>
        </p:txBody>
      </p:sp>
      <p:pic>
        <p:nvPicPr>
          <p:cNvPr id="6" name="Zástupný obsah 5" descr="Obsah obrázku vsedě, kámen, cihla&#10;&#10;Popis byl vytvořen automaticky">
            <a:extLst>
              <a:ext uri="{FF2B5EF4-FFF2-40B4-BE49-F238E27FC236}">
                <a16:creationId xmlns:a16="http://schemas.microsoft.com/office/drawing/2014/main" id="{FFC37043-C343-481F-9675-214365ABA6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51" y="1825625"/>
            <a:ext cx="3612698" cy="4351338"/>
          </a:xfrm>
        </p:spPr>
      </p:pic>
    </p:spTree>
    <p:extLst>
      <p:ext uri="{BB962C8B-B14F-4D97-AF65-F5344CB8AC3E}">
        <p14:creationId xmlns:p14="http://schemas.microsoft.com/office/powerpoint/2010/main" val="132590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4DB87-F7D3-4AD9-BF5D-0EF959E85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Raně dynastické období</a:t>
            </a:r>
            <a:br>
              <a:rPr lang="cs-CZ" b="1" dirty="0"/>
            </a:br>
            <a:r>
              <a:rPr lang="cs-CZ" sz="2800" b="1" dirty="0"/>
              <a:t>(3000–2334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1B8210-3BDD-4557-A794-01CABCCABD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První doklady literární tvorby</a:t>
            </a:r>
          </a:p>
          <a:p>
            <a:endParaRPr lang="cs-CZ" dirty="0"/>
          </a:p>
          <a:p>
            <a:r>
              <a:rPr lang="cs-CZ" dirty="0"/>
              <a:t>Především sumerské texty</a:t>
            </a:r>
          </a:p>
          <a:p>
            <a:r>
              <a:rPr lang="cs-CZ" dirty="0"/>
              <a:t>Poprvé kolem r. 2600 př. n. l.</a:t>
            </a:r>
          </a:p>
          <a:p>
            <a:r>
              <a:rPr lang="cs-CZ" dirty="0"/>
              <a:t>Abú </a:t>
            </a:r>
            <a:r>
              <a:rPr lang="cs-CZ" dirty="0" err="1"/>
              <a:t>Salábích</a:t>
            </a:r>
            <a:r>
              <a:rPr lang="cs-CZ" dirty="0"/>
              <a:t> (městečko u </a:t>
            </a:r>
            <a:r>
              <a:rPr lang="cs-CZ" dirty="0" err="1"/>
              <a:t>Nippuru</a:t>
            </a:r>
            <a:r>
              <a:rPr lang="cs-CZ" dirty="0"/>
              <a:t> = </a:t>
            </a:r>
            <a:r>
              <a:rPr lang="cs-CZ" dirty="0" err="1"/>
              <a:t>Ereš</a:t>
            </a:r>
            <a:r>
              <a:rPr lang="cs-CZ" dirty="0"/>
              <a:t>?, </a:t>
            </a:r>
            <a:r>
              <a:rPr lang="cs-CZ" dirty="0" err="1"/>
              <a:t>Keš</a:t>
            </a:r>
            <a:r>
              <a:rPr lang="cs-CZ" dirty="0"/>
              <a:t>?; patrně v chrámu bohyně </a:t>
            </a:r>
            <a:r>
              <a:rPr lang="cs-CZ" dirty="0" err="1"/>
              <a:t>Nisaby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Akkadské texty – kolem r. 2500 př. n. l.</a:t>
            </a:r>
          </a:p>
          <a:p>
            <a:r>
              <a:rPr lang="cs-CZ" dirty="0" err="1"/>
              <a:t>Ebla</a:t>
            </a:r>
            <a:r>
              <a:rPr lang="cs-CZ" dirty="0"/>
              <a:t> (SZ Sýrie) – skladba o bohu </a:t>
            </a:r>
            <a:r>
              <a:rPr lang="cs-CZ" dirty="0" err="1"/>
              <a:t>Šamašovi</a:t>
            </a:r>
            <a:r>
              <a:rPr lang="cs-CZ" dirty="0"/>
              <a:t>; o bohyni </a:t>
            </a:r>
            <a:r>
              <a:rPr lang="cs-CZ" dirty="0" err="1"/>
              <a:t>Nisabě</a:t>
            </a:r>
            <a:endParaRPr lang="cs-CZ" dirty="0"/>
          </a:p>
        </p:txBody>
      </p:sp>
      <p:pic>
        <p:nvPicPr>
          <p:cNvPr id="10" name="Zástupný obsah 9" descr="Obsah obrázku kámen, budova, vsedě, cihla&#10;&#10;Popis byl vytvořen automaticky">
            <a:extLst>
              <a:ext uri="{FF2B5EF4-FFF2-40B4-BE49-F238E27FC236}">
                <a16:creationId xmlns:a16="http://schemas.microsoft.com/office/drawing/2014/main" id="{5E4177FC-BD09-40D7-8538-7B6549D65B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492192" cy="4118434"/>
          </a:xfrm>
        </p:spPr>
      </p:pic>
    </p:spTree>
    <p:extLst>
      <p:ext uri="{BB962C8B-B14F-4D97-AF65-F5344CB8AC3E}">
        <p14:creationId xmlns:p14="http://schemas.microsoft.com/office/powerpoint/2010/main" val="1337079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74B81F-84BC-485F-A9D5-84FC5191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Akkadské období</a:t>
            </a:r>
            <a:br>
              <a:rPr lang="cs-CZ" b="1" dirty="0"/>
            </a:br>
            <a:r>
              <a:rPr lang="cs-CZ" sz="2800" b="1" dirty="0"/>
              <a:t>(2334–2154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885052-8F1B-4036-9F7C-12C85BB76A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Málo textů (sumerských i akkadských)</a:t>
            </a:r>
          </a:p>
          <a:p>
            <a:endParaRPr lang="cs-CZ" dirty="0"/>
          </a:p>
          <a:p>
            <a:r>
              <a:rPr lang="cs-CZ" dirty="0" err="1"/>
              <a:t>Encheduana</a:t>
            </a:r>
            <a:r>
              <a:rPr lang="cs-CZ" dirty="0"/>
              <a:t> (dcera </a:t>
            </a:r>
            <a:r>
              <a:rPr lang="cs-CZ" dirty="0" err="1"/>
              <a:t>Sargona</a:t>
            </a:r>
            <a:r>
              <a:rPr lang="cs-CZ" dirty="0"/>
              <a:t> Akkadského; 2334–2279):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dirty="0"/>
              <a:t>– cyklus hymnů na chrámy</a:t>
            </a:r>
          </a:p>
          <a:p>
            <a:pPr marL="457200" lvl="1" indent="0">
              <a:buNone/>
            </a:pPr>
            <a:r>
              <a:rPr lang="cs-CZ" dirty="0"/>
              <a:t>– hymny na bohyni </a:t>
            </a:r>
            <a:r>
              <a:rPr lang="cs-CZ" dirty="0" err="1"/>
              <a:t>Inanu</a:t>
            </a:r>
            <a:endParaRPr lang="cs-CZ" dirty="0"/>
          </a:p>
          <a:p>
            <a:pPr marL="457200" lvl="1" indent="0">
              <a:buNone/>
            </a:pPr>
            <a:r>
              <a:rPr lang="cs-CZ" dirty="0"/>
              <a:t>(v sumerštině)</a:t>
            </a:r>
          </a:p>
        </p:txBody>
      </p:sp>
      <p:pic>
        <p:nvPicPr>
          <p:cNvPr id="6" name="Zástupný obsah 5" descr="Obsah obrázku vsedě, kámen, boční, staré&#10;&#10;Popis byl vytvořen automaticky">
            <a:extLst>
              <a:ext uri="{FF2B5EF4-FFF2-40B4-BE49-F238E27FC236}">
                <a16:creationId xmlns:a16="http://schemas.microsoft.com/office/drawing/2014/main" id="{067138FB-439A-49FC-B1A9-C3B0B6E33E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0" y="1840262"/>
            <a:ext cx="4754880" cy="4322064"/>
          </a:xfrm>
        </p:spPr>
      </p:pic>
    </p:spTree>
    <p:extLst>
      <p:ext uri="{BB962C8B-B14F-4D97-AF65-F5344CB8AC3E}">
        <p14:creationId xmlns:p14="http://schemas.microsoft.com/office/powerpoint/2010/main" val="1841045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61EEAC-790C-47CB-B7B0-ADE1CAB16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II. dynastie z </a:t>
            </a:r>
            <a:r>
              <a:rPr lang="cs-CZ" b="1" dirty="0" err="1"/>
              <a:t>Lagaše</a:t>
            </a:r>
            <a:br>
              <a:rPr lang="cs-CZ" b="1" dirty="0"/>
            </a:br>
            <a:r>
              <a:rPr lang="cs-CZ" sz="2800" b="1" dirty="0"/>
              <a:t>(2150–2100)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9EE0D4-F6F0-4C8A-95D0-E35A71978D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Gudea</a:t>
            </a:r>
            <a:r>
              <a:rPr lang="cs-CZ" dirty="0"/>
              <a:t> (2141–2122): stavební a dedikační nápisy v sumerštině</a:t>
            </a:r>
          </a:p>
          <a:p>
            <a:endParaRPr lang="cs-CZ" dirty="0"/>
          </a:p>
          <a:p>
            <a:r>
              <a:rPr lang="cs-CZ" dirty="0"/>
              <a:t>Nápis na dvou hliněných válcích – o přestavbě chrámu boha </a:t>
            </a:r>
            <a:r>
              <a:rPr lang="cs-CZ" dirty="0" err="1"/>
              <a:t>Ningirsua</a:t>
            </a:r>
            <a:r>
              <a:rPr lang="cs-CZ" dirty="0"/>
              <a:t>; psán vytříbeným jazykem; vysoká umělecká hodnota (gramatika: Adam </a:t>
            </a:r>
            <a:r>
              <a:rPr lang="cs-CZ" dirty="0" err="1"/>
              <a:t>Falkenstein</a:t>
            </a:r>
            <a:r>
              <a:rPr lang="cs-CZ" dirty="0"/>
              <a:t>, 1949–1950)</a:t>
            </a:r>
          </a:p>
          <a:p>
            <a:endParaRPr lang="cs-CZ" dirty="0"/>
          </a:p>
        </p:txBody>
      </p:sp>
      <p:pic>
        <p:nvPicPr>
          <p:cNvPr id="8" name="Zástupný obsah 7" descr="Obsah obrázku hledání, muž, mikrofon, tvář&#10;&#10;Popis byl vytvořen automaticky">
            <a:extLst>
              <a:ext uri="{FF2B5EF4-FFF2-40B4-BE49-F238E27FC236}">
                <a16:creationId xmlns:a16="http://schemas.microsoft.com/office/drawing/2014/main" id="{57F0216A-790E-4A7E-9D6F-DCD21EACE4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21" y="1825625"/>
            <a:ext cx="3493157" cy="4351338"/>
          </a:xfrm>
        </p:spPr>
      </p:pic>
    </p:spTree>
    <p:extLst>
      <p:ext uri="{BB962C8B-B14F-4D97-AF65-F5344CB8AC3E}">
        <p14:creationId xmlns:p14="http://schemas.microsoft.com/office/powerpoint/2010/main" val="2628726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4FCCF4-C596-4DDF-92B9-50F00310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Gudeův</a:t>
            </a:r>
            <a:r>
              <a:rPr lang="cs-CZ" b="1" dirty="0"/>
              <a:t> nápis na hliněných válcích</a:t>
            </a:r>
          </a:p>
        </p:txBody>
      </p:sp>
      <p:pic>
        <p:nvPicPr>
          <p:cNvPr id="13" name="Zástupný obsah 12" descr="Obsah obrázku interiér, stůl, vsedě, malé&#10;&#10;Popis byl vytvořen automaticky">
            <a:extLst>
              <a:ext uri="{FF2B5EF4-FFF2-40B4-BE49-F238E27FC236}">
                <a16:creationId xmlns:a16="http://schemas.microsoft.com/office/drawing/2014/main" id="{8FF9F941-5930-4413-91CF-AEB0CD594C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096294"/>
            <a:ext cx="4876800" cy="3810000"/>
          </a:xfrm>
        </p:spPr>
      </p:pic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90153812-A2ED-4BBE-8D00-ED873AA315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Nalezeny při francouzských vykopávkách</a:t>
            </a:r>
          </a:p>
          <a:p>
            <a:endParaRPr lang="cs-CZ" dirty="0"/>
          </a:p>
          <a:p>
            <a:r>
              <a:rPr lang="cs-CZ" dirty="0"/>
              <a:t>Uloženy v Paříži (Louvre)</a:t>
            </a:r>
          </a:p>
        </p:txBody>
      </p:sp>
    </p:spTree>
    <p:extLst>
      <p:ext uri="{BB962C8B-B14F-4D97-AF65-F5344CB8AC3E}">
        <p14:creationId xmlns:p14="http://schemas.microsoft.com/office/powerpoint/2010/main" val="331755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F6CF8E-C0C7-4B77-8B60-C3A6F47DD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III. dynastie z Uru </a:t>
            </a:r>
            <a:br>
              <a:rPr lang="cs-CZ" b="1" dirty="0"/>
            </a:br>
            <a:r>
              <a:rPr lang="cs-CZ" sz="2800" b="1" dirty="0"/>
              <a:t>(2112–2004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E8A2A0-EC9D-425C-A6EF-34682B4AB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18023" cy="4351338"/>
          </a:xfrm>
        </p:spPr>
        <p:txBody>
          <a:bodyPr/>
          <a:lstStyle/>
          <a:p>
            <a:r>
              <a:rPr lang="cs-CZ" dirty="0"/>
              <a:t>Poměrně málo textů (hlavně v sumerštině)</a:t>
            </a:r>
          </a:p>
          <a:p>
            <a:endParaRPr lang="cs-CZ" dirty="0"/>
          </a:p>
          <a:p>
            <a:r>
              <a:rPr lang="cs-CZ" dirty="0"/>
              <a:t>Nový žánr – hymny na deifikované krále (zejm. </a:t>
            </a:r>
            <a:r>
              <a:rPr lang="cs-CZ" dirty="0" err="1"/>
              <a:t>Šulgi</a:t>
            </a:r>
            <a:r>
              <a:rPr lang="cs-CZ" dirty="0"/>
              <a:t>; 2094–2047)</a:t>
            </a:r>
          </a:p>
        </p:txBody>
      </p:sp>
      <p:pic>
        <p:nvPicPr>
          <p:cNvPr id="6" name="Zástupný obsah 5" descr="Obsah obrázku budova, cihla&#10;&#10;Popis byl vytvořen automaticky">
            <a:extLst>
              <a:ext uri="{FF2B5EF4-FFF2-40B4-BE49-F238E27FC236}">
                <a16:creationId xmlns:a16="http://schemas.microsoft.com/office/drawing/2014/main" id="{5140E460-BCE4-4EE3-9183-7421753D81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23" y="2050741"/>
            <a:ext cx="6823769" cy="3737499"/>
          </a:xfrm>
        </p:spPr>
      </p:pic>
    </p:spTree>
    <p:extLst>
      <p:ext uri="{BB962C8B-B14F-4D97-AF65-F5344CB8AC3E}">
        <p14:creationId xmlns:p14="http://schemas.microsoft.com/office/powerpoint/2010/main" val="3271513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42E67-9D15-4C5C-B819-827FA1C32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Starobabylonské období</a:t>
            </a:r>
            <a:br>
              <a:rPr lang="cs-CZ" b="1" dirty="0"/>
            </a:br>
            <a:r>
              <a:rPr lang="cs-CZ" sz="2800" b="1" dirty="0"/>
              <a:t>(2003–1595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E5FBC5-8981-4BF6-9B52-CD26478918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Velký rozmach písemnictví (sumerština, akkadština)</a:t>
            </a:r>
          </a:p>
          <a:p>
            <a:endParaRPr lang="cs-CZ" dirty="0"/>
          </a:p>
          <a:p>
            <a:r>
              <a:rPr lang="cs-CZ" dirty="0"/>
              <a:t>Písemná fixace a úpravy starších textů (zejm. sumerských); vymírání sumerštiny</a:t>
            </a:r>
          </a:p>
          <a:p>
            <a:r>
              <a:rPr lang="cs-CZ" dirty="0"/>
              <a:t>Překlady ze sumerštiny do akkadštiny</a:t>
            </a:r>
          </a:p>
          <a:p>
            <a:r>
              <a:rPr lang="cs-CZ" dirty="0"/>
              <a:t>Vznik nových textů (zejm. akkadských)</a:t>
            </a:r>
          </a:p>
        </p:txBody>
      </p:sp>
      <p:pic>
        <p:nvPicPr>
          <p:cNvPr id="6" name="Zástupný obsah 5" descr="Obsah obrázku plazi, vsedě, stůl, malé&#10;&#10;Popis byl vytvořen automaticky">
            <a:extLst>
              <a:ext uri="{FF2B5EF4-FFF2-40B4-BE49-F238E27FC236}">
                <a16:creationId xmlns:a16="http://schemas.microsoft.com/office/drawing/2014/main" id="{C987E0C0-AD3C-4C55-886F-BB5AD66CF5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22" y="1825625"/>
            <a:ext cx="3996057" cy="4681096"/>
          </a:xfrm>
        </p:spPr>
      </p:pic>
    </p:spTree>
    <p:extLst>
      <p:ext uri="{BB962C8B-B14F-4D97-AF65-F5344CB8AC3E}">
        <p14:creationId xmlns:p14="http://schemas.microsoft.com/office/powerpoint/2010/main" val="3638697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25A17E-33E1-46BE-B79E-08CDED66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Významné starobabylonské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81903F-1DF4-4C19-8BF9-12B834CE9E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Enúma</a:t>
            </a:r>
            <a:r>
              <a:rPr lang="cs-CZ" dirty="0"/>
              <a:t> </a:t>
            </a:r>
            <a:r>
              <a:rPr lang="cs-CZ" dirty="0" err="1"/>
              <a:t>eliš</a:t>
            </a:r>
            <a:endParaRPr lang="cs-CZ" dirty="0"/>
          </a:p>
          <a:p>
            <a:r>
              <a:rPr lang="cs-CZ" dirty="0"/>
              <a:t>Mýtus o </a:t>
            </a:r>
            <a:r>
              <a:rPr lang="cs-CZ" dirty="0" err="1"/>
              <a:t>Atram-chasísovi</a:t>
            </a:r>
            <a:endParaRPr lang="cs-CZ" dirty="0"/>
          </a:p>
          <a:p>
            <a:r>
              <a:rPr lang="cs-CZ" dirty="0"/>
              <a:t>Sumerské skladby o Gilgamešovi</a:t>
            </a:r>
          </a:p>
          <a:p>
            <a:r>
              <a:rPr lang="cs-CZ" dirty="0"/>
              <a:t>Akkadský epos o Gilgamešovi (OB verse)</a:t>
            </a:r>
          </a:p>
          <a:p>
            <a:endParaRPr lang="cs-CZ" dirty="0"/>
          </a:p>
        </p:txBody>
      </p:sp>
      <p:pic>
        <p:nvPicPr>
          <p:cNvPr id="6" name="Zástupný obsah 5" descr="Obsah obrázku vsedě, kousek, box, stojící&#10;&#10;Popis byl vytvořen automaticky">
            <a:extLst>
              <a:ext uri="{FF2B5EF4-FFF2-40B4-BE49-F238E27FC236}">
                <a16:creationId xmlns:a16="http://schemas.microsoft.com/office/drawing/2014/main" id="{4C691F5F-3832-44E6-835B-98BDC4D176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0" y="1702716"/>
            <a:ext cx="4766469" cy="4766469"/>
          </a:xfrm>
        </p:spPr>
      </p:pic>
    </p:spTree>
    <p:extLst>
      <p:ext uri="{BB962C8B-B14F-4D97-AF65-F5344CB8AC3E}">
        <p14:creationId xmlns:p14="http://schemas.microsoft.com/office/powerpoint/2010/main" val="730459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A1063-9D44-4F85-ACF5-2D788CF8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Středobabylonské</a:t>
            </a:r>
            <a:r>
              <a:rPr lang="cs-CZ" b="1" dirty="0"/>
              <a:t> období</a:t>
            </a:r>
            <a:br>
              <a:rPr lang="cs-CZ" b="1" dirty="0"/>
            </a:br>
            <a:r>
              <a:rPr lang="cs-CZ" sz="2800" b="1" dirty="0"/>
              <a:t>(1594–1000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4BAC53-5DE6-4B19-9252-66C106279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75011" cy="4351338"/>
          </a:xfrm>
        </p:spPr>
        <p:txBody>
          <a:bodyPr/>
          <a:lstStyle/>
          <a:p>
            <a:r>
              <a:rPr lang="cs-CZ" dirty="0"/>
              <a:t>Velký rozkvět literatury (zejm. v akkadštině)</a:t>
            </a:r>
          </a:p>
          <a:p>
            <a:r>
              <a:rPr lang="cs-CZ" dirty="0"/>
              <a:t>Redakční úpravy starších textů → vznik kanonických versí (později beze změny opisovány)</a:t>
            </a:r>
          </a:p>
          <a:p>
            <a:r>
              <a:rPr lang="cs-CZ" dirty="0"/>
              <a:t>Vznik nových literárních textů</a:t>
            </a:r>
          </a:p>
          <a:p>
            <a:r>
              <a:rPr lang="cs-CZ" dirty="0"/>
              <a:t>Jazyk: standardní babylonština (</a:t>
            </a:r>
            <a:r>
              <a:rPr lang="cs-CZ" dirty="0" err="1"/>
              <a:t>Jungbabylonisch</a:t>
            </a:r>
            <a:r>
              <a:rPr lang="cs-CZ" dirty="0"/>
              <a:t>); archaické rysy</a:t>
            </a:r>
          </a:p>
        </p:txBody>
      </p:sp>
      <p:pic>
        <p:nvPicPr>
          <p:cNvPr id="6" name="Zástupný obsah 5" descr="Obsah obrázku savci, stojící, vsedě, držení&#10;&#10;Popis byl vytvořen automaticky">
            <a:extLst>
              <a:ext uri="{FF2B5EF4-FFF2-40B4-BE49-F238E27FC236}">
                <a16:creationId xmlns:a16="http://schemas.microsoft.com/office/drawing/2014/main" id="{4CDBF95A-C335-4BCD-A6B7-E7D3A72A01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11" y="1690688"/>
            <a:ext cx="3597445" cy="4802775"/>
          </a:xfrm>
        </p:spPr>
      </p:pic>
    </p:spTree>
    <p:extLst>
      <p:ext uri="{BB962C8B-B14F-4D97-AF65-F5344CB8AC3E}">
        <p14:creationId xmlns:p14="http://schemas.microsoft.com/office/powerpoint/2010/main" val="2765231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2DEFB9-E617-40D2-9F62-3A2D203FA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Významné </a:t>
            </a:r>
            <a:r>
              <a:rPr lang="cs-CZ" b="1" dirty="0" err="1"/>
              <a:t>středobabylonské</a:t>
            </a:r>
            <a:r>
              <a:rPr lang="cs-CZ" b="1" dirty="0"/>
              <a:t>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4F6DB4-464C-4348-99C0-C02EEBA0FA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Standardní verse eposu o Gilgamešovi (11 tabulek); asi 1200 př. n. l.; autor: </a:t>
            </a:r>
            <a:r>
              <a:rPr lang="cs-CZ" dirty="0" err="1"/>
              <a:t>Sín-leqe-unníní</a:t>
            </a:r>
            <a:endParaRPr lang="cs-CZ" dirty="0"/>
          </a:p>
          <a:p>
            <a:r>
              <a:rPr lang="cs-CZ" dirty="0" err="1"/>
              <a:t>Nergal</a:t>
            </a:r>
            <a:r>
              <a:rPr lang="cs-CZ" dirty="0"/>
              <a:t> a </a:t>
            </a:r>
            <a:r>
              <a:rPr lang="cs-CZ" dirty="0" err="1"/>
              <a:t>Ereškigal</a:t>
            </a:r>
            <a:endParaRPr lang="cs-CZ" dirty="0"/>
          </a:p>
          <a:p>
            <a:r>
              <a:rPr lang="cs-CZ" dirty="0" err="1"/>
              <a:t>Adapa</a:t>
            </a:r>
            <a:r>
              <a:rPr lang="cs-CZ" dirty="0"/>
              <a:t> a Jižní vítr</a:t>
            </a:r>
          </a:p>
          <a:p>
            <a:r>
              <a:rPr lang="cs-CZ" dirty="0"/>
              <a:t>Král bitvy (</a:t>
            </a:r>
            <a:r>
              <a:rPr lang="cs-CZ" dirty="0" err="1"/>
              <a:t>Sargon</a:t>
            </a:r>
            <a:r>
              <a:rPr lang="cs-CZ" dirty="0"/>
              <a:t> Akkadský)</a:t>
            </a:r>
          </a:p>
          <a:p>
            <a:r>
              <a:rPr lang="cs-CZ" dirty="0"/>
              <a:t>Chci chválit pána moudrosti</a:t>
            </a:r>
          </a:p>
          <a:p>
            <a:r>
              <a:rPr lang="cs-CZ" dirty="0"/>
              <a:t>Babylonská </a:t>
            </a:r>
            <a:r>
              <a:rPr lang="cs-CZ" dirty="0" err="1"/>
              <a:t>theodicea</a:t>
            </a:r>
            <a:endParaRPr lang="cs-CZ" dirty="0"/>
          </a:p>
        </p:txBody>
      </p:sp>
      <p:pic>
        <p:nvPicPr>
          <p:cNvPr id="6" name="Zástupný obsah 5" descr="Obsah obrázku turban, hrnek&#10;&#10;Popis byl vytvořen automaticky">
            <a:extLst>
              <a:ext uri="{FF2B5EF4-FFF2-40B4-BE49-F238E27FC236}">
                <a16:creationId xmlns:a16="http://schemas.microsoft.com/office/drawing/2014/main" id="{9557BDA6-2F5E-47E8-93DC-C8F9F32916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612560"/>
            <a:ext cx="3628488" cy="4837985"/>
          </a:xfrm>
        </p:spPr>
      </p:pic>
    </p:spTree>
    <p:extLst>
      <p:ext uri="{BB962C8B-B14F-4D97-AF65-F5344CB8AC3E}">
        <p14:creationId xmlns:p14="http://schemas.microsoft.com/office/powerpoint/2010/main" val="570527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8174F-D78C-4B2F-BE76-8774CE598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Středoasyrské</a:t>
            </a:r>
            <a:r>
              <a:rPr lang="cs-CZ" b="1" dirty="0"/>
              <a:t> období</a:t>
            </a:r>
            <a:br>
              <a:rPr lang="cs-CZ" b="1" dirty="0"/>
            </a:br>
            <a:r>
              <a:rPr lang="cs-CZ" sz="2800" b="1" dirty="0"/>
              <a:t>(1350–1000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E78D52-858A-4D66-AF54-3D4F8AF192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Většinou – kopie a redakční úpravy babylonských textů</a:t>
            </a:r>
          </a:p>
          <a:p>
            <a:endParaRPr lang="cs-CZ" dirty="0"/>
          </a:p>
          <a:p>
            <a:r>
              <a:rPr lang="cs-CZ" dirty="0"/>
              <a:t>Vznik nových textů</a:t>
            </a:r>
          </a:p>
          <a:p>
            <a:pPr marL="0" indent="0">
              <a:buNone/>
            </a:pPr>
            <a:r>
              <a:rPr lang="cs-CZ" dirty="0"/>
              <a:t>– Epos o </a:t>
            </a:r>
            <a:r>
              <a:rPr lang="cs-CZ" dirty="0" err="1"/>
              <a:t>Tukultí-Ninurtovi</a:t>
            </a:r>
            <a:r>
              <a:rPr lang="cs-CZ" dirty="0"/>
              <a:t> I. (1244–1208; o porážce </a:t>
            </a:r>
            <a:r>
              <a:rPr lang="cs-CZ" dirty="0" err="1"/>
              <a:t>Kaštiliaše</a:t>
            </a:r>
            <a:r>
              <a:rPr lang="cs-CZ" dirty="0"/>
              <a:t> IV.; 1232–1225)</a:t>
            </a:r>
          </a:p>
        </p:txBody>
      </p:sp>
      <p:pic>
        <p:nvPicPr>
          <p:cNvPr id="6" name="Zástupný obsah 5" descr="Obsah obrázku staré, vsedě, zavazadlo, kufr&#10;&#10;Popis byl vytvořen automaticky">
            <a:extLst>
              <a:ext uri="{FF2B5EF4-FFF2-40B4-BE49-F238E27FC236}">
                <a16:creationId xmlns:a16="http://schemas.microsoft.com/office/drawing/2014/main" id="{26BEDDF5-4702-4DA4-804D-EFAB5A0799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18" y="1825625"/>
            <a:ext cx="5005964" cy="4351338"/>
          </a:xfrm>
        </p:spPr>
      </p:pic>
    </p:spTree>
    <p:extLst>
      <p:ext uri="{BB962C8B-B14F-4D97-AF65-F5344CB8AC3E}">
        <p14:creationId xmlns:p14="http://schemas.microsoft.com/office/powerpoint/2010/main" val="219952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3ED67-0292-415B-B91B-9E5456DE8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klínového písma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5A792C6-723C-4852-A6B6-901690BCEB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36" y="2081054"/>
            <a:ext cx="3081528" cy="3840480"/>
          </a:xfr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514F7B98-4A32-417B-9369-9316471533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0" y="2401094"/>
            <a:ext cx="5074920" cy="3200400"/>
          </a:xfrm>
        </p:spPr>
      </p:pic>
    </p:spTree>
    <p:extLst>
      <p:ext uri="{BB962C8B-B14F-4D97-AF65-F5344CB8AC3E}">
        <p14:creationId xmlns:p14="http://schemas.microsoft.com/office/powerpoint/2010/main" val="3065315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E37A5-D1F9-4BF2-B96A-B1F969BF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Novobabylonské</a:t>
            </a:r>
            <a:r>
              <a:rPr lang="cs-CZ" b="1" dirty="0"/>
              <a:t> období</a:t>
            </a:r>
            <a:br>
              <a:rPr lang="cs-CZ" b="1" dirty="0"/>
            </a:br>
            <a:r>
              <a:rPr lang="cs-CZ" sz="2800" b="1" dirty="0"/>
              <a:t>(1000–539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BC518-C8E7-4C79-883F-88D501DC36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Málo dochovaných literárních textů (nejvíce – knihovna </a:t>
            </a:r>
            <a:r>
              <a:rPr lang="cs-CZ" dirty="0" err="1"/>
              <a:t>Šamašova</a:t>
            </a:r>
            <a:r>
              <a:rPr lang="cs-CZ" dirty="0"/>
              <a:t> chrámu v </a:t>
            </a:r>
            <a:r>
              <a:rPr lang="cs-CZ" dirty="0" err="1"/>
              <a:t>Sipparu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Politická propaganda (</a:t>
            </a:r>
            <a:r>
              <a:rPr lang="cs-CZ" dirty="0" err="1"/>
              <a:t>Nabonid</a:t>
            </a:r>
            <a:r>
              <a:rPr lang="cs-CZ" dirty="0"/>
              <a:t>; 555–539: biografie </a:t>
            </a:r>
            <a:r>
              <a:rPr lang="cs-CZ" dirty="0" err="1"/>
              <a:t>Adad-guppi</a:t>
            </a:r>
            <a:r>
              <a:rPr lang="cs-CZ" dirty="0"/>
              <a:t>; Hanopis na </a:t>
            </a:r>
            <a:r>
              <a:rPr lang="cs-CZ" dirty="0" err="1"/>
              <a:t>Nabonida</a:t>
            </a:r>
            <a:r>
              <a:rPr lang="cs-CZ" dirty="0"/>
              <a:t>) – porazil jej </a:t>
            </a:r>
            <a:r>
              <a:rPr lang="cs-CZ" dirty="0" err="1"/>
              <a:t>Kýros</a:t>
            </a:r>
            <a:r>
              <a:rPr lang="cs-CZ" dirty="0"/>
              <a:t> II.</a:t>
            </a:r>
          </a:p>
          <a:p>
            <a:endParaRPr lang="cs-CZ" dirty="0"/>
          </a:p>
          <a:p>
            <a:r>
              <a:rPr lang="cs-CZ" dirty="0"/>
              <a:t>Převládají hospodářské texty</a:t>
            </a:r>
          </a:p>
          <a:p>
            <a:endParaRPr lang="cs-CZ" dirty="0"/>
          </a:p>
        </p:txBody>
      </p:sp>
      <p:pic>
        <p:nvPicPr>
          <p:cNvPr id="6" name="Zástupný obsah 5" descr="Obsah obrázku voda, loď, staré, vpředu&#10;&#10;Popis byl vytvořen automaticky">
            <a:extLst>
              <a:ext uri="{FF2B5EF4-FFF2-40B4-BE49-F238E27FC236}">
                <a16:creationId xmlns:a16="http://schemas.microsoft.com/office/drawing/2014/main" id="{3B597144-EB55-4C97-8ABA-95C81CF737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6711"/>
            <a:ext cx="5181600" cy="4149166"/>
          </a:xfrm>
        </p:spPr>
      </p:pic>
    </p:spTree>
    <p:extLst>
      <p:ext uri="{BB962C8B-B14F-4D97-AF65-F5344CB8AC3E}">
        <p14:creationId xmlns:p14="http://schemas.microsoft.com/office/powerpoint/2010/main" val="3630235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A4FBF-E63E-4FE2-83AD-9E481758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Novoasyrské</a:t>
            </a:r>
            <a:r>
              <a:rPr lang="cs-CZ" b="1" dirty="0"/>
              <a:t> období</a:t>
            </a:r>
            <a:br>
              <a:rPr lang="cs-CZ" b="1" dirty="0"/>
            </a:br>
            <a:r>
              <a:rPr lang="cs-CZ" sz="2800" b="1" dirty="0"/>
              <a:t>(1000–609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45598-8655-4AD7-AB8F-A1AB3809C9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Nevznikají </a:t>
            </a:r>
            <a:r>
              <a:rPr lang="cs-CZ"/>
              <a:t>nové literární texty</a:t>
            </a:r>
            <a:endParaRPr lang="cs-CZ" dirty="0"/>
          </a:p>
          <a:p>
            <a:endParaRPr lang="cs-CZ" dirty="0"/>
          </a:p>
          <a:p>
            <a:r>
              <a:rPr lang="cs-CZ" dirty="0"/>
              <a:t>Hlavní přínos: uchování starších památek (</a:t>
            </a:r>
            <a:r>
              <a:rPr lang="cs-CZ" dirty="0" err="1"/>
              <a:t>Aššurbanipalova</a:t>
            </a:r>
            <a:r>
              <a:rPr lang="cs-CZ" dirty="0"/>
              <a:t> knihovna v Ninive)</a:t>
            </a:r>
          </a:p>
        </p:txBody>
      </p:sp>
      <p:pic>
        <p:nvPicPr>
          <p:cNvPr id="6" name="Zástupný obsah 5" descr="Obsah obrázku staré, budova, fotka, vsedě&#10;&#10;Popis byl vytvořen automaticky">
            <a:extLst>
              <a:ext uri="{FF2B5EF4-FFF2-40B4-BE49-F238E27FC236}">
                <a16:creationId xmlns:a16="http://schemas.microsoft.com/office/drawing/2014/main" id="{C1F49BAC-873C-4049-9FD0-CC53313214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463" y="1825624"/>
            <a:ext cx="4352768" cy="4840279"/>
          </a:xfrm>
        </p:spPr>
      </p:pic>
    </p:spTree>
    <p:extLst>
      <p:ext uri="{BB962C8B-B14F-4D97-AF65-F5344CB8AC3E}">
        <p14:creationId xmlns:p14="http://schemas.microsoft.com/office/powerpoint/2010/main" val="319394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9ABDD-5E36-467F-BEAC-5080C5A9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5052"/>
          </a:xfrm>
        </p:spPr>
        <p:txBody>
          <a:bodyPr/>
          <a:lstStyle/>
          <a:p>
            <a:pPr algn="ctr"/>
            <a:r>
              <a:rPr lang="cs-CZ" b="1" dirty="0"/>
              <a:t>Největší sbírky textů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DD084E2-1A0F-4F38-949D-B8AC2774A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1346"/>
            <a:ext cx="6405980" cy="5193438"/>
          </a:xfrm>
        </p:spPr>
        <p:txBody>
          <a:bodyPr>
            <a:normAutofit/>
          </a:bodyPr>
          <a:lstStyle/>
          <a:p>
            <a:r>
              <a:rPr lang="cs-CZ" sz="2400" dirty="0" err="1"/>
              <a:t>British</a:t>
            </a:r>
            <a:r>
              <a:rPr lang="cs-CZ" sz="2400" dirty="0"/>
              <a:t> Museum, Londýn: 130 000</a:t>
            </a:r>
          </a:p>
          <a:p>
            <a:r>
              <a:rPr lang="cs-CZ" sz="2400" dirty="0"/>
              <a:t>Irácké museum, Bagdád: 100 000</a:t>
            </a:r>
          </a:p>
          <a:p>
            <a:r>
              <a:rPr lang="cs-CZ" sz="2400" dirty="0" err="1"/>
              <a:t>Arkeoloji</a:t>
            </a:r>
            <a:r>
              <a:rPr lang="cs-CZ" sz="2400" dirty="0"/>
              <a:t> </a:t>
            </a:r>
            <a:r>
              <a:rPr lang="cs-CZ" sz="2400" dirty="0" err="1"/>
              <a:t>Müzeleri</a:t>
            </a:r>
            <a:r>
              <a:rPr lang="cs-CZ" sz="2400" dirty="0"/>
              <a:t>, Istanbul: 75 000</a:t>
            </a:r>
          </a:p>
          <a:p>
            <a:r>
              <a:rPr lang="cs-CZ" sz="2400" dirty="0" err="1"/>
              <a:t>Yale</a:t>
            </a:r>
            <a:r>
              <a:rPr lang="cs-CZ" sz="2400" dirty="0"/>
              <a:t> </a:t>
            </a:r>
            <a:r>
              <a:rPr lang="cs-CZ" sz="2400" dirty="0" err="1"/>
              <a:t>Babylonian</a:t>
            </a:r>
            <a:r>
              <a:rPr lang="cs-CZ" sz="2400" dirty="0"/>
              <a:t> </a:t>
            </a:r>
            <a:r>
              <a:rPr lang="cs-CZ" sz="2400" dirty="0" err="1"/>
              <a:t>Collection</a:t>
            </a:r>
            <a:r>
              <a:rPr lang="cs-CZ" sz="2400" dirty="0"/>
              <a:t>, New </a:t>
            </a:r>
            <a:r>
              <a:rPr lang="cs-CZ" sz="2400" dirty="0" err="1"/>
              <a:t>Haven</a:t>
            </a:r>
            <a:r>
              <a:rPr lang="cs-CZ" sz="2400" dirty="0"/>
              <a:t>: 35 000</a:t>
            </a:r>
          </a:p>
          <a:p>
            <a:r>
              <a:rPr lang="cs-CZ" sz="2400" dirty="0"/>
              <a:t>University Museum, Philadelphia: 30 000</a:t>
            </a:r>
          </a:p>
          <a:p>
            <a:r>
              <a:rPr lang="cs-CZ" sz="2400" dirty="0" err="1"/>
              <a:t>Vorderasiatisches</a:t>
            </a:r>
            <a:r>
              <a:rPr lang="cs-CZ" sz="2400" dirty="0"/>
              <a:t> Museum, Berlín: 25 000</a:t>
            </a:r>
          </a:p>
          <a:p>
            <a:r>
              <a:rPr lang="cs-CZ" sz="2400" dirty="0" err="1"/>
              <a:t>Anadolu</a:t>
            </a:r>
            <a:r>
              <a:rPr lang="cs-CZ" sz="2400" dirty="0"/>
              <a:t> </a:t>
            </a:r>
            <a:r>
              <a:rPr lang="cs-CZ" sz="2400" dirty="0" err="1"/>
              <a:t>Medeniyetleri</a:t>
            </a:r>
            <a:r>
              <a:rPr lang="cs-CZ" sz="2400" dirty="0"/>
              <a:t> </a:t>
            </a:r>
            <a:r>
              <a:rPr lang="cs-CZ" sz="2400" dirty="0" err="1"/>
              <a:t>Müzesi</a:t>
            </a:r>
            <a:r>
              <a:rPr lang="cs-CZ" sz="2400" dirty="0"/>
              <a:t>, Ankara: 20 000</a:t>
            </a:r>
          </a:p>
          <a:p>
            <a:r>
              <a:rPr lang="cs-CZ" sz="2400" dirty="0" err="1"/>
              <a:t>Musée</a:t>
            </a:r>
            <a:r>
              <a:rPr lang="cs-CZ" sz="2400" dirty="0"/>
              <a:t> </a:t>
            </a:r>
            <a:r>
              <a:rPr lang="cs-CZ" sz="2400" dirty="0" err="1"/>
              <a:t>du</a:t>
            </a:r>
            <a:r>
              <a:rPr lang="cs-CZ" sz="2400" dirty="0"/>
              <a:t> Louvre, Paříž: 20 000</a:t>
            </a:r>
          </a:p>
          <a:p>
            <a:r>
              <a:rPr lang="cs-CZ" sz="2400" dirty="0"/>
              <a:t>Syrské národní museum, </a:t>
            </a:r>
            <a:r>
              <a:rPr lang="cs-CZ" sz="2400" dirty="0" err="1"/>
              <a:t>Deir</a:t>
            </a:r>
            <a:r>
              <a:rPr lang="cs-CZ" sz="2400" dirty="0"/>
              <a:t> </a:t>
            </a:r>
            <a:r>
              <a:rPr lang="cs-CZ" sz="2400" dirty="0" err="1"/>
              <a:t>az-Zór</a:t>
            </a:r>
            <a:r>
              <a:rPr lang="cs-CZ" sz="2400" dirty="0"/>
              <a:t>: 20 000</a:t>
            </a:r>
          </a:p>
          <a:p>
            <a:endParaRPr lang="cs-CZ" dirty="0"/>
          </a:p>
        </p:txBody>
      </p:sp>
      <p:pic>
        <p:nvPicPr>
          <p:cNvPr id="8" name="Zástupný obsah 7" descr="Obsah obrázku exteriér, budova, drak, lidé&#10;&#10;Popis byl vytvořen automaticky">
            <a:extLst>
              <a:ext uri="{FF2B5EF4-FFF2-40B4-BE49-F238E27FC236}">
                <a16:creationId xmlns:a16="http://schemas.microsoft.com/office/drawing/2014/main" id="{B465B520-E58F-48C0-ABFB-67F078C2E7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20" y="1961965"/>
            <a:ext cx="4621144" cy="3465858"/>
          </a:xfrm>
        </p:spPr>
      </p:pic>
    </p:spTree>
    <p:extLst>
      <p:ext uri="{BB962C8B-B14F-4D97-AF65-F5344CB8AC3E}">
        <p14:creationId xmlns:p14="http://schemas.microsoft.com/office/powerpoint/2010/main" val="39637871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2C463-7FB7-4D93-A2D1-B81B7FFFA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Interpretace </a:t>
            </a:r>
            <a:r>
              <a:rPr lang="cs-CZ" b="1" dirty="0" err="1"/>
              <a:t>mesopotamské</a:t>
            </a:r>
            <a:r>
              <a:rPr lang="cs-CZ" b="1" dirty="0"/>
              <a:t> literatury:</a:t>
            </a:r>
            <a:br>
              <a:rPr lang="cs-CZ" b="1" dirty="0"/>
            </a:br>
            <a:r>
              <a:rPr lang="cs-CZ" sz="2800" b="1" dirty="0"/>
              <a:t>předpoklady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2B0F9B-C62F-479C-8A81-90FDCD0BA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488402" cy="4667250"/>
          </a:xfrm>
        </p:spPr>
        <p:txBody>
          <a:bodyPr/>
          <a:lstStyle/>
          <a:p>
            <a:r>
              <a:rPr lang="cs-CZ" dirty="0"/>
              <a:t>Umělecké dílo </a:t>
            </a:r>
          </a:p>
          <a:p>
            <a:endParaRPr lang="cs-CZ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 vzniká v určitém času a prostoru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je ukotveno v soudobé kultuře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odráží osobnost svého tvůrce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je určeno specifickému okruhu příjemců</a:t>
            </a:r>
          </a:p>
        </p:txBody>
      </p:sp>
      <p:pic>
        <p:nvPicPr>
          <p:cNvPr id="6" name="Zástupný obsah 5" descr="Obsah obrázku stůl, staré, kousek, fotka&#10;&#10;Popis byl vytvořen automaticky">
            <a:extLst>
              <a:ext uri="{FF2B5EF4-FFF2-40B4-BE49-F238E27FC236}">
                <a16:creationId xmlns:a16="http://schemas.microsoft.com/office/drawing/2014/main" id="{F933CF56-16EB-4041-A1F9-74D46683D9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754" y="2095130"/>
            <a:ext cx="5805996" cy="3870664"/>
          </a:xfrm>
        </p:spPr>
      </p:pic>
    </p:spTree>
    <p:extLst>
      <p:ext uri="{BB962C8B-B14F-4D97-AF65-F5344CB8AC3E}">
        <p14:creationId xmlns:p14="http://schemas.microsoft.com/office/powerpoint/2010/main" val="1537285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2DF624-2C67-439B-9B9F-3B1B09BD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Interpretace </a:t>
            </a:r>
            <a:r>
              <a:rPr lang="cs-CZ" b="1" dirty="0" err="1"/>
              <a:t>mesopotamské</a:t>
            </a:r>
            <a:r>
              <a:rPr lang="cs-CZ" b="1" dirty="0"/>
              <a:t> literatury:</a:t>
            </a:r>
            <a:br>
              <a:rPr lang="cs-CZ" b="1" dirty="0"/>
            </a:br>
            <a:r>
              <a:rPr lang="cs-CZ" b="1" dirty="0"/>
              <a:t>limity našich možností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D536E6-61C1-4E48-8C82-72BC4EC808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Omezené znalosti: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kultury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okolností vzniku textů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jejich autorů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jejich příjemců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jazyků (sumerština, akkadština)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D503B53-A660-4C0F-A778-592EEB6323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sz="1800" b="1" dirty="0"/>
          </a:p>
          <a:p>
            <a:pPr marL="0" indent="0" algn="ctr">
              <a:buNone/>
            </a:pPr>
            <a:r>
              <a:rPr lang="cs-CZ" sz="25000" b="1" dirty="0"/>
              <a:t>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412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1F189C-C470-4CC6-AE02-3BD7BBC3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C99B87-E6ED-4DAB-89A1-C551DDC412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Vznik: snad ve starobabylonském období (2000–1600 př. n. l.)</a:t>
            </a:r>
          </a:p>
          <a:p>
            <a:r>
              <a:rPr lang="cs-CZ" dirty="0"/>
              <a:t>Všechny doložené rukopisy – po r. 1000 př. n. l. (750–300 př. n. </a:t>
            </a:r>
            <a:r>
              <a:rPr lang="cs-CZ"/>
              <a:t>l.)</a:t>
            </a:r>
            <a:endParaRPr lang="cs-CZ" dirty="0"/>
          </a:p>
          <a:p>
            <a:r>
              <a:rPr lang="cs-CZ" dirty="0"/>
              <a:t>Asýrie (Ninive, </a:t>
            </a:r>
            <a:r>
              <a:rPr lang="cs-CZ" dirty="0" err="1"/>
              <a:t>Aššur</a:t>
            </a:r>
            <a:r>
              <a:rPr lang="cs-CZ" dirty="0"/>
              <a:t>, </a:t>
            </a:r>
            <a:r>
              <a:rPr lang="cs-CZ" dirty="0" err="1"/>
              <a:t>Kalchu</a:t>
            </a:r>
            <a:r>
              <a:rPr lang="cs-CZ" dirty="0"/>
              <a:t>)</a:t>
            </a:r>
          </a:p>
          <a:p>
            <a:r>
              <a:rPr lang="cs-CZ" dirty="0"/>
              <a:t>Babylonie (Babylon, </a:t>
            </a:r>
            <a:r>
              <a:rPr lang="cs-CZ" dirty="0" err="1"/>
              <a:t>Borsippa</a:t>
            </a:r>
            <a:r>
              <a:rPr lang="cs-CZ" dirty="0"/>
              <a:t>, </a:t>
            </a:r>
            <a:r>
              <a:rPr lang="cs-CZ" dirty="0" err="1"/>
              <a:t>Kiš</a:t>
            </a:r>
            <a:r>
              <a:rPr lang="cs-CZ" dirty="0"/>
              <a:t>, </a:t>
            </a:r>
            <a:r>
              <a:rPr lang="cs-CZ" dirty="0" err="1"/>
              <a:t>Sippar</a:t>
            </a:r>
            <a:r>
              <a:rPr lang="cs-CZ" dirty="0"/>
              <a:t>, </a:t>
            </a:r>
            <a:r>
              <a:rPr lang="cs-CZ" dirty="0" err="1"/>
              <a:t>Uruk</a:t>
            </a:r>
            <a:r>
              <a:rPr lang="cs-CZ" dirty="0"/>
              <a:t>)</a:t>
            </a:r>
          </a:p>
          <a:p>
            <a:r>
              <a:rPr lang="cs-CZ" dirty="0"/>
              <a:t>Anatolie (</a:t>
            </a:r>
            <a:r>
              <a:rPr lang="cs-CZ" dirty="0" err="1"/>
              <a:t>Sultantepe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AE035474-61A4-4C53-A5DE-003D7937FA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40" y="1899821"/>
            <a:ext cx="4451672" cy="4492101"/>
          </a:xfrm>
        </p:spPr>
      </p:pic>
    </p:spTree>
    <p:extLst>
      <p:ext uri="{BB962C8B-B14F-4D97-AF65-F5344CB8AC3E}">
        <p14:creationId xmlns:p14="http://schemas.microsoft.com/office/powerpoint/2010/main" val="934967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1F189C-C470-4CC6-AE02-3BD7BBC3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C99B87-E6ED-4DAB-89A1-C551DDC412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Rozsah: 7 tabulek, 1092 verše</a:t>
            </a:r>
          </a:p>
          <a:p>
            <a:endParaRPr lang="cs-CZ" dirty="0"/>
          </a:p>
          <a:p>
            <a:r>
              <a:rPr lang="cs-CZ" dirty="0"/>
              <a:t>Námět: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vznik světa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zrození bohů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boj mezi bohy (</a:t>
            </a:r>
            <a:r>
              <a:rPr lang="cs-CZ" dirty="0" err="1"/>
              <a:t>theomachie</a:t>
            </a:r>
            <a:r>
              <a:rPr lang="cs-CZ" dirty="0"/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povýšení </a:t>
            </a:r>
            <a:r>
              <a:rPr lang="cs-CZ" dirty="0" err="1"/>
              <a:t>Marduka</a:t>
            </a:r>
            <a:endParaRPr lang="cs-CZ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vytvoření světového řádu (kosmogonie)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stvoření člověka</a:t>
            </a:r>
          </a:p>
          <a:p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AE035474-61A4-4C53-A5DE-003D7937FA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40" y="1899821"/>
            <a:ext cx="4451672" cy="4492101"/>
          </a:xfrm>
        </p:spPr>
      </p:pic>
    </p:spTree>
    <p:extLst>
      <p:ext uri="{BB962C8B-B14F-4D97-AF65-F5344CB8AC3E}">
        <p14:creationId xmlns:p14="http://schemas.microsoft.com/office/powerpoint/2010/main" val="4590218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210C896A-3B8F-45D8-914D-50A14C806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0705FB9-8395-4F44-943F-A7CEEBB3A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8402" cy="4351338"/>
          </a:xfrm>
        </p:spPr>
        <p:txBody>
          <a:bodyPr>
            <a:normAutofit/>
          </a:bodyPr>
          <a:lstStyle/>
          <a:p>
            <a:r>
              <a:rPr lang="cs-CZ" dirty="0" err="1"/>
              <a:t>Apsú</a:t>
            </a:r>
            <a:r>
              <a:rPr lang="cs-CZ" dirty="0"/>
              <a:t> (sladkovodní oceán) + </a:t>
            </a:r>
            <a:r>
              <a:rPr lang="cs-CZ" dirty="0" err="1"/>
              <a:t>Tiámat</a:t>
            </a:r>
            <a:r>
              <a:rPr lang="cs-CZ" dirty="0"/>
              <a:t> (slaný oceán)</a:t>
            </a:r>
          </a:p>
          <a:p>
            <a:r>
              <a:rPr lang="cs-CZ" dirty="0"/>
              <a:t>Další generace bohů (</a:t>
            </a:r>
            <a:r>
              <a:rPr lang="cs-CZ" dirty="0" err="1"/>
              <a:t>Lachmu</a:t>
            </a:r>
            <a:r>
              <a:rPr lang="cs-CZ" dirty="0"/>
              <a:t> + </a:t>
            </a:r>
            <a:r>
              <a:rPr lang="cs-CZ" dirty="0" err="1"/>
              <a:t>Lachamu</a:t>
            </a:r>
            <a:r>
              <a:rPr lang="cs-CZ" dirty="0"/>
              <a:t> → </a:t>
            </a:r>
            <a:r>
              <a:rPr lang="cs-CZ" dirty="0" err="1"/>
              <a:t>Anšar</a:t>
            </a:r>
            <a:r>
              <a:rPr lang="cs-CZ" dirty="0"/>
              <a:t> + </a:t>
            </a:r>
            <a:r>
              <a:rPr lang="cs-CZ" dirty="0" err="1"/>
              <a:t>Kišar</a:t>
            </a:r>
            <a:r>
              <a:rPr lang="cs-CZ" dirty="0"/>
              <a:t> → Anu → </a:t>
            </a:r>
            <a:r>
              <a:rPr lang="cs-CZ" dirty="0" err="1"/>
              <a:t>Ea</a:t>
            </a:r>
            <a:r>
              <a:rPr lang="cs-CZ" dirty="0"/>
              <a:t>)</a:t>
            </a:r>
          </a:p>
          <a:p>
            <a:r>
              <a:rPr lang="cs-CZ" dirty="0"/>
              <a:t>konflikt (hluk, hudba, tanec, zpěv)</a:t>
            </a:r>
          </a:p>
          <a:p>
            <a:r>
              <a:rPr lang="cs-CZ" dirty="0" err="1"/>
              <a:t>Apsú</a:t>
            </a:r>
            <a:r>
              <a:rPr lang="cs-CZ" dirty="0"/>
              <a:t> chtěl vyhubit mladé bohy (rádce </a:t>
            </a:r>
            <a:r>
              <a:rPr lang="cs-CZ" dirty="0" err="1"/>
              <a:t>Mummu</a:t>
            </a:r>
            <a:r>
              <a:rPr lang="cs-CZ" dirty="0"/>
              <a:t>), </a:t>
            </a:r>
            <a:r>
              <a:rPr lang="cs-CZ" dirty="0" err="1"/>
              <a:t>Ea</a:t>
            </a:r>
            <a:r>
              <a:rPr lang="cs-CZ" dirty="0"/>
              <a:t> ho uspal zaklínáním a zabil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ástupný obsah 3" descr="Obsah obrázku osoba, příroda, oheň&#10;&#10;Popis byl vytvořen automaticky">
            <a:extLst>
              <a:ext uri="{FF2B5EF4-FFF2-40B4-BE49-F238E27FC236}">
                <a16:creationId xmlns:a16="http://schemas.microsoft.com/office/drawing/2014/main" id="{D39E2D58-CABC-473E-B394-83C1C6218D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37" y="2272999"/>
            <a:ext cx="6151558" cy="3456589"/>
          </a:xfrm>
        </p:spPr>
      </p:pic>
    </p:spTree>
    <p:extLst>
      <p:ext uri="{BB962C8B-B14F-4D97-AF65-F5344CB8AC3E}">
        <p14:creationId xmlns:p14="http://schemas.microsoft.com/office/powerpoint/2010/main" val="34519136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6232E2-9107-4439-A38F-1477402B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DB2BDE-BE39-488F-96FC-659CF6B7D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849210" cy="4351338"/>
          </a:xfrm>
        </p:spPr>
        <p:txBody>
          <a:bodyPr/>
          <a:lstStyle/>
          <a:p>
            <a:r>
              <a:rPr lang="cs-CZ" dirty="0"/>
              <a:t>Zrození </a:t>
            </a:r>
            <a:r>
              <a:rPr lang="cs-CZ" dirty="0" err="1"/>
              <a:t>Marduka</a:t>
            </a:r>
            <a:r>
              <a:rPr lang="cs-CZ" dirty="0"/>
              <a:t> (</a:t>
            </a:r>
            <a:r>
              <a:rPr lang="cs-CZ" dirty="0" err="1"/>
              <a:t>Ea</a:t>
            </a:r>
            <a:r>
              <a:rPr lang="cs-CZ" dirty="0"/>
              <a:t> a </a:t>
            </a:r>
            <a:r>
              <a:rPr lang="cs-CZ" dirty="0" err="1"/>
              <a:t>Damkina</a:t>
            </a:r>
            <a:r>
              <a:rPr lang="cs-CZ" dirty="0"/>
              <a:t>)</a:t>
            </a:r>
          </a:p>
          <a:p>
            <a:r>
              <a:rPr lang="cs-CZ" dirty="0" err="1"/>
              <a:t>Tiámat</a:t>
            </a:r>
            <a:r>
              <a:rPr lang="cs-CZ" dirty="0"/>
              <a:t> chtěla vyhubit mladé bohy, v čele její armády – Kingu</a:t>
            </a:r>
          </a:p>
          <a:p>
            <a:r>
              <a:rPr lang="cs-CZ" dirty="0"/>
              <a:t>Boj proti </a:t>
            </a:r>
            <a:r>
              <a:rPr lang="cs-CZ" dirty="0" err="1"/>
              <a:t>Tiámat</a:t>
            </a:r>
            <a:r>
              <a:rPr lang="cs-CZ" dirty="0"/>
              <a:t> (</a:t>
            </a:r>
            <a:r>
              <a:rPr lang="cs-CZ" dirty="0" err="1"/>
              <a:t>Ea</a:t>
            </a:r>
            <a:r>
              <a:rPr lang="cs-CZ" dirty="0"/>
              <a:t>, Anu, </a:t>
            </a:r>
            <a:r>
              <a:rPr lang="cs-CZ" dirty="0" err="1"/>
              <a:t>Marduk</a:t>
            </a:r>
            <a:r>
              <a:rPr lang="cs-CZ" dirty="0"/>
              <a:t>)</a:t>
            </a:r>
          </a:p>
          <a:p>
            <a:r>
              <a:rPr lang="cs-CZ" dirty="0" err="1"/>
              <a:t>Marduk</a:t>
            </a:r>
            <a:r>
              <a:rPr lang="cs-CZ" dirty="0"/>
              <a:t> zvítězil, zabil </a:t>
            </a:r>
            <a:r>
              <a:rPr lang="cs-CZ" dirty="0" err="1"/>
              <a:t>Tiámat</a:t>
            </a:r>
            <a:endParaRPr lang="cs-CZ" dirty="0"/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F156E51-A46D-4952-BECE-2AC46AAFBA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15" y="1829276"/>
            <a:ext cx="6151485" cy="3752406"/>
          </a:xfrm>
        </p:spPr>
      </p:pic>
    </p:spTree>
    <p:extLst>
      <p:ext uri="{BB962C8B-B14F-4D97-AF65-F5344CB8AC3E}">
        <p14:creationId xmlns:p14="http://schemas.microsoft.com/office/powerpoint/2010/main" val="11268241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F86AEF-1F8B-4BDF-B34E-A6FF5550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FA9619-D0D9-41F9-9607-61F4F11C28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Kosmogonie: vytvoření 3 sfér (nebesa, </a:t>
            </a:r>
            <a:r>
              <a:rPr lang="cs-CZ" dirty="0" err="1"/>
              <a:t>Ešarra</a:t>
            </a:r>
            <a:r>
              <a:rPr lang="cs-CZ" dirty="0"/>
              <a:t>, </a:t>
            </a:r>
            <a:r>
              <a:rPr lang="cs-CZ" dirty="0" err="1"/>
              <a:t>Ešgalla</a:t>
            </a:r>
            <a:r>
              <a:rPr lang="cs-CZ" dirty="0"/>
              <a:t>) → obydlí 3 bohů (Anu, </a:t>
            </a:r>
            <a:r>
              <a:rPr lang="cs-CZ" dirty="0" err="1"/>
              <a:t>Enlil</a:t>
            </a:r>
            <a:r>
              <a:rPr lang="cs-CZ" dirty="0"/>
              <a:t>, </a:t>
            </a:r>
            <a:r>
              <a:rPr lang="cs-CZ" dirty="0" err="1"/>
              <a:t>Ea</a:t>
            </a:r>
            <a:r>
              <a:rPr lang="cs-CZ" dirty="0"/>
              <a:t>)</a:t>
            </a:r>
          </a:p>
          <a:p>
            <a:r>
              <a:rPr lang="cs-CZ" dirty="0"/>
              <a:t>Stvoření hvězd a souhvězdí, stvoření času</a:t>
            </a:r>
          </a:p>
          <a:p>
            <a:r>
              <a:rPr lang="cs-CZ" dirty="0"/>
              <a:t>Země, hory, vodstvo (Eufrat a Tigris)</a:t>
            </a:r>
          </a:p>
          <a:p>
            <a:r>
              <a:rPr lang="cs-CZ" dirty="0"/>
              <a:t>Stvoření člověka (z krve zabitého </a:t>
            </a:r>
            <a:r>
              <a:rPr lang="cs-CZ" dirty="0" err="1"/>
              <a:t>Kingua</a:t>
            </a:r>
            <a:r>
              <a:rPr lang="cs-CZ" dirty="0"/>
              <a:t>)</a:t>
            </a:r>
          </a:p>
          <a:p>
            <a:r>
              <a:rPr lang="cs-CZ" dirty="0"/>
              <a:t>Vybudování Babylonu (akkadsky </a:t>
            </a:r>
            <a:r>
              <a:rPr lang="cs-CZ" dirty="0" err="1"/>
              <a:t>Báb-ilí</a:t>
            </a:r>
            <a:r>
              <a:rPr lang="cs-CZ" dirty="0"/>
              <a:t> „Brána Boží“, sumersky </a:t>
            </a:r>
            <a:r>
              <a:rPr lang="cs-CZ" dirty="0" err="1"/>
              <a:t>Ka-dingir-ra</a:t>
            </a:r>
            <a:r>
              <a:rPr lang="cs-CZ" dirty="0"/>
              <a:t>)</a:t>
            </a:r>
          </a:p>
          <a:p>
            <a:r>
              <a:rPr lang="cs-CZ" dirty="0"/>
              <a:t>50 </a:t>
            </a:r>
            <a:r>
              <a:rPr lang="cs-CZ" dirty="0" err="1"/>
              <a:t>Mardukových</a:t>
            </a:r>
            <a:r>
              <a:rPr lang="cs-CZ" dirty="0"/>
              <a:t> jmen</a:t>
            </a:r>
          </a:p>
        </p:txBody>
      </p:sp>
      <p:pic>
        <p:nvPicPr>
          <p:cNvPr id="9" name="Zástupný obsah 8" descr="Obsah obrázku objekt v exteriéru, hvězda&#10;&#10;Popis byl vytvořen automaticky">
            <a:extLst>
              <a:ext uri="{FF2B5EF4-FFF2-40B4-BE49-F238E27FC236}">
                <a16:creationId xmlns:a16="http://schemas.microsoft.com/office/drawing/2014/main" id="{97C8586F-F1BE-4F2C-9FBC-E35041AB16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37" y="1825625"/>
            <a:ext cx="5472481" cy="4131723"/>
          </a:xfrm>
        </p:spPr>
      </p:pic>
    </p:spTree>
    <p:extLst>
      <p:ext uri="{BB962C8B-B14F-4D97-AF65-F5344CB8AC3E}">
        <p14:creationId xmlns:p14="http://schemas.microsoft.com/office/powerpoint/2010/main" val="4269061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739EAF-D32E-4244-A010-E2FBCD0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Prostorové rozšíření textů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7FE84C-09D3-438E-8059-12863E09B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Nejvíce – </a:t>
            </a:r>
            <a:r>
              <a:rPr lang="cs-CZ" dirty="0" err="1"/>
              <a:t>Mesopotamie</a:t>
            </a:r>
            <a:endParaRPr lang="cs-CZ" dirty="0"/>
          </a:p>
          <a:p>
            <a:endParaRPr lang="cs-CZ" dirty="0"/>
          </a:p>
          <a:p>
            <a:r>
              <a:rPr lang="cs-CZ" dirty="0"/>
              <a:t>+ Anatolie (</a:t>
            </a:r>
            <a:r>
              <a:rPr lang="cs-CZ" dirty="0" err="1"/>
              <a:t>Chattuša</a:t>
            </a:r>
            <a:r>
              <a:rPr lang="cs-CZ" dirty="0"/>
              <a:t>): 14.–13. stol. př. n. l.</a:t>
            </a:r>
          </a:p>
          <a:p>
            <a:pPr marL="914400" lvl="2" indent="0">
              <a:buNone/>
            </a:pPr>
            <a:r>
              <a:rPr lang="cs-CZ" sz="2800" dirty="0" err="1"/>
              <a:t>Syropalestina</a:t>
            </a:r>
            <a:r>
              <a:rPr lang="cs-CZ" sz="2800" dirty="0"/>
              <a:t> (</a:t>
            </a:r>
            <a:r>
              <a:rPr lang="cs-CZ" sz="2800" dirty="0" err="1"/>
              <a:t>Megiddo</a:t>
            </a:r>
            <a:r>
              <a:rPr lang="cs-CZ" sz="2800" dirty="0"/>
              <a:t>, </a:t>
            </a:r>
            <a:r>
              <a:rPr lang="cs-CZ" sz="2800" dirty="0" err="1"/>
              <a:t>Ugarit</a:t>
            </a:r>
            <a:r>
              <a:rPr lang="cs-CZ" sz="2800" dirty="0"/>
              <a:t>): 15.–13. stol. př. n. l.</a:t>
            </a:r>
          </a:p>
          <a:p>
            <a:pPr marL="914400" lvl="2" indent="0">
              <a:buNone/>
            </a:pPr>
            <a:r>
              <a:rPr lang="cs-CZ" sz="2800" dirty="0" err="1"/>
              <a:t>Amarna</a:t>
            </a:r>
            <a:r>
              <a:rPr lang="cs-CZ" sz="2800" dirty="0"/>
              <a:t> (</a:t>
            </a:r>
            <a:r>
              <a:rPr lang="cs-CZ" sz="2800" dirty="0" err="1"/>
              <a:t>Achetaton</a:t>
            </a:r>
            <a:r>
              <a:rPr lang="cs-CZ" sz="2800" dirty="0"/>
              <a:t>; Egypt): 14. stol. př. n. l.</a:t>
            </a:r>
          </a:p>
          <a:p>
            <a:pPr marL="914400" lvl="2" indent="0">
              <a:buNone/>
            </a:pPr>
            <a:r>
              <a:rPr lang="cs-CZ" sz="2800" dirty="0"/>
              <a:t>Írán (</a:t>
            </a:r>
            <a:r>
              <a:rPr lang="cs-CZ" sz="2800" dirty="0" err="1"/>
              <a:t>Súsy</a:t>
            </a:r>
            <a:r>
              <a:rPr lang="cs-CZ" sz="2800" dirty="0"/>
              <a:t>): 19.–18. stol. př. n. l.</a:t>
            </a:r>
          </a:p>
        </p:txBody>
      </p:sp>
    </p:spTree>
    <p:extLst>
      <p:ext uri="{BB962C8B-B14F-4D97-AF65-F5344CB8AC3E}">
        <p14:creationId xmlns:p14="http://schemas.microsoft.com/office/powerpoint/2010/main" val="20297796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214E7-E994-4F5E-8737-E20D38C1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CBD327-7063-485A-A0D1-88ECBD6A9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07672" cy="4351338"/>
          </a:xfrm>
        </p:spPr>
        <p:txBody>
          <a:bodyPr/>
          <a:lstStyle/>
          <a:p>
            <a:r>
              <a:rPr lang="cs-CZ" dirty="0"/>
              <a:t>Asyrská varianta (fragmenty z </a:t>
            </a:r>
            <a:r>
              <a:rPr lang="cs-CZ" dirty="0" err="1"/>
              <a:t>Aššuru</a:t>
            </a:r>
            <a:r>
              <a:rPr lang="cs-CZ" dirty="0"/>
              <a:t>): </a:t>
            </a:r>
          </a:p>
          <a:p>
            <a:endParaRPr lang="cs-CZ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 err="1"/>
              <a:t>Marduka</a:t>
            </a:r>
            <a:r>
              <a:rPr lang="cs-CZ" dirty="0"/>
              <a:t> nahradil bůh </a:t>
            </a:r>
            <a:r>
              <a:rPr lang="cs-CZ" dirty="0" err="1"/>
              <a:t>Anšar</a:t>
            </a:r>
            <a:r>
              <a:rPr lang="cs-CZ" dirty="0"/>
              <a:t> (ztotožněn s </a:t>
            </a:r>
            <a:r>
              <a:rPr lang="cs-CZ" dirty="0" err="1"/>
              <a:t>Aššurem</a:t>
            </a:r>
            <a:r>
              <a:rPr lang="cs-CZ" dirty="0"/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Babylon nahradilo město </a:t>
            </a:r>
            <a:r>
              <a:rPr lang="cs-CZ" dirty="0" err="1"/>
              <a:t>Aššur</a:t>
            </a:r>
            <a:endParaRPr lang="cs-CZ" dirty="0"/>
          </a:p>
        </p:txBody>
      </p:sp>
      <p:pic>
        <p:nvPicPr>
          <p:cNvPr id="6" name="Zástupný obsah 5" descr="Obsah obrázku staré, kámen&#10;&#10;Popis byl vytvořen automaticky">
            <a:extLst>
              <a:ext uri="{FF2B5EF4-FFF2-40B4-BE49-F238E27FC236}">
                <a16:creationId xmlns:a16="http://schemas.microsoft.com/office/drawing/2014/main" id="{3BBD66C0-6078-4778-8CC2-2C2C97B3B7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02" y="1825625"/>
            <a:ext cx="5814684" cy="4211191"/>
          </a:xfrm>
        </p:spPr>
      </p:pic>
    </p:spTree>
    <p:extLst>
      <p:ext uri="{BB962C8B-B14F-4D97-AF65-F5344CB8AC3E}">
        <p14:creationId xmlns:p14="http://schemas.microsoft.com/office/powerpoint/2010/main" val="2727830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6AF11-D968-4F5E-A457-1B874E422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BE70C0-9FD3-40A0-B1FD-B2E8A4BC9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71656" cy="4351338"/>
          </a:xfrm>
        </p:spPr>
        <p:txBody>
          <a:bodyPr/>
          <a:lstStyle/>
          <a:p>
            <a:r>
              <a:rPr lang="cs-CZ" dirty="0"/>
              <a:t>Recitace mýtu – 4. den novoročních slavností v </a:t>
            </a:r>
            <a:r>
              <a:rPr lang="cs-CZ" dirty="0" err="1"/>
              <a:t>Mardukově</a:t>
            </a:r>
            <a:r>
              <a:rPr lang="cs-CZ" dirty="0"/>
              <a:t> chrámu v Babylonu</a:t>
            </a:r>
          </a:p>
          <a:p>
            <a:endParaRPr lang="cs-CZ" dirty="0"/>
          </a:p>
          <a:p>
            <a:r>
              <a:rPr lang="cs-CZ" dirty="0"/>
              <a:t>další slavnosti (celý mýtus nebo jeho části)</a:t>
            </a:r>
          </a:p>
        </p:txBody>
      </p:sp>
      <p:pic>
        <p:nvPicPr>
          <p:cNvPr id="6" name="Zástupný obsah 5" descr="Obsah obrázku budova, vsedě, stůl, sníh&#10;&#10;Popis byl vytvořen automaticky">
            <a:extLst>
              <a:ext uri="{FF2B5EF4-FFF2-40B4-BE49-F238E27FC236}">
                <a16:creationId xmlns:a16="http://schemas.microsoft.com/office/drawing/2014/main" id="{39EC11B7-4141-4FA3-9EFE-D811838EAD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07" y="1825625"/>
            <a:ext cx="5671393" cy="4005421"/>
          </a:xfrm>
        </p:spPr>
      </p:pic>
    </p:spTree>
    <p:extLst>
      <p:ext uri="{BB962C8B-B14F-4D97-AF65-F5344CB8AC3E}">
        <p14:creationId xmlns:p14="http://schemas.microsoft.com/office/powerpoint/2010/main" val="330682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C25F3-E854-4A6A-A1D8-502FED955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CA8318B-A488-4C93-A98C-47007365B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3128" y="-1263924"/>
            <a:ext cx="6464726" cy="9385848"/>
          </a:xfrm>
        </p:spPr>
      </p:pic>
    </p:spTree>
    <p:extLst>
      <p:ext uri="{BB962C8B-B14F-4D97-AF65-F5344CB8AC3E}">
        <p14:creationId xmlns:p14="http://schemas.microsoft.com/office/powerpoint/2010/main" val="3261053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9A3A90-FA30-426C-B6BE-FF4C571A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Typologie písemných pramenů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9A5BC7-1CAD-47B4-AA6B-99374A1118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Královské nápisy</a:t>
            </a:r>
          </a:p>
          <a:p>
            <a:r>
              <a:rPr lang="cs-CZ" dirty="0"/>
              <a:t>Právní texty</a:t>
            </a:r>
          </a:p>
          <a:p>
            <a:r>
              <a:rPr lang="cs-CZ" dirty="0"/>
              <a:t>Hospodářské texty</a:t>
            </a:r>
          </a:p>
          <a:p>
            <a:r>
              <a:rPr lang="cs-CZ" dirty="0"/>
              <a:t>Dopisy</a:t>
            </a:r>
          </a:p>
          <a:p>
            <a:r>
              <a:rPr lang="cs-CZ" dirty="0"/>
              <a:t>Odborné texty</a:t>
            </a:r>
          </a:p>
          <a:p>
            <a:r>
              <a:rPr lang="cs-CZ" dirty="0"/>
              <a:t>Náboženské texty</a:t>
            </a:r>
          </a:p>
          <a:p>
            <a:r>
              <a:rPr lang="cs-CZ" dirty="0"/>
              <a:t>Literární texty</a:t>
            </a:r>
          </a:p>
          <a:p>
            <a:endParaRPr lang="cs-CZ" dirty="0"/>
          </a:p>
        </p:txBody>
      </p:sp>
      <p:pic>
        <p:nvPicPr>
          <p:cNvPr id="10" name="Zástupný obsah 9" descr="Obsah obrázku jídlo, cihla&#10;&#10;Popis byl vytvořen automaticky">
            <a:extLst>
              <a:ext uri="{FF2B5EF4-FFF2-40B4-BE49-F238E27FC236}">
                <a16:creationId xmlns:a16="http://schemas.microsoft.com/office/drawing/2014/main" id="{8925B29D-56E3-4A26-B6AB-4363B77671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91" y="1585481"/>
            <a:ext cx="3444536" cy="5064398"/>
          </a:xfrm>
        </p:spPr>
      </p:pic>
    </p:spTree>
    <p:extLst>
      <p:ext uri="{BB962C8B-B14F-4D97-AF65-F5344CB8AC3E}">
        <p14:creationId xmlns:p14="http://schemas.microsoft.com/office/powerpoint/2010/main" val="2898579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FDDC2-AB23-434B-A3E8-486B032B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Královské nápisy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020233-82D1-449F-82D3-D121CEEC8F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Funkce: uchovat památku na určitou událost či osobu</a:t>
            </a:r>
          </a:p>
          <a:p>
            <a:endParaRPr lang="cs-CZ" dirty="0"/>
          </a:p>
          <a:p>
            <a:r>
              <a:rPr lang="cs-CZ" dirty="0"/>
              <a:t>královské nápisy (stavební, dedikační, historické) </a:t>
            </a:r>
          </a:p>
          <a:p>
            <a:r>
              <a:rPr lang="cs-CZ" dirty="0"/>
              <a:t>méně často: nápisy soukromých osob</a:t>
            </a:r>
          </a:p>
          <a:p>
            <a:endParaRPr lang="cs-CZ" dirty="0"/>
          </a:p>
        </p:txBody>
      </p:sp>
      <p:pic>
        <p:nvPicPr>
          <p:cNvPr id="6" name="Zástupný obsah 5" descr="Obsah obrázku hnědá, vsedě, cihla, voda&#10;&#10;Popis byl vytvořen automaticky">
            <a:extLst>
              <a:ext uri="{FF2B5EF4-FFF2-40B4-BE49-F238E27FC236}">
                <a16:creationId xmlns:a16="http://schemas.microsoft.com/office/drawing/2014/main" id="{D8D33D37-7BB5-4B5D-B9F7-977FB9FEE8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834" y="1606858"/>
            <a:ext cx="3881046" cy="5099929"/>
          </a:xfrm>
        </p:spPr>
      </p:pic>
    </p:spTree>
    <p:extLst>
      <p:ext uri="{BB962C8B-B14F-4D97-AF65-F5344CB8AC3E}">
        <p14:creationId xmlns:p14="http://schemas.microsoft.com/office/powerpoint/2010/main" val="24515216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3195</Words>
  <Application>Microsoft Office PowerPoint</Application>
  <PresentationFormat>Širokoúhlá obrazovka</PresentationFormat>
  <Paragraphs>397</Paragraphs>
  <Slides>61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Wingdings</vt:lpstr>
      <vt:lpstr>Motiv Office</vt:lpstr>
      <vt:lpstr>Četba a interpretace pramenů Přední východ</vt:lpstr>
      <vt:lpstr>Literatura ke studiu</vt:lpstr>
      <vt:lpstr>Písemnictví starověké Mesopotamie</vt:lpstr>
      <vt:lpstr>Písmo a nosiče písma</vt:lpstr>
      <vt:lpstr>Ukázka klínového písma</vt:lpstr>
      <vt:lpstr>Prostorové rozšíření textů</vt:lpstr>
      <vt:lpstr>Prezentace aplikace PowerPoint</vt:lpstr>
      <vt:lpstr>Typologie písemných pramenů</vt:lpstr>
      <vt:lpstr>Královské nápisy</vt:lpstr>
      <vt:lpstr>Ukázka královského nápisu (Chammu-rabi, 1792–1750 př. n. l.)</vt:lpstr>
      <vt:lpstr>Ukázka královského nápisu (Sinacherib, 704–681 př. n. l.)</vt:lpstr>
      <vt:lpstr>Ukázka královského nápisu (Sinacherib, 704–681 př. n. l.)</vt:lpstr>
      <vt:lpstr>Právní texty</vt:lpstr>
      <vt:lpstr>Ukázka zákoníku</vt:lpstr>
      <vt:lpstr>Ukázka mezistátní smlouvy (chetitský král Chattušili III. + egyptský král Ramesse II.)</vt:lpstr>
      <vt:lpstr>Ukázka mezistátní smlouvy (chetitský král Chattušili III. + egyptský král Ramesse II.)</vt:lpstr>
      <vt:lpstr>Hospodářské texty</vt:lpstr>
      <vt:lpstr>Dopisy</vt:lpstr>
      <vt:lpstr>Ukázka diplomatické korespondence (mezi velmocemi; Tušratta, král Mitanni → Amenhotep III.)</vt:lpstr>
      <vt:lpstr>Ukázka diplomatické korespondence (mezi velmocemi; Tušratta, král Mitanni → Amenhotep III.)</vt:lpstr>
      <vt:lpstr>Ukázka diplomatické korespondence (vasalův dopis)</vt:lpstr>
      <vt:lpstr>Odborné texty</vt:lpstr>
      <vt:lpstr>Náboženské texty</vt:lpstr>
      <vt:lpstr>Ukázka mýtu (Enúma eliš)</vt:lpstr>
      <vt:lpstr>Ukázka mýtu (Enúma eliš)</vt:lpstr>
      <vt:lpstr>Ukázka eposu (Gilgameš)</vt:lpstr>
      <vt:lpstr>Literární texty</vt:lpstr>
      <vt:lpstr>Ukázka fiktivní autobiografie (Sargon Akkadský; 2334–2279 př. n. l.)</vt:lpstr>
      <vt:lpstr>Ukázka hádanek</vt:lpstr>
      <vt:lpstr>Ukázka didaktické skladby (Naučení Šuruppakova)</vt:lpstr>
      <vt:lpstr>Definice literárního textu</vt:lpstr>
      <vt:lpstr>Vznik a zaznamenávání literárních textů</vt:lpstr>
      <vt:lpstr>Autoři literárních textů</vt:lpstr>
      <vt:lpstr>Centra literární tvorby</vt:lpstr>
      <vt:lpstr>Knihovny</vt:lpstr>
      <vt:lpstr>Chrámové knihovny</vt:lpstr>
      <vt:lpstr>Palácové knihovny</vt:lpstr>
      <vt:lpstr>Soukromé knihovny</vt:lpstr>
      <vt:lpstr>Vývoj mesopotamského písemnictví: významné etapy</vt:lpstr>
      <vt:lpstr>Raně dynastické období (3000–2334 př. n. l.)</vt:lpstr>
      <vt:lpstr>Akkadské období (2334–2154 př. n. l.)</vt:lpstr>
      <vt:lpstr>II. dynastie z Lagaše (2150–2100)</vt:lpstr>
      <vt:lpstr>Gudeův nápis na hliněných válcích</vt:lpstr>
      <vt:lpstr>III. dynastie z Uru  (2112–2004 př. n. l.)</vt:lpstr>
      <vt:lpstr>Starobabylonské období (2003–1595 př. n. l.)</vt:lpstr>
      <vt:lpstr>Významné starobabylonské texty</vt:lpstr>
      <vt:lpstr>Středobabylonské období (1594–1000 př. n. l.)</vt:lpstr>
      <vt:lpstr>Významné středobabylonské texty</vt:lpstr>
      <vt:lpstr>Středoasyrské období (1350–1000 př. n. l.)</vt:lpstr>
      <vt:lpstr>Novobabylonské období (1000–539 př. n. l.)</vt:lpstr>
      <vt:lpstr>Novoasyrské období (1000–609 př. n. l.)</vt:lpstr>
      <vt:lpstr>Největší sbírky textů</vt:lpstr>
      <vt:lpstr>Interpretace mesopotamské literatury: předpoklady</vt:lpstr>
      <vt:lpstr>Interpretace mesopotamské literatury: limity našich možností </vt:lpstr>
      <vt:lpstr>Text č. 1: Enúma eliš</vt:lpstr>
      <vt:lpstr>Text č. 1: Enúma eliš</vt:lpstr>
      <vt:lpstr>Text č. 1: Enúma eliš</vt:lpstr>
      <vt:lpstr>Text č. 1: Enúma eliš</vt:lpstr>
      <vt:lpstr>Text č. 1: Enúma eliš</vt:lpstr>
      <vt:lpstr>Text č. 1: Enúma eliš</vt:lpstr>
      <vt:lpstr>Text č. 1: Enúma eliš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Písemnictví starověké Mesopotamie</dc:title>
  <dc:creator>Lukáš Pecha</dc:creator>
  <cp:lastModifiedBy>Lukáš Pecha</cp:lastModifiedBy>
  <cp:revision>116</cp:revision>
  <dcterms:created xsi:type="dcterms:W3CDTF">2020-09-30T14:16:56Z</dcterms:created>
  <dcterms:modified xsi:type="dcterms:W3CDTF">2021-09-29T20:39:05Z</dcterms:modified>
</cp:coreProperties>
</file>