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ED054-316D-51C2-75B6-D55F9D3DC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8858C8-F38F-0F2E-22E4-0468DF785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96576B-7933-48C1-EF30-FB7A41E3F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563A-875C-466D-B2D4-67DA799C5A15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DF161F-DEF0-DBD3-CF6D-C640FE3F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839E6B-22AF-5965-7F8B-AEEA6977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6E55-5BBC-42E8-B184-5C5F3F190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52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159B9D-1FD5-77F8-752A-F0354666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3298F1-1A7D-D7EE-AE43-94D557EA0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5434BB-0761-1742-5CD5-12EFF4B0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563A-875C-466D-B2D4-67DA799C5A15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559F3A-B9E6-4BB3-0822-807061AD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E9DDC3-B3EC-2B8B-E9B1-B30206BB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6E55-5BBC-42E8-B184-5C5F3F190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21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D23904D-90FF-FB9F-CAF3-786DF0E44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88126D3-F127-1221-114B-049D87FCA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B25BFE-0B55-CF44-0797-7DB7ED46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563A-875C-466D-B2D4-67DA799C5A15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9B4358-D4C3-E5EE-0FB3-23B47293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8FBF06-6F11-AE6D-8242-4B6F17E8F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6E55-5BBC-42E8-B184-5C5F3F190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75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02CD8-78CA-775E-9B24-E3BCABF4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2FFC8E-773A-835D-9567-81640411F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F3DB92-4FEF-2632-B435-6346B778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563A-875C-466D-B2D4-67DA799C5A15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1E0ABC-9592-AB8C-0612-EB7BA3DE6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4250F9-AAF0-752B-E7B2-1C442E69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6E55-5BBC-42E8-B184-5C5F3F190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72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FD2A16-1F3A-52C0-1512-CDE0BCBC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4F5DC1-DF02-5A58-76DC-AD4B30B50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850B9E-394A-C4A6-A03F-FD91A639D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563A-875C-466D-B2D4-67DA799C5A15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1EA231-0E0D-5E2F-31E1-E89A770C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C97869-2C6A-AA30-C3B6-528EF98D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6E55-5BBC-42E8-B184-5C5F3F190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67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669D6-6F45-EA5C-9632-02D73D99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C935E0-5003-FFA0-DC16-FC27F7D4E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6301F9-1306-BDB6-9C3B-507ADE60F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E3C5E0-1280-C835-D699-AB65AF53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563A-875C-466D-B2D4-67DA799C5A15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FC8881-FCB4-3D7C-EFB2-A31F3ED4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06D80B-7E02-7DAA-99C7-96CB3D98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6E55-5BBC-42E8-B184-5C5F3F190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36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DB852-6833-B75C-50BA-38FFB109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A1C803-2FBE-7266-C52D-EE0AFDDCE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3DAEEB-8BB1-B5B5-2E83-80E44DFCA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51F9EA8-C136-4668-EB73-C020FAFB0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F568428-E008-E42F-A936-D12B799429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D75967F-9F3B-7F56-B720-B365C72EF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563A-875C-466D-B2D4-67DA799C5A15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E24E4C0-5C6F-E8F6-CCC3-44355EF3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FAE8628-E683-2946-1B91-929E96DF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6E55-5BBC-42E8-B184-5C5F3F190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52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8D838-C55A-AAEF-66FB-91685A0E2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9A1767D-0477-9A35-1478-4370247AE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563A-875C-466D-B2D4-67DA799C5A15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129F662-C05E-0AA2-EF38-08406929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78D51F-3031-1908-1572-18DE7D85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6E55-5BBC-42E8-B184-5C5F3F190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73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5DC685F-3C7E-3552-508E-44EFCB077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563A-875C-466D-B2D4-67DA799C5A15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3544B27-CC03-A3E1-F0FC-F2247215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739509-77D6-18D8-F7F8-865DB729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6E55-5BBC-42E8-B184-5C5F3F190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15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9C033-0FAC-A8BB-9F59-66D4C8DBC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EDE9B7-6ADC-0061-CB74-92277D941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FA879D-F12E-AB38-7CB1-30F3CBB3E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17CD42-E1F3-64DB-8893-732D7612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563A-875C-466D-B2D4-67DA799C5A15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23D3F3-6E03-88EB-E3E4-8BE1D52BB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63D423-EE44-93C3-4764-CE37A8DA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6E55-5BBC-42E8-B184-5C5F3F190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67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09E1FA-97A3-93A8-C19B-A6848D4C8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FD0073D-B830-8AF8-9570-7BAC1BF18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4DFDE44-7FFE-0D0B-4F3B-C2A121D71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6DEEDB-7DDF-4E88-AA40-5379536C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563A-875C-466D-B2D4-67DA799C5A15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06B2BA-1FD1-55BF-3303-E61F151F9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0F089E-4D8A-FA37-C126-19F5C90C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6E55-5BBC-42E8-B184-5C5F3F190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97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8C05440-E1C6-31A5-4712-6E626CA89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35BA1D-A368-33C1-F027-6FDF8D5ED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D06669-AE97-C225-5309-21F9547FD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9563A-875C-466D-B2D4-67DA799C5A15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5DB060-06FF-404C-F0C0-723E99DFB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07D5D4-4E01-9A8B-07CF-BBB5D7115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E6E55-5BBC-42E8-B184-5C5F3F190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5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1A86D5-21D4-B4C8-1D79-5903F9C374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Římské vojenství 2- Vojsko v období posledních králů a na počátku období republiky.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CBE6BB-046D-59B5-84A3-B071469994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Tomáš Antoš. </a:t>
            </a:r>
          </a:p>
        </p:txBody>
      </p:sp>
    </p:spTree>
    <p:extLst>
      <p:ext uri="{BB962C8B-B14F-4D97-AF65-F5344CB8AC3E}">
        <p14:creationId xmlns:p14="http://schemas.microsoft.com/office/powerpoint/2010/main" val="86437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25FE1-4484-4F0D-F352-5C1E80A23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44851B8-A735-3896-FCCD-6791BCECC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8" y="245519"/>
            <a:ext cx="11319043" cy="6366962"/>
          </a:xfrm>
        </p:spPr>
      </p:pic>
    </p:spTree>
    <p:extLst>
      <p:ext uri="{BB962C8B-B14F-4D97-AF65-F5344CB8AC3E}">
        <p14:creationId xmlns:p14="http://schemas.microsoft.com/office/powerpoint/2010/main" val="920932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6DB5B9-7940-C223-2A92-CD4384C9F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Zbraně válečníků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16523F-4C49-6C07-30E1-E496FC57C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20065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Mizí starší typy mečů a objevují se zbraně užívané i řeckými těžkooděnci. </a:t>
            </a:r>
          </a:p>
          <a:p>
            <a:r>
              <a:rPr lang="cs-CZ" dirty="0"/>
              <a:t>Těžké kopí – </a:t>
            </a:r>
            <a:r>
              <a:rPr lang="cs-CZ" dirty="0" err="1"/>
              <a:t>Hasta</a:t>
            </a:r>
            <a:r>
              <a:rPr lang="cs-CZ" dirty="0"/>
              <a:t> (Dory).</a:t>
            </a:r>
          </a:p>
          <a:p>
            <a:r>
              <a:rPr lang="cs-CZ" dirty="0"/>
              <a:t>Meč – </a:t>
            </a:r>
            <a:r>
              <a:rPr lang="cs-CZ" dirty="0" err="1"/>
              <a:t>Gladius</a:t>
            </a:r>
            <a:r>
              <a:rPr lang="cs-CZ" dirty="0"/>
              <a:t> (</a:t>
            </a:r>
            <a:r>
              <a:rPr lang="cs-CZ" dirty="0" err="1"/>
              <a:t>Xiphos</a:t>
            </a:r>
            <a:r>
              <a:rPr lang="cs-CZ" dirty="0"/>
              <a:t>, </a:t>
            </a:r>
            <a:r>
              <a:rPr lang="cs-CZ" dirty="0" err="1"/>
              <a:t>Kopis</a:t>
            </a:r>
            <a:r>
              <a:rPr lang="cs-CZ" dirty="0"/>
              <a:t>). Na rozdíl od dřívějších dob slouží spíše jako sekundární zbraň. </a:t>
            </a:r>
          </a:p>
          <a:p>
            <a:r>
              <a:rPr lang="cs-CZ" dirty="0"/>
              <a:t>Vrhací zbraně – </a:t>
            </a:r>
            <a:r>
              <a:rPr lang="cs-CZ" dirty="0" err="1"/>
              <a:t>Tella</a:t>
            </a:r>
            <a:endParaRPr lang="cs-CZ" dirty="0"/>
          </a:p>
          <a:p>
            <a:r>
              <a:rPr lang="cs-CZ" dirty="0"/>
              <a:t>Praky a kameny – </a:t>
            </a:r>
            <a:r>
              <a:rPr lang="cs-CZ" dirty="0" err="1"/>
              <a:t>Fundae</a:t>
            </a:r>
            <a:r>
              <a:rPr lang="cs-CZ" dirty="0"/>
              <a:t>.</a:t>
            </a:r>
          </a:p>
          <a:p>
            <a:r>
              <a:rPr lang="cs-CZ" dirty="0"/>
              <a:t>Válečníci z Itálie stále používají také různé palcáty a válečné sekery (např. </a:t>
            </a:r>
            <a:r>
              <a:rPr lang="cs-CZ" dirty="0" err="1"/>
              <a:t>Venétové</a:t>
            </a:r>
            <a:r>
              <a:rPr lang="cs-CZ" dirty="0"/>
              <a:t> v </a:t>
            </a:r>
            <a:r>
              <a:rPr lang="cs-CZ" dirty="0" err="1"/>
              <a:t>sev</a:t>
            </a:r>
            <a:r>
              <a:rPr lang="cs-CZ" dirty="0"/>
              <a:t>. Itálii).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4634C5-B1FC-78F9-0F22-4A20CD86D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82" y="2197125"/>
            <a:ext cx="5871691" cy="27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84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293DE-ED84-C604-EA73-933987B2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BD8C1EE-3F18-E723-11CC-B42C505A2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8" y="575005"/>
            <a:ext cx="10515600" cy="5917870"/>
          </a:xfrm>
        </p:spPr>
      </p:pic>
    </p:spTree>
    <p:extLst>
      <p:ext uri="{BB962C8B-B14F-4D97-AF65-F5344CB8AC3E}">
        <p14:creationId xmlns:p14="http://schemas.microsoft.com/office/powerpoint/2010/main" val="917554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B3F5B9-B2F6-E7A6-5399-702263C29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Zbroje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25E2A4-C92E-AA2A-30C7-5ACF3099F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Nové typy  bronzových přileb (</a:t>
            </a:r>
            <a:r>
              <a:rPr lang="cs-CZ" dirty="0" err="1"/>
              <a:t>galea</a:t>
            </a:r>
            <a:r>
              <a:rPr lang="cs-CZ" dirty="0"/>
              <a:t>) – krom jednoduchých zvoncových také tzv. korintská, </a:t>
            </a:r>
            <a:r>
              <a:rPr lang="cs-CZ" dirty="0" err="1"/>
              <a:t>attická</a:t>
            </a:r>
            <a:r>
              <a:rPr lang="cs-CZ" dirty="0"/>
              <a:t>, etrusko-korintská atd. </a:t>
            </a:r>
          </a:p>
          <a:p>
            <a:r>
              <a:rPr lang="cs-CZ" dirty="0"/>
              <a:t>Pancíř – </a:t>
            </a:r>
            <a:r>
              <a:rPr lang="cs-CZ" dirty="0" err="1"/>
              <a:t>lorica</a:t>
            </a:r>
            <a:r>
              <a:rPr lang="cs-CZ" dirty="0"/>
              <a:t>. Krom bronzových krunýřů také částečné destičkové zbroje a novinka – </a:t>
            </a:r>
            <a:r>
              <a:rPr lang="cs-CZ" dirty="0" err="1"/>
              <a:t>linothorax</a:t>
            </a:r>
            <a:r>
              <a:rPr lang="cs-CZ" dirty="0"/>
              <a:t>. Levnější, ale velmi účinná zbroj z mnoha vrstev lnu, případně vyztužená kůží a bronzovými destičkami. </a:t>
            </a:r>
          </a:p>
          <a:p>
            <a:r>
              <a:rPr lang="cs-CZ" dirty="0"/>
              <a:t>Ke krytí slabin a stehen mohla být zbroj opatřena tzv. </a:t>
            </a:r>
            <a:r>
              <a:rPr lang="cs-CZ" dirty="0" err="1"/>
              <a:t>pteruges</a:t>
            </a:r>
            <a:r>
              <a:rPr lang="cs-CZ" dirty="0"/>
              <a:t>, pruhy látky a/nebo kůže. </a:t>
            </a:r>
          </a:p>
          <a:p>
            <a:r>
              <a:rPr lang="cs-CZ" dirty="0"/>
              <a:t>Zranitelné holeně kryly u nejbohatších válečníků bronzové holenice (I. a II. třída.)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EA8EE0-23F2-B3FE-592B-ECC66752F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229" y="1024389"/>
            <a:ext cx="4428571" cy="5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22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07F390-1284-AA64-28BB-BBC5F119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Štíty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8DA5A4-F451-3D1C-6F3B-A0C8B0468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1418" cy="4351338"/>
          </a:xfrm>
        </p:spPr>
        <p:txBody>
          <a:bodyPr/>
          <a:lstStyle/>
          <a:p>
            <a:r>
              <a:rPr lang="cs-CZ" dirty="0"/>
              <a:t>I. třída – </a:t>
            </a:r>
            <a:r>
              <a:rPr lang="cs-CZ" dirty="0" err="1"/>
              <a:t>Clipeus</a:t>
            </a:r>
            <a:r>
              <a:rPr lang="cs-CZ" dirty="0"/>
              <a:t> (</a:t>
            </a:r>
            <a:r>
              <a:rPr lang="cs-CZ" dirty="0" err="1"/>
              <a:t>Hoplon</a:t>
            </a:r>
            <a:r>
              <a:rPr lang="cs-CZ" dirty="0"/>
              <a:t>, </a:t>
            </a:r>
            <a:r>
              <a:rPr lang="cs-CZ" dirty="0" err="1"/>
              <a:t>Aspis</a:t>
            </a:r>
            <a:r>
              <a:rPr lang="cs-CZ" dirty="0"/>
              <a:t>) – Kulatý štít, těžký, dřevěný, vypouklý a obvykle s bronzovým kováním. Velmi nákladný</a:t>
            </a:r>
          </a:p>
          <a:p>
            <a:r>
              <a:rPr lang="cs-CZ" dirty="0"/>
              <a:t>Ostatní třídy (krom lehkooděnců) </a:t>
            </a:r>
            <a:r>
              <a:rPr lang="cs-CZ" dirty="0" err="1"/>
              <a:t>Scutum</a:t>
            </a:r>
            <a:r>
              <a:rPr lang="cs-CZ" dirty="0"/>
              <a:t> – Oválný štít, lehčí a levnější. Lépe kryl méně obrněného bojovníka.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407714-B11E-5157-E4B4-5B7E0FB8B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84" y="1346311"/>
            <a:ext cx="3602276" cy="48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5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87DFF-3553-CE76-20F8-8C112D78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Linothorax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5F8FE87-9150-134C-E0B8-2126115A0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77" y="1853760"/>
            <a:ext cx="2838339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6C1F592-C1F4-A857-FEDA-08C338554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24" y="2140841"/>
            <a:ext cx="4446642" cy="37771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863D241-1353-1060-B51C-7E6193071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59" y="1487939"/>
            <a:ext cx="3647936" cy="471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27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B95FB1-8DFD-068F-FE54-EFF941C7A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5EBF5C6-EB6E-8DE2-AE7C-32E35A92D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7" t="19470" r="39518" b="4555"/>
          <a:stretch/>
        </p:blipFill>
        <p:spPr>
          <a:xfrm>
            <a:off x="0" y="0"/>
            <a:ext cx="5608323" cy="675874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E5E8044-54AB-B89D-44F8-E81EE7183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8" t="24640" r="36539" b="11843"/>
          <a:stretch/>
        </p:blipFill>
        <p:spPr>
          <a:xfrm>
            <a:off x="6583678" y="388769"/>
            <a:ext cx="3699803" cy="646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84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5091AB-98D2-886F-AA5B-1FF215FA1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F9BA3D19-A45F-B2DD-BA08-FCD93F237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0" t="22380" r="42790" b="12962"/>
          <a:stretch/>
        </p:blipFill>
        <p:spPr>
          <a:xfrm>
            <a:off x="478302" y="365125"/>
            <a:ext cx="3235568" cy="6344254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5B70AB8-91E9-21F9-0BB9-3DE9CED444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7" t="15162" r="28577" b="29221"/>
          <a:stretch/>
        </p:blipFill>
        <p:spPr>
          <a:xfrm>
            <a:off x="3713870" y="1690688"/>
            <a:ext cx="2869810" cy="452161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847B428-06F4-E5F5-59D4-C35DC7B2D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1690688"/>
            <a:ext cx="5559189" cy="441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4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560EC-A531-4BCA-3167-6F070D3F9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Chronologický přehled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2DF0C-AC17-1D36-A46A-68788F97E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44286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Od počátku 6. století – urbanizace města Říma. Nárůst bohatství a populace.</a:t>
            </a:r>
          </a:p>
          <a:p>
            <a:r>
              <a:rPr lang="cs-CZ" dirty="0"/>
              <a:t>578 – 534 – Údajná vláda krále </a:t>
            </a:r>
            <a:r>
              <a:rPr lang="cs-CZ" dirty="0" err="1"/>
              <a:t>Servia</a:t>
            </a:r>
            <a:r>
              <a:rPr lang="cs-CZ" dirty="0"/>
              <a:t> </a:t>
            </a:r>
            <a:r>
              <a:rPr lang="cs-CZ" dirty="0" err="1"/>
              <a:t>Tullia</a:t>
            </a:r>
            <a:r>
              <a:rPr lang="cs-CZ" dirty="0"/>
              <a:t>.</a:t>
            </a:r>
          </a:p>
          <a:p>
            <a:r>
              <a:rPr lang="cs-CZ" dirty="0"/>
              <a:t>509 – Tradiční datum vyhnání posledního krále </a:t>
            </a:r>
            <a:r>
              <a:rPr lang="cs-CZ" dirty="0" err="1"/>
              <a:t>Tarquinia</a:t>
            </a:r>
            <a:r>
              <a:rPr lang="cs-CZ" dirty="0"/>
              <a:t> </a:t>
            </a:r>
            <a:r>
              <a:rPr lang="cs-CZ" dirty="0" err="1"/>
              <a:t>Superba</a:t>
            </a:r>
            <a:r>
              <a:rPr lang="cs-CZ" dirty="0"/>
              <a:t> a vznik římské republiky.</a:t>
            </a:r>
          </a:p>
          <a:p>
            <a:r>
              <a:rPr lang="cs-CZ" dirty="0"/>
              <a:t>493 – Řím se stává hegemonem v Latiu.</a:t>
            </a:r>
          </a:p>
          <a:p>
            <a:r>
              <a:rPr lang="cs-CZ" dirty="0"/>
              <a:t>První polovina 5. století – Doba obranných válek proti Etruskům a kmenům z hor (</a:t>
            </a:r>
            <a:r>
              <a:rPr lang="cs-CZ" dirty="0" err="1"/>
              <a:t>Volskové</a:t>
            </a:r>
            <a:r>
              <a:rPr lang="cs-CZ" dirty="0"/>
              <a:t>, </a:t>
            </a:r>
            <a:r>
              <a:rPr lang="cs-CZ" dirty="0" err="1"/>
              <a:t>Aequové</a:t>
            </a:r>
            <a:r>
              <a:rPr lang="cs-CZ" dirty="0"/>
              <a:t>…).</a:t>
            </a:r>
          </a:p>
          <a:p>
            <a:r>
              <a:rPr lang="cs-CZ" dirty="0"/>
              <a:t>Druhá polovina 5. století – Expanze, zakládání nových kolonií a připojování dalších měst (např. 426 </a:t>
            </a:r>
            <a:r>
              <a:rPr lang="cs-CZ" dirty="0" err="1"/>
              <a:t>Fidenae</a:t>
            </a:r>
            <a:r>
              <a:rPr lang="cs-CZ" dirty="0"/>
              <a:t>).</a:t>
            </a:r>
          </a:p>
          <a:p>
            <a:r>
              <a:rPr lang="cs-CZ" dirty="0"/>
              <a:t>396 – dobytí mocného etruského města </a:t>
            </a:r>
            <a:r>
              <a:rPr lang="cs-CZ" dirty="0" err="1"/>
              <a:t>Veje</a:t>
            </a:r>
            <a:r>
              <a:rPr lang="cs-CZ" dirty="0"/>
              <a:t>.</a:t>
            </a:r>
          </a:p>
          <a:p>
            <a:r>
              <a:rPr lang="cs-CZ" dirty="0"/>
              <a:t>390 Bitva u Alie a dobytí Říma </a:t>
            </a:r>
            <a:r>
              <a:rPr lang="cs-CZ"/>
              <a:t>Kelty.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5890E1-A3F5-F5E2-AAD2-D6C6FEE9E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52" y="1575581"/>
            <a:ext cx="4118788" cy="449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3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7007E2-3536-91B6-6788-CFA6FA59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Nejstarší královské vojsko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7C50F7-12E2-DCF5-9705-1038D4AC3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cs-CZ" dirty="0"/>
              <a:t>Vojsko skládané na příbuzenském principu.</a:t>
            </a:r>
          </a:p>
          <a:p>
            <a:r>
              <a:rPr lang="cs-CZ" dirty="0"/>
              <a:t>Společnost rozdělená do 30 curií, každá dodala 100 pěšáků a 10 jezdců.</a:t>
            </a:r>
          </a:p>
          <a:p>
            <a:r>
              <a:rPr lang="cs-CZ" dirty="0"/>
              <a:t>Legie – původně výraz pro odvod, odvedené vojsko (lego, </a:t>
            </a:r>
            <a:r>
              <a:rPr lang="cs-CZ" dirty="0" err="1"/>
              <a:t>legere</a:t>
            </a:r>
            <a:r>
              <a:rPr lang="cs-CZ" dirty="0"/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71B916-3A90-6217-3087-EE1C99037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75" y="1866546"/>
            <a:ext cx="5064214" cy="375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9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4FE2E0-EFC4-E3B8-C5AA-A985551D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Společenská reforma krále </a:t>
            </a:r>
            <a:r>
              <a:rPr lang="cs-CZ" dirty="0" err="1"/>
              <a:t>Servia</a:t>
            </a:r>
            <a:r>
              <a:rPr lang="cs-CZ" dirty="0"/>
              <a:t> </a:t>
            </a:r>
            <a:r>
              <a:rPr lang="cs-CZ" dirty="0" err="1"/>
              <a:t>Tullia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C3EADA-CA7F-760B-49F6-A82EAA2BB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33800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Nejasný původ krále, potomek </a:t>
            </a:r>
            <a:r>
              <a:rPr lang="cs-CZ" dirty="0" err="1"/>
              <a:t>sabinského</a:t>
            </a:r>
            <a:r>
              <a:rPr lang="cs-CZ" dirty="0"/>
              <a:t> krále/etruský válečník </a:t>
            </a:r>
            <a:r>
              <a:rPr lang="cs-CZ" dirty="0" err="1"/>
              <a:t>Mastarna</a:t>
            </a:r>
            <a:r>
              <a:rPr lang="cs-CZ" dirty="0"/>
              <a:t>.</a:t>
            </a:r>
          </a:p>
          <a:p>
            <a:r>
              <a:rPr lang="cs-CZ" dirty="0"/>
              <a:t>Rozdělení obyvatel Říma do 5 majetkových tříd. Každá byla teoreticky povinna postavit do boje tolik centurií, kolik měla hlasů v </a:t>
            </a:r>
            <a:r>
              <a:rPr lang="cs-CZ" dirty="0" err="1"/>
              <a:t>centurijním</a:t>
            </a:r>
            <a:r>
              <a:rPr lang="cs-CZ" dirty="0"/>
              <a:t> sněmu.</a:t>
            </a:r>
          </a:p>
          <a:p>
            <a:r>
              <a:rPr lang="cs-CZ" dirty="0"/>
              <a:t>18 centurií jízdy, 2 centurie řemeslníků a 2 hudebníků a 170 centurií pěchoty.</a:t>
            </a:r>
          </a:p>
          <a:p>
            <a:r>
              <a:rPr lang="cs-CZ" dirty="0" err="1"/>
              <a:t>Proletarii</a:t>
            </a:r>
            <a:r>
              <a:rPr lang="cs-CZ" dirty="0"/>
              <a:t> 1 centurie. </a:t>
            </a:r>
          </a:p>
          <a:p>
            <a:r>
              <a:rPr lang="cs-CZ" dirty="0" err="1"/>
              <a:t>Iuniores</a:t>
            </a:r>
            <a:r>
              <a:rPr lang="cs-CZ" dirty="0"/>
              <a:t> et </a:t>
            </a:r>
            <a:r>
              <a:rPr lang="cs-CZ" dirty="0" err="1"/>
              <a:t>seniores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71C9EC1-243F-2328-0B84-3ACE371A3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52857"/>
            <a:ext cx="7335091" cy="40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5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47C43-C4FC-A7EE-910A-C12729709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byl římským vojákem?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149040B-BAB0-3751-B94D-372D6AE39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Říman, který se narodil jako svobodný (Tedy ne propuštěný otrok, na rozdíl od pozdějších období).</a:t>
            </a:r>
          </a:p>
          <a:p>
            <a:r>
              <a:rPr lang="cs-CZ" dirty="0"/>
              <a:t>Musel být zařazen do jedné z pěti skupin (</a:t>
            </a:r>
            <a:r>
              <a:rPr lang="cs-CZ" i="1" dirty="0" err="1"/>
              <a:t>classis</a:t>
            </a:r>
            <a:r>
              <a:rPr lang="cs-CZ" dirty="0"/>
              <a:t>). </a:t>
            </a:r>
          </a:p>
          <a:p>
            <a:r>
              <a:rPr lang="cs-CZ" dirty="0"/>
              <a:t>Musel být uznán zdravým a čestným.</a:t>
            </a:r>
          </a:p>
          <a:p>
            <a:r>
              <a:rPr lang="cs-CZ" dirty="0"/>
              <a:t>Vojenskou službu lze chápat spíše jako prestiž než povinnost (srovnej s pozdní antikou). </a:t>
            </a:r>
          </a:p>
          <a:p>
            <a:r>
              <a:rPr lang="cs-CZ" dirty="0"/>
              <a:t>Služba ve vojsku spojována také s důležitou římskou vlastností </a:t>
            </a:r>
            <a:r>
              <a:rPr lang="cs-CZ" i="1" dirty="0" err="1"/>
              <a:t>Virtus</a:t>
            </a:r>
            <a:r>
              <a:rPr lang="cs-CZ" dirty="0"/>
              <a:t> (zmužilost/ctnost). </a:t>
            </a:r>
          </a:p>
          <a:p>
            <a:r>
              <a:rPr lang="cs-CZ" dirty="0"/>
              <a:t>Od roku 406 je poprvé zmiňován </a:t>
            </a:r>
            <a:r>
              <a:rPr lang="cs-CZ" b="1" dirty="0"/>
              <a:t>plat</a:t>
            </a:r>
            <a:r>
              <a:rPr lang="cs-CZ" dirty="0"/>
              <a:t>. Přesto nelze mluvit o profesionálním vojsku.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B9A19AC-7827-6CE9-3B60-B5023EEC1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53" y="1358778"/>
            <a:ext cx="3390262" cy="469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5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90BA8-0B04-BC02-44EC-B731A5D87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Velení vojska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34FFC6-5485-2099-4FD7-ACF909DE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3621258" cy="4434499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Vrchní velení v době královské – král (</a:t>
            </a:r>
            <a:r>
              <a:rPr lang="cs-CZ" dirty="0" err="1"/>
              <a:t>rex</a:t>
            </a:r>
            <a:r>
              <a:rPr lang="cs-CZ" dirty="0"/>
              <a:t>), velitel jeho tělesných strážců (</a:t>
            </a:r>
            <a:r>
              <a:rPr lang="cs-CZ" dirty="0" err="1"/>
              <a:t>tribunus</a:t>
            </a:r>
            <a:r>
              <a:rPr lang="cs-CZ" dirty="0"/>
              <a:t> </a:t>
            </a:r>
            <a:r>
              <a:rPr lang="cs-CZ" dirty="0" err="1"/>
              <a:t>celerum</a:t>
            </a:r>
            <a:r>
              <a:rPr lang="cs-CZ" dirty="0"/>
              <a:t>)</a:t>
            </a:r>
          </a:p>
          <a:p>
            <a:r>
              <a:rPr lang="cs-CZ" dirty="0"/>
              <a:t>Období republiky – nejvyšší úředníci (konzulové/tribunové s konzulskou pravomocí, </a:t>
            </a:r>
            <a:r>
              <a:rPr lang="cs-CZ" dirty="0" err="1"/>
              <a:t>praetoři</a:t>
            </a:r>
            <a:r>
              <a:rPr lang="cs-CZ" dirty="0"/>
              <a:t>)</a:t>
            </a:r>
          </a:p>
          <a:p>
            <a:r>
              <a:rPr lang="cs-CZ" dirty="0"/>
              <a:t>V dobách krizí přecházela vojenská i státní moc na tzv. diktátora a jeho zástupce – „velitele jízdy“ (magister </a:t>
            </a:r>
            <a:r>
              <a:rPr lang="cs-CZ" dirty="0" err="1"/>
              <a:t>equitum</a:t>
            </a:r>
            <a:r>
              <a:rPr lang="cs-CZ" dirty="0"/>
              <a:t>). </a:t>
            </a:r>
          </a:p>
          <a:p>
            <a:r>
              <a:rPr lang="cs-CZ" dirty="0"/>
              <a:t>Centurioni – velitelé jednotlivých setnin. Už tehdy byla mezi nimi zřejmě hierarchie.</a:t>
            </a:r>
          </a:p>
          <a:p>
            <a:r>
              <a:rPr lang="cs-CZ" dirty="0"/>
              <a:t>493 – poprvé zmíněna hodnost Prvního kopí (</a:t>
            </a:r>
            <a:r>
              <a:rPr lang="cs-CZ" dirty="0" err="1"/>
              <a:t>primipilus</a:t>
            </a:r>
            <a:r>
              <a:rPr lang="cs-CZ" dirty="0"/>
              <a:t>). Nejvyšší centurion.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DD10A6-07F6-5044-EEE1-5D42DBE69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232" y="1825625"/>
            <a:ext cx="740092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3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CE1F18-8665-CFAD-2F2F-678AEDEC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vojska v po vyhnání králů.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CB7DAD-3F6A-B869-3E11-7A853104A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2932" cy="435133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Armáda rozdělena zprvu na 2 konzulské armády.</a:t>
            </a:r>
          </a:p>
          <a:p>
            <a:r>
              <a:rPr lang="cs-CZ" dirty="0"/>
              <a:t>Každý konzul velel jedné legii.</a:t>
            </a:r>
          </a:p>
          <a:p>
            <a:r>
              <a:rPr lang="cs-CZ" dirty="0"/>
              <a:t>Každá s 3000 těžkooděnci, 1200 lehkooděnci a 300 jezdci.</a:t>
            </a:r>
          </a:p>
          <a:p>
            <a:r>
              <a:rPr lang="cs-CZ" b="1" dirty="0"/>
              <a:t>Stále ještě nešlo o trvalé vojenské formace</a:t>
            </a:r>
            <a:r>
              <a:rPr lang="cs-CZ" dirty="0"/>
              <a:t>.</a:t>
            </a:r>
            <a:endParaRPr lang="cs-CZ" b="1" dirty="0"/>
          </a:p>
          <a:p>
            <a:r>
              <a:rPr lang="cs-CZ" dirty="0"/>
              <a:t>Nejspíše došlo k rozdělení původních centurií (po asi stovce mužů) na půl. V období punských válek (3. století) uvádí </a:t>
            </a:r>
            <a:r>
              <a:rPr lang="cs-CZ" dirty="0" err="1"/>
              <a:t>Polybios</a:t>
            </a:r>
            <a:r>
              <a:rPr lang="cs-CZ" dirty="0"/>
              <a:t> pro centurii pouze 60 mužů. </a:t>
            </a:r>
          </a:p>
          <a:p>
            <a:r>
              <a:rPr lang="cs-CZ" dirty="0"/>
              <a:t>Maximální velikost armády – Řím mohl mít v 5. století kolem 25 000 obyvatel. Do zbraně mohl povolat cca 8 000 mužů.</a:t>
            </a:r>
          </a:p>
          <a:p>
            <a:r>
              <a:rPr lang="cs-CZ" dirty="0"/>
              <a:t>Vojenskou službu lze chápat spíše jako prestiž než povinnost (srovnej s pozdní antikou). </a:t>
            </a:r>
          </a:p>
          <a:p>
            <a:r>
              <a:rPr lang="cs-CZ" dirty="0"/>
              <a:t>Poprvé zmíněny neřímské jednotky ve vojsku – manipuly Latinů. Patrně pod velením římských centurionů. Nejistá velikost jednotek.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CDE94C-8E41-4DBD-F886-4AAC68847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59" y="1668622"/>
            <a:ext cx="3667641" cy="494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8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8E5D9A-CF26-3B9D-2BB5-6FF257F4D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Římský stát a vojsko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A5FF1E-0678-8066-5260-44C55A10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39375" cy="435133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Sebrané vojsko se teoreticky (krom obrany) nemělo pohybovat přímo na území města (na území tzv. </a:t>
            </a:r>
            <a:r>
              <a:rPr lang="cs-CZ" dirty="0" err="1"/>
              <a:t>Pomeria</a:t>
            </a:r>
            <a:r>
              <a:rPr lang="cs-CZ" dirty="0"/>
              <a:t>).</a:t>
            </a:r>
          </a:p>
          <a:p>
            <a:r>
              <a:rPr lang="cs-CZ" dirty="0"/>
              <a:t>Bylo svoláváno a rozpouštěno na </a:t>
            </a:r>
            <a:r>
              <a:rPr lang="cs-CZ" dirty="0" err="1"/>
              <a:t>Martově</a:t>
            </a:r>
            <a:r>
              <a:rPr lang="cs-CZ" dirty="0"/>
              <a:t> poli, mimo posvátnou hranici.</a:t>
            </a:r>
          </a:p>
          <a:p>
            <a:r>
              <a:rPr lang="cs-CZ" dirty="0"/>
              <a:t>Válka měla stále také značný sakrální přesah. Jako patron válečníků byl uctíván především Mars. </a:t>
            </a:r>
          </a:p>
          <a:p>
            <a:r>
              <a:rPr lang="cs-CZ" dirty="0"/>
              <a:t>Obřady spojené s válkou (včetně vyhlašování války) prováděli především </a:t>
            </a:r>
            <a:r>
              <a:rPr lang="cs-CZ" dirty="0" err="1"/>
              <a:t>fetialové</a:t>
            </a:r>
            <a:r>
              <a:rPr lang="cs-CZ" dirty="0"/>
              <a:t>.</a:t>
            </a:r>
          </a:p>
          <a:p>
            <a:r>
              <a:rPr lang="cs-CZ" dirty="0"/>
              <a:t>Mnoho obřadů (např. </a:t>
            </a:r>
            <a:r>
              <a:rPr lang="cs-CZ" dirty="0" err="1"/>
              <a:t>auspicia</a:t>
            </a:r>
            <a:r>
              <a:rPr lang="cs-CZ" dirty="0"/>
              <a:t>, věštění vůle bohů z letu ptáků) prováděli sami velitelé.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B33B29-FDCC-F22B-6C6F-707C68200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26" y="1825625"/>
            <a:ext cx="52386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1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06C4A0-EA3F-6701-9914-016995F1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Válečná taktika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0D47D7-9435-39EF-4C0E-23D64C4BE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076" y="1734175"/>
            <a:ext cx="6139375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/>
              <a:t>Phalanx</a:t>
            </a:r>
            <a:r>
              <a:rPr lang="cs-CZ" dirty="0"/>
              <a:t> (od 7. století v Řecku, později i jinde ve středomoří).</a:t>
            </a:r>
          </a:p>
          <a:p>
            <a:r>
              <a:rPr lang="cs-CZ" dirty="0"/>
              <a:t>Terminologický problém – pojem hoplíta v řeckých pramenech a v našem moderním pojetí. </a:t>
            </a:r>
          </a:p>
          <a:p>
            <a:r>
              <a:rPr lang="cs-CZ" dirty="0"/>
              <a:t>Sevřený útvar těžké pěchoty o několika řadách. Nejlépe vyzbrojení bojovníci (I. třída) byli umisťováni do prvních řad. </a:t>
            </a:r>
          </a:p>
          <a:p>
            <a:r>
              <a:rPr lang="cs-CZ" dirty="0"/>
              <a:t>Ve větší bitvě menší význam lehkooděnců a jízdy. </a:t>
            </a:r>
          </a:p>
          <a:p>
            <a:r>
              <a:rPr lang="cs-CZ" dirty="0"/>
              <a:t>Stále však byly časté i menší přepady a nájezdy za účelem plenění, stejně jako v předchozím období.  </a:t>
            </a:r>
          </a:p>
          <a:p>
            <a:r>
              <a:rPr lang="cs-CZ" dirty="0"/>
              <a:t>Stále také docházelo k osobním soubojům mezi veliteli a významnými bojovníky (srovnej s vojenstvím v Řecku).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C1D74B-C145-FF32-664B-5E8E6E906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48" y="1027906"/>
            <a:ext cx="418095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576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929</Words>
  <Application>Microsoft Office PowerPoint</Application>
  <PresentationFormat>Širokoúhlá obrazovka</PresentationFormat>
  <Paragraphs>72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Římské vojenství 2- Vojsko v období posledních králů a na počátku období republiky. </vt:lpstr>
      <vt:lpstr>Chronologický přehled</vt:lpstr>
      <vt:lpstr>Nejstarší královské vojsko</vt:lpstr>
      <vt:lpstr>Společenská reforma krále Servia Tullia</vt:lpstr>
      <vt:lpstr>Kdo byl římským vojákem?</vt:lpstr>
      <vt:lpstr>Velení vojska</vt:lpstr>
      <vt:lpstr>Organizace vojska v po vyhnání králů.</vt:lpstr>
      <vt:lpstr>Římský stát a vojsko</vt:lpstr>
      <vt:lpstr>Válečná taktika</vt:lpstr>
      <vt:lpstr>Prezentace aplikace PowerPoint</vt:lpstr>
      <vt:lpstr>Zbraně válečníků</vt:lpstr>
      <vt:lpstr>Prezentace aplikace PowerPoint</vt:lpstr>
      <vt:lpstr>Zbroje</vt:lpstr>
      <vt:lpstr>Štíty</vt:lpstr>
      <vt:lpstr>Linothorax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Římské vojenství 2- Vojsko v období posledních králů a na počátku období republiky. </dc:title>
  <dc:creator>Tomáš Antoš</dc:creator>
  <cp:lastModifiedBy>Tomáš Antoš</cp:lastModifiedBy>
  <cp:revision>4</cp:revision>
  <dcterms:created xsi:type="dcterms:W3CDTF">2022-09-28T20:14:16Z</dcterms:created>
  <dcterms:modified xsi:type="dcterms:W3CDTF">2022-09-29T13:53:42Z</dcterms:modified>
</cp:coreProperties>
</file>