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61" r:id="rId5"/>
    <p:sldId id="263" r:id="rId6"/>
    <p:sldId id="262" r:id="rId7"/>
    <p:sldId id="283" r:id="rId8"/>
    <p:sldId id="260" r:id="rId9"/>
    <p:sldId id="264" r:id="rId10"/>
    <p:sldId id="265" r:id="rId11"/>
    <p:sldId id="266" r:id="rId12"/>
    <p:sldId id="267" r:id="rId13"/>
    <p:sldId id="268" r:id="rId14"/>
    <p:sldId id="275" r:id="rId15"/>
    <p:sldId id="280" r:id="rId16"/>
    <p:sldId id="281" r:id="rId17"/>
    <p:sldId id="277" r:id="rId18"/>
    <p:sldId id="278" r:id="rId19"/>
    <p:sldId id="279" r:id="rId20"/>
    <p:sldId id="282" r:id="rId21"/>
    <p:sldId id="288" r:id="rId22"/>
    <p:sldId id="284" r:id="rId23"/>
    <p:sldId id="285" r:id="rId24"/>
    <p:sldId id="286" r:id="rId25"/>
    <p:sldId id="287" r:id="rId26"/>
    <p:sldId id="269" r:id="rId27"/>
    <p:sldId id="274" r:id="rId28"/>
    <p:sldId id="270" r:id="rId29"/>
    <p:sldId id="271" r:id="rId30"/>
    <p:sldId id="272" r:id="rId31"/>
    <p:sldId id="273" r:id="rId32"/>
    <p:sldId id="276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F5B34-D2E9-43E8-92B6-2DADCC6BD6D8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544BB-B4E2-45D4-862D-9DA938CE1B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49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4BB-B4E2-45D4-862D-9DA938CE1B7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9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C0658B-ED20-6F28-8D8E-207B03FAB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0B5ACE3-FD5B-7F3D-90C9-3538344BF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3418B5-8DC6-F339-4D01-BD88A626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6144-3293-46F7-8AF6-A3EDDCC0E47D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D36833-DDFE-C20A-5B3F-2860B6040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3E8C0A-6F7D-62C6-B82F-D76EEEA0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3FB4-E9BC-436A-AA0E-62810AE0E1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743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CCB1F7-57F6-DBDB-C39B-48C58C38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12294C-6EA5-0025-2066-FD2E733A6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0DC50C-8094-B7B4-4B73-06FA5C893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6144-3293-46F7-8AF6-A3EDDCC0E47D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8DB100-C588-B5C8-C17B-3CA4275E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99F5B6-70F0-43A0-7157-0F097D07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3FB4-E9BC-436A-AA0E-62810AE0E1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31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DED0D6F-8571-F0E7-808E-1A98041887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66A2D99-E224-3E55-6DE3-849C38E4A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809E6E-35F9-FAEA-A918-1E9786710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6144-3293-46F7-8AF6-A3EDDCC0E47D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AD1BB2-C442-C710-58AB-3BF17F502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6E2472-1CC7-E46E-3B3D-2961FF420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3FB4-E9BC-436A-AA0E-62810AE0E1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444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AAF1A-EB2A-9F24-C5B0-D9E34729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8F1ECF-E1F7-BDEA-D2D3-F1D9E5DD1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2071A4-AEE0-EDB6-95E7-D9F340D11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6144-3293-46F7-8AF6-A3EDDCC0E47D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5523A3-CA30-A8A8-FB2E-6BEF8F52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03AC63-F735-6FCC-D43E-2DC8D451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3FB4-E9BC-436A-AA0E-62810AE0E1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6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909B97-CFC6-A7E9-8728-B3D15E3B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810DBD0-EB1C-2BA4-A663-C4795EA8D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0A8D21-7866-98F6-21FC-97EE3F212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6144-3293-46F7-8AF6-A3EDDCC0E47D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E5D230-924B-7EC7-386B-1C55A025F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23BFF7-9577-2CB8-BC2D-5DB55BCB9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3FB4-E9BC-436A-AA0E-62810AE0E1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15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934CB-163F-A576-7F5E-A680ADD1E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3D07C1-8E78-134D-7B63-2224B76C6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A61A89-D3B4-4856-02C4-2617E6E24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BF0BDA-4FB3-3AA9-30A5-44DB296F9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6144-3293-46F7-8AF6-A3EDDCC0E47D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5CF3C75-967C-9A6C-C605-ED4C1B4D8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B388261-813C-C8EB-14B6-F3CD2806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3FB4-E9BC-436A-AA0E-62810AE0E1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90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7CD60A-41CC-63CC-34B3-43606F2E1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36FE47E-A03C-7B9C-7726-713E497EC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35CE04-2410-FE11-2F2B-5F1B0677B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52A2778-C9F4-8E92-9402-47220AF2E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C2E5664-07B6-6D39-3545-2D8AD00F9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9BDF92C-5E14-6A17-BD64-B40B6554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6144-3293-46F7-8AF6-A3EDDCC0E47D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07FF24C-EC0A-3DA0-266A-5A04C853C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C8F5671-A509-F98C-0ADB-D6090BC3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3FB4-E9BC-436A-AA0E-62810AE0E1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32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1B315-6A60-196D-1935-DC033DCB1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20D7B55-E69B-EAAE-3BDA-C1FF008E0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6144-3293-46F7-8AF6-A3EDDCC0E47D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AB0ABF7-ABC3-DE1E-E65A-FADFB08B1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5880EE-FCDB-C970-D19F-9F4D9AC43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3FB4-E9BC-436A-AA0E-62810AE0E1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839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DCB250-3F1F-25ED-9C73-00A4C272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6144-3293-46F7-8AF6-A3EDDCC0E47D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67704E-553B-11EA-97B8-A8B85E2F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0F0E22-1CEF-2CCB-744D-24B925E6E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3FB4-E9BC-436A-AA0E-62810AE0E1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659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7543AA-932A-770B-9430-8AE8D2BE0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A57AA0-83B3-DA8A-F535-CB8041E5F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B4C88A-561B-AC4C-AEEA-04B26CEF5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E1A7E5-59A4-39ED-66AA-7DF4B9C6F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6144-3293-46F7-8AF6-A3EDDCC0E47D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92798F-EDAC-0813-C3F4-7FD776618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B46187-8C20-B6B7-B727-866BFA20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3FB4-E9BC-436A-AA0E-62810AE0E1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265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F02121-85CC-08CE-FC01-DC579754F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78A7F47-3696-6BAE-AFCD-AA44F17332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EEB4B14-50A4-185F-72D8-4C3692B93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C65890-4885-4972-7F2E-AA86A6A4F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6144-3293-46F7-8AF6-A3EDDCC0E47D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05B834-19E9-4883-DEC5-5A7A45E42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CA18176-BAD3-E07E-358B-6AF26FB0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C3FB4-E9BC-436A-AA0E-62810AE0E1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753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9C95048-40C9-F46B-3581-A181450FF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B6BE830-23A1-6BD2-56E9-2FDA8BFB1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BFFF68-DA09-7F6D-114A-01E4060C1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66144-3293-46F7-8AF6-A3EDDCC0E47D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DE419B-F047-D692-2500-F04C85DF4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21AF9A-63AA-1982-B9EB-D3441B673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C3FB4-E9BC-436A-AA0E-62810AE0E1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1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C704A-435C-AB60-889D-22870CC6B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06637"/>
          </a:xfrm>
        </p:spPr>
        <p:txBody>
          <a:bodyPr>
            <a:normAutofit fontScale="90000"/>
          </a:bodyPr>
          <a:lstStyle/>
          <a:p>
            <a:r>
              <a:rPr lang="cs-CZ" dirty="0"/>
              <a:t>Římské vojenství 8 – Markomanské války (165 – 180 n. l.)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0296EB4-2451-CD7A-3260-E7A3A373D8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Tomáš Antoš. </a:t>
            </a:r>
          </a:p>
        </p:txBody>
      </p:sp>
    </p:spTree>
    <p:extLst>
      <p:ext uri="{BB962C8B-B14F-4D97-AF65-F5344CB8AC3E}">
        <p14:creationId xmlns:p14="http://schemas.microsoft.com/office/powerpoint/2010/main" val="752897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4DBD62-B667-2AAE-BA0A-D0C397E9F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Druhá fáze válek – První vpád Římanů za Dunaj. (172 – 174)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7CA1DA-B6FE-1FF6-B20D-7E05D9D1F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815818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Marcus Aurelius řídil přípravy na další boje z Carnunta.</a:t>
            </a:r>
          </a:p>
          <a:p>
            <a:r>
              <a:rPr lang="cs-CZ" dirty="0"/>
              <a:t>172 – Přechod Dunaje. Vpád na území Kvádů (Jihozápadní Slovensko/Jižní a střední Morava). </a:t>
            </a:r>
          </a:p>
          <a:p>
            <a:r>
              <a:rPr lang="cs-CZ" dirty="0"/>
              <a:t>172/173 – Zázračný oheň a bitva se „zázračným deštěm“ zobrazeno na sloupu Marca Aurelia. Náboženský výklad událostí (pohané vs. křesťané).</a:t>
            </a:r>
          </a:p>
          <a:p>
            <a:r>
              <a:rPr lang="cs-CZ" dirty="0"/>
              <a:t>174 – Po dlouhých bojích, kdy padl i jeden z pretoriánských prefektů byli poraženi také Markomani. Císař uzavírá s poraženými kmeny pro Římany výhodný mír a vydává mince s nápisem Germánie podmaněna (</a:t>
            </a:r>
            <a:r>
              <a:rPr lang="cs-CZ" i="1" dirty="0"/>
              <a:t>Germania </a:t>
            </a:r>
            <a:r>
              <a:rPr lang="cs-CZ" i="1" dirty="0" err="1"/>
              <a:t>subacta</a:t>
            </a:r>
            <a:r>
              <a:rPr lang="cs-CZ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4D0996-859C-0718-1F54-E300DCC75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10" y="1690687"/>
            <a:ext cx="5217444" cy="418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19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3E8FD-3F01-887F-C8CC-85929499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13B3030-E232-4B80-A302-0CDAA545F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87980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66959-DFB6-744B-3455-8A5677642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Mince „</a:t>
            </a:r>
            <a:r>
              <a:rPr lang="cs-CZ" i="1" dirty="0"/>
              <a:t>Germania </a:t>
            </a:r>
            <a:r>
              <a:rPr lang="cs-CZ" i="1" dirty="0" err="1"/>
              <a:t>subacta</a:t>
            </a:r>
            <a:r>
              <a:rPr lang="cs-CZ" i="1" dirty="0"/>
              <a:t>“ </a:t>
            </a:r>
            <a:r>
              <a:rPr lang="cs-CZ" dirty="0"/>
              <a:t>s vyobrazením císaře a </a:t>
            </a:r>
            <a:r>
              <a:rPr lang="cs-CZ" i="1" dirty="0" err="1"/>
              <a:t>tropaea</a:t>
            </a:r>
            <a:r>
              <a:rPr lang="cs-CZ" dirty="0"/>
              <a:t>.</a:t>
            </a:r>
            <a:endParaRPr lang="cs-CZ" i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A48077B-3491-AC39-CFD3-D109978FF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6" y="1638843"/>
            <a:ext cx="10806332" cy="5219157"/>
          </a:xfrm>
        </p:spPr>
      </p:pic>
    </p:spTree>
    <p:extLst>
      <p:ext uri="{BB962C8B-B14F-4D97-AF65-F5344CB8AC3E}">
        <p14:creationId xmlns:p14="http://schemas.microsoft.com/office/powerpoint/2010/main" val="3827488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58220-E6FD-6D8D-8C03-D43861C6E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Třetí fáze bojů (175 – 180)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03D167-0AEE-E5EA-FE56-A0BC03864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70895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Před dalšími boji bylo třeba vyřešit vzpouru velitele východních legií </a:t>
            </a:r>
            <a:r>
              <a:rPr lang="cs-CZ" dirty="0" err="1"/>
              <a:t>Avidia</a:t>
            </a:r>
            <a:r>
              <a:rPr lang="cs-CZ" dirty="0"/>
              <a:t> Cassia.</a:t>
            </a:r>
          </a:p>
          <a:p>
            <a:r>
              <a:rPr lang="cs-CZ" dirty="0"/>
              <a:t>Chtěl císař Marcus Aurelius zřídit na našem území provincie </a:t>
            </a:r>
            <a:r>
              <a:rPr lang="cs-CZ" i="1" dirty="0" err="1"/>
              <a:t>Marcomannia</a:t>
            </a:r>
            <a:r>
              <a:rPr lang="cs-CZ" dirty="0"/>
              <a:t> a </a:t>
            </a:r>
            <a:r>
              <a:rPr lang="cs-CZ" i="1" dirty="0" err="1"/>
              <a:t>Sarmatia</a:t>
            </a:r>
            <a:r>
              <a:rPr lang="cs-CZ" dirty="0"/>
              <a:t>? </a:t>
            </a:r>
          </a:p>
          <a:p>
            <a:r>
              <a:rPr lang="cs-CZ" dirty="0"/>
              <a:t>177 – Další boje na našem území, padl druhý pretoriánský prefekt. V římském vojsku je přítomen také císařův syn </a:t>
            </a:r>
            <a:r>
              <a:rPr lang="cs-CZ" dirty="0" err="1"/>
              <a:t>Commodus</a:t>
            </a:r>
            <a:r>
              <a:rPr lang="cs-CZ" dirty="0"/>
              <a:t>.</a:t>
            </a:r>
          </a:p>
          <a:p>
            <a:r>
              <a:rPr lang="cs-CZ" dirty="0"/>
              <a:t>179 – Římané vítězí v několika bitvách. Vojáci </a:t>
            </a:r>
            <a:r>
              <a:rPr lang="cs-CZ" i="1" dirty="0" err="1"/>
              <a:t>legio</a:t>
            </a:r>
            <a:r>
              <a:rPr lang="cs-CZ" i="1" dirty="0"/>
              <a:t> II </a:t>
            </a:r>
            <a:r>
              <a:rPr lang="cs-CZ" i="1" dirty="0" err="1"/>
              <a:t>Adiutrix</a:t>
            </a:r>
            <a:r>
              <a:rPr lang="cs-CZ" i="1" dirty="0"/>
              <a:t> </a:t>
            </a:r>
            <a:r>
              <a:rPr lang="cs-CZ" dirty="0"/>
              <a:t>zhotovují nápis na trenčínské skále. </a:t>
            </a:r>
          </a:p>
          <a:p>
            <a:r>
              <a:rPr lang="cs-CZ" dirty="0"/>
              <a:t>180 – Marcus Aurelius umírá ve </a:t>
            </a:r>
            <a:r>
              <a:rPr lang="cs-CZ" dirty="0" err="1"/>
              <a:t>Vindoboně</a:t>
            </a:r>
            <a:r>
              <a:rPr lang="cs-CZ" dirty="0"/>
              <a:t>. Jeho syn </a:t>
            </a:r>
            <a:r>
              <a:rPr lang="cs-CZ" dirty="0" err="1"/>
              <a:t>Commodus</a:t>
            </a:r>
            <a:r>
              <a:rPr lang="cs-CZ" dirty="0"/>
              <a:t> uzavírá s Germány mír. Římská hranice zůstává na Dunaji.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92BA06D-8F21-988F-BDB8-D34498569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703" y="1066017"/>
            <a:ext cx="3924887" cy="523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35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EFED51-09BE-A734-3744-56E6D82B7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Trenčínský nápis – Věnovaný vítězným císařům (Marcus a </a:t>
            </a:r>
            <a:r>
              <a:rPr lang="cs-CZ" dirty="0" err="1"/>
              <a:t>Commodus</a:t>
            </a:r>
            <a:r>
              <a:rPr lang="cs-CZ" dirty="0"/>
              <a:t>) legátem II legie </a:t>
            </a:r>
            <a:r>
              <a:rPr lang="cs-CZ" dirty="0" err="1"/>
              <a:t>Adiutrix</a:t>
            </a:r>
            <a:r>
              <a:rPr lang="cs-CZ" dirty="0"/>
              <a:t> </a:t>
            </a:r>
            <a:r>
              <a:rPr lang="cs-CZ" dirty="0" err="1"/>
              <a:t>Maximianem</a:t>
            </a:r>
            <a:r>
              <a:rPr lang="cs-CZ" dirty="0"/>
              <a:t>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0DCDE7C-5FC3-3CC0-D73B-937E65685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39815"/>
            <a:ext cx="5257800" cy="413714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VICTORIAE AVGVSTORV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(m)</a:t>
            </a:r>
          </a:p>
          <a:p>
            <a:pPr algn="l"/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EXERCITVS QVI LAV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(LAU)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GARICIONE SEDIT MIL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ites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egionis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 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II DCCCLV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(Marcus Valerius)</a:t>
            </a:r>
          </a:p>
          <a:p>
            <a:pPr algn="l"/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MAXIMIANUS LEG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atus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 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LEG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ionis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 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II AD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iutricis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 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CVR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avit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 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aciendum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73E917F-28F7-4C55-8174-79F4CAB88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74" y="2014879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50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AFCF4B-3B53-8899-6395-DBD7E1104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Římské jednotky v markomanských válkách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588AC9-5473-B13F-3C34-6B23AFD77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364458" cy="503237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13 legií (z některých pouze </a:t>
            </a:r>
            <a:r>
              <a:rPr lang="cs-CZ" i="1" dirty="0" err="1"/>
              <a:t>vexillatio</a:t>
            </a:r>
            <a:r>
              <a:rPr lang="cs-CZ" i="1" dirty="0"/>
              <a:t>, </a:t>
            </a:r>
            <a:r>
              <a:rPr lang="cs-CZ" dirty="0"/>
              <a:t>vyčleněný oddíl)</a:t>
            </a:r>
          </a:p>
          <a:p>
            <a:r>
              <a:rPr lang="cs-CZ" i="1" dirty="0" err="1"/>
              <a:t>Legio</a:t>
            </a:r>
            <a:r>
              <a:rPr lang="cs-CZ" i="1" dirty="0"/>
              <a:t> X </a:t>
            </a:r>
            <a:r>
              <a:rPr lang="cs-CZ" i="1" dirty="0" err="1"/>
              <a:t>Gemina</a:t>
            </a:r>
            <a:r>
              <a:rPr lang="cs-CZ" dirty="0"/>
              <a:t> – Přesvědčivě doložena na našem území. Původně jedna z legií </a:t>
            </a:r>
            <a:r>
              <a:rPr lang="cs-CZ" dirty="0" err="1"/>
              <a:t>Iulia</a:t>
            </a:r>
            <a:r>
              <a:rPr lang="cs-CZ" dirty="0"/>
              <a:t> Caesara (</a:t>
            </a:r>
            <a:r>
              <a:rPr lang="cs-CZ" i="1" dirty="0" err="1"/>
              <a:t>legio</a:t>
            </a:r>
            <a:r>
              <a:rPr lang="cs-CZ" dirty="0"/>
              <a:t> </a:t>
            </a:r>
            <a:r>
              <a:rPr lang="cs-CZ" i="1" dirty="0"/>
              <a:t>X </a:t>
            </a:r>
            <a:r>
              <a:rPr lang="cs-CZ" i="1" dirty="0" err="1"/>
              <a:t>Equestris</a:t>
            </a:r>
            <a:r>
              <a:rPr lang="cs-CZ" dirty="0"/>
              <a:t>). Postupně umístěna v Hispánii, Germánii, </a:t>
            </a:r>
            <a:r>
              <a:rPr lang="cs-CZ" dirty="0" err="1"/>
              <a:t>Judei</a:t>
            </a:r>
            <a:r>
              <a:rPr lang="cs-CZ" dirty="0"/>
              <a:t>, dáckých a </a:t>
            </a:r>
            <a:r>
              <a:rPr lang="cs-CZ" dirty="0" err="1"/>
              <a:t>parthských</a:t>
            </a:r>
            <a:r>
              <a:rPr lang="cs-CZ" dirty="0"/>
              <a:t> válkách, markomanských válkách. Přinejmenším části legie stále existovaly jako samostatné jednotky hluboko do pozdní antiky (</a:t>
            </a:r>
            <a:r>
              <a:rPr lang="cs-CZ" i="1" dirty="0"/>
              <a:t>Decima </a:t>
            </a:r>
            <a:r>
              <a:rPr lang="cs-CZ" i="1" dirty="0" err="1"/>
              <a:t>Gemina</a:t>
            </a:r>
            <a:r>
              <a:rPr lang="cs-CZ" dirty="0"/>
              <a:t>)</a:t>
            </a:r>
          </a:p>
          <a:p>
            <a:r>
              <a:rPr lang="cs-CZ" dirty="0"/>
              <a:t>Více než 50 auxiliárních oddílů, včetně např: </a:t>
            </a:r>
            <a:r>
              <a:rPr lang="cs-CZ" i="1" dirty="0" err="1"/>
              <a:t>cohors</a:t>
            </a:r>
            <a:r>
              <a:rPr lang="cs-CZ" i="1" dirty="0"/>
              <a:t> III </a:t>
            </a:r>
            <a:r>
              <a:rPr lang="cs-CZ" i="1" dirty="0" err="1"/>
              <a:t>Batavorum</a:t>
            </a:r>
            <a:r>
              <a:rPr lang="cs-CZ" i="1" dirty="0"/>
              <a:t> </a:t>
            </a:r>
            <a:r>
              <a:rPr lang="cs-CZ" i="1" dirty="0" err="1"/>
              <a:t>milliaria</a:t>
            </a:r>
            <a:r>
              <a:rPr lang="cs-CZ" i="1" dirty="0"/>
              <a:t> </a:t>
            </a:r>
            <a:r>
              <a:rPr lang="cs-CZ" i="1" dirty="0" err="1"/>
              <a:t>equitata</a:t>
            </a:r>
            <a:r>
              <a:rPr lang="cs-CZ" i="1" dirty="0"/>
              <a:t>, ala I </a:t>
            </a:r>
            <a:r>
              <a:rPr lang="cs-CZ" i="1" dirty="0" err="1"/>
              <a:t>praetoria</a:t>
            </a:r>
            <a:r>
              <a:rPr lang="cs-CZ" i="1" dirty="0"/>
              <a:t>, ala III Augusta </a:t>
            </a:r>
            <a:r>
              <a:rPr lang="cs-CZ" i="1" dirty="0" err="1"/>
              <a:t>Thracum</a:t>
            </a:r>
            <a:r>
              <a:rPr lang="cs-CZ" i="1" dirty="0"/>
              <a:t> </a:t>
            </a:r>
            <a:r>
              <a:rPr lang="cs-CZ" i="1" dirty="0" err="1"/>
              <a:t>sagittaria</a:t>
            </a:r>
            <a:r>
              <a:rPr lang="cs-CZ" i="1" dirty="0"/>
              <a:t>, ala I </a:t>
            </a:r>
            <a:r>
              <a:rPr lang="cs-CZ" i="1" dirty="0" err="1"/>
              <a:t>Ulpia</a:t>
            </a:r>
            <a:r>
              <a:rPr lang="cs-CZ" i="1" dirty="0"/>
              <a:t> </a:t>
            </a:r>
            <a:r>
              <a:rPr lang="cs-CZ" i="1" dirty="0" err="1"/>
              <a:t>contariorum</a:t>
            </a:r>
            <a:r>
              <a:rPr lang="cs-CZ" i="1" dirty="0"/>
              <a:t>, </a:t>
            </a:r>
            <a:r>
              <a:rPr lang="cs-CZ" i="1" dirty="0" err="1"/>
              <a:t>cohors</a:t>
            </a:r>
            <a:r>
              <a:rPr lang="cs-CZ" i="1" dirty="0"/>
              <a:t> I </a:t>
            </a:r>
            <a:r>
              <a:rPr lang="cs-CZ" i="1" dirty="0" err="1"/>
              <a:t>Cilicum</a:t>
            </a:r>
            <a:r>
              <a:rPr lang="cs-CZ" i="1" dirty="0"/>
              <a:t> </a:t>
            </a:r>
            <a:r>
              <a:rPr lang="cs-CZ" i="1" dirty="0" err="1"/>
              <a:t>milliaria</a:t>
            </a:r>
            <a:r>
              <a:rPr lang="cs-CZ" i="1" dirty="0"/>
              <a:t> </a:t>
            </a:r>
            <a:r>
              <a:rPr lang="cs-CZ" i="1" dirty="0" err="1"/>
              <a:t>equitata</a:t>
            </a:r>
            <a:r>
              <a:rPr lang="cs-CZ" i="1" dirty="0"/>
              <a:t> </a:t>
            </a:r>
            <a:r>
              <a:rPr lang="cs-CZ" i="1" dirty="0" err="1"/>
              <a:t>sagittaria</a:t>
            </a:r>
            <a:r>
              <a:rPr lang="cs-CZ" i="1" dirty="0"/>
              <a:t>.</a:t>
            </a:r>
          </a:p>
          <a:p>
            <a:r>
              <a:rPr lang="cs-CZ" dirty="0"/>
              <a:t>Oddíly </a:t>
            </a:r>
            <a:r>
              <a:rPr lang="cs-CZ" i="1" dirty="0" err="1"/>
              <a:t>numeri</a:t>
            </a:r>
            <a:r>
              <a:rPr lang="cs-CZ" i="1" dirty="0"/>
              <a:t>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14DD69-3BC2-A2D5-74BA-0CE556985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075" y="1460500"/>
            <a:ext cx="3136047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26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A27030-63BB-E8A6-EF0F-4FA2997A6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2826545-F6D3-B48F-487B-01154BCC4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1674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FCF9E3-7F80-8AC9-08E2-EA4DB6BFE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Římské pochodové tábory na území ČR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00DBDE-938B-8F67-9BCF-AB1B37889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51252" cy="435133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Pochodové tábory budovali vojáci pouze jako dočasné opevnění kolem ležení. </a:t>
            </a:r>
          </a:p>
          <a:p>
            <a:r>
              <a:rPr lang="cs-CZ" dirty="0"/>
              <a:t>Obvykle zde nebyly postaveny zděné budovy, schéma tábora však bylo obdobné stálým základnám. </a:t>
            </a:r>
          </a:p>
          <a:p>
            <a:r>
              <a:rPr lang="cs-CZ" dirty="0"/>
              <a:t>Situované rovněž poblíž vodních toků (zásobování).</a:t>
            </a:r>
          </a:p>
          <a:p>
            <a:r>
              <a:rPr lang="cs-CZ" dirty="0"/>
              <a:t>Nejsevernější dosud objevený pochodový tábor na našem území se nacházel u obce Jevíčko.</a:t>
            </a:r>
          </a:p>
          <a:p>
            <a:r>
              <a:rPr lang="cs-CZ" dirty="0"/>
              <a:t>Obvykle rozeznatelné mimo jiné podle linie opevnění (také pomocí letecké archeologie) a příkopu s profilem ve tvaru V (</a:t>
            </a:r>
            <a:r>
              <a:rPr lang="cs-CZ" i="1" dirty="0" err="1"/>
              <a:t>fossa</a:t>
            </a:r>
            <a:r>
              <a:rPr lang="cs-CZ" i="1" dirty="0"/>
              <a:t> </a:t>
            </a:r>
            <a:r>
              <a:rPr lang="cs-CZ" i="1" dirty="0" err="1"/>
              <a:t>fastigata</a:t>
            </a:r>
            <a:r>
              <a:rPr lang="cs-CZ" dirty="0"/>
              <a:t>).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402BCB3-5F9F-BF07-DD31-1F4749E7F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730" y="1825624"/>
            <a:ext cx="6283872" cy="397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91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715FA1-91BE-5520-0EEB-527067C09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28EAC05-0BEC-D9AD-0C61-08290A946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4" y="0"/>
            <a:ext cx="5763066" cy="699672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36BB5F-C627-C304-2143-0F2FDB041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433" y="1027906"/>
            <a:ext cx="5805268" cy="435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4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C37D8E-9FE4-EA26-C7F2-D121DF01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Lokalita </a:t>
            </a:r>
            <a:r>
              <a:rPr lang="cs-CZ" dirty="0" err="1"/>
              <a:t>Burgstall</a:t>
            </a:r>
            <a:r>
              <a:rPr lang="cs-CZ" dirty="0"/>
              <a:t> – Hradisko u Mušova.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979670-42D5-CCC2-4A60-79C81D3C9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054969" cy="5032375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Lokalita římským vojskem obývána pravděpodobně v letech 172/3 a později do roku 175/180. </a:t>
            </a:r>
          </a:p>
          <a:p>
            <a:r>
              <a:rPr lang="cs-CZ" dirty="0"/>
              <a:t>Rozsáhlý systém opevnění s nepravidelně rozmístěnými dřevěnými věžemi, příkopy a valem. </a:t>
            </a:r>
          </a:p>
          <a:p>
            <a:r>
              <a:rPr lang="cs-CZ" dirty="0"/>
              <a:t>Nalezeny také základy poměrně luxusních budov (včetně lázní s podlahovým vytápěním), nemocnice a řemeslných dílen.</a:t>
            </a:r>
          </a:p>
          <a:p>
            <a:r>
              <a:rPr lang="cs-CZ" dirty="0"/>
              <a:t>Kolem tábora se nacházely menší opevněné body, včetně přístavu na řece Dyji. </a:t>
            </a:r>
          </a:p>
          <a:p>
            <a:r>
              <a:rPr lang="cs-CZ" dirty="0"/>
              <a:t>Tábor nebyl typickou vojenskou pevností. Zřejmě se jednalo o organizační centrum římských výbojů dále na sever a snad byl i zamýšlen jako určité správní centrum nově obsazovaného území. </a:t>
            </a:r>
          </a:p>
          <a:p>
            <a:r>
              <a:rPr lang="cs-CZ" dirty="0"/>
              <a:t>Nálezy bohatě zdobených prvků římské výstroje (např. části postříbřené šupinové zbroje) mohou také dokazovat přítomnost vysoce postavených hodnostářů římské armády (snad zde určitou dobu trávil přímo císař). </a:t>
            </a:r>
          </a:p>
        </p:txBody>
      </p:sp>
      <p:pic>
        <p:nvPicPr>
          <p:cNvPr id="5" name="Obrázek 4" descr="Obsah obrázku tráva, obloha, exteriér, příroda&#10;&#10;Popis byl vytvořen automaticky">
            <a:extLst>
              <a:ext uri="{FF2B5EF4-FFF2-40B4-BE49-F238E27FC236}">
                <a16:creationId xmlns:a16="http://schemas.microsoft.com/office/drawing/2014/main" id="{53A06C57-9227-A4EF-C2D4-EB7CE4FA6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12" y="1825624"/>
            <a:ext cx="4875812" cy="383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22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9B7D99-F5A6-E211-1EA8-7D1AADC8D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811D632-EB3F-B32E-98BB-57B0C685A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51168"/>
          </a:xfrm>
        </p:spPr>
      </p:pic>
    </p:spTree>
    <p:extLst>
      <p:ext uri="{BB962C8B-B14F-4D97-AF65-F5344CB8AC3E}">
        <p14:creationId xmlns:p14="http://schemas.microsoft.com/office/powerpoint/2010/main" val="625936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3CCE6-367C-485A-5BCB-0A8DEEC9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Oděv římského vojáka období principátu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7DD1F6-19AE-9F4A-8E14-E191CF813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110046" cy="5222289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Závislé na místě služby i ročním období.</a:t>
            </a:r>
          </a:p>
          <a:p>
            <a:r>
              <a:rPr lang="cs-CZ" dirty="0"/>
              <a:t>Oděv – Tunika (len, vlna, hedvábí). Tunik se mohlo nosit i více na sobě. Kalhoty (</a:t>
            </a:r>
            <a:r>
              <a:rPr lang="cs-CZ" i="1" dirty="0" err="1"/>
              <a:t>bracae</a:t>
            </a:r>
            <a:r>
              <a:rPr lang="cs-CZ" dirty="0"/>
              <a:t>), plášť (</a:t>
            </a:r>
            <a:r>
              <a:rPr lang="cs-CZ" i="1" dirty="0" err="1"/>
              <a:t>sagum</a:t>
            </a:r>
            <a:r>
              <a:rPr lang="cs-CZ" i="1" dirty="0"/>
              <a:t>, </a:t>
            </a:r>
            <a:r>
              <a:rPr lang="cs-CZ" i="1" dirty="0" err="1"/>
              <a:t>paenula</a:t>
            </a:r>
            <a:r>
              <a:rPr lang="cs-CZ" i="1" dirty="0"/>
              <a:t>, </a:t>
            </a:r>
            <a:r>
              <a:rPr lang="cs-CZ" i="1" dirty="0" err="1"/>
              <a:t>caracallus</a:t>
            </a:r>
            <a:r>
              <a:rPr lang="cs-CZ" dirty="0"/>
              <a:t>), spodní prádlo (), ponožky (</a:t>
            </a:r>
            <a:r>
              <a:rPr lang="cs-CZ" i="1" dirty="0" err="1"/>
              <a:t>udones</a:t>
            </a:r>
            <a:r>
              <a:rPr lang="cs-CZ" dirty="0"/>
              <a:t>) nebo onuce, ovinky na holeně, šátek </a:t>
            </a:r>
            <a:r>
              <a:rPr lang="cs-CZ" i="1" dirty="0"/>
              <a:t>(</a:t>
            </a:r>
            <a:r>
              <a:rPr lang="cs-CZ" i="1" dirty="0" err="1"/>
              <a:t>focale</a:t>
            </a:r>
            <a:r>
              <a:rPr lang="cs-CZ" dirty="0"/>
              <a:t>)</a:t>
            </a:r>
            <a:r>
              <a:rPr lang="cs-CZ" i="1" dirty="0"/>
              <a:t>…</a:t>
            </a:r>
          </a:p>
          <a:p>
            <a:r>
              <a:rPr lang="cs-CZ" dirty="0"/>
              <a:t>Obuv – Otevřené boty (</a:t>
            </a:r>
            <a:r>
              <a:rPr lang="cs-CZ" i="1" dirty="0" err="1"/>
              <a:t>caligae</a:t>
            </a:r>
            <a:r>
              <a:rPr lang="cs-CZ" dirty="0"/>
              <a:t>), v době markomanských válek a později spíše uzavřené (</a:t>
            </a:r>
            <a:r>
              <a:rPr lang="cs-CZ" i="1" dirty="0" err="1"/>
              <a:t>calcei</a:t>
            </a:r>
            <a:r>
              <a:rPr lang="cs-CZ" dirty="0"/>
              <a:t>). Podrážky podbité železnými cvočky. </a:t>
            </a:r>
          </a:p>
          <a:p>
            <a:r>
              <a:rPr lang="cs-CZ" dirty="0"/>
              <a:t>Opasek – </a:t>
            </a:r>
            <a:r>
              <a:rPr lang="cs-CZ" dirty="0" err="1"/>
              <a:t>balteus</a:t>
            </a:r>
            <a:r>
              <a:rPr lang="cs-CZ" dirty="0"/>
              <a:t> – Obvykle zdobený kováním z bronzu, stříbra </a:t>
            </a:r>
            <a:r>
              <a:rPr lang="cs-CZ" dirty="0" err="1"/>
              <a:t>apd</a:t>
            </a:r>
            <a:r>
              <a:rPr lang="cs-CZ" dirty="0"/>
              <a:t>. Jeden sloužil k sepnutí oděvu (i zbroje) a byla na něm připnuta dýka. Na druhém (mohl být přes rameno) byla umístěna pochva s mečem. </a:t>
            </a:r>
          </a:p>
          <a:p>
            <a:r>
              <a:rPr lang="cs-CZ" dirty="0"/>
              <a:t>Pokrývka hlavy – plstěná čapka (</a:t>
            </a:r>
            <a:r>
              <a:rPr lang="cs-CZ" i="1" dirty="0" err="1"/>
              <a:t>pileus</a:t>
            </a:r>
            <a:r>
              <a:rPr lang="cs-CZ" dirty="0"/>
              <a:t>), slaměný klobouk aj. </a:t>
            </a:r>
          </a:p>
          <a:p>
            <a:r>
              <a:rPr lang="cs-CZ" dirty="0"/>
              <a:t>Mnoho druhů kovových spon (</a:t>
            </a:r>
            <a:r>
              <a:rPr lang="cs-CZ" i="1" dirty="0" err="1"/>
              <a:t>fibulae</a:t>
            </a:r>
            <a:r>
              <a:rPr lang="cs-CZ" dirty="0"/>
              <a:t>) na sepnutí pláště i jiných součástí oděvu. </a:t>
            </a:r>
          </a:p>
          <a:p>
            <a:r>
              <a:rPr lang="cs-CZ" dirty="0"/>
              <a:t>Šperky – prsteny, náramky </a:t>
            </a:r>
            <a:r>
              <a:rPr lang="cs-CZ" i="1" dirty="0"/>
              <a:t>(</a:t>
            </a:r>
            <a:r>
              <a:rPr lang="cs-CZ" i="1" dirty="0" err="1"/>
              <a:t>armillae</a:t>
            </a:r>
            <a:r>
              <a:rPr lang="cs-CZ" dirty="0"/>
              <a:t>)</a:t>
            </a:r>
            <a:r>
              <a:rPr lang="cs-CZ" i="1" dirty="0"/>
              <a:t>,</a:t>
            </a:r>
            <a:r>
              <a:rPr lang="cs-CZ" dirty="0"/>
              <a:t> nákrčníky (</a:t>
            </a:r>
            <a:r>
              <a:rPr lang="cs-CZ" i="1" dirty="0"/>
              <a:t>torques</a:t>
            </a:r>
            <a:r>
              <a:rPr lang="cs-CZ" dirty="0"/>
              <a:t>). Mohly být darovány také jako forma vyznamenání. Velmi často motivy mateřské jednotky (např. zvíře – slon, orel, vlčice) nebo oblíbených božstev (</a:t>
            </a:r>
            <a:r>
              <a:rPr lang="cs-CZ" dirty="0" err="1"/>
              <a:t>Hercules</a:t>
            </a:r>
            <a:r>
              <a:rPr lang="cs-CZ" dirty="0"/>
              <a:t> </a:t>
            </a:r>
            <a:r>
              <a:rPr lang="cs-CZ" dirty="0" err="1"/>
              <a:t>Magusanus</a:t>
            </a:r>
            <a:r>
              <a:rPr lang="cs-CZ" dirty="0"/>
              <a:t>, </a:t>
            </a:r>
            <a:r>
              <a:rPr lang="cs-CZ" dirty="0" err="1"/>
              <a:t>Serapis</a:t>
            </a:r>
            <a:r>
              <a:rPr lang="cs-CZ" dirty="0"/>
              <a:t>, </a:t>
            </a:r>
            <a:r>
              <a:rPr lang="cs-CZ" dirty="0" err="1"/>
              <a:t>Iupiter</a:t>
            </a:r>
            <a:r>
              <a:rPr lang="cs-CZ" dirty="0"/>
              <a:t>, Minerva, </a:t>
            </a:r>
            <a:r>
              <a:rPr lang="cs-CZ" dirty="0" err="1"/>
              <a:t>Dioskůrové</a:t>
            </a:r>
            <a:r>
              <a:rPr lang="cs-CZ" dirty="0"/>
              <a:t> aj.)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53C2469-9539-2A7E-4CB5-A48298A2F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9"/>
          <a:stretch/>
        </p:blipFill>
        <p:spPr>
          <a:xfrm>
            <a:off x="8243667" y="1364565"/>
            <a:ext cx="3418449" cy="55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07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03C6B7-95CD-A54A-062D-748DDB3BC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tojící, bílá, staré&#10;&#10;Popis byl vytvořen automaticky">
            <a:extLst>
              <a:ext uri="{FF2B5EF4-FFF2-40B4-BE49-F238E27FC236}">
                <a16:creationId xmlns:a16="http://schemas.microsoft.com/office/drawing/2014/main" id="{0C9E2155-2C34-FBDB-3624-84BF65AF0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332" y="0"/>
            <a:ext cx="8667268" cy="6868523"/>
          </a:xfrm>
        </p:spPr>
      </p:pic>
    </p:spTree>
    <p:extLst>
      <p:ext uri="{BB962C8B-B14F-4D97-AF65-F5344CB8AC3E}">
        <p14:creationId xmlns:p14="http://schemas.microsoft.com/office/powerpoint/2010/main" val="303199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D283F-EA5B-956F-561C-6924A0F7A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EF96C5E-157E-96E8-E462-51F0CA781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82" y="1503711"/>
            <a:ext cx="4089361" cy="398583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74BFEC0-28BF-C736-4965-B3465C5E3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47" y="1382182"/>
            <a:ext cx="5638523" cy="422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12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5B8BEA-0E4E-AC47-A79B-7AC7508E5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C81603B-EE4B-AE89-B276-608CED1CB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7" y="0"/>
            <a:ext cx="10309646" cy="6858000"/>
          </a:xfrm>
        </p:spPr>
      </p:pic>
    </p:spTree>
    <p:extLst>
      <p:ext uri="{BB962C8B-B14F-4D97-AF65-F5344CB8AC3E}">
        <p14:creationId xmlns:p14="http://schemas.microsoft.com/office/powerpoint/2010/main" val="1377656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80FAC-A6F9-545B-CE00-0188D289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4E71E3E-1413-02EB-8668-82112F491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61" y="402950"/>
            <a:ext cx="4539074" cy="60521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F0BA763-E210-39E5-446F-787C34802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3" y="775984"/>
            <a:ext cx="4867517" cy="530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71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E8F3E-DFC1-E8E7-B08A-028369197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FA0BDBC-E9EC-571F-630D-B67AAE0B6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5" y="365125"/>
            <a:ext cx="4477241" cy="612775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7C2ECAE-FA53-E9CE-0CF1-6A3F4E4CC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954" y="365125"/>
            <a:ext cx="4797597" cy="61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89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46AF81-4EF6-A4B5-FBBA-1457BDD29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Novinky ve výzbroji a výstroji římských vojáků.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79D8959-04A6-0FC1-A432-3B1162FA3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069037" cy="5784997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Meče – postupný přechod k delším zbraním. Styl boje se však patrně příliš nezměnil, meče byly určeny především pro bodání a řezání. </a:t>
            </a:r>
          </a:p>
          <a:p>
            <a:r>
              <a:rPr lang="cs-CZ" dirty="0"/>
              <a:t>Přilby – robustnější a odolnější typy (od dáckých válek).</a:t>
            </a:r>
          </a:p>
          <a:p>
            <a:r>
              <a:rPr lang="cs-CZ" dirty="0"/>
              <a:t>Dýky – stále stejné tvary jako v období republiky. Zřejmě do jisté míry sloužily nejen jako poboční zbraň, ale také jako odznak vojáka. </a:t>
            </a:r>
          </a:p>
          <a:p>
            <a:r>
              <a:rPr lang="cs-CZ" dirty="0"/>
              <a:t>Zbroje – kroužkové košile (</a:t>
            </a:r>
            <a:r>
              <a:rPr lang="cs-CZ" i="1" dirty="0" err="1"/>
              <a:t>lorica</a:t>
            </a:r>
            <a:r>
              <a:rPr lang="cs-CZ" i="1" dirty="0"/>
              <a:t> </a:t>
            </a:r>
            <a:r>
              <a:rPr lang="cs-CZ" i="1" dirty="0" err="1"/>
              <a:t>hamata</a:t>
            </a:r>
            <a:r>
              <a:rPr lang="cs-CZ" dirty="0"/>
              <a:t>) se prodlužují. Vyrábějí se i s dlouhými rukávy. Velmi oblíbené byly zbroje šupinové </a:t>
            </a:r>
            <a:r>
              <a:rPr lang="cs-CZ" i="1" dirty="0"/>
              <a:t>(</a:t>
            </a:r>
            <a:r>
              <a:rPr lang="cs-CZ" i="1" dirty="0" err="1"/>
              <a:t>lorica</a:t>
            </a:r>
            <a:r>
              <a:rPr lang="cs-CZ" i="1" dirty="0"/>
              <a:t> </a:t>
            </a:r>
            <a:r>
              <a:rPr lang="cs-CZ" i="1" dirty="0" err="1"/>
              <a:t>squamata</a:t>
            </a:r>
            <a:r>
              <a:rPr lang="cs-CZ" dirty="0"/>
              <a:t>)</a:t>
            </a:r>
            <a:r>
              <a:rPr lang="cs-CZ" i="1" dirty="0"/>
              <a:t>,</a:t>
            </a:r>
            <a:r>
              <a:rPr lang="cs-CZ" dirty="0"/>
              <a:t> včetně ozdobných destiček. V omezené míře se stále používaly plátové zbroje (</a:t>
            </a:r>
            <a:r>
              <a:rPr lang="cs-CZ" i="1" dirty="0" err="1"/>
              <a:t>lorica</a:t>
            </a:r>
            <a:r>
              <a:rPr lang="cs-CZ" i="1" dirty="0"/>
              <a:t> </a:t>
            </a:r>
            <a:r>
              <a:rPr lang="cs-CZ" i="1" dirty="0" err="1"/>
              <a:t>segmentata</a:t>
            </a:r>
            <a:r>
              <a:rPr lang="cs-CZ" dirty="0"/>
              <a:t>).</a:t>
            </a:r>
          </a:p>
          <a:p>
            <a:r>
              <a:rPr lang="cs-CZ" dirty="0"/>
              <a:t>Římští vojáci mohli být častěji vybavováni kopími (</a:t>
            </a:r>
            <a:r>
              <a:rPr lang="cs-CZ" i="1" dirty="0" err="1"/>
              <a:t>hasta</a:t>
            </a:r>
            <a:r>
              <a:rPr lang="cs-CZ" dirty="0"/>
              <a:t>), především v případech, kdy čelili protivníkům, kteří bojovali jako jezdci (např. Sarmaté). Vrhací pila se však stále používala také. </a:t>
            </a:r>
          </a:p>
          <a:p>
            <a:r>
              <a:rPr lang="cs-CZ" dirty="0"/>
              <a:t>Mezi vojáky se plně prosazují tuniky s dlouhými rukávy. Rukávy mohly být zdobeny vetkanými pruhy. </a:t>
            </a:r>
          </a:p>
          <a:p>
            <a:r>
              <a:rPr lang="cs-CZ" dirty="0"/>
              <a:t>Po vzoru císaře nosí vojáci také často vousy a patrně i delší „</a:t>
            </a:r>
            <a:r>
              <a:rPr lang="cs-CZ" dirty="0" err="1"/>
              <a:t>kudrnaté“vlasy</a:t>
            </a:r>
            <a:r>
              <a:rPr lang="cs-CZ" dirty="0"/>
              <a:t>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7B57D98-8527-76E2-63EC-3D72677D2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634" y="1292820"/>
            <a:ext cx="3498166" cy="544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61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965624-8314-2DCC-8F3E-139429CDF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8BC9E25-DCBD-6E2D-1D8E-B716BAFF3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3277"/>
          </a:xfrm>
        </p:spPr>
      </p:pic>
    </p:spTree>
    <p:extLst>
      <p:ext uri="{BB962C8B-B14F-4D97-AF65-F5344CB8AC3E}">
        <p14:creationId xmlns:p14="http://schemas.microsoft.com/office/powerpoint/2010/main" val="3409853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34C727-E5E2-2162-B297-59636332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„Meč s prstencovou hlavicí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81DBF0-B05A-766E-3391-90595579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50588" cy="4351338"/>
          </a:xfrm>
        </p:spPr>
        <p:txBody>
          <a:bodyPr/>
          <a:lstStyle/>
          <a:p>
            <a:r>
              <a:rPr lang="cs-CZ" dirty="0"/>
              <a:t>Patrně převzatý od sarmatských bojovníků</a:t>
            </a:r>
          </a:p>
          <a:p>
            <a:r>
              <a:rPr lang="cs-CZ" dirty="0"/>
              <a:t>Různé délky.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FF971-4897-1195-7856-DEF55AFA04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5" t="36520" r="12423" b="27168"/>
          <a:stretch/>
        </p:blipFill>
        <p:spPr>
          <a:xfrm>
            <a:off x="6746045" y="1515286"/>
            <a:ext cx="3957709" cy="49899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1BB4BDD-C41B-2E7D-134E-A4343AB1E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38" y="1690688"/>
            <a:ext cx="2444262" cy="46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63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4C08A-E79B-12D2-49D1-995C227A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Přilba typu </a:t>
            </a:r>
            <a:r>
              <a:rPr lang="cs-CZ" dirty="0" err="1"/>
              <a:t>Niederbieber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7DC814-9E28-5B55-B4ED-0E8DC0C74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64988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Robustní, velmi dobře chránila, voják v ní však hůře slyšel a omezený mohl být z přilby i výhled. </a:t>
            </a:r>
          </a:p>
          <a:p>
            <a:r>
              <a:rPr lang="cs-CZ" dirty="0"/>
              <a:t>Fragmenty nalezeny také na lokalitě </a:t>
            </a:r>
            <a:r>
              <a:rPr lang="cs-CZ" dirty="0" err="1"/>
              <a:t>Burgstall</a:t>
            </a:r>
            <a:r>
              <a:rPr lang="cs-CZ" dirty="0"/>
              <a:t> u Mušova, z doby markomanských válek. </a:t>
            </a:r>
          </a:p>
          <a:p>
            <a:r>
              <a:rPr lang="cs-CZ" dirty="0"/>
              <a:t>Stále se však používaly i starší typy.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784CBA4-AAE0-47DD-CCBB-8F06A0523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83" y="1322364"/>
            <a:ext cx="4272431" cy="527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92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793DC3-E72B-350D-C186-10DB7FC46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B1B1253-C40B-2BD2-5763-B07423121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766"/>
          </a:xfrm>
        </p:spPr>
      </p:pic>
    </p:spTree>
    <p:extLst>
      <p:ext uri="{BB962C8B-B14F-4D97-AF65-F5344CB8AC3E}">
        <p14:creationId xmlns:p14="http://schemas.microsoft.com/office/powerpoint/2010/main" val="894825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6819A-F15A-2D6B-6BBD-BD5C53C5C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38A49C0-673D-B647-4F4F-C32D7AA9B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7" t="16808" r="17930" b="11959"/>
          <a:stretch/>
        </p:blipFill>
        <p:spPr>
          <a:xfrm>
            <a:off x="1485313" y="138485"/>
            <a:ext cx="3522785" cy="658102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5E448B9-78F7-9FAE-53B4-3BC179672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82" y="90901"/>
            <a:ext cx="4492731" cy="66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2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70454-F053-3D9B-B5A5-F54C1778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721B885-08B4-3F9D-CF29-AF80295AC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7110"/>
            <a:ext cx="6234536" cy="574377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CBD91E-CA70-6DA7-15AA-E621EDD11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755" y="487110"/>
            <a:ext cx="3269025" cy="581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37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BB8B35-9FC9-DAA3-FC84-7FECC13B7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Nevýhody dosavadní římské vojenské strategie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B39ACD-D620-3A48-715E-132BAE277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87683" cy="489873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Většina římského vojska byla umístěna na hranicích. </a:t>
            </a:r>
          </a:p>
          <a:p>
            <a:r>
              <a:rPr lang="cs-CZ" dirty="0"/>
              <a:t>V případě většího válečného tažení byly jednotky (či spíše jejich části) přesouvány po říši na potřebná místa.</a:t>
            </a:r>
          </a:p>
          <a:p>
            <a:r>
              <a:rPr lang="cs-CZ" dirty="0"/>
              <a:t>Rok 165 – Římané měli velkou část takto přesunutých jednotek na východní hranici a nebyli schopni adekvátně zareagovat na germánský vpád.</a:t>
            </a:r>
          </a:p>
          <a:p>
            <a:r>
              <a:rPr lang="cs-CZ" dirty="0"/>
              <a:t>Systém (efektivní za dřívějších expanzí) se však zvláště za sílícího tlaku barbarů na hranicích začal ukazovat jako příliš těžkopádný.</a:t>
            </a:r>
          </a:p>
          <a:p>
            <a:r>
              <a:rPr lang="cs-CZ" dirty="0"/>
              <a:t>Počátky nové koncepce římské vojenské strategie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183C10-12E2-AC16-DD9E-A58D647B5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585" y="998805"/>
            <a:ext cx="3252521" cy="52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57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947467-0960-9D7D-70D8-D9E86176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B7C9635-432E-DFFB-3701-706F9A207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t="13979" r="17885" b="12309"/>
          <a:stretch/>
        </p:blipFill>
        <p:spPr>
          <a:xfrm>
            <a:off x="-1" y="0"/>
            <a:ext cx="12192001" cy="6846638"/>
          </a:xfrm>
        </p:spPr>
      </p:pic>
    </p:spTree>
    <p:extLst>
      <p:ext uri="{BB962C8B-B14F-4D97-AF65-F5344CB8AC3E}">
        <p14:creationId xmlns:p14="http://schemas.microsoft.com/office/powerpoint/2010/main" val="1582340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CCC5EF-5349-88AA-ED04-60283D213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EEAB631-CCBA-134B-A4DC-7F873B4EA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54" y="0"/>
            <a:ext cx="9148194" cy="6858000"/>
          </a:xfrm>
        </p:spPr>
      </p:pic>
    </p:spTree>
    <p:extLst>
      <p:ext uri="{BB962C8B-B14F-4D97-AF65-F5344CB8AC3E}">
        <p14:creationId xmlns:p14="http://schemas.microsoft.com/office/powerpoint/2010/main" val="2388387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1A0EE-B5DE-1225-D99C-4481137C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0D185E6-AE73-6926-5E5F-A0AD3B771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5" y="0"/>
            <a:ext cx="8721969" cy="6849484"/>
          </a:xfrm>
        </p:spPr>
      </p:pic>
    </p:spTree>
    <p:extLst>
      <p:ext uri="{BB962C8B-B14F-4D97-AF65-F5344CB8AC3E}">
        <p14:creationId xmlns:p14="http://schemas.microsoft.com/office/powerpoint/2010/main" val="994160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259D9B-26E5-F369-C89D-5090A0A4F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válek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CB910B-C5FD-80E2-8CFA-9D12FA32A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5013959" cy="5032375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Během první poloviny 2. století n. l. bylo soužití s germánskými kmeny spíše mírové. </a:t>
            </a:r>
          </a:p>
          <a:p>
            <a:r>
              <a:rPr lang="cs-CZ" dirty="0"/>
              <a:t>Na římské sousedy však pod vlivem přesouvání severnějších kmenů (mimo jiné kvůli změně klimatu) na jih (např. Gótů) začali tlačit jejich sousedé.</a:t>
            </a:r>
          </a:p>
          <a:p>
            <a:r>
              <a:rPr lang="cs-CZ" dirty="0"/>
              <a:t>V tomto období také dochází ke změnách uvnitř samotných germánských kmenů. Výrazněji se objevuje fenomén náčelníků a jejich válečných družin. Tito náčelníci potřebovali získávat kořist a válečnou slávu pro udržení svého postavení.</a:t>
            </a:r>
          </a:p>
          <a:p>
            <a:r>
              <a:rPr lang="cs-CZ" dirty="0"/>
              <a:t>Sami Římané situaci příliš dobře neodhadli a zprvu odmítali požadavky sousedních kmenů o ochranu a o přidělení půdy uvnitř impéria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62636C-A038-D12E-40DF-757D3523C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7"/>
          <a:stretch/>
        </p:blipFill>
        <p:spPr>
          <a:xfrm>
            <a:off x="6471138" y="1210733"/>
            <a:ext cx="4882661" cy="528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5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3E2BC-83AB-2261-F2FE-E4F46AE9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fáze markomanských válek (165 – 172)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A7EC4F-D5AD-AB63-6035-D163512CE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29886" cy="5032375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165 – První nájezd germánských kmenů na dunajskou hranici, odražený za pomoci auxiliárních oddílů. Vojsko </a:t>
            </a:r>
            <a:r>
              <a:rPr lang="cs-CZ" dirty="0" err="1"/>
              <a:t>an</a:t>
            </a:r>
            <a:r>
              <a:rPr lang="cs-CZ" dirty="0"/>
              <a:t> dunajské hranici je však oslaben</a:t>
            </a:r>
          </a:p>
          <a:p>
            <a:r>
              <a:rPr lang="cs-CZ" dirty="0"/>
              <a:t>166 – dunajskou hranici na mnoha místech překračuje rozsáhlá koalice nejen germánských (Markomani, Kvádové, Langobardi, Vandalové aj.) ale také sarmatských (</a:t>
            </a:r>
            <a:r>
              <a:rPr lang="cs-CZ" dirty="0" err="1"/>
              <a:t>Jazygové</a:t>
            </a:r>
            <a:r>
              <a:rPr lang="cs-CZ" dirty="0"/>
              <a:t>) a dalších kmenů (</a:t>
            </a:r>
            <a:r>
              <a:rPr lang="cs-CZ" dirty="0" err="1"/>
              <a:t>Kostobokové</a:t>
            </a:r>
            <a:r>
              <a:rPr lang="cs-CZ" dirty="0"/>
              <a:t>?).</a:t>
            </a:r>
          </a:p>
          <a:p>
            <a:r>
              <a:rPr lang="cs-CZ" dirty="0"/>
              <a:t>Barbarská vojska pronikají římskou obranou a plení území římských podunajských a balkánských provincií. Část nájezdníků proniká až do severní Itálie a obléhá město </a:t>
            </a:r>
            <a:r>
              <a:rPr lang="cs-CZ" dirty="0" err="1"/>
              <a:t>Aquilea</a:t>
            </a:r>
            <a:r>
              <a:rPr lang="cs-CZ" dirty="0"/>
              <a:t>. </a:t>
            </a:r>
          </a:p>
          <a:p>
            <a:r>
              <a:rPr lang="cs-CZ" dirty="0"/>
              <a:t>Marcus Aurelius zakládá dvě nové legie (</a:t>
            </a:r>
            <a:r>
              <a:rPr lang="cs-CZ" i="1" dirty="0" err="1"/>
              <a:t>legio</a:t>
            </a:r>
            <a:r>
              <a:rPr lang="cs-CZ" i="1" dirty="0"/>
              <a:t> II </a:t>
            </a:r>
            <a:r>
              <a:rPr lang="cs-CZ" i="1" dirty="0" err="1"/>
              <a:t>Italica</a:t>
            </a:r>
            <a:r>
              <a:rPr lang="cs-CZ" i="1" dirty="0"/>
              <a:t>, </a:t>
            </a:r>
            <a:r>
              <a:rPr lang="cs-CZ" i="1" dirty="0" err="1"/>
              <a:t>legio</a:t>
            </a:r>
            <a:r>
              <a:rPr lang="cs-CZ" i="1" dirty="0"/>
              <a:t> III </a:t>
            </a:r>
            <a:r>
              <a:rPr lang="cs-CZ" i="1" dirty="0" err="1"/>
              <a:t>Italica</a:t>
            </a:r>
            <a:r>
              <a:rPr lang="cs-CZ" dirty="0"/>
              <a:t>) a společně se spoluvládcem Luciem </a:t>
            </a:r>
            <a:r>
              <a:rPr lang="cs-CZ" dirty="0" err="1"/>
              <a:t>Verem</a:t>
            </a:r>
            <a:r>
              <a:rPr lang="cs-CZ" dirty="0"/>
              <a:t> poráží Kvády u </a:t>
            </a:r>
            <a:r>
              <a:rPr lang="cs-CZ" dirty="0" err="1"/>
              <a:t>Aquileje</a:t>
            </a:r>
            <a:r>
              <a:rPr lang="cs-CZ" dirty="0"/>
              <a:t> a postupně donutí nájezdníky stáhnout se zpět za Dunaj. S poraženými kmeny jsou uzavírány smlouvy (pečetěné přísahami) a často jim Římané dosazují loajální předáky. </a:t>
            </a:r>
          </a:p>
          <a:p>
            <a:r>
              <a:rPr lang="cs-CZ" dirty="0" err="1"/>
              <a:t>Cassius</a:t>
            </a:r>
            <a:r>
              <a:rPr lang="cs-CZ" dirty="0"/>
              <a:t> </a:t>
            </a:r>
            <a:r>
              <a:rPr lang="cs-CZ" dirty="0" err="1"/>
              <a:t>Dio</a:t>
            </a:r>
            <a:r>
              <a:rPr lang="cs-CZ" dirty="0"/>
              <a:t> zmiňuje mezi těly poražených nepřátel i ženy ve zbroji (Sarmaté?)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94084D-F12C-13D1-0BB0-081649B8B5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1" t="-5539"/>
          <a:stretch/>
        </p:blipFill>
        <p:spPr>
          <a:xfrm>
            <a:off x="6936546" y="1139482"/>
            <a:ext cx="4522308" cy="561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79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34CF9D-9708-4B88-CF6A-50866364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7E6E97E-2197-344C-EBA8-FCB8AB4BD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t="13328" r="17888" b="14900"/>
          <a:stretch/>
        </p:blipFill>
        <p:spPr>
          <a:xfrm>
            <a:off x="0" y="0"/>
            <a:ext cx="12192000" cy="7014152"/>
          </a:xfrm>
        </p:spPr>
      </p:pic>
    </p:spTree>
    <p:extLst>
      <p:ext uri="{BB962C8B-B14F-4D97-AF65-F5344CB8AC3E}">
        <p14:creationId xmlns:p14="http://schemas.microsoft.com/office/powerpoint/2010/main" val="290666604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1409</Words>
  <Application>Microsoft Office PowerPoint</Application>
  <PresentationFormat>Širokoúhlá obrazovka</PresentationFormat>
  <Paragraphs>80</Paragraphs>
  <Slides>32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Motiv Office</vt:lpstr>
      <vt:lpstr>Římské vojenství 8 – Markomanské války (165 – 180 n. l.)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Příčiny válek</vt:lpstr>
      <vt:lpstr>První fáze markomanských válek (165 – 172)</vt:lpstr>
      <vt:lpstr>Prezentace aplikace PowerPoint</vt:lpstr>
      <vt:lpstr>Druhá fáze válek – První vpád Římanů za Dunaj. (172 – 174)</vt:lpstr>
      <vt:lpstr>Prezentace aplikace PowerPoint</vt:lpstr>
      <vt:lpstr>Mince „Germania subacta“ s vyobrazením císaře a tropaea.</vt:lpstr>
      <vt:lpstr>Třetí fáze bojů (175 – 180) </vt:lpstr>
      <vt:lpstr>Trenčínský nápis – Věnovaný vítězným císařům (Marcus a Commodus) legátem II legie Adiutrix Maximianem </vt:lpstr>
      <vt:lpstr>Římské jednotky v markomanských válkách</vt:lpstr>
      <vt:lpstr>Prezentace aplikace PowerPoint</vt:lpstr>
      <vt:lpstr>Římské pochodové tábory na území ČR</vt:lpstr>
      <vt:lpstr>Prezentace aplikace PowerPoint</vt:lpstr>
      <vt:lpstr>Lokalita Burgstall – Hradisko u Mušova.</vt:lpstr>
      <vt:lpstr>Oděv římského vojáka období principátu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Novinky ve výzbroji a výstroji římských vojáků.</vt:lpstr>
      <vt:lpstr>Prezentace aplikace PowerPoint</vt:lpstr>
      <vt:lpstr>„Meč s prstencovou hlavicí</vt:lpstr>
      <vt:lpstr>Přilba typu Niederbieber</vt:lpstr>
      <vt:lpstr>Prezentace aplikace PowerPoint</vt:lpstr>
      <vt:lpstr>Prezentace aplikace PowerPoint</vt:lpstr>
      <vt:lpstr>Nevýhody dosavadní římské vojenské strategie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Římské vojenství 8 – Markomanské války a římská armáda na území ČR.</dc:title>
  <dc:creator>Tomáš Antoš</dc:creator>
  <cp:lastModifiedBy>Tomáš Antoš</cp:lastModifiedBy>
  <cp:revision>16</cp:revision>
  <dcterms:created xsi:type="dcterms:W3CDTF">2022-11-07T16:34:22Z</dcterms:created>
  <dcterms:modified xsi:type="dcterms:W3CDTF">2022-11-25T08:27:36Z</dcterms:modified>
</cp:coreProperties>
</file>