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73" r:id="rId6"/>
    <p:sldId id="274" r:id="rId7"/>
    <p:sldId id="259" r:id="rId8"/>
    <p:sldId id="290" r:id="rId9"/>
    <p:sldId id="293" r:id="rId10"/>
    <p:sldId id="265" r:id="rId11"/>
    <p:sldId id="275" r:id="rId12"/>
    <p:sldId id="266" r:id="rId13"/>
    <p:sldId id="276" r:id="rId14"/>
    <p:sldId id="272" r:id="rId15"/>
    <p:sldId id="264" r:id="rId16"/>
    <p:sldId id="277" r:id="rId17"/>
    <p:sldId id="278" r:id="rId18"/>
    <p:sldId id="279" r:id="rId19"/>
    <p:sldId id="267" r:id="rId20"/>
    <p:sldId id="268" r:id="rId21"/>
    <p:sldId id="282" r:id="rId22"/>
    <p:sldId id="283" r:id="rId23"/>
    <p:sldId id="269" r:id="rId24"/>
    <p:sldId id="284" r:id="rId25"/>
    <p:sldId id="286" r:id="rId26"/>
    <p:sldId id="285" r:id="rId27"/>
    <p:sldId id="289" r:id="rId28"/>
    <p:sldId id="288" r:id="rId29"/>
    <p:sldId id="287" r:id="rId30"/>
    <p:sldId id="271" r:id="rId31"/>
    <p:sldId id="291" r:id="rId32"/>
    <p:sldId id="292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B1FDE-BE05-4FE2-0183-B7653ED68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EE2C79-022F-7DC7-64A1-AEAB0D5B3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4D3F2-2408-1D52-9068-FD0D7759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62CBB-99C4-C0BA-A926-2BF4E32A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0002D7-6B1F-F022-3879-7919341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9C97E-7FCF-29E0-2D96-A535595F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86F398-156C-8602-C63B-269BB9CB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4EEDF-6CCB-4B7B-5E59-2CACFE45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EB30CE-7C71-5616-6353-6DC40ECB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EF7E5E-5779-5685-79A3-C9C77039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35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7E98F7-DC8F-4AF8-E030-E753E3FC8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3A1FB-AF26-2558-75A0-5301D7FE2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402D8B-AD79-F754-9CB3-5ECBC464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658E2B-9F99-6354-EE9D-388E350A0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1C3929-EC9F-35F0-2040-799FD407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8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4CF0C-E92E-39F8-E6A1-81CA15FA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BA301-EA2E-8CBD-6B68-BB6C2A71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32880-8130-BBA9-C6D7-18CC298A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B06536-B696-AB7D-C3A2-737E6242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774057-C550-7111-9E3C-4BF11927E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87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6054D-5B65-3CF0-7E59-8505FCDD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B015CE-DA64-24BD-E567-BD92E76AC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081FD9-6FEB-3E10-08CB-8820D922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8617C3-34F8-8F8A-6BF2-1817BAE1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242BB3-D1E9-6239-DF99-EA4B5CD5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0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8A4BF-D650-3A5C-0813-A5A1C6DD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6AC69-8A02-FF98-61F7-B998A70E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F12A43-6390-05C2-D377-09D82A866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DBE25A5-0293-8747-F72B-1AC3CD46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02DCF-B7CB-FFD3-CF3A-41B29757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F34BF1-7718-F085-38FF-9E71AFCE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8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9B560-1CF4-CFBF-B640-AD306C58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17AFC7-A4CD-2D50-77BE-E7F14919D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553DB2-5053-2221-636A-C540380F0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529B83-44F7-DED1-E78E-6463AAC3E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069C002-4C89-006D-C956-C5AF4B92E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83C2690-3A68-1F4E-8DA0-A6782CC2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F7ADDF-A7BA-2737-3EB9-9F37C84F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E6B262-2FF1-813F-83DF-CF3BAB2B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4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B58B4-EE97-B0D7-66AD-20550FF3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D7DA5C-AD7A-C5EF-9308-FDBB21907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D8A699-8AA1-9616-8A24-10288268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A84060-B6C3-257D-60A0-3008059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9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D917F3-B6D0-4C1D-D01A-6EDB6BB3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F236D7-FBFE-203E-531E-337AE599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16022B-96B0-2E1E-270C-0434BDB1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8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C7D1F-DA73-BDA0-333A-9103A8F4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0DB32-FD5C-00DC-B64A-00B7448B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075CF4-B8C4-13E0-D73E-62E9FEE5D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49FA94-ED1D-EE5F-4C81-2E64D729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AC70F5-ECDB-D922-C61E-C225047D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FB283C-7B68-6ADF-20B0-9411605E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5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3AFE1-D781-E326-845D-1C871292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0CB81E1-80C2-78E4-9FC8-C427F5FBA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F817F0-E3E4-EFA6-0992-720C6C117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09E9AA-A20B-F726-92CF-66A75228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D5CEF1-AFB1-9519-42FE-D9B50D09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9E97E4-BB73-FA51-550F-B3F531B9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2C21E9-7F1E-16DF-71B2-C5CC7469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1456D7-313E-7017-605D-17BA30347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5F9058-131B-3C23-9BB1-F8D8D3C03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F87E-A8A2-4E04-B356-49ADF15077B2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81048-0DBF-988E-36F1-41DA32052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8269A2-C965-ADD3-1169-469E65CF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CAC2-D099-44A1-B361-B5F7F2527E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F7F5F-B4F4-B1A8-3FBC-36B1A057F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Římské vojenství 9 – Armáda v období </a:t>
            </a:r>
            <a:r>
              <a:rPr lang="cs-CZ" dirty="0" err="1"/>
              <a:t>severovských</a:t>
            </a:r>
            <a:r>
              <a:rPr lang="cs-CZ" dirty="0"/>
              <a:t> a vojenských císařů (193 – 284 n. l.)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084706-276B-6DC6-7C6A-06BF459281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14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D2190-67F3-BE74-7101-E2885311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armádě za </a:t>
            </a:r>
            <a:r>
              <a:rPr lang="cs-CZ" dirty="0" err="1"/>
              <a:t>severovských</a:t>
            </a:r>
            <a:r>
              <a:rPr lang="cs-CZ" dirty="0"/>
              <a:t> císařů (193 – 235)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9305D-2038-A2CE-8538-0F7CBC46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77000" cy="5032375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Septimius</a:t>
            </a:r>
            <a:r>
              <a:rPr lang="cs-CZ" dirty="0"/>
              <a:t> Severus (193 – 211) – Do velení nových legií dosazoval jezdce s hodností </a:t>
            </a:r>
            <a:r>
              <a:rPr lang="cs-CZ" i="1" dirty="0" err="1"/>
              <a:t>praefectus</a:t>
            </a:r>
            <a:r>
              <a:rPr lang="cs-CZ" i="1" dirty="0"/>
              <a:t> </a:t>
            </a:r>
            <a:r>
              <a:rPr lang="cs-CZ" i="1" dirty="0" err="1"/>
              <a:t>legionis</a:t>
            </a:r>
            <a:r>
              <a:rPr lang="cs-CZ" i="1" dirty="0"/>
              <a:t>.</a:t>
            </a:r>
          </a:p>
          <a:p>
            <a:r>
              <a:rPr lang="cs-CZ" dirty="0"/>
              <a:t>Jedna legie je nově umístěna v Itálii k dispozici císaři (</a:t>
            </a:r>
            <a:r>
              <a:rPr lang="cs-CZ" i="1" dirty="0" err="1"/>
              <a:t>legio</a:t>
            </a:r>
            <a:r>
              <a:rPr lang="cs-CZ" i="1" dirty="0"/>
              <a:t> II </a:t>
            </a:r>
            <a:r>
              <a:rPr lang="cs-CZ" i="1" dirty="0" err="1"/>
              <a:t>Parthica</a:t>
            </a:r>
            <a:r>
              <a:rPr lang="cs-CZ" dirty="0"/>
              <a:t>).</a:t>
            </a:r>
          </a:p>
          <a:p>
            <a:r>
              <a:rPr lang="cs-CZ" dirty="0"/>
              <a:t>Prefekti legií bývali velice zkušení vojáci, doložený případ kariéry uvádí hodnosti: </a:t>
            </a:r>
            <a:r>
              <a:rPr lang="cs-CZ" dirty="0" err="1"/>
              <a:t>primipila</a:t>
            </a:r>
            <a:r>
              <a:rPr lang="cs-CZ" dirty="0"/>
              <a:t>, velitele auxiliárních jednotek a tribuna městské kohorty. Někteří velitelé mohli dokonce začít jako řadoví vojáci. </a:t>
            </a:r>
          </a:p>
          <a:p>
            <a:r>
              <a:rPr lang="cs-CZ" dirty="0"/>
              <a:t>Další nové velitelské funkce (pro jezdce) </a:t>
            </a:r>
            <a:r>
              <a:rPr lang="cs-CZ" dirty="0" err="1"/>
              <a:t>praepositus</a:t>
            </a:r>
            <a:r>
              <a:rPr lang="cs-CZ" dirty="0"/>
              <a:t> </a:t>
            </a:r>
            <a:r>
              <a:rPr lang="cs-CZ" dirty="0" err="1"/>
              <a:t>annonae</a:t>
            </a:r>
            <a:r>
              <a:rPr lang="cs-CZ" dirty="0"/>
              <a:t> – ubytovací důstojník. </a:t>
            </a:r>
            <a:r>
              <a:rPr lang="cs-CZ" dirty="0" err="1"/>
              <a:t>praepositus</a:t>
            </a:r>
            <a:r>
              <a:rPr lang="cs-CZ" dirty="0"/>
              <a:t> </a:t>
            </a:r>
            <a:r>
              <a:rPr lang="cs-CZ" dirty="0" err="1"/>
              <a:t>equitum</a:t>
            </a:r>
            <a:r>
              <a:rPr lang="cs-CZ" dirty="0"/>
              <a:t> gentium </a:t>
            </a:r>
            <a:r>
              <a:rPr lang="cs-CZ" dirty="0" err="1"/>
              <a:t>peregrinarum</a:t>
            </a:r>
            <a:r>
              <a:rPr lang="cs-CZ" dirty="0"/>
              <a:t> – velitel žoldnéřské jízdy.</a:t>
            </a:r>
          </a:p>
          <a:p>
            <a:r>
              <a:rPr lang="cs-CZ" dirty="0"/>
              <a:t>Právě od dob </a:t>
            </a:r>
            <a:r>
              <a:rPr lang="cs-CZ" dirty="0" err="1"/>
              <a:t>Severovců</a:t>
            </a:r>
            <a:r>
              <a:rPr lang="cs-CZ" dirty="0"/>
              <a:t> se zřejmě </a:t>
            </a:r>
            <a:r>
              <a:rPr lang="cs-CZ" dirty="0" err="1"/>
              <a:t>primipilus</a:t>
            </a:r>
            <a:r>
              <a:rPr lang="cs-CZ" dirty="0"/>
              <a:t> (možná i další důstojníci) stávali členy jezdeckého stavu. </a:t>
            </a:r>
          </a:p>
          <a:p>
            <a:r>
              <a:rPr lang="cs-CZ" dirty="0"/>
              <a:t>Po bitvě u </a:t>
            </a:r>
            <a:r>
              <a:rPr lang="cs-CZ" dirty="0" err="1"/>
              <a:t>Lugduna</a:t>
            </a:r>
            <a:r>
              <a:rPr lang="cs-CZ" dirty="0"/>
              <a:t> císař vojákům (krom jiných odměn) také umožnil uzavírat legální sňatky. </a:t>
            </a:r>
          </a:p>
          <a:p>
            <a:r>
              <a:rPr lang="cs-CZ" dirty="0"/>
              <a:t>Dochování zmínek o některých jednotkách může být problematické, bylo zvykem uvalit na ně </a:t>
            </a:r>
            <a:r>
              <a:rPr lang="cs-CZ" i="1" dirty="0" err="1"/>
              <a:t>damnatio</a:t>
            </a:r>
            <a:r>
              <a:rPr lang="cs-CZ" i="1" dirty="0"/>
              <a:t> memoriae</a:t>
            </a:r>
            <a:r>
              <a:rPr lang="cs-CZ" dirty="0"/>
              <a:t>, pokud se přidaly k uzurpátorům. </a:t>
            </a:r>
          </a:p>
          <a:p>
            <a:r>
              <a:rPr lang="cs-CZ" dirty="0"/>
              <a:t>Podle Historie Augusty měl </a:t>
            </a:r>
            <a:r>
              <a:rPr lang="cs-CZ" dirty="0" err="1"/>
              <a:t>Septimius</a:t>
            </a:r>
            <a:r>
              <a:rPr lang="cs-CZ" dirty="0"/>
              <a:t> Severus popravovat zajaté senátorské důstojníky svých oponentů.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85B724-796E-7F97-96EC-6493085C5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6" y="1434905"/>
            <a:ext cx="4173002" cy="52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7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F6569-9367-1E5C-D8BA-BEF3606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61504C-9177-88A2-8C00-80081DC5B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402" cy="6858000"/>
          </a:xfrm>
        </p:spPr>
      </p:pic>
    </p:spTree>
    <p:extLst>
      <p:ext uri="{BB962C8B-B14F-4D97-AF65-F5344CB8AC3E}">
        <p14:creationId xmlns:p14="http://schemas.microsoft.com/office/powerpoint/2010/main" val="129123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4CB533-A4F2-7592-795D-382AD20F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Armáda císaře </a:t>
            </a:r>
            <a:r>
              <a:rPr lang="cs-CZ" dirty="0" err="1"/>
              <a:t>Caracally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2E73C8-F365-325E-9C41-D1D346746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406662" cy="5032375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202122"/>
                </a:solidFill>
              </a:rPr>
              <a:t>(</a:t>
            </a:r>
            <a:r>
              <a:rPr lang="cs-CZ" b="0" i="0" dirty="0">
                <a:solidFill>
                  <a:srgbClr val="202122"/>
                </a:solidFill>
                <a:effectLst/>
              </a:rPr>
              <a:t>Marcus Aurelius Severus </a:t>
            </a:r>
            <a:r>
              <a:rPr lang="cs-CZ" b="0" i="0" dirty="0" err="1">
                <a:solidFill>
                  <a:srgbClr val="202122"/>
                </a:solidFill>
                <a:effectLst/>
              </a:rPr>
              <a:t>Antoninus</a:t>
            </a:r>
            <a:r>
              <a:rPr lang="cs-CZ" dirty="0">
                <a:solidFill>
                  <a:srgbClr val="202122"/>
                </a:solidFill>
              </a:rPr>
              <a:t>)</a:t>
            </a:r>
            <a:r>
              <a:rPr lang="cs-CZ" b="0" i="0" dirty="0">
                <a:solidFill>
                  <a:srgbClr val="202122"/>
                </a:solidFill>
                <a:effectLst/>
              </a:rPr>
              <a:t> </a:t>
            </a:r>
            <a:r>
              <a:rPr lang="cs-CZ" dirty="0" err="1"/>
              <a:t>Caracalla</a:t>
            </a:r>
            <a:r>
              <a:rPr lang="cs-CZ" dirty="0"/>
              <a:t> – (211 – 217) – 212 – udělil občanství všem svobodným obyvatelům říše (kromě zajatých a usazených barbarů). </a:t>
            </a:r>
          </a:p>
          <a:p>
            <a:r>
              <a:rPr lang="cs-CZ" dirty="0"/>
              <a:t>Auxiliární oddíly tímto nezanikly a stejně jako legie se doplňovaly z obyvatelstva v místě, kde byla jednotka umístěna. </a:t>
            </a:r>
          </a:p>
          <a:p>
            <a:r>
              <a:rPr lang="cs-CZ" dirty="0"/>
              <a:t>Pro válku s </a:t>
            </a:r>
            <a:r>
              <a:rPr lang="cs-CZ" dirty="0" err="1"/>
              <a:t>Parthy</a:t>
            </a:r>
            <a:r>
              <a:rPr lang="cs-CZ" dirty="0"/>
              <a:t> měl ustanovit „falangu Sparťanů a falangu Makedonců, po vzoru Alexandra Velikého – </a:t>
            </a:r>
            <a:r>
              <a:rPr lang="cs-CZ" i="1" dirty="0" err="1"/>
              <a:t>Phalangarii</a:t>
            </a:r>
            <a:r>
              <a:rPr lang="cs-CZ" i="1" dirty="0"/>
              <a:t> </a:t>
            </a:r>
            <a:r>
              <a:rPr lang="cs-CZ" dirty="0"/>
              <a:t>o 15 000 pěšáků.</a:t>
            </a:r>
          </a:p>
          <a:p>
            <a:r>
              <a:rPr lang="cs-CZ" dirty="0"/>
              <a:t>Ve skutečnosti se zřejmě jednalo o spojený oddíl </a:t>
            </a:r>
            <a:r>
              <a:rPr lang="cs-CZ" dirty="0" err="1"/>
              <a:t>praetoriánů</a:t>
            </a:r>
            <a:r>
              <a:rPr lang="cs-CZ" dirty="0"/>
              <a:t> (10 000) a </a:t>
            </a:r>
            <a:r>
              <a:rPr lang="cs-CZ" i="1" dirty="0" err="1"/>
              <a:t>legio</a:t>
            </a:r>
            <a:r>
              <a:rPr lang="cs-CZ" i="1" dirty="0"/>
              <a:t> II </a:t>
            </a:r>
            <a:r>
              <a:rPr lang="cs-CZ" i="1" dirty="0" err="1"/>
              <a:t>Parthica</a:t>
            </a:r>
            <a:r>
              <a:rPr lang="cs-CZ" dirty="0"/>
              <a:t> (5000), přičemž mnoho z vojáků skutečně pocházelo z Makedonie nebo z Thrákie. </a:t>
            </a:r>
          </a:p>
          <a:p>
            <a:r>
              <a:rPr lang="cs-CZ" dirty="0"/>
              <a:t>Dlouhá kopí </a:t>
            </a:r>
            <a:r>
              <a:rPr lang="cs-CZ" dirty="0" err="1"/>
              <a:t>popisováné</a:t>
            </a:r>
            <a:r>
              <a:rPr lang="cs-CZ" dirty="0"/>
              <a:t> řecky píšícími autory patrně odrážela obecný trend vyzbrojování vojáků kopími (přinejmenším od doby Hadriána a bitvy </a:t>
            </a:r>
            <a:r>
              <a:rPr lang="cs-CZ" dirty="0" err="1"/>
              <a:t>Arriána</a:t>
            </a:r>
            <a:r>
              <a:rPr lang="cs-CZ" dirty="0"/>
              <a:t> s Alany).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83E640-0E0F-BF9B-44B6-B966D1855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9" t="24641" r="8731" b="22448"/>
          <a:stretch/>
        </p:blipFill>
        <p:spPr>
          <a:xfrm>
            <a:off x="7244863" y="1378019"/>
            <a:ext cx="4642337" cy="51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1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F7F2B-1E39-581B-761C-54C33C21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202ECA-26C5-A30D-F637-50911078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2622" cy="6858001"/>
          </a:xfrm>
        </p:spPr>
      </p:pic>
    </p:spTree>
    <p:extLst>
      <p:ext uri="{BB962C8B-B14F-4D97-AF65-F5344CB8AC3E}">
        <p14:creationId xmlns:p14="http://schemas.microsoft.com/office/powerpoint/2010/main" val="319726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D7E47-DAC3-22D6-4262-26022658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Vexillace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A13E59-C267-ED8A-73E8-43E24FC3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083106" cy="5032375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Jako </a:t>
            </a:r>
            <a:r>
              <a:rPr lang="cs-CZ" dirty="0" err="1"/>
              <a:t>vexillace</a:t>
            </a:r>
            <a:r>
              <a:rPr lang="cs-CZ" dirty="0"/>
              <a:t> (</a:t>
            </a:r>
            <a:r>
              <a:rPr lang="cs-CZ" i="1" dirty="0" err="1"/>
              <a:t>vexillatio</a:t>
            </a:r>
            <a:r>
              <a:rPr lang="cs-CZ" dirty="0"/>
              <a:t>) se označovaly vyčleněné oddíly legií nebo auxiliárních jednotek, pověřené samostatným úkolem.</a:t>
            </a:r>
          </a:p>
          <a:p>
            <a:r>
              <a:rPr lang="cs-CZ" dirty="0"/>
              <a:t>Název podle válečného praporce.</a:t>
            </a:r>
          </a:p>
          <a:p>
            <a:r>
              <a:rPr lang="cs-CZ" dirty="0"/>
              <a:t>Přibližně od dob markomanských válek bývalo stále častější, že legie netáhla do války celá, ale byla z ní vyčleněna právě </a:t>
            </a:r>
            <a:r>
              <a:rPr lang="cs-CZ" dirty="0" err="1"/>
              <a:t>vexillace</a:t>
            </a:r>
            <a:r>
              <a:rPr lang="cs-CZ" dirty="0"/>
              <a:t>.</a:t>
            </a:r>
          </a:p>
          <a:p>
            <a:r>
              <a:rPr lang="cs-CZ" dirty="0"/>
              <a:t>Během třetího století už byla účast celé legie na válce vzácná. Legie byli spíše jakési vojenské základny, které tvořily </a:t>
            </a:r>
            <a:r>
              <a:rPr lang="cs-CZ" dirty="0" err="1"/>
              <a:t>vexillace</a:t>
            </a:r>
            <a:r>
              <a:rPr lang="cs-CZ" dirty="0"/>
              <a:t> a vysílaly je kam bylo třeba. </a:t>
            </a:r>
          </a:p>
          <a:p>
            <a:r>
              <a:rPr lang="cs-CZ" dirty="0"/>
              <a:t>Poslední celá opravdová legie v boji byla patrně </a:t>
            </a:r>
            <a:r>
              <a:rPr lang="cs-CZ" i="1" dirty="0" err="1"/>
              <a:t>legio</a:t>
            </a:r>
            <a:r>
              <a:rPr lang="cs-CZ" i="1" dirty="0"/>
              <a:t> II </a:t>
            </a:r>
            <a:r>
              <a:rPr lang="cs-CZ" i="1" dirty="0" err="1"/>
              <a:t>Parthica</a:t>
            </a:r>
            <a:r>
              <a:rPr lang="cs-CZ" dirty="0"/>
              <a:t>, která se za </a:t>
            </a:r>
            <a:r>
              <a:rPr lang="cs-CZ" dirty="0" err="1"/>
              <a:t>Gordiana</a:t>
            </a:r>
            <a:r>
              <a:rPr lang="cs-CZ" dirty="0"/>
              <a:t> III. Účastnila války s Peršany (40 léta 3. století). </a:t>
            </a:r>
            <a:r>
              <a:rPr lang="cs-CZ" dirty="0" err="1"/>
              <a:t>Septimius</a:t>
            </a:r>
            <a:r>
              <a:rPr lang="cs-CZ" dirty="0"/>
              <a:t> Severus ji chtěl mít v záloze spolu s pretoriány a byla umístěna v Itálii. </a:t>
            </a:r>
          </a:p>
          <a:p>
            <a:r>
              <a:rPr lang="cs-CZ" dirty="0"/>
              <a:t>Velitelé </a:t>
            </a:r>
            <a:r>
              <a:rPr lang="cs-CZ" dirty="0" err="1"/>
              <a:t>vexillací</a:t>
            </a:r>
            <a:r>
              <a:rPr lang="cs-CZ" dirty="0"/>
              <a:t> byli obvykle tribuni (centurioni?) později důstojník s označením </a:t>
            </a:r>
            <a:r>
              <a:rPr lang="cs-CZ" i="1" dirty="0" err="1"/>
              <a:t>praepositus</a:t>
            </a:r>
            <a:r>
              <a:rPr lang="cs-CZ" i="1" dirty="0"/>
              <a:t>.</a:t>
            </a:r>
          </a:p>
          <a:p>
            <a:r>
              <a:rPr lang="cs-CZ" dirty="0"/>
              <a:t>Podobně jako u auxiliárních jednotek byly rozlišovány </a:t>
            </a:r>
            <a:r>
              <a:rPr lang="cs-CZ" dirty="0" err="1"/>
              <a:t>quingenaria</a:t>
            </a:r>
            <a:r>
              <a:rPr lang="cs-CZ" dirty="0"/>
              <a:t> (jedna kohorta) a </a:t>
            </a:r>
            <a:r>
              <a:rPr lang="cs-CZ" dirty="0" err="1"/>
              <a:t>milliaria</a:t>
            </a:r>
            <a:r>
              <a:rPr lang="cs-CZ" dirty="0"/>
              <a:t> (dvě kohorty) </a:t>
            </a:r>
            <a:r>
              <a:rPr lang="cs-CZ" dirty="0" err="1"/>
              <a:t>vexillace</a:t>
            </a:r>
            <a:r>
              <a:rPr lang="cs-CZ" dirty="0"/>
              <a:t>. </a:t>
            </a:r>
          </a:p>
          <a:p>
            <a:r>
              <a:rPr lang="cs-CZ" dirty="0"/>
              <a:t>Stávalo se, že </a:t>
            </a:r>
            <a:r>
              <a:rPr lang="cs-CZ" dirty="0" err="1"/>
              <a:t>vexillace</a:t>
            </a:r>
            <a:r>
              <a:rPr lang="cs-CZ" dirty="0"/>
              <a:t> se s mateřskou jednotkou velmi dlouho nespojila a fungovala v podstatě jako samostatný oddíl.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51A15E-B046-BED2-8EDE-3D9B54C3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9331"/>
          <a:stretch/>
        </p:blipFill>
        <p:spPr>
          <a:xfrm>
            <a:off x="7047914" y="1493348"/>
            <a:ext cx="4994031" cy="48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1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945E9-A5CD-7D6C-3D78-13161827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armádě za císaře </a:t>
            </a:r>
            <a:r>
              <a:rPr lang="cs-CZ" dirty="0" err="1"/>
              <a:t>Galliéna</a:t>
            </a:r>
            <a:r>
              <a:rPr lang="cs-CZ" dirty="0"/>
              <a:t> (260 – 268)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19D18-4401-9D4F-ECBE-7F6C3784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84963" cy="5032375"/>
          </a:xfrm>
        </p:spPr>
        <p:txBody>
          <a:bodyPr>
            <a:normAutofit fontScale="92500"/>
          </a:bodyPr>
          <a:lstStyle/>
          <a:p>
            <a:r>
              <a:rPr lang="cs-CZ" dirty="0"/>
              <a:t>Vzdělaný a velice schopný panovník, podařilo se mu potlačit několik uzurpací i vpádů přes římské hranice. </a:t>
            </a:r>
          </a:p>
          <a:p>
            <a:r>
              <a:rPr lang="cs-CZ" dirty="0"/>
              <a:t>Jezdci z legií mohli být přeřazení do speciálních jízdních oddílů </a:t>
            </a:r>
            <a:r>
              <a:rPr lang="cs-CZ" i="1" dirty="0" err="1"/>
              <a:t>promoti</a:t>
            </a:r>
            <a:r>
              <a:rPr lang="cs-CZ" i="1" dirty="0"/>
              <a:t>. </a:t>
            </a:r>
          </a:p>
          <a:p>
            <a:r>
              <a:rPr lang="cs-CZ" dirty="0"/>
              <a:t>Velení legií už mají POUZE jezdci. </a:t>
            </a:r>
          </a:p>
          <a:p>
            <a:r>
              <a:rPr lang="cs-CZ" dirty="0"/>
              <a:t>Senátorští tribunové mizí, jezdecké zřejmě nahrazuje důstojník </a:t>
            </a:r>
            <a:r>
              <a:rPr lang="cs-CZ" i="1" dirty="0" err="1"/>
              <a:t>praepositus</a:t>
            </a:r>
            <a:r>
              <a:rPr lang="cs-CZ" dirty="0"/>
              <a:t>, profesionální povýšený voják. </a:t>
            </a:r>
          </a:p>
          <a:p>
            <a:r>
              <a:rPr lang="cs-CZ" dirty="0"/>
              <a:t>Nová vojenská hodnost – </a:t>
            </a:r>
            <a:r>
              <a:rPr lang="cs-CZ" i="1" dirty="0" err="1"/>
              <a:t>Dux</a:t>
            </a:r>
            <a:r>
              <a:rPr lang="cs-CZ" i="1" dirty="0"/>
              <a:t> </a:t>
            </a:r>
            <a:r>
              <a:rPr lang="cs-CZ" i="1" dirty="0" err="1"/>
              <a:t>equitum</a:t>
            </a:r>
            <a:r>
              <a:rPr lang="cs-CZ" dirty="0"/>
              <a:t>. Vrchní velitel těžké jízdy. Sídlil v </a:t>
            </a:r>
            <a:r>
              <a:rPr lang="cs-CZ" dirty="0" err="1"/>
              <a:t>Mediolanu</a:t>
            </a:r>
            <a:r>
              <a:rPr lang="cs-CZ" dirty="0"/>
              <a:t> (Milán). 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5BBA1E-C7C1-B48B-4353-747295244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48" y="1408810"/>
            <a:ext cx="3648735" cy="44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1C5FF-F2A3-BFCA-092C-6F68DAFD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Sacer</a:t>
            </a:r>
            <a:r>
              <a:rPr lang="cs-CZ" dirty="0"/>
              <a:t> </a:t>
            </a:r>
            <a:r>
              <a:rPr lang="cs-CZ" dirty="0" err="1"/>
              <a:t>comitatus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FED1B-5E22-ADC5-E055-451C6B3B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7523" cy="4351338"/>
          </a:xfrm>
        </p:spPr>
        <p:txBody>
          <a:bodyPr>
            <a:normAutofit lnSpcReduction="10000"/>
          </a:bodyPr>
          <a:lstStyle/>
          <a:p>
            <a:r>
              <a:rPr lang="cs-CZ" i="1" dirty="0" err="1"/>
              <a:t>Promoti</a:t>
            </a:r>
            <a:r>
              <a:rPr lang="cs-CZ" i="1" dirty="0"/>
              <a:t>, </a:t>
            </a:r>
            <a:r>
              <a:rPr lang="cs-CZ" dirty="0" err="1"/>
              <a:t>prétoriáni</a:t>
            </a:r>
            <a:r>
              <a:rPr lang="cs-CZ" dirty="0"/>
              <a:t> a část legií (</a:t>
            </a:r>
            <a:r>
              <a:rPr lang="cs-CZ" i="1" dirty="0"/>
              <a:t>II </a:t>
            </a:r>
            <a:r>
              <a:rPr lang="cs-CZ" i="1" dirty="0" err="1"/>
              <a:t>Partica</a:t>
            </a:r>
            <a:r>
              <a:rPr lang="cs-CZ" dirty="0"/>
              <a:t>) a další útvary (patrně i </a:t>
            </a:r>
            <a:r>
              <a:rPr lang="cs-CZ" i="1" dirty="0" err="1"/>
              <a:t>singulares</a:t>
            </a:r>
            <a:r>
              <a:rPr lang="cs-CZ" i="1" dirty="0"/>
              <a:t> Augusti</a:t>
            </a:r>
            <a:r>
              <a:rPr lang="cs-CZ" dirty="0"/>
              <a:t>) tvořili (</a:t>
            </a:r>
            <a:r>
              <a:rPr lang="cs-CZ" i="1" dirty="0" err="1"/>
              <a:t>sacer</a:t>
            </a:r>
            <a:r>
              <a:rPr lang="cs-CZ" dirty="0"/>
              <a:t>) </a:t>
            </a:r>
            <a:r>
              <a:rPr lang="cs-CZ" i="1" dirty="0" err="1"/>
              <a:t>comitatus</a:t>
            </a:r>
            <a:r>
              <a:rPr lang="cs-CZ" dirty="0"/>
              <a:t>. </a:t>
            </a:r>
          </a:p>
          <a:p>
            <a:r>
              <a:rPr lang="cs-CZ" dirty="0"/>
              <a:t>Elitní armáda připravená v Itálii, se kterou mohl císař okamžitě vyrazit tam, kde bylo potřeba. </a:t>
            </a:r>
          </a:p>
          <a:p>
            <a:r>
              <a:rPr lang="cs-CZ" dirty="0"/>
              <a:t>Velitelem byl pretoriánský prefekt.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F90E9A1-316B-6F13-EBC3-21E814C04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09" y="730885"/>
            <a:ext cx="5613644" cy="56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2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33DC2-46A5-39C6-736F-417876EBE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Lanciarii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18A62-CE77-F47B-CE46-476D37EB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 err="1"/>
              <a:t>Lanciarii</a:t>
            </a:r>
            <a:r>
              <a:rPr lang="cs-CZ" i="1" dirty="0"/>
              <a:t> </a:t>
            </a:r>
            <a:r>
              <a:rPr lang="cs-CZ" dirty="0"/>
              <a:t>– lehčeji vybavení vojáci, vrhači oštěpů. (</a:t>
            </a:r>
            <a:r>
              <a:rPr lang="cs-CZ" i="1" dirty="0" err="1"/>
              <a:t>Lancea</a:t>
            </a:r>
            <a:r>
              <a:rPr lang="cs-CZ" i="1" dirty="0"/>
              <a:t> – </a:t>
            </a:r>
            <a:r>
              <a:rPr lang="cs-CZ" dirty="0"/>
              <a:t>lehký vrhací oštěp)</a:t>
            </a:r>
          </a:p>
          <a:p>
            <a:r>
              <a:rPr lang="cs-CZ" dirty="0"/>
              <a:t>Určitá elita legie, později tvořili patrně vlastní </a:t>
            </a:r>
            <a:r>
              <a:rPr lang="cs-CZ" dirty="0" err="1"/>
              <a:t>vexillace</a:t>
            </a:r>
            <a:endParaRPr lang="cs-CZ" dirty="0"/>
          </a:p>
          <a:p>
            <a:r>
              <a:rPr lang="cs-CZ" dirty="0"/>
              <a:t>Patrně existovali už dříve (i v prvním století n. l.) ale až ve třetím století (a v II </a:t>
            </a:r>
            <a:r>
              <a:rPr lang="cs-CZ" dirty="0" err="1"/>
              <a:t>Parthice</a:t>
            </a:r>
            <a:r>
              <a:rPr lang="cs-CZ" dirty="0"/>
              <a:t> jsou doložení názvem). </a:t>
            </a:r>
          </a:p>
          <a:p>
            <a:r>
              <a:rPr lang="cs-CZ" dirty="0"/>
              <a:t>Od Diokleciána jsou doloženi i jízdní </a:t>
            </a:r>
            <a:r>
              <a:rPr lang="cs-CZ" dirty="0" err="1"/>
              <a:t>lanciarii</a:t>
            </a:r>
            <a:r>
              <a:rPr lang="cs-CZ" dirty="0"/>
              <a:t> (i když v jízdních alách existovaly patrně už ve 2. století n. l.)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C11A2C-9294-C00F-45F5-2A6B2BAC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95" y="610771"/>
            <a:ext cx="4245805" cy="60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FEFFB-0AEB-73C9-C759-F17C96B7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A0F5AF9-CC61-65A7-66D1-1678E17D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16" y="0"/>
            <a:ext cx="7035368" cy="6867326"/>
          </a:xfrm>
        </p:spPr>
      </p:pic>
    </p:spTree>
    <p:extLst>
      <p:ext uri="{BB962C8B-B14F-4D97-AF65-F5344CB8AC3E}">
        <p14:creationId xmlns:p14="http://schemas.microsoft.com/office/powerpoint/2010/main" val="1701623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730B-2217-6368-D08F-CD7689B8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Frumentarii</a:t>
            </a:r>
            <a:r>
              <a:rPr lang="cs-CZ" dirty="0"/>
              <a:t> – Tajná policie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275ED4BD-E769-8E16-82B9-1AE47503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37849" cy="5032375"/>
          </a:xfrm>
        </p:spPr>
        <p:txBody>
          <a:bodyPr>
            <a:normAutofit fontScale="92500"/>
          </a:bodyPr>
          <a:lstStyle/>
          <a:p>
            <a:r>
              <a:rPr lang="cs-CZ" dirty="0"/>
              <a:t>Původně vojáci pověření kurýrní službou a zásobováním</a:t>
            </a:r>
          </a:p>
          <a:p>
            <a:r>
              <a:rPr lang="cs-CZ" dirty="0"/>
              <a:t>Přinejmenším od druhého století však využíváni i jako tajná police, výzvědná služba, atentátníci atd.</a:t>
            </a:r>
          </a:p>
          <a:p>
            <a:r>
              <a:rPr lang="cs-CZ" dirty="0"/>
              <a:t>Členové </a:t>
            </a:r>
            <a:r>
              <a:rPr lang="cs-CZ" dirty="0" err="1"/>
              <a:t>frumentariů</a:t>
            </a:r>
            <a:r>
              <a:rPr lang="cs-CZ" dirty="0"/>
              <a:t> byli zároveň členové běžných vojenských jednotek</a:t>
            </a:r>
          </a:p>
          <a:p>
            <a:r>
              <a:rPr lang="cs-CZ" dirty="0"/>
              <a:t>Velitelem byl </a:t>
            </a:r>
            <a:r>
              <a:rPr lang="cs-CZ" i="1" dirty="0" err="1"/>
              <a:t>princeps</a:t>
            </a:r>
            <a:r>
              <a:rPr lang="cs-CZ" i="1" dirty="0"/>
              <a:t> </a:t>
            </a:r>
            <a:r>
              <a:rPr lang="cs-CZ" i="1" dirty="0" err="1"/>
              <a:t>peregrinorum</a:t>
            </a:r>
            <a:r>
              <a:rPr lang="cs-CZ" i="1" dirty="0"/>
              <a:t>, </a:t>
            </a:r>
            <a:r>
              <a:rPr lang="cs-CZ" dirty="0"/>
              <a:t>obvykle výše postavený centurion a zodpovídal se pretoriánskému prefektovi.</a:t>
            </a:r>
          </a:p>
          <a:p>
            <a:r>
              <a:rPr lang="cs-CZ" dirty="0"/>
              <a:t>V říši byli velice neoblíbení. Zrušeni císařem </a:t>
            </a:r>
            <a:r>
              <a:rPr lang="cs-CZ" dirty="0" err="1"/>
              <a:t>Diocletianem</a:t>
            </a:r>
            <a:r>
              <a:rPr lang="cs-CZ" dirty="0"/>
              <a:t> na konci 3. století n. l.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ACAD31B-ADD4-13F4-BC9A-4031820FE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28" y="1222979"/>
            <a:ext cx="3903433" cy="53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83B64-9FCE-EA27-D14A-4A5723D6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7FCA00-1201-BCD7-75CC-BCDAC49F1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5163" cy="6858000"/>
          </a:xfrm>
        </p:spPr>
      </p:pic>
    </p:spTree>
    <p:extLst>
      <p:ext uri="{BB962C8B-B14F-4D97-AF65-F5344CB8AC3E}">
        <p14:creationId xmlns:p14="http://schemas.microsoft.com/office/powerpoint/2010/main" val="193024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AA0B3-196C-D017-82FA-3755AE29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ve výzbroji - meče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E53B1-4234-398F-B9B4-54013D01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3782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Meče s prstencovou hlavicí a starší typy meče </a:t>
            </a:r>
            <a:r>
              <a:rPr lang="cs-CZ" dirty="0" err="1"/>
              <a:t>gladius</a:t>
            </a:r>
            <a:r>
              <a:rPr lang="cs-CZ" dirty="0"/>
              <a:t> postupně mizí.</a:t>
            </a:r>
          </a:p>
          <a:p>
            <a:r>
              <a:rPr lang="cs-CZ" dirty="0"/>
              <a:t>Začínají převažovat dlouhé jezdecké meče (</a:t>
            </a:r>
            <a:r>
              <a:rPr lang="cs-CZ" i="1" dirty="0" err="1"/>
              <a:t>spatha</a:t>
            </a:r>
            <a:r>
              <a:rPr lang="cs-CZ" dirty="0"/>
              <a:t>) a to i u pěchoty. Avšak bojový styl se patrně nezměnil. Meč byl stále užíván především k bodání a řezání. </a:t>
            </a:r>
          </a:p>
          <a:p>
            <a:r>
              <a:rPr lang="cs-CZ" dirty="0"/>
              <a:t>Přesto se po většinu 3. století stále používaly i kratší meče, tzv. </a:t>
            </a:r>
            <a:r>
              <a:rPr lang="cs-CZ" i="1" dirty="0" err="1"/>
              <a:t>semispathy</a:t>
            </a:r>
            <a:r>
              <a:rPr lang="cs-CZ" dirty="0"/>
              <a:t> (termín je poněkud kontroverzní, v pramenech se objevuje pouze jednou).</a:t>
            </a:r>
          </a:p>
          <a:p>
            <a:r>
              <a:rPr lang="cs-CZ" dirty="0"/>
              <a:t>V některých případech šlo o překované </a:t>
            </a:r>
            <a:r>
              <a:rPr lang="cs-CZ" dirty="0" err="1"/>
              <a:t>spathy</a:t>
            </a:r>
            <a:r>
              <a:rPr lang="cs-CZ" dirty="0"/>
              <a:t>, jindy byly záměrně vyrobeny krátké (čepel mohla mít pouze 30 cm). </a:t>
            </a:r>
          </a:p>
          <a:p>
            <a:r>
              <a:rPr lang="cs-CZ" dirty="0"/>
              <a:t>Možná se jednalo spíše o poboční, záložní zbraně.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488A2D-C3B7-E6EB-0CB5-F4345013A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7" t="15984" r="36654" b="7261"/>
          <a:stretch/>
        </p:blipFill>
        <p:spPr>
          <a:xfrm>
            <a:off x="7061982" y="1231558"/>
            <a:ext cx="3967089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4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D3CD4-2BBB-67C5-C762-61DD4403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Spatha</a:t>
            </a:r>
            <a:r>
              <a:rPr lang="cs-CZ" dirty="0"/>
              <a:t> typu </a:t>
            </a:r>
            <a:r>
              <a:rPr lang="cs-CZ" dirty="0" err="1"/>
              <a:t>Straubing-Nydam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819ED7-316A-4635-2924-939AE7851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8773550" cy="4966155"/>
          </a:xfrm>
        </p:spPr>
      </p:pic>
    </p:spTree>
    <p:extLst>
      <p:ext uri="{BB962C8B-B14F-4D97-AF65-F5344CB8AC3E}">
        <p14:creationId xmlns:p14="http://schemas.microsoft.com/office/powerpoint/2010/main" val="356852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53E3A-9ED9-4E0C-F55D-D0D95DD6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AA03D39-DE52-3925-A656-1844FF0CD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9" y="1690688"/>
            <a:ext cx="11277921" cy="3233004"/>
          </a:xfrm>
        </p:spPr>
      </p:pic>
    </p:spTree>
    <p:extLst>
      <p:ext uri="{BB962C8B-B14F-4D97-AF65-F5344CB8AC3E}">
        <p14:creationId xmlns:p14="http://schemas.microsoft.com/office/powerpoint/2010/main" val="2733160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0936C-AE8A-CD9D-5BC0-1B60CD663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FF184-88D1-24D0-2C37-D0CAEA5A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Význam lokality </a:t>
            </a:r>
            <a:r>
              <a:rPr lang="cs-CZ" dirty="0" err="1"/>
              <a:t>Dura</a:t>
            </a:r>
            <a:r>
              <a:rPr lang="cs-CZ" dirty="0"/>
              <a:t> </a:t>
            </a:r>
            <a:r>
              <a:rPr lang="cs-CZ" dirty="0" err="1"/>
              <a:t>Europos</a:t>
            </a:r>
            <a:r>
              <a:rPr lang="cs-CZ" dirty="0"/>
              <a:t> (východ dnešní Sýrie), zničené Peršany (267) – mnoho soudobých militarií.</a:t>
            </a:r>
          </a:p>
          <a:p>
            <a:r>
              <a:rPr lang="cs-CZ" dirty="0"/>
              <a:t>Konstrukce štítů – prkénkové i lepené z více vrstev dřeva</a:t>
            </a:r>
          </a:p>
          <a:p>
            <a:r>
              <a:rPr lang="cs-CZ" dirty="0"/>
              <a:t>Tvary – U vojáků se prosazují štíty oválného a kruhového tvaru, obdélníková </a:t>
            </a:r>
            <a:r>
              <a:rPr lang="cs-CZ" i="1" dirty="0" err="1"/>
              <a:t>scuta</a:t>
            </a:r>
            <a:r>
              <a:rPr lang="cs-CZ" dirty="0"/>
              <a:t> se však během 3. století stále užívají také.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2F34D5-3328-233B-DE2E-0C3FD2929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14" y="365125"/>
            <a:ext cx="4688636" cy="62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2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D6C27-4BF9-8A6B-3A30-EF4D9EC9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Nález a rekonstrukce štítu z </a:t>
            </a:r>
            <a:r>
              <a:rPr lang="cs-CZ" dirty="0" err="1"/>
              <a:t>Dura-Europos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46EAB2B-B2A9-F35B-197F-51DF15C04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8" t="36848" r="9527" b="17486"/>
          <a:stretch/>
        </p:blipFill>
        <p:spPr>
          <a:xfrm>
            <a:off x="1925482" y="1690688"/>
            <a:ext cx="7975275" cy="4674309"/>
          </a:xfrm>
        </p:spPr>
      </p:pic>
    </p:spTree>
    <p:extLst>
      <p:ext uri="{BB962C8B-B14F-4D97-AF65-F5344CB8AC3E}">
        <p14:creationId xmlns:p14="http://schemas.microsoft.com/office/powerpoint/2010/main" val="271240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2089F-2FB6-59A1-265C-56C89659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6EAEB7B-F717-B735-4D42-72A396407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58" y="0"/>
            <a:ext cx="6175084" cy="6956311"/>
          </a:xfrm>
        </p:spPr>
      </p:pic>
    </p:spTree>
    <p:extLst>
      <p:ext uri="{BB962C8B-B14F-4D97-AF65-F5344CB8AC3E}">
        <p14:creationId xmlns:p14="http://schemas.microsoft.com/office/powerpoint/2010/main" val="190606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CCF79-8706-1789-B8F8-30358940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Zbroje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71E38-C63C-D1E5-A400-859EE517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75142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Přilby – Pokračuje tendence z dob markomanských válek – větší, těžší a masivnější přilby odvozené z dřívějších italských a galských typů. Přilby obvykle vybavené výraznými žebry. </a:t>
            </a:r>
          </a:p>
          <a:p>
            <a:r>
              <a:rPr lang="cs-CZ" dirty="0"/>
              <a:t>Šupinové kukly? Podle zobrazení z </a:t>
            </a:r>
            <a:r>
              <a:rPr lang="cs-CZ" dirty="0" err="1"/>
              <a:t>Dura</a:t>
            </a:r>
            <a:r>
              <a:rPr lang="cs-CZ" dirty="0"/>
              <a:t> </a:t>
            </a:r>
            <a:r>
              <a:rPr lang="cs-CZ" dirty="0" err="1"/>
              <a:t>Europos</a:t>
            </a:r>
            <a:r>
              <a:rPr lang="cs-CZ" dirty="0"/>
              <a:t>, možná šlo o dodatečnou ochranu k přilbě. </a:t>
            </a:r>
          </a:p>
          <a:p>
            <a:r>
              <a:rPr lang="cs-CZ" dirty="0"/>
              <a:t>Zbroje – </a:t>
            </a:r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segmentata</a:t>
            </a:r>
            <a:r>
              <a:rPr lang="cs-CZ" i="1" dirty="0"/>
              <a:t> </a:t>
            </a:r>
            <a:r>
              <a:rPr lang="cs-CZ" dirty="0"/>
              <a:t>v užívání přinejmenším do poloviny 3. století. Kroužkové zbroje se prodlužují, objevují se dlouhé rukávy. Ruce může chránit také dodatečná zbroj – </a:t>
            </a:r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manica</a:t>
            </a:r>
            <a:r>
              <a:rPr lang="cs-CZ" dirty="0"/>
              <a:t>. Velmi oblíbené jsou různé varianty a typy šupinových zbrojí – </a:t>
            </a:r>
            <a:r>
              <a:rPr lang="cs-CZ" i="1" dirty="0" err="1"/>
              <a:t>lorica</a:t>
            </a:r>
            <a:r>
              <a:rPr lang="cs-CZ" i="1" dirty="0"/>
              <a:t> </a:t>
            </a:r>
            <a:r>
              <a:rPr lang="cs-CZ" i="1" dirty="0" err="1"/>
              <a:t>squamata</a:t>
            </a:r>
            <a:r>
              <a:rPr lang="cs-CZ" dirty="0"/>
              <a:t>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98BA46-CF4B-3237-39E8-7327D8869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45" y="800464"/>
            <a:ext cx="4916603" cy="58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70843-1A11-94F9-64B5-7DFBA2F00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3337297-6875-948D-56FC-95E02EB7A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864"/>
          </a:xfrm>
        </p:spPr>
      </p:pic>
    </p:spTree>
    <p:extLst>
      <p:ext uri="{BB962C8B-B14F-4D97-AF65-F5344CB8AC3E}">
        <p14:creationId xmlns:p14="http://schemas.microsoft.com/office/powerpoint/2010/main" val="366993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8F8BE-1887-622C-B9A2-F842AC49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18BDC78-35FE-824E-E4EF-14A730E66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298"/>
          </a:xfrm>
        </p:spPr>
      </p:pic>
    </p:spTree>
    <p:extLst>
      <p:ext uri="{BB962C8B-B14F-4D97-AF65-F5344CB8AC3E}">
        <p14:creationId xmlns:p14="http://schemas.microsoft.com/office/powerpoint/2010/main" val="6956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3AF40-D647-B4FA-F36E-99B85EF1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EAD22D-DB23-8C00-6C34-E595AD80A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0"/>
            <a:ext cx="4992156" cy="6853637"/>
          </a:xfrm>
        </p:spPr>
      </p:pic>
    </p:spTree>
    <p:extLst>
      <p:ext uri="{BB962C8B-B14F-4D97-AF65-F5344CB8AC3E}">
        <p14:creationId xmlns:p14="http://schemas.microsoft.com/office/powerpoint/2010/main" val="2253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00824-C6F0-E806-04B7-391D3B0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Chronologický přehled – Vláda </a:t>
            </a:r>
            <a:r>
              <a:rPr lang="cs-CZ" dirty="0" err="1"/>
              <a:t>Severovců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175AE-5757-11CA-1BE8-F9B380DC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193 –197 V období občanských válek prohlašují dunajské legie císařem správce Horní </a:t>
            </a:r>
            <a:r>
              <a:rPr lang="cs-CZ" dirty="0" err="1"/>
              <a:t>Pannonie</a:t>
            </a:r>
            <a:r>
              <a:rPr lang="cs-CZ" dirty="0"/>
              <a:t> </a:t>
            </a:r>
            <a:r>
              <a:rPr lang="cs-CZ" dirty="0" err="1"/>
              <a:t>Septimia</a:t>
            </a:r>
            <a:r>
              <a:rPr lang="cs-CZ" dirty="0"/>
              <a:t> Severa. Ten postupně poráží svoje konkurenty na východě i západě říše a zakládá novou vládnoucí dynastii. Vzhledem k nepřátelství mezi císařem a senátem začínají ve vojenských i civilních úřadech převažovat jezdci. </a:t>
            </a:r>
          </a:p>
          <a:p>
            <a:r>
              <a:rPr lang="cs-CZ" dirty="0"/>
              <a:t>197 – bitva u </a:t>
            </a:r>
            <a:r>
              <a:rPr lang="cs-CZ" dirty="0" err="1"/>
              <a:t>Lugduna</a:t>
            </a:r>
            <a:r>
              <a:rPr lang="cs-CZ" dirty="0"/>
              <a:t> mezi Severem a </a:t>
            </a:r>
            <a:r>
              <a:rPr lang="cs-CZ" dirty="0" err="1"/>
              <a:t>Clodiem</a:t>
            </a:r>
            <a:r>
              <a:rPr lang="cs-CZ" dirty="0"/>
              <a:t> </a:t>
            </a:r>
            <a:r>
              <a:rPr lang="cs-CZ" dirty="0" err="1"/>
              <a:t>Albinem</a:t>
            </a:r>
            <a:r>
              <a:rPr lang="cs-CZ" dirty="0"/>
              <a:t>. Pravděpodobné zničení lučištnické jednotky </a:t>
            </a:r>
            <a:r>
              <a:rPr lang="cs-CZ" i="1" dirty="0" err="1"/>
              <a:t>cohors</a:t>
            </a:r>
            <a:r>
              <a:rPr lang="cs-CZ" i="1" dirty="0"/>
              <a:t> I </a:t>
            </a:r>
            <a:r>
              <a:rPr lang="cs-CZ" i="1" dirty="0" err="1"/>
              <a:t>Hamiorum</a:t>
            </a:r>
            <a:r>
              <a:rPr lang="cs-CZ" i="1" dirty="0"/>
              <a:t>.</a:t>
            </a:r>
            <a:endParaRPr lang="cs-CZ" dirty="0"/>
          </a:p>
          <a:p>
            <a:r>
              <a:rPr lang="cs-CZ" dirty="0"/>
              <a:t>198 – Severus poráží </a:t>
            </a:r>
            <a:r>
              <a:rPr lang="cs-CZ" dirty="0" err="1"/>
              <a:t>Parthy</a:t>
            </a:r>
            <a:r>
              <a:rPr lang="cs-CZ" dirty="0"/>
              <a:t>, rozšiřuje římské území na východ a zakládá 3 nové legie (</a:t>
            </a:r>
            <a:r>
              <a:rPr lang="cs-CZ" i="1" dirty="0" err="1"/>
              <a:t>legio</a:t>
            </a:r>
            <a:r>
              <a:rPr lang="cs-CZ" i="1" dirty="0"/>
              <a:t> I, II, III </a:t>
            </a:r>
            <a:r>
              <a:rPr lang="cs-CZ" i="1" dirty="0" err="1"/>
              <a:t>Parthica</a:t>
            </a:r>
            <a:r>
              <a:rPr lang="cs-CZ" dirty="0"/>
              <a:t>).</a:t>
            </a:r>
          </a:p>
          <a:p>
            <a:r>
              <a:rPr lang="cs-CZ" dirty="0"/>
              <a:t>211 – Severus bojuje s </a:t>
            </a:r>
            <a:r>
              <a:rPr lang="cs-CZ" dirty="0" err="1"/>
              <a:t>Pikty</a:t>
            </a:r>
            <a:r>
              <a:rPr lang="cs-CZ" dirty="0"/>
              <a:t> v Británii, oprava Hadriánova valu. Císař umírá. </a:t>
            </a:r>
          </a:p>
          <a:p>
            <a:r>
              <a:rPr lang="cs-CZ" dirty="0"/>
              <a:t>212 – Severův syn </a:t>
            </a:r>
            <a:r>
              <a:rPr lang="cs-CZ" dirty="0" err="1"/>
              <a:t>Caracalla</a:t>
            </a:r>
            <a:r>
              <a:rPr lang="cs-CZ" dirty="0"/>
              <a:t> uděluje římské občanství téměř všem svobodným obyvatelům říše.</a:t>
            </a:r>
          </a:p>
          <a:p>
            <a:r>
              <a:rPr lang="cs-CZ" dirty="0"/>
              <a:t>217 – 218 – krátká vláda císaře </a:t>
            </a:r>
            <a:r>
              <a:rPr lang="cs-CZ" dirty="0" err="1"/>
              <a:t>Macriana</a:t>
            </a:r>
            <a:r>
              <a:rPr lang="cs-CZ" dirty="0"/>
              <a:t>, </a:t>
            </a:r>
            <a:r>
              <a:rPr lang="cs-CZ" dirty="0" err="1"/>
              <a:t>Caracallova</a:t>
            </a:r>
            <a:r>
              <a:rPr lang="cs-CZ" dirty="0"/>
              <a:t> prefekta pretoriánů a prvního jezdce na trůně. </a:t>
            </a:r>
          </a:p>
          <a:p>
            <a:r>
              <a:rPr lang="cs-CZ" dirty="0"/>
              <a:t>224 – Bývalou </a:t>
            </a:r>
            <a:r>
              <a:rPr lang="cs-CZ" dirty="0" err="1"/>
              <a:t>parthskou</a:t>
            </a:r>
            <a:r>
              <a:rPr lang="cs-CZ" dirty="0"/>
              <a:t> říši ovládli perští </a:t>
            </a:r>
            <a:r>
              <a:rPr lang="cs-CZ" dirty="0" err="1"/>
              <a:t>Sasánovci</a:t>
            </a:r>
            <a:r>
              <a:rPr lang="cs-CZ" dirty="0"/>
              <a:t>. </a:t>
            </a:r>
            <a:r>
              <a:rPr lang="cs-CZ" dirty="0" err="1"/>
              <a:t>Sasánovská</a:t>
            </a:r>
            <a:r>
              <a:rPr lang="cs-CZ" dirty="0"/>
              <a:t> říše bude představovat pro Římany velmi nebezpečného konkurenta až do konce antiky. </a:t>
            </a:r>
          </a:p>
          <a:p>
            <a:r>
              <a:rPr lang="cs-CZ" dirty="0"/>
              <a:t>235 – Během války s Germány vojáci svrhnou posledního </a:t>
            </a:r>
            <a:r>
              <a:rPr lang="cs-CZ" dirty="0" err="1"/>
              <a:t>severovského</a:t>
            </a:r>
            <a:r>
              <a:rPr lang="cs-CZ" dirty="0"/>
              <a:t> císaře Alexandra a na trůn dosadí </a:t>
            </a:r>
            <a:r>
              <a:rPr lang="cs-CZ" dirty="0" err="1"/>
              <a:t>Maximina</a:t>
            </a:r>
            <a:r>
              <a:rPr lang="cs-CZ" dirty="0"/>
              <a:t> </a:t>
            </a:r>
            <a:r>
              <a:rPr lang="cs-CZ" dirty="0" err="1"/>
              <a:t>Thraxe</a:t>
            </a:r>
            <a:r>
              <a:rPr lang="cs-CZ" dirty="0"/>
              <a:t>, prvního z dlouhé řady tzv. „vojenských císařů“. Následují desetiletí plná vnitřní nestability, hospodářského úpadku, neustálých občanských válek, vyčerpávajících válek se </a:t>
            </a:r>
            <a:r>
              <a:rPr lang="cs-CZ" dirty="0" err="1"/>
              <a:t>Sasánovci</a:t>
            </a:r>
            <a:r>
              <a:rPr lang="cs-CZ" dirty="0"/>
              <a:t> a vpádů barbarů přes Rýn a Dunaj.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605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9DFDA-BFDB-DFCD-4192-C9D17150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„Záhadná bitva“ v </a:t>
            </a:r>
            <a:r>
              <a:rPr lang="cs-CZ" dirty="0" err="1"/>
              <a:t>Harzhornském</a:t>
            </a:r>
            <a:r>
              <a:rPr lang="cs-CZ" dirty="0"/>
              <a:t> lese ?235 n. l.?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5F170-11BF-3137-D494-55CE23C0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6668" cy="4351338"/>
          </a:xfrm>
        </p:spPr>
        <p:txBody>
          <a:bodyPr/>
          <a:lstStyle/>
          <a:p>
            <a:r>
              <a:rPr lang="cs-CZ" dirty="0"/>
              <a:t>Bitva není popsána v žádném dochovaném antickém prameni. Veškeré poznatky pocházejí z archeologických nálezů.</a:t>
            </a:r>
          </a:p>
          <a:p>
            <a:r>
              <a:rPr lang="cs-CZ" dirty="0"/>
              <a:t>Bojiště nalezeno hledači pokladů až roku 2000</a:t>
            </a:r>
          </a:p>
          <a:p>
            <a:r>
              <a:rPr lang="cs-CZ" dirty="0"/>
              <a:t>Původně se objevoval názor, že šlo pouze o bitvu mezi Germány (mezi kterými byli rozšířené římské mince i zbraně a výstroj).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71A4CA8-0D44-3A66-5753-D9487FFF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1445456"/>
            <a:ext cx="5152292" cy="51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5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73C1B5-DDC5-0639-0782-CCBA2932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9347D-7E5F-1977-7F69-BEDB98FFC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98366" cy="4351338"/>
          </a:xfrm>
        </p:spPr>
        <p:txBody>
          <a:bodyPr/>
          <a:lstStyle/>
          <a:p>
            <a:r>
              <a:rPr lang="cs-CZ" dirty="0"/>
              <a:t>Přesvědčivým důkazem přítomnosti Římanů je zejména množství nalezených hrotů střel z válečných strojů.</a:t>
            </a:r>
          </a:p>
          <a:p>
            <a:r>
              <a:rPr lang="cs-CZ" dirty="0"/>
              <a:t>Datace bitvy je stále poněkud nejistá, nejpravděpodobněji k ní ale došlo v roce 235, na počátku vlády </a:t>
            </a:r>
            <a:r>
              <a:rPr lang="cs-CZ" dirty="0" err="1"/>
              <a:t>Maximina</a:t>
            </a:r>
            <a:r>
              <a:rPr lang="cs-CZ" dirty="0"/>
              <a:t> </a:t>
            </a:r>
            <a:r>
              <a:rPr lang="cs-CZ" dirty="0" err="1"/>
              <a:t>Thraxe</a:t>
            </a:r>
            <a:r>
              <a:rPr lang="cs-CZ" dirty="0"/>
              <a:t> (po násilné smrti císaře Alexandra Severa)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366A99-D8D4-C6F9-3011-58158A89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36" y="2025747"/>
            <a:ext cx="5513684" cy="36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5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74270-82C9-02B0-5ACD-EC6EB306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F83DA-A73B-2C37-72DB-792621613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9548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Římskému vojsku, které se vracelo z trestné výpravy zřejmě Germáni přehradili cestu u </a:t>
            </a:r>
            <a:r>
              <a:rPr lang="cs-CZ" dirty="0" err="1"/>
              <a:t>Harzhornského</a:t>
            </a:r>
            <a:r>
              <a:rPr lang="cs-CZ" dirty="0"/>
              <a:t> kopce. </a:t>
            </a:r>
          </a:p>
          <a:p>
            <a:r>
              <a:rPr lang="cs-CZ" dirty="0"/>
              <a:t>Římané však disponovali lučištníky a značným počtem obléhacích zbraní (srovnej s </a:t>
            </a:r>
            <a:r>
              <a:rPr lang="cs-CZ" dirty="0" err="1"/>
              <a:t>Teutoburským</a:t>
            </a:r>
            <a:r>
              <a:rPr lang="cs-CZ" dirty="0"/>
              <a:t> lesem).</a:t>
            </a:r>
          </a:p>
          <a:p>
            <a:r>
              <a:rPr lang="cs-CZ" dirty="0"/>
              <a:t>Díky střelbě strojů a lučištníků a díky úderům jezdectva zřejmě byli schopni prorazit nepřátelským postavením a spořádaně se vrátili do </a:t>
            </a:r>
            <a:r>
              <a:rPr lang="cs-CZ" dirty="0" err="1"/>
              <a:t>Moguntia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845499-F9D3-F440-7388-6B64624BA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8" y="1966302"/>
            <a:ext cx="5590171" cy="382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52632-3C2A-CE8E-F2BB-D9BB5F8F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Vojenští císaři (</a:t>
            </a:r>
            <a:r>
              <a:rPr lang="cs-CZ" dirty="0" err="1"/>
              <a:t>Barracks</a:t>
            </a:r>
            <a:r>
              <a:rPr lang="cs-CZ" dirty="0"/>
              <a:t> </a:t>
            </a:r>
            <a:r>
              <a:rPr lang="cs-CZ" dirty="0" err="1"/>
              <a:t>emperors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FA56C-6C72-6CE0-5860-32EDCFF20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251 – Císař </a:t>
            </a:r>
            <a:r>
              <a:rPr lang="cs-CZ" dirty="0" err="1"/>
              <a:t>Decius</a:t>
            </a:r>
            <a:r>
              <a:rPr lang="cs-CZ" dirty="0"/>
              <a:t> utrpěl drtivou porážku od Gótů u </a:t>
            </a:r>
            <a:r>
              <a:rPr lang="cs-CZ" dirty="0" err="1"/>
              <a:t>Abrittu</a:t>
            </a:r>
            <a:r>
              <a:rPr lang="cs-CZ" dirty="0"/>
              <a:t> a stal se prvním císařem, který padnul v bitvě proti zahraničním nepřátelům. Germáni postupně vytvářejí řadu velkých a pro Římany nebezpečných kmenových svazů (Gótové, Vandalové, Frankové, Alamani aj.)</a:t>
            </a:r>
          </a:p>
          <a:p>
            <a:r>
              <a:rPr lang="cs-CZ" dirty="0"/>
              <a:t>260 – Císař </a:t>
            </a:r>
            <a:r>
              <a:rPr lang="cs-CZ" dirty="0" err="1"/>
              <a:t>Valerianus</a:t>
            </a:r>
            <a:r>
              <a:rPr lang="cs-CZ" dirty="0"/>
              <a:t> je poražen </a:t>
            </a:r>
            <a:r>
              <a:rPr lang="cs-CZ" dirty="0" err="1"/>
              <a:t>Sasánovci</a:t>
            </a:r>
            <a:r>
              <a:rPr lang="cs-CZ" dirty="0"/>
              <a:t> u </a:t>
            </a:r>
            <a:r>
              <a:rPr lang="cs-CZ" dirty="0" err="1"/>
              <a:t>Emessy</a:t>
            </a:r>
            <a:r>
              <a:rPr lang="cs-CZ" dirty="0"/>
              <a:t> a jako první císař upadá do nepřátelského zajetí. Na několik let se od říše odtrhávají tzv. Galské císařství a Palmýrské království. </a:t>
            </a:r>
          </a:p>
          <a:p>
            <a:r>
              <a:rPr lang="cs-CZ" dirty="0"/>
              <a:t>253- 268 – Valeriánův syn </a:t>
            </a:r>
            <a:r>
              <a:rPr lang="cs-CZ" dirty="0" err="1"/>
              <a:t>Gallienus</a:t>
            </a:r>
            <a:r>
              <a:rPr lang="cs-CZ" dirty="0"/>
              <a:t> poráží mnoho uzurpátorů i zahraničních nepřátel (včetně Gótů, kteří plenili i Řecko). Z velení armády úplně mizí senátoři. </a:t>
            </a:r>
          </a:p>
          <a:p>
            <a:r>
              <a:rPr lang="cs-CZ" dirty="0"/>
              <a:t>269 – Císař Claudius II. </a:t>
            </a:r>
            <a:r>
              <a:rPr lang="cs-CZ" dirty="0" err="1"/>
              <a:t>Gothicus</a:t>
            </a:r>
            <a:r>
              <a:rPr lang="cs-CZ" dirty="0"/>
              <a:t> rozhodným způsobem poráží Góty u </a:t>
            </a:r>
            <a:r>
              <a:rPr lang="cs-CZ" dirty="0" err="1"/>
              <a:t>Naissu</a:t>
            </a:r>
            <a:r>
              <a:rPr lang="cs-CZ" dirty="0"/>
              <a:t>.</a:t>
            </a:r>
          </a:p>
          <a:p>
            <a:r>
              <a:rPr lang="cs-CZ" dirty="0"/>
              <a:t>270 – 275 Císař </a:t>
            </a:r>
            <a:r>
              <a:rPr lang="cs-CZ" dirty="0" err="1"/>
              <a:t>Aurelianus</a:t>
            </a:r>
            <a:r>
              <a:rPr lang="cs-CZ" dirty="0"/>
              <a:t> nechává budovat hradby kolem města Řím, odráží germánské vpády a znovu připojuje k říši území galského císařství a palmýrské říše. Římané však definitivně vyklízejí některá obtížně hájitelná území (např. Dacii).</a:t>
            </a:r>
          </a:p>
          <a:p>
            <a:r>
              <a:rPr lang="cs-CZ" dirty="0"/>
              <a:t>284 – počátek </a:t>
            </a:r>
            <a:r>
              <a:rPr lang="cs-CZ" dirty="0" err="1"/>
              <a:t>Diocletianovy</a:t>
            </a:r>
            <a:r>
              <a:rPr lang="cs-CZ" dirty="0"/>
              <a:t> vlády.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87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211F0-DE87-76A5-FD4D-8C0F618F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8EDABA-205F-A243-7453-D4BDF015E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70" y="366272"/>
            <a:ext cx="8159260" cy="6126603"/>
          </a:xfrm>
        </p:spPr>
      </p:pic>
    </p:spTree>
    <p:extLst>
      <p:ext uri="{BB962C8B-B14F-4D97-AF65-F5344CB8AC3E}">
        <p14:creationId xmlns:p14="http://schemas.microsoft.com/office/powerpoint/2010/main" val="119744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02B437-45FE-DB59-FC79-F573588C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B273298-5232-FA0B-598B-3051A64A7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303839"/>
            <a:ext cx="9328840" cy="6250322"/>
          </a:xfrm>
        </p:spPr>
      </p:pic>
    </p:spTree>
    <p:extLst>
      <p:ext uri="{BB962C8B-B14F-4D97-AF65-F5344CB8AC3E}">
        <p14:creationId xmlns:p14="http://schemas.microsoft.com/office/powerpoint/2010/main" val="238756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5E9EB-6F6E-ACF6-AFA6-ED23A5161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226078-D72F-831C-5920-DACB70469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37072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27CCC-7B57-A727-3231-6840F274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Aurelianovy</a:t>
            </a:r>
            <a:r>
              <a:rPr lang="cs-CZ" dirty="0"/>
              <a:t> hradby v Římě (později v antice i středověku upravované).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CDB113-C268-CE56-9294-4E4D5851C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183960"/>
            <a:ext cx="5275385" cy="395653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DD260C-26B5-546A-D316-A28E12D65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1" y="1811851"/>
            <a:ext cx="6330461" cy="4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9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442958-357A-0B89-EF40-9BEC5C97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armády ve 3. století n. 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458FB-C03A-D864-28A6-F28F5CB8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788" cy="4912800"/>
          </a:xfrm>
        </p:spPr>
        <p:txBody>
          <a:bodyPr>
            <a:normAutofit fontScale="92500"/>
          </a:bodyPr>
          <a:lstStyle/>
          <a:p>
            <a:r>
              <a:rPr lang="cs-CZ" dirty="0"/>
              <a:t>Už vláda </a:t>
            </a:r>
            <a:r>
              <a:rPr lang="cs-CZ" dirty="0" err="1"/>
              <a:t>severovských</a:t>
            </a:r>
            <a:r>
              <a:rPr lang="cs-CZ" dirty="0"/>
              <a:t> císařů ukázala obrovský vliv armády na politiku říše.</a:t>
            </a:r>
          </a:p>
          <a:p>
            <a:r>
              <a:rPr lang="cs-CZ" dirty="0"/>
              <a:t>V průběhu třetího století většinu císařů jmenují právě vojáci ze svého středu. Role senátu, který měl dosud určitý vliv velice oslabila. </a:t>
            </a:r>
          </a:p>
          <a:p>
            <a:r>
              <a:rPr lang="cs-CZ" dirty="0"/>
              <a:t>Řada vojenských císařů pochází z řad jezdců nebo dokonce prostých vojáků (např. </a:t>
            </a:r>
            <a:r>
              <a:rPr lang="cs-CZ" dirty="0" err="1"/>
              <a:t>Maximinus</a:t>
            </a:r>
            <a:r>
              <a:rPr lang="cs-CZ" dirty="0"/>
              <a:t> </a:t>
            </a:r>
            <a:r>
              <a:rPr lang="cs-CZ" dirty="0" err="1"/>
              <a:t>Thrax</a:t>
            </a:r>
            <a:r>
              <a:rPr lang="cs-CZ" dirty="0"/>
              <a:t>, osobně nikdy nebyl v Římě). </a:t>
            </a:r>
          </a:p>
          <a:p>
            <a:r>
              <a:rPr lang="cs-CZ" dirty="0"/>
              <a:t>Vztah vojenských císařů a senátu je často velice napjatý.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03D01B-9561-2A04-0E72-C4B6BE2B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44" y="1825624"/>
            <a:ext cx="5522418" cy="42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71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1682</Words>
  <Application>Microsoft Office PowerPoint</Application>
  <PresentationFormat>Širokoúhlá obrazovka</PresentationFormat>
  <Paragraphs>95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Motiv Office</vt:lpstr>
      <vt:lpstr>Římské vojenství 9 – Armáda v období severovských a vojenských císařů (193 – 284 n. l.)</vt:lpstr>
      <vt:lpstr>Prezentace aplikace PowerPoint</vt:lpstr>
      <vt:lpstr>Chronologický přehled – Vláda Severovců</vt:lpstr>
      <vt:lpstr>Vojenští císaři (Barracks emperors)</vt:lpstr>
      <vt:lpstr>Prezentace aplikace PowerPoint</vt:lpstr>
      <vt:lpstr>Prezentace aplikace PowerPoint</vt:lpstr>
      <vt:lpstr>Prezentace aplikace PowerPoint</vt:lpstr>
      <vt:lpstr>Aurelianovy hradby v Římě (později v antice i středověku upravované).</vt:lpstr>
      <vt:lpstr>Význam armády ve 3. století n. l.</vt:lpstr>
      <vt:lpstr>Změny v armádě za severovských císařů (193 – 235)</vt:lpstr>
      <vt:lpstr>Prezentace aplikace PowerPoint</vt:lpstr>
      <vt:lpstr>Armáda císaře Caracally</vt:lpstr>
      <vt:lpstr>Prezentace aplikace PowerPoint</vt:lpstr>
      <vt:lpstr>Vexillace</vt:lpstr>
      <vt:lpstr>Změny v armádě za císaře Galliéna (260 – 268)</vt:lpstr>
      <vt:lpstr>Sacer comitatus</vt:lpstr>
      <vt:lpstr>Lanciarii</vt:lpstr>
      <vt:lpstr>Prezentace aplikace PowerPoint</vt:lpstr>
      <vt:lpstr>Frumentarii – Tajná policie</vt:lpstr>
      <vt:lpstr>Novinky ve výzbroji - meče</vt:lpstr>
      <vt:lpstr>Spatha typu Straubing-Nydam</vt:lpstr>
      <vt:lpstr>Prezentace aplikace PowerPoint</vt:lpstr>
      <vt:lpstr>Štíty</vt:lpstr>
      <vt:lpstr>Nález a rekonstrukce štítu z Dura-Europos</vt:lpstr>
      <vt:lpstr>Prezentace aplikace PowerPoint</vt:lpstr>
      <vt:lpstr>Zbroje</vt:lpstr>
      <vt:lpstr>Prezentace aplikace PowerPoint</vt:lpstr>
      <vt:lpstr>Prezentace aplikace PowerPoint</vt:lpstr>
      <vt:lpstr>Prezentace aplikace PowerPoint</vt:lpstr>
      <vt:lpstr>„Záhadná bitva“ v Harzhornském lese ?235 n. l.?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vojenství 9 – Armáda v období severovských a vojenských císařů (193 – 284 n. l.)</dc:title>
  <dc:creator>Tomáš Antoš</dc:creator>
  <cp:lastModifiedBy>Tomáš Antoš</cp:lastModifiedBy>
  <cp:revision>6</cp:revision>
  <dcterms:created xsi:type="dcterms:W3CDTF">2022-11-23T09:27:10Z</dcterms:created>
  <dcterms:modified xsi:type="dcterms:W3CDTF">2022-11-24T14:14:20Z</dcterms:modified>
</cp:coreProperties>
</file>