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E90EE-79A0-90BF-4C48-24760833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197CCE-839B-54C8-DB0D-40706206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AE3AE5-8526-33AA-983E-772A44D4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CBB3DC-9910-92BC-436B-B6B529D7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B21826-7FCF-EE96-C417-B9DC6FAC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9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6A6C7-9230-03A9-DFF1-A4A28E2F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BEB894-1DEC-5C18-8E64-9479E3ED5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1819B-B753-ABA8-3E60-0A487587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BF135-A06E-29B9-3414-1C9C8EE6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B1377-54EC-76AB-2505-E31BB4E1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6D6BF7-D0B4-488D-C7D3-593994264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CEDC60-3FCA-1503-5428-C647E003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84561C-EE9C-2879-5012-5A93A598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645F5D-60CC-3C1C-9D73-8E1F0CBA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A1850F-764D-F5DD-ACCE-1356A74A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7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0E837-B3FA-AB27-32D8-CEC5A0E2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CF309-E191-2901-3A67-64C7D39C3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D08282-1C68-7F0F-CD0B-0DACB535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73763-0198-219D-73DC-6DF5BA13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EE2A16-3041-C7EF-550D-0DBEA38B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59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AAE1C-3A17-6961-8AE4-5A0E493F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DEACB9-6FCF-15F9-93C2-F4940FC2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BBE5E8-22D1-4350-C0FB-3531F43F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1DD2B5-FCF2-5DA8-6056-FD46310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AC7AAB-6668-53C2-A448-042011ED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1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4EC8E-A38D-D68E-7870-BEC5C449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2C3CD-6A68-9473-8804-536565A2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A81D6E-9B7A-3511-A6E1-FFFD62B1E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6D2C57-8198-AEB7-CC4E-A7CBEEB8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2977EE-CF34-CF73-71F6-F20780FD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753FC9-A633-9D20-C318-63A75DA7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4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86572-CACA-C8A9-734C-83198D91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03A11F-4EB1-F372-A362-4DBD463C4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A0AD4E-73F1-0D06-AF3E-431A067F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0B6684-D23C-93BE-59FA-94E5DB009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6A0CBA-2747-E577-BA37-25D0763E5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031947-5D92-662F-F98C-D3BA30DD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B0397B-ABDB-E4E7-95A4-ED9BCE42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900C3C-0D65-0A9B-EC56-DB83BFAE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3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DE0F4-B87D-EBF7-FD56-CC5B5938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6EF2A7-7436-BCF5-730A-A94F2550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088D41-B619-3D58-1D8E-827BDD95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FC0519-837A-C437-31FF-E6FF4479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B36B94-B40A-9DC3-3239-B164592E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C99539-8DED-DD38-7F40-F66955E5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E4E07C-22B7-9051-FE44-D0251033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83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EDA5-9059-0230-C756-5F171BC9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146C1-DD9F-FD31-28E4-962338F7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19D85B-9C05-E0B6-56B2-65C9E5E13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DD4689-B029-BD31-61D7-E16CC119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4854BA-574A-09A5-3443-CA23EECE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A16A24-D227-6F6F-DF28-109453C2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315E0-C61D-AEED-8DDD-212092F2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EB78FE-97F6-AFA7-E927-6881239EF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83CA45-FCB7-F82A-5B84-C96E22D8D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4F3D80-3100-B2AC-D9E8-1B76760F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FA17E-20A9-E5F4-0DFD-B464A619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BB9F6F-627F-AB4F-6E0F-0DA7E8CA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75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1988EC-6FD5-C5B8-83FB-E4A5AEA0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6C947E-9101-5F7A-F0F8-6E152861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DA8EC2-3130-4D12-9862-809FD88E0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4F99-593D-4133-AC75-7E390C1E3F52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6A415F-859C-9D7A-3532-E46AA5BB6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3DA34-F552-9886-B8CB-14BC8A8E2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795E-9015-44F1-9ED0-F72BBAFB6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6A9F5-FA79-9869-BB97-20316948F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Tělesní strážci římských císařů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43BBAC-8561-73A8-2AA7-983007C2C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Tomáš Antoš. </a:t>
            </a:r>
          </a:p>
        </p:txBody>
      </p:sp>
    </p:spTree>
    <p:extLst>
      <p:ext uri="{BB962C8B-B14F-4D97-AF65-F5344CB8AC3E}">
        <p14:creationId xmlns:p14="http://schemas.microsoft.com/office/powerpoint/2010/main" val="71149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B37DC-2CE1-F15A-CA95-C4BFA9DB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Velení a organizace gardy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4DD4A-4077-3962-280D-83C747D8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92594" cy="523635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Od roku 2 př. n. l. dva velitelé celé gardy (</a:t>
            </a:r>
            <a:r>
              <a:rPr lang="cs-CZ" i="1" dirty="0" err="1"/>
              <a:t>prefectus</a:t>
            </a:r>
            <a:r>
              <a:rPr lang="cs-CZ" i="1" dirty="0"/>
              <a:t> </a:t>
            </a:r>
            <a:r>
              <a:rPr lang="cs-CZ" i="1" dirty="0" err="1"/>
              <a:t>praetorio</a:t>
            </a:r>
            <a:r>
              <a:rPr lang="cs-CZ" dirty="0"/>
              <a:t>)</a:t>
            </a:r>
          </a:p>
          <a:p>
            <a:r>
              <a:rPr lang="cs-CZ" dirty="0"/>
              <a:t>Prefekti pocházeli obvykle z jezdeckého stavu a od období </a:t>
            </a:r>
            <a:r>
              <a:rPr lang="cs-CZ" dirty="0" err="1"/>
              <a:t>Flaviovských</a:t>
            </a:r>
            <a:r>
              <a:rPr lang="cs-CZ" dirty="0"/>
              <a:t> císařů (69 – 96) představovali nejvyšší jezdecký úřad. </a:t>
            </a:r>
          </a:p>
          <a:p>
            <a:r>
              <a:rPr lang="cs-CZ" dirty="0"/>
              <a:t>Jednotlivým kohortám veleli tribuni (</a:t>
            </a:r>
            <a:r>
              <a:rPr lang="cs-CZ" i="1" dirty="0" err="1"/>
              <a:t>tribunus</a:t>
            </a:r>
            <a:r>
              <a:rPr lang="cs-CZ" dirty="0"/>
              <a:t>) – velmi zkušení důstojníci (mnoho předchozích velitelských postů).</a:t>
            </a:r>
          </a:p>
          <a:p>
            <a:r>
              <a:rPr lang="cs-CZ" dirty="0"/>
              <a:t>V každé kohortě (500 – 1500 mužů) starší centurion – </a:t>
            </a:r>
            <a:r>
              <a:rPr lang="cs-CZ" dirty="0" err="1"/>
              <a:t>trecenarius</a:t>
            </a:r>
            <a:r>
              <a:rPr lang="cs-CZ" dirty="0"/>
              <a:t> a dále centurioni jednotlivých centurií po cca 80 mužích. </a:t>
            </a:r>
          </a:p>
          <a:p>
            <a:r>
              <a:rPr lang="cs-CZ" dirty="0"/>
              <a:t>Pod centuriony dále </a:t>
            </a:r>
            <a:r>
              <a:rPr lang="cs-CZ" i="1" dirty="0" err="1"/>
              <a:t>principales</a:t>
            </a:r>
            <a:r>
              <a:rPr lang="cs-CZ" dirty="0"/>
              <a:t> (</a:t>
            </a:r>
            <a:r>
              <a:rPr lang="cs-CZ" i="1" dirty="0" err="1"/>
              <a:t>signifer</a:t>
            </a:r>
            <a:r>
              <a:rPr lang="cs-CZ" i="1" dirty="0"/>
              <a:t>, </a:t>
            </a:r>
            <a:r>
              <a:rPr lang="cs-CZ" i="1" dirty="0" err="1"/>
              <a:t>optio</a:t>
            </a:r>
            <a:r>
              <a:rPr lang="cs-CZ" i="1" dirty="0"/>
              <a:t>, </a:t>
            </a:r>
            <a:r>
              <a:rPr lang="cs-CZ" i="1" dirty="0" err="1"/>
              <a:t>tesserarius</a:t>
            </a:r>
            <a:r>
              <a:rPr lang="cs-CZ" i="1" dirty="0"/>
              <a:t>)</a:t>
            </a:r>
          </a:p>
          <a:p>
            <a:r>
              <a:rPr lang="cs-CZ" dirty="0"/>
              <a:t>I v gardě sloužili vojáci zbavení běžných povinností (</a:t>
            </a:r>
            <a:r>
              <a:rPr lang="cs-CZ" i="1" dirty="0" err="1"/>
              <a:t>immunes</a:t>
            </a:r>
            <a:r>
              <a:rPr lang="cs-CZ" dirty="0"/>
              <a:t>) jako byli písaři, ošetřovatelé, veterináři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1B370C-397C-4B17-BE56-4472F931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1" t="21314" r="24442" b="12618"/>
          <a:stretch/>
        </p:blipFill>
        <p:spPr>
          <a:xfrm>
            <a:off x="7624689" y="1593696"/>
            <a:ext cx="3954194" cy="521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393E9-3031-2C83-D312-EC7C1A29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Jízdní oddíl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827B75-F14D-7716-24CD-49B3C6D0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26834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Tvořený gardisty, kteří měli odslouženo přinejmenším 5 let.</a:t>
            </a:r>
          </a:p>
          <a:p>
            <a:r>
              <a:rPr lang="cs-CZ" dirty="0"/>
              <a:t>Jezdci byli organizováni do </a:t>
            </a:r>
            <a:r>
              <a:rPr lang="cs-CZ" dirty="0" err="1"/>
              <a:t>turm</a:t>
            </a:r>
            <a:r>
              <a:rPr lang="cs-CZ" dirty="0"/>
              <a:t> po cca 30 jezdcích.</a:t>
            </a:r>
          </a:p>
          <a:p>
            <a:r>
              <a:rPr lang="cs-CZ" dirty="0"/>
              <a:t>Celkový počet jezdců se postupně zvyšoval (stejně jako velikost celé gardy) až na cca 3000 jezdců ve 3. století n. l.</a:t>
            </a:r>
          </a:p>
          <a:p>
            <a:r>
              <a:rPr lang="cs-CZ" dirty="0"/>
              <a:t>Každé </a:t>
            </a:r>
            <a:r>
              <a:rPr lang="cs-CZ" dirty="0" err="1"/>
              <a:t>turmě</a:t>
            </a:r>
            <a:r>
              <a:rPr lang="cs-CZ" dirty="0"/>
              <a:t> velel </a:t>
            </a:r>
            <a:r>
              <a:rPr lang="cs-CZ" i="1" dirty="0" err="1"/>
              <a:t>optio</a:t>
            </a:r>
            <a:r>
              <a:rPr lang="cs-CZ" i="1" dirty="0"/>
              <a:t> </a:t>
            </a:r>
            <a:r>
              <a:rPr lang="cs-CZ" i="1" dirty="0" err="1"/>
              <a:t>equitum</a:t>
            </a:r>
            <a:r>
              <a:rPr lang="cs-CZ" i="1" dirty="0"/>
              <a:t> </a:t>
            </a:r>
            <a:r>
              <a:rPr lang="cs-CZ" dirty="0"/>
              <a:t>a každá měla svého nosiče standarty (</a:t>
            </a:r>
            <a:r>
              <a:rPr lang="cs-CZ" i="1" dirty="0" err="1"/>
              <a:t>vexillarius</a:t>
            </a:r>
            <a:r>
              <a:rPr lang="cs-CZ" dirty="0"/>
              <a:t>).</a:t>
            </a:r>
          </a:p>
          <a:p>
            <a:r>
              <a:rPr lang="cs-CZ" dirty="0"/>
              <a:t>Za výcvik zodpovídal zvlášť pověřený důstojník (</a:t>
            </a:r>
            <a:r>
              <a:rPr lang="cs-CZ" i="1" dirty="0" err="1"/>
              <a:t>exercitator</a:t>
            </a:r>
            <a:r>
              <a:rPr lang="cs-CZ" dirty="0"/>
              <a:t>)</a:t>
            </a:r>
          </a:p>
          <a:p>
            <a:r>
              <a:rPr lang="cs-CZ" dirty="0"/>
              <a:t>Organizačně však vojáci zůstávali stále součástmi svých centurií. </a:t>
            </a:r>
          </a:p>
          <a:p>
            <a:r>
              <a:rPr lang="cs-CZ" dirty="0"/>
              <a:t>Vybraní jezdci pak tvořili speciální oddíl </a:t>
            </a:r>
            <a:r>
              <a:rPr lang="cs-CZ" i="1" dirty="0" err="1"/>
              <a:t>speculatores</a:t>
            </a:r>
            <a:r>
              <a:rPr lang="cs-CZ" i="1" dirty="0"/>
              <a:t> Augusti</a:t>
            </a:r>
            <a:r>
              <a:rPr lang="cs-CZ" dirty="0"/>
              <a:t>, vlastní tělesnou stráž císaře. Oddílů velel </a:t>
            </a:r>
            <a:r>
              <a:rPr lang="cs-CZ" i="1" dirty="0"/>
              <a:t>centurio </a:t>
            </a:r>
            <a:r>
              <a:rPr lang="cs-CZ" i="1" dirty="0" err="1"/>
              <a:t>speculatorum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5C29E7-10F4-1944-A226-CFB0406EE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 t="20088" r="40461" b="13007"/>
          <a:stretch/>
        </p:blipFill>
        <p:spPr>
          <a:xfrm>
            <a:off x="7244861" y="1406769"/>
            <a:ext cx="3587261" cy="52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1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7B713-ADCF-575E-3F75-8F758438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Germánská stráž </a:t>
            </a:r>
            <a:r>
              <a:rPr lang="cs-CZ" dirty="0" err="1"/>
              <a:t>Iulsko-claudijské</a:t>
            </a:r>
            <a:r>
              <a:rPr lang="cs-CZ" dirty="0"/>
              <a:t> dynastie (27 př. n. l. – 69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7D0EB-0DFC-0FE5-BFAD-DD60B8B6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7511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Nejednotný název (Germani </a:t>
            </a:r>
            <a:r>
              <a:rPr lang="cs-CZ" dirty="0" err="1"/>
              <a:t>Corporis</a:t>
            </a:r>
            <a:r>
              <a:rPr lang="cs-CZ" dirty="0"/>
              <a:t> </a:t>
            </a:r>
            <a:r>
              <a:rPr lang="cs-CZ" dirty="0" err="1"/>
              <a:t>Custodes</a:t>
            </a:r>
            <a:r>
              <a:rPr lang="cs-CZ" dirty="0"/>
              <a:t>, Numerus </a:t>
            </a:r>
            <a:r>
              <a:rPr lang="cs-CZ" dirty="0" err="1"/>
              <a:t>Batavorum</a:t>
            </a:r>
            <a:r>
              <a:rPr lang="cs-CZ" dirty="0"/>
              <a:t> aj.)</a:t>
            </a:r>
          </a:p>
          <a:p>
            <a:r>
              <a:rPr lang="cs-CZ" dirty="0"/>
              <a:t>Soukromá organizace císaře – stráž nebyla součástí římské armády a vysloužilci nedostávali římské občanství.</a:t>
            </a:r>
          </a:p>
          <a:p>
            <a:r>
              <a:rPr lang="cs-CZ" dirty="0"/>
              <a:t>Vlastní germánské strážce však měli i někteří členové císařské rodiny a další mocní Římané. </a:t>
            </a:r>
          </a:p>
          <a:p>
            <a:r>
              <a:rPr lang="cs-CZ" dirty="0"/>
              <a:t>Strážci však sloužili společně s </a:t>
            </a:r>
            <a:r>
              <a:rPr lang="cs-CZ" dirty="0" err="1"/>
              <a:t>praetoriány</a:t>
            </a:r>
            <a:r>
              <a:rPr lang="cs-CZ" dirty="0"/>
              <a:t> a to i během válečných tažení (vždy jako jezdci)</a:t>
            </a:r>
          </a:p>
          <a:p>
            <a:r>
              <a:rPr lang="cs-CZ" dirty="0"/>
              <a:t>Sloužili v ní především </a:t>
            </a:r>
            <a:r>
              <a:rPr lang="cs-CZ" dirty="0" err="1"/>
              <a:t>Batavové</a:t>
            </a:r>
            <a:r>
              <a:rPr lang="cs-CZ" dirty="0"/>
              <a:t> (z oblasti delty Rýna) a </a:t>
            </a:r>
            <a:r>
              <a:rPr lang="cs-CZ" dirty="0" err="1"/>
              <a:t>Ubiové</a:t>
            </a:r>
            <a:r>
              <a:rPr lang="cs-CZ" dirty="0"/>
              <a:t> (z oblasti dnešního Kolína).</a:t>
            </a:r>
          </a:p>
          <a:p>
            <a:r>
              <a:rPr lang="cs-CZ" dirty="0"/>
              <a:t>Mezi léty 9 – cca 14 rozpuštěna nebo přinejmenším odvedena pryč z Říma.</a:t>
            </a:r>
          </a:p>
          <a:p>
            <a:r>
              <a:rPr lang="cs-CZ" dirty="0"/>
              <a:t>Definitivně rozpuštěna císařem </a:t>
            </a:r>
            <a:r>
              <a:rPr lang="cs-CZ" dirty="0" err="1"/>
              <a:t>Galbou</a:t>
            </a:r>
            <a:r>
              <a:rPr lang="cs-CZ" dirty="0"/>
              <a:t> v roce 69.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7822B0-951A-706A-E3F1-EF20433E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8" y="1487571"/>
            <a:ext cx="4037427" cy="50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244BB-FFBB-457F-8EA2-FEA71160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a organizace germánské stráže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F54EF-FA08-0A75-C54F-81543B75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2262" cy="4351338"/>
          </a:xfrm>
        </p:spPr>
        <p:txBody>
          <a:bodyPr/>
          <a:lstStyle/>
          <a:p>
            <a:r>
              <a:rPr lang="cs-CZ" dirty="0"/>
              <a:t>Velikost – cca 500 mužů.</a:t>
            </a:r>
          </a:p>
          <a:p>
            <a:r>
              <a:rPr lang="cs-CZ" dirty="0"/>
              <a:t>Velitelé – Není jasné jestli existoval jeden velitel. Za císaře </a:t>
            </a:r>
            <a:r>
              <a:rPr lang="cs-CZ" dirty="0" err="1"/>
              <a:t>Caliguly</a:t>
            </a:r>
            <a:r>
              <a:rPr lang="cs-CZ" dirty="0"/>
              <a:t> (37 – 41) byli do velení dosazováni bývalí gladiátoři.</a:t>
            </a:r>
          </a:p>
          <a:p>
            <a:r>
              <a:rPr lang="cs-CZ" dirty="0"/>
              <a:t>Oddíl se patrně dělil na menší jednotky (</a:t>
            </a:r>
            <a:r>
              <a:rPr lang="cs-CZ" dirty="0" err="1"/>
              <a:t>turmy</a:t>
            </a:r>
            <a:r>
              <a:rPr lang="cs-CZ" dirty="0"/>
              <a:t>?) a jsou doloženy hodnosti (funkce) </a:t>
            </a:r>
            <a:r>
              <a:rPr lang="cs-CZ" dirty="0" err="1"/>
              <a:t>decuriona</a:t>
            </a:r>
            <a:r>
              <a:rPr lang="cs-CZ" dirty="0"/>
              <a:t> a </a:t>
            </a:r>
            <a:r>
              <a:rPr lang="cs-CZ" dirty="0" err="1"/>
              <a:t>optiona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CF65BA-3AC5-AAC6-CF41-E2453DE20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1" t="19472" r="24423" b="14854"/>
          <a:stretch/>
        </p:blipFill>
        <p:spPr>
          <a:xfrm>
            <a:off x="7174522" y="1448973"/>
            <a:ext cx="3699803" cy="4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98F59-5AF9-B8FE-0AE0-0B90471C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Equites</a:t>
            </a:r>
            <a:r>
              <a:rPr lang="cs-CZ" dirty="0"/>
              <a:t> </a:t>
            </a:r>
            <a:r>
              <a:rPr lang="cs-CZ" dirty="0" err="1"/>
              <a:t>singulares</a:t>
            </a:r>
            <a:r>
              <a:rPr lang="cs-CZ" dirty="0"/>
              <a:t> Augusti (cca 100 – 260?)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345E9-892A-44BF-755C-70D30BB5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072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err="1"/>
              <a:t>Singulares</a:t>
            </a:r>
            <a:r>
              <a:rPr lang="cs-CZ" dirty="0"/>
              <a:t> – </a:t>
            </a:r>
            <a:r>
              <a:rPr lang="cs-CZ" dirty="0" err="1"/>
              <a:t>telesní</a:t>
            </a:r>
            <a:r>
              <a:rPr lang="cs-CZ" dirty="0"/>
              <a:t> strážci správců provincií a legátů legií. Obvykle vybraní z auxiliárních oddílů.</a:t>
            </a:r>
          </a:p>
          <a:p>
            <a:r>
              <a:rPr lang="cs-CZ" dirty="0"/>
              <a:t>Císař </a:t>
            </a:r>
            <a:r>
              <a:rPr lang="cs-CZ" dirty="0" err="1"/>
              <a:t>Traianus</a:t>
            </a:r>
            <a:r>
              <a:rPr lang="cs-CZ" dirty="0"/>
              <a:t> (98 – 117) dorazil do Říma obklopený svými singuláry.</a:t>
            </a:r>
          </a:p>
          <a:p>
            <a:r>
              <a:rPr lang="cs-CZ" dirty="0"/>
              <a:t>Zpočátku se zřejmě nejednalo o pravidelný oddíl a jezdci byli formálně stále členy svých původních jízdních auxiliárních oddílů (</a:t>
            </a:r>
            <a:r>
              <a:rPr lang="cs-CZ" i="1" dirty="0" err="1"/>
              <a:t>alae</a:t>
            </a:r>
            <a:r>
              <a:rPr lang="cs-CZ" dirty="0"/>
              <a:t>).</a:t>
            </a:r>
          </a:p>
          <a:p>
            <a:r>
              <a:rPr lang="cs-CZ" dirty="0"/>
              <a:t>Po několika letech se však </a:t>
            </a:r>
            <a:r>
              <a:rPr lang="cs-CZ" dirty="0" err="1"/>
              <a:t>equites</a:t>
            </a:r>
            <a:r>
              <a:rPr lang="cs-CZ" dirty="0"/>
              <a:t> </a:t>
            </a:r>
            <a:r>
              <a:rPr lang="cs-CZ" dirty="0" err="1"/>
              <a:t>singulares</a:t>
            </a:r>
            <a:r>
              <a:rPr lang="cs-CZ" dirty="0"/>
              <a:t> stávají samostatnou jednotkou, ubytovanou v táboře na </a:t>
            </a:r>
            <a:r>
              <a:rPr lang="cs-CZ" dirty="0" err="1"/>
              <a:t>Celijském</a:t>
            </a:r>
            <a:r>
              <a:rPr lang="cs-CZ" dirty="0"/>
              <a:t> pahorku.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E123D1-752E-C9DB-871D-450560BAF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97" y="1473932"/>
            <a:ext cx="3928110" cy="48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7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D9647-8B91-FE08-9CC0-63AEF6AE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Jezdci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6B348-7C95-E072-326A-2B7DF089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51917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Poměrně pestré etnické složení – </a:t>
            </a:r>
            <a:r>
              <a:rPr lang="cs-CZ" dirty="0" err="1"/>
              <a:t>Batavové</a:t>
            </a:r>
            <a:r>
              <a:rPr lang="cs-CZ" dirty="0"/>
              <a:t> a další Germáni, </a:t>
            </a:r>
            <a:r>
              <a:rPr lang="cs-CZ" dirty="0" err="1"/>
              <a:t>Panonové</a:t>
            </a:r>
            <a:r>
              <a:rPr lang="cs-CZ" dirty="0"/>
              <a:t>, Syřani, Arabové…</a:t>
            </a:r>
          </a:p>
          <a:p>
            <a:r>
              <a:rPr lang="cs-CZ" dirty="0"/>
              <a:t>Na rozdíl od germánské stráže, se jednalo o zcela pravidelnou jednotku v rámci struktury římské armády.</a:t>
            </a:r>
          </a:p>
          <a:p>
            <a:r>
              <a:rPr lang="cs-CZ" dirty="0"/>
              <a:t>Jezdci byli pečlivě vybíráni z auxiliárních oddílů. Museli mít za sebou již několik let služby.</a:t>
            </a:r>
          </a:p>
          <a:p>
            <a:r>
              <a:rPr lang="cs-CZ" dirty="0"/>
              <a:t>Pokud nebyli římskými občany, bylo jim občanství přiznáno hned při převelení do oddílu.</a:t>
            </a:r>
          </a:p>
          <a:p>
            <a:r>
              <a:rPr lang="cs-CZ" dirty="0"/>
              <a:t>Jezdec sloužil 25 let, včetně let odsloužených v původní jednotce.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10E281-9659-23BC-E7AE-99B998210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t="2579"/>
          <a:stretch/>
        </p:blipFill>
        <p:spPr>
          <a:xfrm>
            <a:off x="7090117" y="1825624"/>
            <a:ext cx="4927337" cy="45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2FD5F-AAB7-FD0C-94AB-F343EF89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a velikost oddílu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AD22F-F9BC-2626-2BD3-91E3D1FFA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31080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Zprvu patrně cca 500 jezdců, později (Hadrianus?) 1000. </a:t>
            </a:r>
          </a:p>
          <a:p>
            <a:r>
              <a:rPr lang="cs-CZ" dirty="0"/>
              <a:t>Počátkem třetího století byl </a:t>
            </a:r>
            <a:r>
              <a:rPr lang="cs-CZ" dirty="0" err="1"/>
              <a:t>severovskými</a:t>
            </a:r>
            <a:r>
              <a:rPr lang="cs-CZ" dirty="0"/>
              <a:t> císaři založen ještě jeden tábor pro singuláry. Patrně vznikla druhá jednotka a celkový počet tak mohl dosáhnout až k 2000 jezdců.</a:t>
            </a:r>
          </a:p>
          <a:p>
            <a:r>
              <a:rPr lang="cs-CZ" dirty="0"/>
              <a:t>Velitelé – tribuni. Velení bylo nesmírně prestižní a obvykle bylo vyhrazeno bývalým tribunům pretoriánské gardy. Tribun byl zřejmě podřízen pretoriánskému prefektovi. </a:t>
            </a:r>
          </a:p>
          <a:p>
            <a:r>
              <a:rPr lang="cs-CZ" dirty="0"/>
              <a:t>Po tribunovi byl nejvyšším důstojníkem starší </a:t>
            </a:r>
            <a:r>
              <a:rPr lang="cs-CZ" dirty="0" err="1"/>
              <a:t>decurion</a:t>
            </a:r>
            <a:r>
              <a:rPr lang="cs-CZ" dirty="0"/>
              <a:t> (</a:t>
            </a:r>
            <a:r>
              <a:rPr lang="cs-CZ" i="1" dirty="0" err="1"/>
              <a:t>decurio</a:t>
            </a:r>
            <a:r>
              <a:rPr lang="cs-CZ" i="1" dirty="0"/>
              <a:t> </a:t>
            </a:r>
            <a:r>
              <a:rPr lang="cs-CZ" i="1" dirty="0" err="1"/>
              <a:t>princeps</a:t>
            </a:r>
            <a:r>
              <a:rPr lang="cs-CZ" dirty="0"/>
              <a:t>). Po něm následovali ostatní </a:t>
            </a:r>
            <a:r>
              <a:rPr lang="cs-CZ" dirty="0" err="1"/>
              <a:t>decurioni</a:t>
            </a:r>
            <a:r>
              <a:rPr lang="cs-CZ" dirty="0"/>
              <a:t>, velící jednotlivým </a:t>
            </a:r>
            <a:r>
              <a:rPr lang="cs-CZ" dirty="0" err="1"/>
              <a:t>turmám</a:t>
            </a:r>
            <a:r>
              <a:rPr lang="cs-CZ" dirty="0"/>
              <a:t> po cca 30 mužích. V rámci </a:t>
            </a:r>
            <a:r>
              <a:rPr lang="cs-CZ" dirty="0" err="1"/>
              <a:t>turmy</a:t>
            </a:r>
            <a:r>
              <a:rPr lang="cs-CZ" dirty="0"/>
              <a:t> pak působili </a:t>
            </a:r>
            <a:r>
              <a:rPr lang="cs-CZ" dirty="0" err="1"/>
              <a:t>principales</a:t>
            </a:r>
            <a:r>
              <a:rPr lang="cs-CZ" dirty="0"/>
              <a:t> (</a:t>
            </a:r>
            <a:r>
              <a:rPr lang="cs-CZ" i="1" dirty="0" err="1"/>
              <a:t>duplicarius</a:t>
            </a:r>
            <a:r>
              <a:rPr lang="cs-CZ" i="1" dirty="0"/>
              <a:t>, </a:t>
            </a:r>
            <a:r>
              <a:rPr lang="cs-CZ" i="1" dirty="0" err="1"/>
              <a:t>sesquiplicarii</a:t>
            </a:r>
            <a:r>
              <a:rPr lang="cs-CZ" dirty="0"/>
              <a:t>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5C6E47-9432-CC54-45EB-59758B82A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1" y="1825624"/>
            <a:ext cx="6171572" cy="4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A2051-6A25-4EA7-9BBD-471B1E31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Bojové dovednosti gardistů.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55F89C-96C6-DACF-3300-CA0F7657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040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Stejný výcvik jako vojáci ve vojsku.</a:t>
            </a:r>
          </a:p>
          <a:p>
            <a:r>
              <a:rPr lang="cs-CZ" dirty="0"/>
              <a:t>Předpokládala se velká statečnost a vynalézavost (pretoriáni ve válce 4 císařů)</a:t>
            </a:r>
          </a:p>
          <a:p>
            <a:r>
              <a:rPr lang="cs-CZ" dirty="0" err="1"/>
              <a:t>Equites</a:t>
            </a:r>
            <a:r>
              <a:rPr lang="cs-CZ" dirty="0"/>
              <a:t> </a:t>
            </a:r>
            <a:r>
              <a:rPr lang="cs-CZ" dirty="0" err="1"/>
              <a:t>singulares</a:t>
            </a:r>
            <a:r>
              <a:rPr lang="cs-CZ" dirty="0"/>
              <a:t> Augusti – Dovedli plavat v plné zbroji s koňmi přes velké řeky, uměli bojovat jak na blízko, tak také jako jízdní lučištníci.</a:t>
            </a:r>
          </a:p>
          <a:p>
            <a:r>
              <a:rPr lang="cs-CZ" dirty="0"/>
              <a:t>Náhrobek jezdce </a:t>
            </a:r>
            <a:r>
              <a:rPr lang="cs-CZ" dirty="0" err="1"/>
              <a:t>Sorana</a:t>
            </a:r>
            <a:r>
              <a:rPr lang="cs-CZ" dirty="0"/>
              <a:t>.</a:t>
            </a:r>
          </a:p>
          <a:p>
            <a:r>
              <a:rPr lang="cs-CZ" dirty="0"/>
              <a:t>Účast na mnoha válečných taženích (Do Germánie, Británie, Dácie, </a:t>
            </a:r>
            <a:r>
              <a:rPr lang="cs-CZ" dirty="0" err="1"/>
              <a:t>Parthie</a:t>
            </a:r>
            <a:r>
              <a:rPr lang="cs-CZ" dirty="0"/>
              <a:t>) i v bitvách uzurpátory.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3BE382-71E7-63F3-2094-DE9F2F80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92" y="1690688"/>
            <a:ext cx="5340208" cy="45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352D4-4830-874A-FC46-8D425D46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 gardistů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241AB-1B24-C31B-9653-403ACA76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70563" cy="5032375"/>
          </a:xfrm>
        </p:spPr>
        <p:txBody>
          <a:bodyPr>
            <a:normAutofit fontScale="92500"/>
          </a:bodyPr>
          <a:lstStyle/>
          <a:p>
            <a:r>
              <a:rPr lang="cs-CZ" dirty="0"/>
              <a:t>Pretoriáni – výrazně vyšší než v legiích. Plat centuriona byl tak velký, že se někteří jezdci dokonce vzdávali svého postavení a nechávali se jimi jmenovat.</a:t>
            </a:r>
          </a:p>
          <a:p>
            <a:r>
              <a:rPr lang="cs-CZ" dirty="0" err="1"/>
              <a:t>Equites</a:t>
            </a:r>
            <a:r>
              <a:rPr lang="cs-CZ" dirty="0"/>
              <a:t> </a:t>
            </a:r>
            <a:r>
              <a:rPr lang="cs-CZ" dirty="0" err="1"/>
              <a:t>singulares</a:t>
            </a:r>
            <a:r>
              <a:rPr lang="cs-CZ" dirty="0"/>
              <a:t> Augusti – patrně stejný nebo dokonce vyšší než pretoriáni (na základě srovnání vojáků al a legionářů).</a:t>
            </a:r>
          </a:p>
          <a:p>
            <a:r>
              <a:rPr lang="cs-CZ" dirty="0"/>
              <a:t>Germánská stráž – neznámý, nepochybně však také vysoký. </a:t>
            </a:r>
          </a:p>
          <a:p>
            <a:r>
              <a:rPr lang="cs-CZ" dirty="0"/>
              <a:t>Krom pravidelného platu, dostávali gardisté také mnohé dary a příspěvky (</a:t>
            </a:r>
            <a:r>
              <a:rPr lang="cs-CZ" i="1" dirty="0" err="1"/>
              <a:t>donativa</a:t>
            </a:r>
            <a:r>
              <a:rPr lang="cs-CZ" dirty="0"/>
              <a:t>) od císaře.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2D7F50-BD7C-A79A-1C8C-BC8DA36E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06" y="2239328"/>
            <a:ext cx="4558821" cy="29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BB610-2685-AABE-5D81-54AE5BD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Gardisté a císaři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E6FC8-E7AF-3C4D-CE0F-D048AFA0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00225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Pretoriánská garda na jednu stranu představovala rozhodnou oporu císařské moci přímo v Římě. </a:t>
            </a:r>
          </a:p>
          <a:p>
            <a:r>
              <a:rPr lang="cs-CZ" dirty="0"/>
              <a:t>Pretoriánští velitelé se však velmi rychle stali velmi mocnými politickými hráči (</a:t>
            </a:r>
            <a:r>
              <a:rPr lang="cs-CZ" dirty="0" err="1"/>
              <a:t>Sejanus</a:t>
            </a:r>
            <a:r>
              <a:rPr lang="cs-CZ" dirty="0"/>
              <a:t>, </a:t>
            </a:r>
            <a:r>
              <a:rPr lang="cs-CZ" dirty="0" err="1"/>
              <a:t>Macrinus</a:t>
            </a:r>
            <a:r>
              <a:rPr lang="cs-CZ" dirty="0"/>
              <a:t>). </a:t>
            </a:r>
          </a:p>
          <a:p>
            <a:r>
              <a:rPr lang="cs-CZ" dirty="0"/>
              <a:t>Germánská stráž mohla představovat určitou protiváhu (</a:t>
            </a:r>
            <a:r>
              <a:rPr lang="cs-CZ" dirty="0" err="1"/>
              <a:t>Caligula</a:t>
            </a:r>
            <a:r>
              <a:rPr lang="cs-CZ" dirty="0"/>
              <a:t>, Nero).</a:t>
            </a:r>
          </a:p>
          <a:p>
            <a:r>
              <a:rPr lang="cs-CZ" dirty="0"/>
              <a:t>Císařovo setrvání ve funkci a dokonce samotné přežití bylo brzy závislé na vztahu s pretoriánskou gardou. </a:t>
            </a:r>
          </a:p>
          <a:p>
            <a:r>
              <a:rPr lang="cs-CZ" dirty="0"/>
              <a:t>Jen někteří císaři dokázali udržet ambice gardy částečně na uzdě (</a:t>
            </a:r>
            <a:r>
              <a:rPr lang="cs-CZ" dirty="0" err="1"/>
              <a:t>Vespasianus</a:t>
            </a:r>
            <a:r>
              <a:rPr lang="cs-CZ" dirty="0"/>
              <a:t>, Titus). </a:t>
            </a:r>
          </a:p>
          <a:p>
            <a:r>
              <a:rPr lang="cs-CZ" dirty="0"/>
              <a:t>Rok 193 – císař </a:t>
            </a:r>
            <a:r>
              <a:rPr lang="cs-CZ" dirty="0" err="1"/>
              <a:t>Pertinax</a:t>
            </a:r>
            <a:r>
              <a:rPr lang="cs-CZ" dirty="0"/>
              <a:t> zabit a pretoriáni provedli dražbu císařského titulu.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80662D-634D-B6B5-D9C8-2A1625896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2" t="21113" r="25230" b="13418"/>
          <a:stretch/>
        </p:blipFill>
        <p:spPr>
          <a:xfrm>
            <a:off x="7357402" y="1616592"/>
            <a:ext cx="3882683" cy="48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9DF46-65AE-DFF3-03DB-72FEC27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11098A-49FD-39F4-78A4-337D50C24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62"/>
          </a:xfrm>
        </p:spPr>
      </p:pic>
    </p:spTree>
    <p:extLst>
      <p:ext uri="{BB962C8B-B14F-4D97-AF65-F5344CB8AC3E}">
        <p14:creationId xmlns:p14="http://schemas.microsoft.com/office/powerpoint/2010/main" val="33276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D6EEE-9662-4A46-DE96-AE0B702B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gard principátu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895AD-5E1A-79A2-1312-E02530DD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1917" cy="466725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Během třetího století získávali prefekti také civilní </a:t>
            </a:r>
            <a:r>
              <a:rPr lang="cs-CZ" dirty="0" err="1"/>
              <a:t>pravomoce</a:t>
            </a:r>
            <a:r>
              <a:rPr lang="cs-CZ" dirty="0"/>
              <a:t> v Itálii a stali se vojenskými veliteli vojska v Itálii (</a:t>
            </a:r>
            <a:r>
              <a:rPr lang="cs-CZ" i="1" dirty="0" err="1"/>
              <a:t>sacer</a:t>
            </a:r>
            <a:r>
              <a:rPr lang="cs-CZ" i="1" dirty="0"/>
              <a:t> </a:t>
            </a:r>
            <a:r>
              <a:rPr lang="cs-CZ" i="1" dirty="0" err="1"/>
              <a:t>comitatus</a:t>
            </a:r>
            <a:r>
              <a:rPr lang="cs-CZ" dirty="0"/>
              <a:t>). Aktivně se účastnili občanských válek během chaosu krize třetího století.</a:t>
            </a:r>
          </a:p>
          <a:p>
            <a:r>
              <a:rPr lang="cs-CZ" dirty="0"/>
              <a:t>238 – Pretoriánský tábor je oblehnut rozlíceným davem – nepopularita gardy.</a:t>
            </a:r>
          </a:p>
          <a:p>
            <a:r>
              <a:rPr lang="cs-CZ" dirty="0"/>
              <a:t>285 – Císař </a:t>
            </a:r>
            <a:r>
              <a:rPr lang="cs-CZ" dirty="0" err="1"/>
              <a:t>Diocletianus</a:t>
            </a:r>
            <a:r>
              <a:rPr lang="cs-CZ" dirty="0"/>
              <a:t> rozděluje říši na 4 části. Řím ztrácí výsadní postavení, velikost gardy je redukována.</a:t>
            </a:r>
          </a:p>
          <a:p>
            <a:r>
              <a:rPr lang="cs-CZ" dirty="0"/>
              <a:t>312 Císař Severus II na pokyn císaře </a:t>
            </a:r>
            <a:r>
              <a:rPr lang="cs-CZ" dirty="0" err="1"/>
              <a:t>Galeria</a:t>
            </a:r>
            <a:r>
              <a:rPr lang="cs-CZ" dirty="0"/>
              <a:t> hodlá gardu rozpustit. Pretoriáni si dosazují vzdorocísaře </a:t>
            </a:r>
            <a:r>
              <a:rPr lang="cs-CZ" dirty="0" err="1"/>
              <a:t>Maxentia</a:t>
            </a:r>
            <a:endParaRPr lang="cs-CZ" dirty="0"/>
          </a:p>
          <a:p>
            <a:r>
              <a:rPr lang="cs-CZ" dirty="0" err="1"/>
              <a:t>Maxentius</a:t>
            </a:r>
            <a:r>
              <a:rPr lang="cs-CZ" dirty="0"/>
              <a:t> je poražen Constantinem I. v bitvě na </a:t>
            </a:r>
            <a:r>
              <a:rPr lang="cs-CZ" dirty="0" err="1"/>
              <a:t>Milvijském</a:t>
            </a:r>
            <a:r>
              <a:rPr lang="cs-CZ" dirty="0"/>
              <a:t> mostě. Velká část pretoriánů zde padla.</a:t>
            </a:r>
          </a:p>
          <a:p>
            <a:r>
              <a:rPr lang="cs-CZ" dirty="0"/>
              <a:t>Císař Constantin gardu rozpouští a nechává strhnout vnitřní opevnění pretoriánského tábora.</a:t>
            </a:r>
          </a:p>
          <a:p>
            <a:r>
              <a:rPr lang="cs-CZ" dirty="0"/>
              <a:t>Pretoriánští prefekti existují dále, ovšem jako vysoce postavení civilní úředníci.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62F7C7-8286-9E3C-CFE2-0CA981023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1" t="22756" r="25230" b="14444"/>
          <a:stretch/>
        </p:blipFill>
        <p:spPr>
          <a:xfrm>
            <a:off x="7610621" y="1519311"/>
            <a:ext cx="3601330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345D2-6FAA-D59F-8D06-C1BFDF66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Epitaf císařských gard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3E257-826B-AA29-97F7-8FFAA43C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 místo pretoriánu vznikly (a patrně existovaly už dříve)  jezdecké oddíly </a:t>
            </a:r>
            <a:r>
              <a:rPr lang="cs-CZ" i="1" dirty="0" err="1"/>
              <a:t>scholae</a:t>
            </a:r>
            <a:r>
              <a:rPr lang="cs-CZ" i="1" dirty="0"/>
              <a:t>.</a:t>
            </a:r>
          </a:p>
          <a:p>
            <a:r>
              <a:rPr lang="cs-CZ" dirty="0"/>
              <a:t>Vrchním velitelem byl přímo císař. Administrativně spadaly oddíly pod civilního úředníka </a:t>
            </a:r>
            <a:r>
              <a:rPr lang="cs-CZ" i="1" dirty="0"/>
              <a:t>magister </a:t>
            </a:r>
            <a:r>
              <a:rPr lang="cs-CZ" i="1" dirty="0" err="1"/>
              <a:t>officiorum</a:t>
            </a:r>
            <a:r>
              <a:rPr lang="cs-CZ" dirty="0"/>
              <a:t>. Jednomu oddílu o síle asi 500 jezdců velel tribun. Nižší důstojníci – </a:t>
            </a:r>
            <a:r>
              <a:rPr lang="cs-CZ" i="1" dirty="0"/>
              <a:t>domestici, </a:t>
            </a:r>
            <a:r>
              <a:rPr lang="cs-CZ" i="1" dirty="0" err="1"/>
              <a:t>protectores</a:t>
            </a:r>
            <a:endParaRPr lang="cs-CZ" i="1" dirty="0"/>
          </a:p>
          <a:p>
            <a:r>
              <a:rPr lang="cs-CZ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Σχολάριοι</a:t>
            </a:r>
            <a:r>
              <a:rPr lang="cs-CZ" dirty="0">
                <a:effectLst/>
              </a:rPr>
              <a:t>/</a:t>
            </a:r>
            <a:r>
              <a:rPr lang="cs-CZ" dirty="0" err="1">
                <a:effectLst/>
              </a:rPr>
              <a:t>scholares</a:t>
            </a:r>
            <a:r>
              <a:rPr lang="cs-CZ" dirty="0">
                <a:effectLst/>
              </a:rPr>
              <a:t> byli obvykle Germáni, často pocházející z území mimo vlastní </a:t>
            </a:r>
            <a:r>
              <a:rPr lang="cs-CZ" dirty="0" err="1">
                <a:effectLst/>
              </a:rPr>
              <a:t>řiši</a:t>
            </a:r>
            <a:r>
              <a:rPr lang="cs-CZ" dirty="0"/>
              <a:t> (Frankové, </a:t>
            </a:r>
            <a:r>
              <a:rPr lang="cs-CZ" dirty="0" err="1"/>
              <a:t>Alamané</a:t>
            </a:r>
            <a:r>
              <a:rPr lang="cs-CZ" dirty="0"/>
              <a:t>, Gótové). V 5. století je na východě říše nahradili </a:t>
            </a:r>
            <a:r>
              <a:rPr lang="cs-CZ" dirty="0" err="1"/>
              <a:t>Isaurové</a:t>
            </a:r>
            <a:r>
              <a:rPr lang="cs-CZ" dirty="0"/>
              <a:t>. </a:t>
            </a:r>
          </a:p>
          <a:p>
            <a:r>
              <a:rPr lang="cs-CZ" dirty="0"/>
              <a:t>Na západě existovalo 5 oddílů </a:t>
            </a:r>
            <a:r>
              <a:rPr lang="cs-CZ" dirty="0" err="1"/>
              <a:t>scholae</a:t>
            </a:r>
            <a:r>
              <a:rPr lang="cs-CZ" dirty="0"/>
              <a:t>, na východě 7. Mezi nimi i jízdní lučištníci a těžkoodění jezdci (</a:t>
            </a:r>
            <a:r>
              <a:rPr lang="cs-CZ" i="1" dirty="0" err="1"/>
              <a:t>clibinarii</a:t>
            </a:r>
            <a:r>
              <a:rPr lang="cs-CZ" dirty="0"/>
              <a:t>).</a:t>
            </a:r>
          </a:p>
          <a:p>
            <a:r>
              <a:rPr lang="cs-CZ" dirty="0"/>
              <a:t>Západní </a:t>
            </a:r>
            <a:r>
              <a:rPr lang="cs-CZ" dirty="0" err="1"/>
              <a:t>scholae</a:t>
            </a:r>
            <a:r>
              <a:rPr lang="cs-CZ" dirty="0"/>
              <a:t> byly rozpuštěny gótským králem </a:t>
            </a:r>
            <a:r>
              <a:rPr lang="cs-CZ" dirty="0" err="1"/>
              <a:t>Theodorichem</a:t>
            </a:r>
            <a:r>
              <a:rPr lang="cs-CZ" dirty="0"/>
              <a:t> I. Východní existovaly společně s vlastní osobní stráží císaře (</a:t>
            </a:r>
            <a:r>
              <a:rPr lang="cs-CZ" i="1" dirty="0" err="1"/>
              <a:t>excubitores</a:t>
            </a:r>
            <a:r>
              <a:rPr lang="cs-CZ" dirty="0"/>
              <a:t>) až do 11. století (i když ne nutně jako ochránci císaře).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5D2CCC-84E4-BA9F-9C5E-BFCA9CA4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8165"/>
            <a:ext cx="5841556" cy="39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BF639-D4EE-12DF-3301-C5795F3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tělesní strážci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42536-4EDA-66D4-EABE-EA30C7E66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1757" cy="4351338"/>
          </a:xfrm>
        </p:spPr>
        <p:txBody>
          <a:bodyPr/>
          <a:lstStyle/>
          <a:p>
            <a:r>
              <a:rPr lang="cs-CZ" dirty="0"/>
              <a:t>Vybraní bojovníci (</a:t>
            </a:r>
            <a:r>
              <a:rPr lang="cs-CZ" i="1" dirty="0" err="1"/>
              <a:t>sodales</a:t>
            </a:r>
            <a:r>
              <a:rPr lang="cs-CZ" dirty="0"/>
              <a:t>) již kolem římských králů a významných aristokratů v nejstarších dobách</a:t>
            </a:r>
          </a:p>
          <a:p>
            <a:r>
              <a:rPr lang="cs-CZ" dirty="0"/>
              <a:t>Období rané a vrcholné republiky (cca 509 – 107 př. n. l.) – během tažení si vojevůdce vybíral schopné vojáky jako stráž (</a:t>
            </a:r>
            <a:r>
              <a:rPr lang="cs-CZ" i="1" dirty="0" err="1"/>
              <a:t>praetor</a:t>
            </a:r>
            <a:r>
              <a:rPr lang="cs-CZ" i="1" dirty="0"/>
              <a:t>, </a:t>
            </a:r>
            <a:r>
              <a:rPr lang="cs-CZ" i="1" dirty="0" err="1"/>
              <a:t>praetorium</a:t>
            </a:r>
            <a:r>
              <a:rPr lang="cs-CZ" dirty="0"/>
              <a:t>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F1E039-84FF-4028-7996-D380FC8C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72" y="1227555"/>
            <a:ext cx="3835791" cy="49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650DD-C077-0EF1-DB9D-80C5E79A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strážci vojevůdců v časech pozdní republiky (107 – 27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B0BC1-484F-3133-935E-6B8DB886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Období mocných politiků s podporou vojska.</a:t>
            </a:r>
          </a:p>
          <a:p>
            <a:r>
              <a:rPr lang="cs-CZ" dirty="0"/>
              <a:t>Osobní strážci často pocházeli z „barbarských“ kmenů v provinciích – římští občané nemuseli být v době občanských válek spolehlivými strážci. </a:t>
            </a:r>
          </a:p>
          <a:p>
            <a:r>
              <a:rPr lang="cs-CZ" dirty="0" err="1"/>
              <a:t>Quintus</a:t>
            </a:r>
            <a:r>
              <a:rPr lang="cs-CZ" dirty="0"/>
              <a:t> </a:t>
            </a:r>
            <a:r>
              <a:rPr lang="cs-CZ" dirty="0" err="1"/>
              <a:t>Sertorius</a:t>
            </a:r>
            <a:r>
              <a:rPr lang="cs-CZ" dirty="0"/>
              <a:t> – tělesná stráž z hispánských bojovníků. </a:t>
            </a:r>
          </a:p>
          <a:p>
            <a:r>
              <a:rPr lang="cs-CZ" dirty="0" err="1"/>
              <a:t>Gaius</a:t>
            </a:r>
            <a:r>
              <a:rPr lang="cs-CZ" dirty="0"/>
              <a:t> </a:t>
            </a:r>
            <a:r>
              <a:rPr lang="cs-CZ" dirty="0" err="1"/>
              <a:t>Iulius</a:t>
            </a:r>
            <a:r>
              <a:rPr lang="cs-CZ" dirty="0"/>
              <a:t> Caesar – vojáci X legie, později jízdní oddíly Galů a Germánů. </a:t>
            </a:r>
          </a:p>
          <a:p>
            <a:r>
              <a:rPr lang="cs-CZ" dirty="0" err="1"/>
              <a:t>Gaius</a:t>
            </a:r>
            <a:r>
              <a:rPr lang="cs-CZ" dirty="0"/>
              <a:t> Octavianus – hispánští válečníci. </a:t>
            </a:r>
          </a:p>
          <a:p>
            <a:r>
              <a:rPr lang="cs-CZ" dirty="0"/>
              <a:t>Marcus Antonius – východní </a:t>
            </a:r>
            <a:r>
              <a:rPr lang="cs-CZ" dirty="0" err="1"/>
              <a:t>katafrakté</a:t>
            </a:r>
            <a:r>
              <a:rPr lang="cs-CZ" dirty="0"/>
              <a:t> 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D4D114EA-F336-9310-BD68-3251E8478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3" t="20117" r="24250" b="6818"/>
          <a:stretch/>
        </p:blipFill>
        <p:spPr>
          <a:xfrm>
            <a:off x="7270179" y="1250096"/>
            <a:ext cx="4036475" cy="52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F9054-9555-AFAE-B51D-9E64FCBD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2842D-3E3C-0E24-53C4-3DCC3346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4471" cy="4351338"/>
          </a:xfrm>
        </p:spPr>
        <p:txBody>
          <a:bodyPr/>
          <a:lstStyle/>
          <a:p>
            <a:r>
              <a:rPr lang="cs-CZ" dirty="0"/>
              <a:t>V období občanských válek po zavraždění </a:t>
            </a:r>
            <a:r>
              <a:rPr lang="cs-CZ" dirty="0" err="1"/>
              <a:t>Iulia</a:t>
            </a:r>
            <a:r>
              <a:rPr lang="cs-CZ" dirty="0"/>
              <a:t> Caesara (44 př. n. l.) se ve vojsku Marca Antonia a Gaia Octaviana objevují celé </a:t>
            </a:r>
            <a:r>
              <a:rPr lang="cs-CZ" b="1" dirty="0"/>
              <a:t>pretoriánské kohorty </a:t>
            </a:r>
            <a:r>
              <a:rPr lang="cs-CZ" dirty="0"/>
              <a:t>vybraných vojáků.</a:t>
            </a:r>
          </a:p>
          <a:p>
            <a:r>
              <a:rPr lang="cs-CZ" dirty="0"/>
              <a:t>Ještě ovšem neexistoval jeden pretoriánský velitel ani samostatná velící struktura.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E8B46-902B-3AF9-AD3F-6883FAAB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0930" r="2847" b="9614"/>
          <a:stretch/>
        </p:blipFill>
        <p:spPr>
          <a:xfrm>
            <a:off x="5542671" y="1825625"/>
            <a:ext cx="6261841" cy="40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82BC8-73C3-63BF-0C59-235032DC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pretoriánské gardy římských císařů (31 př. n. l. – 14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A8555-55D6-B679-F33A-33DD393FF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5646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bitvě u Actia (31 př. n. l.) přešly k Octavianovi (Augustovi) i pretoriáni Marca Antonia – základ císařské gardy.</a:t>
            </a:r>
          </a:p>
          <a:p>
            <a:r>
              <a:rPr lang="cs-CZ" dirty="0"/>
              <a:t>Augustus v rámci vojenských reforem stanovil délku služby v gardě na 12 let, později 16.</a:t>
            </a:r>
          </a:p>
          <a:p>
            <a:r>
              <a:rPr lang="cs-CZ" dirty="0"/>
              <a:t>9 (12) kohort – 3 na okrajích Říma a 6 v italských městech.</a:t>
            </a:r>
          </a:p>
          <a:p>
            <a:r>
              <a:rPr lang="cs-CZ" dirty="0"/>
              <a:t>Vždy jedna kohorta střežila Augustův dům na Palatinu a velící důstojník přebíral od císaře každý den heslo.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F4E388-1120-0F3B-BFF1-19864F21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04" y="1431730"/>
            <a:ext cx="3822096" cy="44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1C945-FAFF-2A2D-1AFE-51DB3290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Trvalé umístění v Římě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ACDD7-5D9F-BB9D-1EF2-22875B42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825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Tiberius (14 – 37) nechal pro gardu v roce 23 vybudovat trvalý tábor přímo ve městě (</a:t>
            </a:r>
            <a:r>
              <a:rPr lang="cs-CZ" i="1" dirty="0"/>
              <a:t>Castra </a:t>
            </a:r>
            <a:r>
              <a:rPr lang="cs-CZ" i="1" dirty="0" err="1"/>
              <a:t>Praetoria</a:t>
            </a:r>
            <a:r>
              <a:rPr lang="cs-CZ" dirty="0"/>
              <a:t>).</a:t>
            </a:r>
          </a:p>
          <a:p>
            <a:r>
              <a:rPr lang="cs-CZ" dirty="0"/>
              <a:t>Vždy jedna kohorta byla ve službě v paláci a druhá v táboře. </a:t>
            </a:r>
          </a:p>
          <a:p>
            <a:r>
              <a:rPr lang="cs-CZ" dirty="0"/>
              <a:t>Povinnosti pretoriánů: Doprovod císaře a členů rodiny, strážní služba v paláci, účast na vojenských taženích a v případě potřeby potlačování nepokojů v Římě (spolu s dalšími oddíly).</a:t>
            </a:r>
          </a:p>
          <a:p>
            <a:r>
              <a:rPr lang="cs-CZ" dirty="0"/>
              <a:t>Přinejmenším zpočátku nenosili pretoriáni ve službě zbroj, ale civilní oděv.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D46B1D-03FD-5285-000F-5375F5C6C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5" t="26609" r="25923" b="12391"/>
          <a:stretch/>
        </p:blipFill>
        <p:spPr>
          <a:xfrm>
            <a:off x="6649331" y="1389527"/>
            <a:ext cx="4464146" cy="52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2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BA171-4738-4003-1844-FDC97B07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EED0B9-8566-2437-0D45-D8830522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335" cy="6858000"/>
          </a:xfrm>
        </p:spPr>
      </p:pic>
    </p:spTree>
    <p:extLst>
      <p:ext uri="{BB962C8B-B14F-4D97-AF65-F5344CB8AC3E}">
        <p14:creationId xmlns:p14="http://schemas.microsoft.com/office/powerpoint/2010/main" val="275167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54927-39D6-8BEF-3AD4-BEAAC404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Etnické složení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DB410-29F0-5F08-FC6C-CC737CA2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6668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prvním století téměř výhradně vojáci z Itálie</a:t>
            </a:r>
          </a:p>
          <a:p>
            <a:r>
              <a:rPr lang="cs-CZ" dirty="0"/>
              <a:t> 69 – císař </a:t>
            </a:r>
            <a:r>
              <a:rPr lang="cs-CZ" dirty="0" err="1"/>
              <a:t>Vitellius</a:t>
            </a:r>
            <a:r>
              <a:rPr lang="cs-CZ" dirty="0"/>
              <a:t> rozpouští starou gardu a nahrazuje ji svými vojáky z rýnské hranice. </a:t>
            </a:r>
          </a:p>
          <a:p>
            <a:r>
              <a:rPr lang="cs-CZ" dirty="0"/>
              <a:t>I později pocházeli vojáci především z Itálie, </a:t>
            </a:r>
            <a:r>
              <a:rPr lang="cs-CZ" dirty="0" err="1"/>
              <a:t>Norica</a:t>
            </a:r>
            <a:r>
              <a:rPr lang="cs-CZ" dirty="0"/>
              <a:t> nebo Hispánie. </a:t>
            </a:r>
          </a:p>
          <a:p>
            <a:r>
              <a:rPr lang="cs-CZ" dirty="0"/>
              <a:t>193 – císař </a:t>
            </a:r>
            <a:r>
              <a:rPr lang="cs-CZ" dirty="0" err="1"/>
              <a:t>Septimius</a:t>
            </a:r>
            <a:r>
              <a:rPr lang="cs-CZ" dirty="0"/>
              <a:t> Severus opět rozpustil původní gardisty a nahradil je svými vojáky z Podunají. Od této doby pocházejí pretoriáni především z této oblasti.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1818A0-9C1D-FDFF-8BCF-638C8507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1" t="22281" r="24308" b="14239"/>
          <a:stretch/>
        </p:blipFill>
        <p:spPr>
          <a:xfrm>
            <a:off x="6682154" y="839641"/>
            <a:ext cx="4938932" cy="57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1578</Words>
  <Application>Microsoft Office PowerPoint</Application>
  <PresentationFormat>Širokoúhlá obrazovka</PresentationFormat>
  <Paragraphs>105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Tělesní strážci římských císařů</vt:lpstr>
      <vt:lpstr>Prezentace aplikace PowerPoint</vt:lpstr>
      <vt:lpstr>První tělesní strážci</vt:lpstr>
      <vt:lpstr>Osobní strážci vojevůdců v časech pozdní republiky (107 – 27 př. n. l.)</vt:lpstr>
      <vt:lpstr>Prezentace aplikace PowerPoint</vt:lpstr>
      <vt:lpstr>Vznik pretoriánské gardy římských císařů (31 př. n. l. – 14 n. l.)</vt:lpstr>
      <vt:lpstr>Trvalé umístění v Římě</vt:lpstr>
      <vt:lpstr>Prezentace aplikace PowerPoint</vt:lpstr>
      <vt:lpstr>Etnické složení </vt:lpstr>
      <vt:lpstr>Velení a organizace gardy</vt:lpstr>
      <vt:lpstr>Jízdní oddíl </vt:lpstr>
      <vt:lpstr>Germánská stráž Iulsko-claudijské dynastie (27 př. n. l. – 69 n. l.)</vt:lpstr>
      <vt:lpstr>Velikost a organizace germánské stráže</vt:lpstr>
      <vt:lpstr>Equites singulares Augusti (cca 100 – 260?)</vt:lpstr>
      <vt:lpstr>Jezdci</vt:lpstr>
      <vt:lpstr>Organizace a velikost oddílu</vt:lpstr>
      <vt:lpstr>Bojové dovednosti gardistů.</vt:lpstr>
      <vt:lpstr>Plat gardistů</vt:lpstr>
      <vt:lpstr>Gardisté a císaři</vt:lpstr>
      <vt:lpstr>Konec gard principátu</vt:lpstr>
      <vt:lpstr>Epitaf císařských gard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Tělesní strážci římských císařů</dc:title>
  <dc:creator>Tomáš Antoš</dc:creator>
  <cp:lastModifiedBy>Tomáš Antoš</cp:lastModifiedBy>
  <cp:revision>6</cp:revision>
  <dcterms:created xsi:type="dcterms:W3CDTF">2022-10-21T19:25:51Z</dcterms:created>
  <dcterms:modified xsi:type="dcterms:W3CDTF">2022-10-27T12:58:25Z</dcterms:modified>
</cp:coreProperties>
</file>